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9" r:id="rId4"/>
    <p:sldId id="271" r:id="rId5"/>
    <p:sldId id="277" r:id="rId6"/>
    <p:sldId id="275" r:id="rId7"/>
    <p:sldId id="273" r:id="rId8"/>
    <p:sldId id="274" r:id="rId9"/>
    <p:sldId id="272" r:id="rId10"/>
    <p:sldId id="276" r:id="rId11"/>
    <p:sldId id="278" r:id="rId12"/>
    <p:sldId id="280" r:id="rId13"/>
    <p:sldId id="281" r:id="rId1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 lei" initials="jl" lastIdx="2" clrIdx="0">
    <p:extLst>
      <p:ext uri="{19B8F6BF-5375-455C-9EA6-DF929625EA0E}">
        <p15:presenceInfo xmlns:p15="http://schemas.microsoft.com/office/powerpoint/2012/main" userId="89326dc2a75e1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8868" autoAdjust="0"/>
  </p:normalViewPr>
  <p:slideViewPr>
    <p:cSldViewPr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802.11-19/xxxxr0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April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Jun Lei, Nufront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802.11-19/xxxxr0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April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 Lei, Nufront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zh-CN"/>
              <a:t>April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Jun Lei, Nufront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zh-CN"/>
              <a:t>April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Jun Lei, Nufront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Jun Lei, Nufront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April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Jun Lei, Nufront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Jun Lei, Nufront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April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April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Jun Lei, Nufront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April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Jun Lei, Nufront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April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Jun Lei, Nufront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April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Jun Lei, Nufront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April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Jun Lei, Nufront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April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Jun Lei, Nufront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April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Jun Lei, Nufront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April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Jun Lei, Nufront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802.11-19/0672r0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265955"/>
          </a:xfrm>
        </p:spPr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7504" y="469900"/>
            <a:ext cx="864096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EUHT standards introduction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2019-04-20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2C1212C8-3255-4875-B038-ED6EDBA9E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282475"/>
              </p:ext>
            </p:extLst>
          </p:nvPr>
        </p:nvGraphicFramePr>
        <p:xfrm>
          <a:off x="776288" y="2466975"/>
          <a:ext cx="7916862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Document" r:id="rId4" imgW="8179045" imgH="3822979" progId="Word.Document.8">
                  <p:embed/>
                </p:oleObj>
              </mc:Choice>
              <mc:Fallback>
                <p:oleObj name="Document" r:id="rId4" imgW="8179045" imgH="3822979" progId="Word.Document.8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466975"/>
                        <a:ext cx="7916862" cy="369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 for URLLC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571612"/>
            <a:ext cx="7770813" cy="428628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sz="1800" b="0" dirty="0"/>
              <a:t>More bandwidth/SC interval options</a:t>
            </a:r>
          </a:p>
          <a:p>
            <a:r>
              <a:rPr lang="en-US" sz="1800" b="0" dirty="0"/>
              <a:t>      20/40/80MHz     10/20/40 MHz      8/16/32 MHz</a:t>
            </a:r>
          </a:p>
          <a:p>
            <a:r>
              <a:rPr lang="en-US" sz="1800" b="0" dirty="0"/>
              <a:t>      78.125KHz         39.0625KHz         31.25KHz</a:t>
            </a:r>
          </a:p>
          <a:p>
            <a:pPr>
              <a:buFont typeface="Wingdings" pitchFamily="2" charset="2"/>
              <a:buChar char="n"/>
            </a:pPr>
            <a:r>
              <a:rPr lang="en-US" sz="1800" b="0" dirty="0"/>
              <a:t>More CP options</a:t>
            </a:r>
          </a:p>
          <a:p>
            <a:r>
              <a:rPr lang="en-US" sz="1800" b="0" dirty="0"/>
              <a:t>      1.6/3.2us </a:t>
            </a:r>
          </a:p>
          <a:p>
            <a:pPr>
              <a:buFont typeface="Wingdings" pitchFamily="2" charset="2"/>
              <a:buChar char="n"/>
            </a:pPr>
            <a:r>
              <a:rPr lang="en-US" sz="1800" b="0" dirty="0"/>
              <a:t>More LDPC code options</a:t>
            </a:r>
          </a:p>
          <a:p>
            <a:r>
              <a:rPr lang="en-US" sz="1800" b="0" dirty="0"/>
              <a:t>      new LDPC code for 448 bits</a:t>
            </a:r>
          </a:p>
          <a:p>
            <a:pPr>
              <a:buFont typeface="Wingdings" pitchFamily="2" charset="2"/>
              <a:buChar char="n"/>
            </a:pPr>
            <a:r>
              <a:rPr lang="en-US" sz="1800" b="0" dirty="0"/>
              <a:t>Higher and Lower MCS</a:t>
            </a:r>
          </a:p>
          <a:p>
            <a:r>
              <a:rPr lang="en-US" sz="1800" b="0" dirty="0"/>
              <a:t>      1024QAM</a:t>
            </a:r>
          </a:p>
          <a:p>
            <a:pPr>
              <a:buFont typeface="Wingdings" pitchFamily="2" charset="2"/>
              <a:buChar char="n"/>
            </a:pPr>
            <a:r>
              <a:rPr lang="en-US" sz="1800" b="0" dirty="0"/>
              <a:t>Seamless Handover</a:t>
            </a:r>
          </a:p>
          <a:p>
            <a:pPr>
              <a:buFont typeface="Wingdings" pitchFamily="2" charset="2"/>
              <a:buChar char="n"/>
            </a:pPr>
            <a:r>
              <a:rPr lang="en-US" sz="1800" b="0" dirty="0"/>
              <a:t>Multiple Connection</a:t>
            </a:r>
          </a:p>
          <a:p>
            <a:r>
              <a:rPr lang="en-US" sz="1800" b="0" dirty="0"/>
              <a:t>      Frequency, Adapt</a:t>
            </a:r>
            <a:r>
              <a:rPr lang="en-US" altLang="zh-CN" sz="1800" b="0" dirty="0"/>
              <a:t>ation</a:t>
            </a:r>
            <a:r>
              <a:rPr lang="en-US" sz="1800" b="0" dirty="0"/>
              <a:t> layer for multiple connections</a:t>
            </a:r>
          </a:p>
          <a:p>
            <a:pPr>
              <a:buFont typeface="Wingdings" pitchFamily="2" charset="2"/>
              <a:buChar char="n"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 for </a:t>
            </a:r>
            <a:r>
              <a:rPr lang="en-US" altLang="zh-CN" dirty="0" err="1"/>
              <a:t>mMTC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b="0" dirty="0"/>
              <a:t>More bandwidth/SC interval options</a:t>
            </a:r>
          </a:p>
          <a:p>
            <a:pPr>
              <a:buFont typeface="Wingdings" pitchFamily="2" charset="2"/>
              <a:buChar char="n"/>
            </a:pPr>
            <a:r>
              <a:rPr lang="en-US" b="0" dirty="0"/>
              <a:t>Finer OFDMA</a:t>
            </a:r>
          </a:p>
          <a:p>
            <a:r>
              <a:rPr lang="en-US" b="0" dirty="0"/>
              <a:t>     minimum frequency resource allocation unit is 16 subcarriers</a:t>
            </a:r>
          </a:p>
          <a:p>
            <a:pPr>
              <a:buFont typeface="Wingdings" pitchFamily="2" charset="2"/>
              <a:buChar char="n"/>
            </a:pPr>
            <a:r>
              <a:rPr lang="en-US" b="0" dirty="0"/>
              <a:t>High sleep ratio and long sleep duration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>
          <a:xfrm>
            <a:off x="5347920" y="6475413"/>
            <a:ext cx="3184520" cy="180975"/>
          </a:xfrm>
        </p:spPr>
        <p:txBody>
          <a:bodyPr/>
          <a:lstStyle/>
          <a:p>
            <a:r>
              <a:rPr lang="en-GB" dirty="0" err="1"/>
              <a:t>Shenfa</a:t>
            </a:r>
            <a:r>
              <a:rPr lang="en-GB" dirty="0"/>
              <a:t> Liu, </a:t>
            </a:r>
            <a:r>
              <a:rPr lang="en-GB" dirty="0" err="1"/>
              <a:t>Nufront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b="0" dirty="0"/>
              <a:t>  G</a:t>
            </a:r>
            <a:r>
              <a:rPr lang="en-US" altLang="zh-CN" b="0" dirty="0"/>
              <a:t>ives a brief introduction to the existing </a:t>
            </a:r>
            <a:r>
              <a:rPr lang="en-GB" b="0" dirty="0"/>
              <a:t>EUHT </a:t>
            </a:r>
            <a:r>
              <a:rPr lang="en-US" altLang="zh-CN" b="0" dirty="0"/>
              <a:t>standards</a:t>
            </a:r>
            <a:r>
              <a:rPr lang="zh-CN" altLang="en-US" b="0" dirty="0"/>
              <a:t> </a:t>
            </a:r>
            <a:r>
              <a:rPr lang="en-US" altLang="zh-CN" b="0" dirty="0"/>
              <a:t>.</a:t>
            </a:r>
          </a:p>
          <a:p>
            <a:pPr>
              <a:buFont typeface="Wingdings" pitchFamily="2" charset="2"/>
              <a:buChar char="n"/>
            </a:pPr>
            <a:r>
              <a:rPr lang="en-US" b="0" dirty="0"/>
              <a:t>  N</a:t>
            </a:r>
            <a:r>
              <a:rPr lang="en-GB" b="0" dirty="0" err="1"/>
              <a:t>ew</a:t>
            </a:r>
            <a:r>
              <a:rPr lang="en-GB" b="0" dirty="0"/>
              <a:t> features for URLLC </a:t>
            </a:r>
            <a:r>
              <a:rPr lang="en-US" altLang="zh-CN" b="0" dirty="0"/>
              <a:t>and </a:t>
            </a:r>
            <a:r>
              <a:rPr lang="en-US" altLang="zh-CN" b="0" dirty="0" err="1"/>
              <a:t>mMTC</a:t>
            </a:r>
            <a:r>
              <a:rPr lang="en-US" altLang="zh-CN" b="0" dirty="0"/>
              <a:t> scenarios in EUHT system</a:t>
            </a:r>
            <a:r>
              <a:rPr lang="en-GB" b="0" dirty="0"/>
              <a:t>.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Shenfa</a:t>
            </a:r>
            <a:r>
              <a:rPr lang="en-GB" dirty="0"/>
              <a:t> Liu, </a:t>
            </a:r>
            <a:r>
              <a:rPr lang="en-GB" dirty="0" err="1"/>
              <a:t>Nufront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00100" y="1857364"/>
          <a:ext cx="1841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包装程序外壳对象" r:id="rId3" imgW="1841760" imgH="711360" progId="Package">
                  <p:embed/>
                </p:oleObj>
              </mc:Choice>
              <mc:Fallback>
                <p:oleObj name="包装程序外壳对象" r:id="rId3" imgW="1841760" imgH="711360" progId="Packag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857364"/>
                        <a:ext cx="1841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  T</a:t>
            </a:r>
            <a:r>
              <a:rPr lang="en-US" altLang="zh-CN" dirty="0"/>
              <a:t>his document is a</a:t>
            </a:r>
            <a:r>
              <a:rPr lang="en-GB" dirty="0"/>
              <a:t> brief </a:t>
            </a:r>
            <a:r>
              <a:rPr lang="en-US" altLang="zh-CN" dirty="0"/>
              <a:t>introduction to the </a:t>
            </a:r>
            <a:r>
              <a:rPr lang="en-GB" dirty="0"/>
              <a:t>EUHT standard and </a:t>
            </a:r>
            <a:r>
              <a:rPr lang="en-US" altLang="zh-CN" dirty="0"/>
              <a:t>includes </a:t>
            </a:r>
            <a:r>
              <a:rPr lang="en-GB" dirty="0"/>
              <a:t>new features for URLLC </a:t>
            </a:r>
            <a:r>
              <a:rPr lang="en-US" altLang="zh-CN" dirty="0"/>
              <a:t>and </a:t>
            </a:r>
            <a:r>
              <a:rPr lang="en-US" altLang="zh-CN" dirty="0" err="1"/>
              <a:t>mMTC</a:t>
            </a:r>
            <a:r>
              <a:rPr lang="en-US" altLang="zh-CN" dirty="0"/>
              <a:t> scenarios</a:t>
            </a:r>
            <a:r>
              <a:rPr lang="en-GB"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275" y="469900"/>
            <a:ext cx="7770813" cy="1065213"/>
          </a:xfrm>
        </p:spPr>
        <p:txBody>
          <a:bodyPr/>
          <a:lstStyle/>
          <a:p>
            <a:r>
              <a:rPr lang="en-US" altLang="zh-CN" dirty="0"/>
              <a:t>Abbreviation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April 2019</a:t>
            </a:r>
            <a:endParaRPr lang="en-GB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97730315-5DA9-47DE-8D10-924929DB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72393"/>
            <a:ext cx="8496944" cy="41132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URLLC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Ultra-Reliable and Low Latency Communications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mMTC</a:t>
            </a:r>
            <a:r>
              <a:rPr lang="en-US" altLang="zh-CN" dirty="0"/>
              <a:t>  (massive Machine Type Communication)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dirty="0"/>
              <a:t>EUHT</a:t>
            </a:r>
            <a:r>
              <a:rPr lang="zh-CN" altLang="en-US" dirty="0"/>
              <a:t>（</a:t>
            </a:r>
            <a:r>
              <a:rPr lang="en-US" dirty="0"/>
              <a:t>Enhanced Ultra High Throughput</a:t>
            </a:r>
            <a:r>
              <a:rPr lang="zh-CN" altLang="en-US" dirty="0"/>
              <a:t>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Background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Part I: </a:t>
            </a:r>
          </a:p>
          <a:p>
            <a:pPr lvl="1">
              <a:buFont typeface="Wingdings" pitchFamily="2" charset="2"/>
              <a:buChar char="p"/>
            </a:pPr>
            <a:r>
              <a:rPr lang="en-US" altLang="zh-CN" dirty="0"/>
              <a:t>EUHT standard outline</a:t>
            </a:r>
          </a:p>
          <a:p>
            <a:pPr lvl="1">
              <a:buFont typeface="Wingdings" pitchFamily="2" charset="2"/>
              <a:buChar char="p"/>
            </a:pPr>
            <a:r>
              <a:rPr lang="en-US" altLang="zh-CN" dirty="0"/>
              <a:t>EUHT MAC Layer Overview </a:t>
            </a:r>
          </a:p>
          <a:p>
            <a:pPr lvl="1">
              <a:buFont typeface="Wingdings" pitchFamily="2" charset="2"/>
              <a:buChar char="p"/>
            </a:pPr>
            <a:r>
              <a:rPr lang="en-US" altLang="zh-CN" dirty="0" err="1"/>
              <a:t>QoS</a:t>
            </a:r>
            <a:r>
              <a:rPr lang="en-US" altLang="zh-CN" dirty="0"/>
              <a:t> Guaranteed fast and flexible scheduling</a:t>
            </a:r>
          </a:p>
          <a:p>
            <a:pPr lvl="1">
              <a:buFont typeface="Wingdings" pitchFamily="2" charset="2"/>
              <a:buChar char="p"/>
            </a:pPr>
            <a:r>
              <a:rPr lang="en-US" altLang="zh-CN" dirty="0"/>
              <a:t>EUHT PHY transmitter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Part II:</a:t>
            </a:r>
          </a:p>
          <a:p>
            <a:pPr lvl="1">
              <a:buFont typeface="Wingdings" pitchFamily="2" charset="2"/>
              <a:buChar char="p"/>
            </a:pPr>
            <a:r>
              <a:rPr lang="en-US" altLang="zh-CN" dirty="0"/>
              <a:t>Features for URLLC</a:t>
            </a:r>
          </a:p>
          <a:p>
            <a:pPr lvl="1">
              <a:buFont typeface="Wingdings" pitchFamily="2" charset="2"/>
              <a:buChar char="p"/>
            </a:pPr>
            <a:r>
              <a:rPr lang="en-US" altLang="zh-CN" dirty="0"/>
              <a:t>Features for </a:t>
            </a:r>
            <a:r>
              <a:rPr lang="en-US" altLang="zh-CN" dirty="0" err="1"/>
              <a:t>mMTC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643050"/>
            <a:ext cx="7770813" cy="4572032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b="0" dirty="0"/>
              <a:t>The attached reference document is the translated version of Chinese </a:t>
            </a:r>
            <a:r>
              <a:rPr lang="en-US" altLang="zh-CN" b="0" dirty="0"/>
              <a:t>industry </a:t>
            </a:r>
            <a:r>
              <a:rPr lang="en-US" b="0" dirty="0"/>
              <a:t>standard, which </a:t>
            </a:r>
            <a:r>
              <a:rPr lang="en-US" altLang="zh-CN" b="0" dirty="0"/>
              <a:t>is </a:t>
            </a:r>
            <a:r>
              <a:rPr lang="en-US" b="0" dirty="0"/>
              <a:t>announced in 2012. C</a:t>
            </a:r>
            <a:r>
              <a:rPr lang="en-US" altLang="zh-CN" b="0" dirty="0"/>
              <a:t>omplete </a:t>
            </a:r>
            <a:r>
              <a:rPr lang="en-US" b="0" dirty="0"/>
              <a:t>EUHT technical description </a:t>
            </a:r>
            <a:r>
              <a:rPr lang="en-US" altLang="zh-CN" b="0" dirty="0"/>
              <a:t>is </a:t>
            </a:r>
            <a:r>
              <a:rPr lang="en-US" b="0" dirty="0"/>
              <a:t>provided  </a:t>
            </a:r>
            <a:r>
              <a:rPr lang="en-US" altLang="zh-CN" b="0" dirty="0"/>
              <a:t>in the document</a:t>
            </a:r>
            <a:r>
              <a:rPr lang="en-US" b="0" dirty="0"/>
              <a:t>, </a:t>
            </a:r>
            <a:r>
              <a:rPr lang="en-US" altLang="zh-CN" b="0" dirty="0"/>
              <a:t>which included features of MAC and PHY layers.</a:t>
            </a:r>
            <a:endParaRPr lang="en-US" b="0" dirty="0"/>
          </a:p>
          <a:p>
            <a:endParaRPr lang="en-US" b="0" dirty="0"/>
          </a:p>
          <a:p>
            <a:pPr>
              <a:buFont typeface="Wingdings" pitchFamily="2" charset="2"/>
              <a:buChar char="n"/>
            </a:pPr>
            <a:r>
              <a:rPr lang="en-US" b="0" dirty="0"/>
              <a:t>It should be noted that there are many new features </a:t>
            </a:r>
            <a:r>
              <a:rPr lang="en-US" altLang="zh-CN" b="0" dirty="0"/>
              <a:t>added </a:t>
            </a:r>
            <a:r>
              <a:rPr lang="en-US" b="0" dirty="0"/>
              <a:t>in EUHT </a:t>
            </a:r>
            <a:r>
              <a:rPr lang="en-US" altLang="zh-CN" b="0" dirty="0"/>
              <a:t>system </a:t>
            </a:r>
            <a:r>
              <a:rPr lang="en-US" b="0" dirty="0"/>
              <a:t>since 2012. For example, More bandwidth/SC interval options, More LDPC code options, Higher and Lower MCS, Finer OFDMA, Seamless Handover, Multiple Connection，etc. We are translating the new features and will update the document ASAP.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EUHT standard 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  <p:sp>
        <p:nvSpPr>
          <p:cNvPr id="8" name="灯片编号占位符 5"/>
          <p:cNvSpPr txBox="1">
            <a:spLocks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2850D6DF-A67A-466C-A80D-B51AC9E1DD1E}" type="slidenum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graphicFrame>
        <p:nvGraphicFramePr>
          <p:cNvPr id="9" name="内容占位符 6"/>
          <p:cNvGraphicFramePr>
            <a:graphicFrameLocks/>
          </p:cNvGraphicFramePr>
          <p:nvPr/>
        </p:nvGraphicFramePr>
        <p:xfrm>
          <a:off x="1452594" y="1943104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Acrobat Document" r:id="rId3" imgW="0" imgH="0" progId="">
                  <p:embed/>
                </p:oleObj>
              </mc:Choice>
              <mc:Fallback>
                <p:oleObj name="Acrobat Document" r:id="rId3" imgW="0" imgH="0" progId="">
                  <p:embed/>
                  <p:pic>
                    <p:nvPicPr>
                      <p:cNvPr id="0" name="AutoShape 1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94" y="1943104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Rectangle 3"/>
          <p:cNvGraphicFramePr>
            <a:graphicFrameLocks/>
          </p:cNvGraphicFramePr>
          <p:nvPr/>
        </p:nvGraphicFramePr>
        <p:xfrm>
          <a:off x="1774889" y="1142984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Acrobat Document" r:id="rId4" imgW="0" imgH="0" progId="">
                  <p:embed/>
                </p:oleObj>
              </mc:Choice>
              <mc:Fallback>
                <p:oleObj name="Acrobat Document" r:id="rId4" imgW="0" imgH="0" progId="">
                  <p:embed/>
                  <p:pic>
                    <p:nvPicPr>
                      <p:cNvPr id="0" name="AutoShap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89" y="1142984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4244" y="2646366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/>
              <a:t> </a:t>
            </a:r>
            <a:endParaRPr lang="zh-CN" altLang="en-US" sz="180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179419" y="2935291"/>
            <a:ext cx="792163" cy="1116013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1800" b="1" dirty="0">
                <a:solidFill>
                  <a:schemeClr val="tx1"/>
                </a:solidFill>
              </a:rPr>
              <a:t>EUHT</a:t>
            </a:r>
          </a:p>
          <a:p>
            <a:pPr>
              <a:defRPr/>
            </a:pPr>
            <a:r>
              <a:rPr lang="en-US" altLang="zh-CN" sz="1800" b="1" dirty="0">
                <a:solidFill>
                  <a:schemeClr val="tx1"/>
                </a:solidFill>
              </a:rPr>
              <a:t>Standard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1547844" y="2430466"/>
            <a:ext cx="7129463" cy="611188"/>
            <a:chOff x="1020" y="845"/>
            <a:chExt cx="4491" cy="385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1020" y="845"/>
              <a:ext cx="749" cy="385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995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tx1"/>
                  </a:solidFill>
                </a:rPr>
                <a:t>Chapter</a:t>
              </a:r>
              <a:endParaRPr lang="zh-CN" altLang="en-US" sz="1800" b="1">
                <a:solidFill>
                  <a:schemeClr val="tx1"/>
                </a:solidFill>
              </a:endParaRPr>
            </a:p>
            <a:p>
              <a:r>
                <a:rPr lang="zh-CN" altLang="en-US" sz="1800" b="1">
                  <a:solidFill>
                    <a:schemeClr val="tx1"/>
                  </a:solidFill>
                </a:rPr>
                <a:t>（</a:t>
              </a:r>
              <a:r>
                <a:rPr lang="en-US" altLang="zh-CN" sz="1800" b="1">
                  <a:solidFill>
                    <a:schemeClr val="tx1"/>
                  </a:solidFill>
                </a:rPr>
                <a:t>5</a:t>
              </a:r>
              <a:r>
                <a:rPr lang="zh-CN" altLang="en-US" sz="1800" b="1">
                  <a:solidFill>
                    <a:schemeClr val="tx1"/>
                  </a:solidFill>
                </a:rPr>
                <a:t>）</a:t>
              </a: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1755" y="845"/>
              <a:ext cx="3756" cy="385"/>
              <a:chOff x="1755" y="686"/>
              <a:chExt cx="3756" cy="385"/>
            </a:xfrm>
          </p:grpSpPr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gray">
              <a:xfrm>
                <a:off x="1755" y="780"/>
                <a:ext cx="1649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800" b="1" dirty="0">
                    <a:solidFill>
                      <a:schemeClr val="tx1"/>
                    </a:solidFill>
                  </a:rPr>
                  <a:t>System</a:t>
                </a:r>
                <a:r>
                  <a:rPr lang="zh-CN" altLang="en-US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</a:rPr>
                  <a:t>Reference</a:t>
                </a:r>
                <a:r>
                  <a:rPr lang="zh-CN" altLang="en-US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</a:rPr>
                  <a:t>Model</a:t>
                </a:r>
                <a:endParaRPr lang="zh-CN" altLang="en-US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gray">
              <a:xfrm>
                <a:off x="1769" y="686"/>
                <a:ext cx="3742" cy="385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1547844" y="3124204"/>
            <a:ext cx="7273925" cy="611187"/>
            <a:chOff x="1020" y="1185"/>
            <a:chExt cx="4582" cy="385"/>
          </a:xfrm>
        </p:grpSpPr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1769" y="1185"/>
              <a:ext cx="3833" cy="385"/>
              <a:chOff x="1769" y="1185"/>
              <a:chExt cx="3833" cy="385"/>
            </a:xfrm>
          </p:grpSpPr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gray">
              <a:xfrm>
                <a:off x="1769" y="1262"/>
                <a:ext cx="383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800" b="1" dirty="0">
                    <a:solidFill>
                      <a:schemeClr val="tx1"/>
                    </a:solidFill>
                  </a:rPr>
                  <a:t>Overview of MAC services</a:t>
                </a:r>
                <a:endParaRPr lang="zh-CN" altLang="en-US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gray">
              <a:xfrm>
                <a:off x="1769" y="1185"/>
                <a:ext cx="3742" cy="385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14"/>
            <p:cNvSpPr>
              <a:spLocks noChangeArrowheads="1"/>
            </p:cNvSpPr>
            <p:nvPr/>
          </p:nvSpPr>
          <p:spPr bwMode="gray">
            <a:xfrm>
              <a:off x="1020" y="1185"/>
              <a:ext cx="749" cy="385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995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tx1"/>
                  </a:solidFill>
                </a:rPr>
                <a:t>Chapter</a:t>
              </a:r>
              <a:endParaRPr lang="zh-CN" altLang="en-US" sz="1800" b="1">
                <a:solidFill>
                  <a:schemeClr val="tx1"/>
                </a:solidFill>
              </a:endParaRPr>
            </a:p>
            <a:p>
              <a:r>
                <a:rPr lang="zh-CN" altLang="en-US" sz="1800" b="1">
                  <a:solidFill>
                    <a:schemeClr val="tx1"/>
                  </a:solidFill>
                </a:rPr>
                <a:t>（</a:t>
              </a:r>
              <a:r>
                <a:rPr lang="en-US" altLang="zh-CN" sz="1800" b="1">
                  <a:solidFill>
                    <a:schemeClr val="tx1"/>
                  </a:solidFill>
                </a:rPr>
                <a:t>6</a:t>
              </a:r>
              <a:r>
                <a:rPr lang="zh-CN" altLang="en-US" sz="1800" b="1">
                  <a:solidFill>
                    <a:schemeClr val="tx1"/>
                  </a:solidFill>
                </a:rPr>
                <a:t>）</a:t>
              </a: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1547844" y="3816354"/>
            <a:ext cx="7129463" cy="612775"/>
            <a:chOff x="1020" y="1683"/>
            <a:chExt cx="4491" cy="386"/>
          </a:xfrm>
        </p:grpSpPr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1769" y="1689"/>
              <a:ext cx="3742" cy="380"/>
              <a:chOff x="1769" y="1689"/>
              <a:chExt cx="3742" cy="380"/>
            </a:xfrm>
          </p:grpSpPr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gray">
              <a:xfrm>
                <a:off x="1769" y="1774"/>
                <a:ext cx="3266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800" b="1" dirty="0">
                    <a:solidFill>
                      <a:schemeClr val="tx1"/>
                    </a:solidFill>
                  </a:rPr>
                  <a:t>MAC frame format</a:t>
                </a:r>
                <a:endParaRPr lang="zh-CN" altLang="en-US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gray">
              <a:xfrm>
                <a:off x="1769" y="1689"/>
                <a:ext cx="3742" cy="380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ectangle 15"/>
            <p:cNvSpPr>
              <a:spLocks noChangeArrowheads="1"/>
            </p:cNvSpPr>
            <p:nvPr/>
          </p:nvSpPr>
          <p:spPr bwMode="gray">
            <a:xfrm>
              <a:off x="1020" y="1683"/>
              <a:ext cx="749" cy="385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995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tx1"/>
                  </a:solidFill>
                </a:rPr>
                <a:t>Chapter</a:t>
              </a:r>
              <a:endParaRPr lang="zh-CN" altLang="en-US" sz="1800" b="1">
                <a:solidFill>
                  <a:schemeClr val="tx1"/>
                </a:solidFill>
              </a:endParaRPr>
            </a:p>
            <a:p>
              <a:r>
                <a:rPr lang="zh-CN" altLang="en-US" sz="1800" b="1">
                  <a:solidFill>
                    <a:schemeClr val="tx1"/>
                  </a:solidFill>
                </a:rPr>
                <a:t>（</a:t>
              </a:r>
              <a:r>
                <a:rPr lang="en-US" altLang="zh-CN" sz="1800" b="1">
                  <a:solidFill>
                    <a:schemeClr val="tx1"/>
                  </a:solidFill>
                </a:rPr>
                <a:t>7</a:t>
              </a:r>
              <a:r>
                <a:rPr lang="zh-CN" altLang="en-US" sz="1800" b="1">
                  <a:solidFill>
                    <a:schemeClr val="tx1"/>
                  </a:solidFill>
                </a:rPr>
                <a:t>）</a:t>
              </a:r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547844" y="4511679"/>
            <a:ext cx="7524750" cy="611187"/>
            <a:chOff x="1020" y="2183"/>
            <a:chExt cx="4740" cy="385"/>
          </a:xfrm>
        </p:grpSpPr>
        <p:sp>
          <p:nvSpPr>
            <p:cNvPr id="29" name="Rectangle 16"/>
            <p:cNvSpPr>
              <a:spLocks noChangeArrowheads="1"/>
            </p:cNvSpPr>
            <p:nvPr/>
          </p:nvSpPr>
          <p:spPr bwMode="gray">
            <a:xfrm>
              <a:off x="1020" y="2183"/>
              <a:ext cx="749" cy="385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995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tx1"/>
                  </a:solidFill>
                </a:rPr>
                <a:t>Chapter</a:t>
              </a:r>
              <a:endParaRPr lang="zh-CN" altLang="en-US" sz="1800" b="1">
                <a:solidFill>
                  <a:schemeClr val="tx1"/>
                </a:solidFill>
              </a:endParaRPr>
            </a:p>
            <a:p>
              <a:r>
                <a:rPr lang="zh-CN" altLang="en-US" sz="1800" b="1">
                  <a:solidFill>
                    <a:schemeClr val="tx1"/>
                  </a:solidFill>
                </a:rPr>
                <a:t>（</a:t>
              </a:r>
              <a:r>
                <a:rPr lang="en-US" altLang="zh-CN" sz="1800" b="1">
                  <a:solidFill>
                    <a:schemeClr val="tx1"/>
                  </a:solidFill>
                </a:rPr>
                <a:t>8</a:t>
              </a:r>
              <a:r>
                <a:rPr lang="zh-CN" altLang="en-US" sz="1800" b="1">
                  <a:solidFill>
                    <a:schemeClr val="tx1"/>
                  </a:solidFill>
                </a:rPr>
                <a:t>）</a:t>
              </a:r>
            </a:p>
          </p:txBody>
        </p: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769" y="2183"/>
              <a:ext cx="3991" cy="380"/>
              <a:chOff x="1769" y="2183"/>
              <a:chExt cx="3991" cy="380"/>
            </a:xfrm>
          </p:grpSpPr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gray">
              <a:xfrm>
                <a:off x="1769" y="2275"/>
                <a:ext cx="399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800" b="1" dirty="0">
                    <a:solidFill>
                      <a:schemeClr val="tx1"/>
                    </a:solidFill>
                  </a:rPr>
                  <a:t>MAC layer functions</a:t>
                </a:r>
                <a:endParaRPr lang="zh-CN" altLang="en-US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8"/>
              <p:cNvSpPr>
                <a:spLocks noChangeArrowheads="1"/>
              </p:cNvSpPr>
              <p:nvPr/>
            </p:nvSpPr>
            <p:spPr bwMode="gray">
              <a:xfrm>
                <a:off x="1769" y="2183"/>
                <a:ext cx="3742" cy="380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1547844" y="5205416"/>
            <a:ext cx="7129463" cy="611188"/>
            <a:chOff x="1020" y="2682"/>
            <a:chExt cx="4491" cy="385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gray">
            <a:xfrm>
              <a:off x="1020" y="2682"/>
              <a:ext cx="749" cy="385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995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tx1"/>
                  </a:solidFill>
                </a:rPr>
                <a:t>Chapter</a:t>
              </a:r>
              <a:endParaRPr lang="zh-CN" altLang="en-US" sz="1800" b="1">
                <a:solidFill>
                  <a:schemeClr val="tx1"/>
                </a:solidFill>
              </a:endParaRPr>
            </a:p>
            <a:p>
              <a:r>
                <a:rPr lang="zh-CN" altLang="en-US" sz="1800" b="1">
                  <a:solidFill>
                    <a:schemeClr val="tx1"/>
                  </a:solidFill>
                </a:rPr>
                <a:t>（</a:t>
              </a:r>
              <a:r>
                <a:rPr lang="en-US" altLang="zh-CN" sz="1800" b="1">
                  <a:solidFill>
                    <a:schemeClr val="tx1"/>
                  </a:solidFill>
                </a:rPr>
                <a:t>9</a:t>
              </a:r>
              <a:r>
                <a:rPr lang="zh-CN" altLang="en-US" sz="1800" b="1">
                  <a:solidFill>
                    <a:schemeClr val="tx1"/>
                  </a:solidFill>
                </a:rPr>
                <a:t>）</a:t>
              </a:r>
            </a:p>
          </p:txBody>
        </p:sp>
        <p:grpSp>
          <p:nvGrpSpPr>
            <p:cNvPr id="35" name="Group 29"/>
            <p:cNvGrpSpPr>
              <a:grpSpLocks/>
            </p:cNvGrpSpPr>
            <p:nvPr/>
          </p:nvGrpSpPr>
          <p:grpSpPr bwMode="auto">
            <a:xfrm>
              <a:off x="1769" y="2682"/>
              <a:ext cx="3742" cy="380"/>
              <a:chOff x="1769" y="2682"/>
              <a:chExt cx="3742" cy="380"/>
            </a:xfrm>
          </p:grpSpPr>
          <p:sp>
            <p:nvSpPr>
              <p:cNvPr id="36" name="Rectangle 20"/>
              <p:cNvSpPr>
                <a:spLocks noChangeArrowheads="1"/>
              </p:cNvSpPr>
              <p:nvPr/>
            </p:nvSpPr>
            <p:spPr bwMode="gray">
              <a:xfrm>
                <a:off x="1769" y="2682"/>
                <a:ext cx="3742" cy="380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gray">
              <a:xfrm>
                <a:off x="1769" y="2705"/>
                <a:ext cx="3719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800" b="1" dirty="0">
                    <a:solidFill>
                      <a:schemeClr val="tx1"/>
                    </a:solidFill>
                  </a:rPr>
                  <a:t>PHY specifications</a:t>
                </a:r>
                <a:endParaRPr lang="zh-CN" altLang="en-US" sz="1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971582" y="1943104"/>
            <a:ext cx="576262" cy="3617912"/>
            <a:chOff x="657" y="1026"/>
            <a:chExt cx="363" cy="2540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gray">
            <a:xfrm>
              <a:off x="657" y="2105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gray">
            <a:xfrm>
              <a:off x="816" y="1026"/>
              <a:ext cx="0" cy="25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gray">
            <a:xfrm>
              <a:off x="816" y="1026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gray">
            <a:xfrm>
              <a:off x="816" y="1592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gray">
            <a:xfrm>
              <a:off x="816" y="3105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gray">
            <a:xfrm>
              <a:off x="816" y="3566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1530382" y="1663704"/>
            <a:ext cx="7254876" cy="611187"/>
            <a:chOff x="1020" y="845"/>
            <a:chExt cx="4570" cy="385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gray">
            <a:xfrm>
              <a:off x="1020" y="845"/>
              <a:ext cx="749" cy="385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995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tx1"/>
                  </a:solidFill>
                </a:rPr>
                <a:t>Chapter</a:t>
              </a:r>
              <a:endParaRPr lang="zh-CN" altLang="en-US" sz="1800" b="1">
                <a:solidFill>
                  <a:schemeClr val="tx1"/>
                </a:solidFill>
              </a:endParaRPr>
            </a:p>
            <a:p>
              <a:r>
                <a:rPr lang="zh-CN" altLang="en-US" sz="1800" b="1">
                  <a:solidFill>
                    <a:schemeClr val="tx1"/>
                  </a:solidFill>
                </a:rPr>
                <a:t>（</a:t>
              </a:r>
              <a:r>
                <a:rPr lang="en-US" altLang="zh-CN" sz="1800" b="1">
                  <a:solidFill>
                    <a:schemeClr val="tx1"/>
                  </a:solidFill>
                </a:rPr>
                <a:t>1~4</a:t>
              </a:r>
              <a:r>
                <a:rPr lang="zh-CN" altLang="en-US" sz="1800" b="1">
                  <a:solidFill>
                    <a:schemeClr val="tx1"/>
                  </a:solidFill>
                </a:rPr>
                <a:t>）</a:t>
              </a:r>
            </a:p>
          </p:txBody>
        </p:sp>
        <p:grpSp>
          <p:nvGrpSpPr>
            <p:cNvPr id="47" name="Group 22"/>
            <p:cNvGrpSpPr>
              <a:grpSpLocks/>
            </p:cNvGrpSpPr>
            <p:nvPr/>
          </p:nvGrpSpPr>
          <p:grpSpPr bwMode="auto">
            <a:xfrm>
              <a:off x="1755" y="845"/>
              <a:ext cx="3835" cy="385"/>
              <a:chOff x="1755" y="686"/>
              <a:chExt cx="3835" cy="385"/>
            </a:xfrm>
          </p:grpSpPr>
          <p:sp>
            <p:nvSpPr>
              <p:cNvPr id="48" name="Text Box 6"/>
              <p:cNvSpPr txBox="1">
                <a:spLocks noChangeArrowheads="1"/>
              </p:cNvSpPr>
              <p:nvPr/>
            </p:nvSpPr>
            <p:spPr bwMode="gray">
              <a:xfrm>
                <a:off x="1755" y="780"/>
                <a:ext cx="3835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800" b="1" dirty="0">
                    <a:solidFill>
                      <a:schemeClr val="tx1"/>
                    </a:solidFill>
                  </a:rPr>
                  <a:t>Scope, Normative Reference , Definitions and Abbreviations</a:t>
                </a:r>
                <a:endParaRPr lang="zh-CN" altLang="en-US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7"/>
              <p:cNvSpPr>
                <a:spLocks noChangeArrowheads="1"/>
              </p:cNvSpPr>
              <p:nvPr/>
            </p:nvSpPr>
            <p:spPr bwMode="gray">
              <a:xfrm>
                <a:off x="1769" y="686"/>
                <a:ext cx="3742" cy="385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" name="Line 36"/>
          <p:cNvSpPr>
            <a:spLocks noChangeShapeType="1"/>
          </p:cNvSpPr>
          <p:nvPr/>
        </p:nvSpPr>
        <p:spPr bwMode="gray">
          <a:xfrm>
            <a:off x="1238282" y="4137029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0813" cy="1065213"/>
          </a:xfrm>
        </p:spPr>
        <p:txBody>
          <a:bodyPr/>
          <a:lstStyle/>
          <a:p>
            <a:r>
              <a:rPr lang="en-US" altLang="zh-CN" dirty="0"/>
              <a:t>EUHT MAC Layer Overview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8" y="1500174"/>
            <a:ext cx="3098795" cy="4929222"/>
          </a:xfrm>
        </p:spPr>
        <p:txBody>
          <a:bodyPr/>
          <a:lstStyle/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Data and Control Plane</a:t>
            </a: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A centralized Scheduling MAC mechanism guaranteed the High MAC efficiency in multiple users scenarios</a:t>
            </a: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Adaptation layer for </a:t>
            </a:r>
            <a:r>
              <a:rPr lang="en-US" altLang="zh-CN" sz="1600" b="0" dirty="0" err="1">
                <a:latin typeface="华文仿宋" pitchFamily="2" charset="-122"/>
                <a:ea typeface="华文仿宋" pitchFamily="2" charset="-122"/>
              </a:rPr>
              <a:t>QoS</a:t>
            </a: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sz="1600" b="0" dirty="0"/>
              <a:t>classification and the encryption and decryption of upper layer packets</a:t>
            </a:r>
            <a:endParaRPr lang="en-US" altLang="zh-CN" sz="1600" b="0" dirty="0">
              <a:latin typeface="华文仿宋" pitchFamily="2" charset="-122"/>
              <a:ea typeface="华文仿宋" pitchFamily="2" charset="-122"/>
            </a:endParaRP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endParaRPr lang="en-US" altLang="zh-CN" sz="1600" b="0" dirty="0">
              <a:latin typeface="华文仿宋" pitchFamily="2" charset="-122"/>
              <a:ea typeface="华文仿宋" pitchFamily="2" charset="-122"/>
            </a:endParaRP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Extremely low overhead MAC layer (6bytes) in MAC MPDU</a:t>
            </a: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G-MPDU aggregation for high throughput</a:t>
            </a: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endParaRPr lang="en-US" altLang="zh-CN" sz="1600" b="0" dirty="0">
              <a:latin typeface="华文仿宋" pitchFamily="2" charset="-122"/>
              <a:ea typeface="华文仿宋" pitchFamily="2" charset="-122"/>
            </a:endParaRP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Instant-ACK /feedback for low latency</a:t>
            </a:r>
          </a:p>
          <a:p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143504" cy="241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429264"/>
            <a:ext cx="4071966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286248" cy="103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 t="30000"/>
          <a:stretch>
            <a:fillRect/>
          </a:stretch>
        </p:blipFill>
        <p:spPr bwMode="auto">
          <a:xfrm>
            <a:off x="214282" y="4929198"/>
            <a:ext cx="52149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QoS</a:t>
            </a:r>
            <a:r>
              <a:rPr lang="en-US" altLang="zh-CN" dirty="0"/>
              <a:t> guaranteed fast and flexible scheduling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3570" y="2000240"/>
            <a:ext cx="2741605" cy="4113213"/>
          </a:xfrm>
        </p:spPr>
        <p:txBody>
          <a:bodyPr/>
          <a:lstStyle/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 err="1">
                <a:latin typeface="华文仿宋" pitchFamily="2" charset="-122"/>
                <a:ea typeface="华文仿宋" pitchFamily="2" charset="-122"/>
              </a:rPr>
              <a:t>QoS</a:t>
            </a: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  guaranteed for different  service requirement.(priority </a:t>
            </a:r>
            <a:r>
              <a:rPr lang="en-US" altLang="zh-CN" sz="1600" b="0" dirty="0" err="1">
                <a:latin typeface="华文仿宋" pitchFamily="2" charset="-122"/>
                <a:ea typeface="华文仿宋" pitchFamily="2" charset="-122"/>
              </a:rPr>
              <a:t>QoS</a:t>
            </a: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 scheduling )</a:t>
            </a: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endParaRPr lang="en-US" altLang="zh-CN" sz="1600" b="0" dirty="0">
              <a:latin typeface="华文仿宋" pitchFamily="2" charset="-122"/>
              <a:ea typeface="华文仿宋" pitchFamily="2" charset="-122"/>
            </a:endParaRP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Low complexity and fast scheduling </a:t>
            </a: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endParaRPr lang="en-US" altLang="zh-CN" sz="1600" b="0" dirty="0">
              <a:latin typeface="华文仿宋" pitchFamily="2" charset="-122"/>
              <a:ea typeface="华文仿宋" pitchFamily="2" charset="-122"/>
            </a:endParaRP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Fast channel state info feedback for fast  link adaptation and scheduling</a:t>
            </a: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endParaRPr lang="en-US" altLang="zh-CN" sz="1600" b="0" dirty="0">
              <a:latin typeface="华文仿宋" pitchFamily="2" charset="-122"/>
              <a:ea typeface="华文仿宋" pitchFamily="2" charset="-122"/>
            </a:endParaRPr>
          </a:p>
          <a:p>
            <a:pPr marL="177800" indent="-177800">
              <a:buClr>
                <a:srgbClr val="1177FF"/>
              </a:buClr>
              <a:buFont typeface="Wingdings" pitchFamily="2" charset="2"/>
              <a:buChar char="n"/>
            </a:pP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The flexible resources allocation during the Frame. Support a minimum resource to ONE </a:t>
            </a:r>
            <a:r>
              <a:rPr lang="en-US" altLang="zh-CN" sz="1600" b="0" dirty="0" err="1">
                <a:latin typeface="华文仿宋" pitchFamily="2" charset="-122"/>
                <a:ea typeface="华文仿宋" pitchFamily="2" charset="-122"/>
              </a:rPr>
              <a:t>ofdm</a:t>
            </a:r>
            <a:r>
              <a:rPr lang="en-US" altLang="zh-CN" sz="1600" b="0" dirty="0">
                <a:latin typeface="华文仿宋" pitchFamily="2" charset="-122"/>
                <a:ea typeface="华文仿宋" pitchFamily="2" charset="-122"/>
              </a:rPr>
              <a:t> symbol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  <p:grpSp>
        <p:nvGrpSpPr>
          <p:cNvPr id="88" name="Group 131"/>
          <p:cNvGrpSpPr>
            <a:grpSpLocks/>
          </p:cNvGrpSpPr>
          <p:nvPr/>
        </p:nvGrpSpPr>
        <p:grpSpPr bwMode="auto">
          <a:xfrm>
            <a:off x="142844" y="1865842"/>
            <a:ext cx="5286412" cy="2714644"/>
            <a:chOff x="336" y="351"/>
            <a:chExt cx="4944" cy="2587"/>
          </a:xfrm>
        </p:grpSpPr>
        <p:grpSp>
          <p:nvGrpSpPr>
            <p:cNvPr id="89" name="Group 3"/>
            <p:cNvGrpSpPr>
              <a:grpSpLocks/>
            </p:cNvGrpSpPr>
            <p:nvPr/>
          </p:nvGrpSpPr>
          <p:grpSpPr bwMode="auto">
            <a:xfrm>
              <a:off x="672" y="857"/>
              <a:ext cx="457" cy="1776"/>
              <a:chOff x="528" y="1056"/>
              <a:chExt cx="457" cy="1776"/>
            </a:xfrm>
          </p:grpSpPr>
          <p:graphicFrame>
            <p:nvGraphicFramePr>
              <p:cNvPr id="160" name="Object 4"/>
              <p:cNvGraphicFramePr>
                <a:graphicFrameLocks noChangeAspect="1"/>
              </p:cNvGraphicFramePr>
              <p:nvPr/>
            </p:nvGraphicFramePr>
            <p:xfrm>
              <a:off x="528" y="1056"/>
              <a:ext cx="457" cy="17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6" name="Visio" r:id="rId3" imgW="582407" imgH="2265824" progId="Visio.Drawing.11">
                      <p:embed/>
                    </p:oleObj>
                  </mc:Choice>
                  <mc:Fallback>
                    <p:oleObj name="Visio" r:id="rId3" imgW="582407" imgH="2265824" progId="Visio.Drawing.11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1056"/>
                            <a:ext cx="457" cy="17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EC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EAEAEA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89803" dir="18900000" algn="ctr" rotWithShape="0">
                                    <a:schemeClr val="accent1">
                                      <a:alpha val="50000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1" name="Line 5"/>
              <p:cNvSpPr>
                <a:spLocks noChangeShapeType="1"/>
              </p:cNvSpPr>
              <p:nvPr/>
            </p:nvSpPr>
            <p:spPr bwMode="gray">
              <a:xfrm>
                <a:off x="624" y="1584"/>
                <a:ext cx="0" cy="1008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62" name="Line 6"/>
              <p:cNvSpPr>
                <a:spLocks noChangeShapeType="1"/>
              </p:cNvSpPr>
              <p:nvPr/>
            </p:nvSpPr>
            <p:spPr bwMode="gray">
              <a:xfrm flipV="1">
                <a:off x="864" y="1584"/>
                <a:ext cx="0" cy="96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</p:grpSp>
        <p:sp>
          <p:nvSpPr>
            <p:cNvPr id="90" name="Oval 8"/>
            <p:cNvSpPr>
              <a:spLocks noChangeArrowheads="1"/>
            </p:cNvSpPr>
            <p:nvPr/>
          </p:nvSpPr>
          <p:spPr bwMode="gray">
            <a:xfrm>
              <a:off x="1632" y="1770"/>
              <a:ext cx="1248" cy="192"/>
            </a:xfrm>
            <a:prstGeom prst="ellipse">
              <a:avLst/>
            </a:prstGeom>
            <a:noFill/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200" b="1" dirty="0">
                  <a:solidFill>
                    <a:srgbClr val="008000"/>
                  </a:solidFill>
                </a:rPr>
                <a:t>Scheduler</a:t>
              </a:r>
              <a:endParaRPr lang="zh-CN" altLang="en-US" sz="1200" b="1" dirty="0">
                <a:solidFill>
                  <a:srgbClr val="008000"/>
                </a:solidFill>
              </a:endParaRPr>
            </a:p>
          </p:txBody>
        </p:sp>
        <p:grpSp>
          <p:nvGrpSpPr>
            <p:cNvPr id="91" name="Group 9"/>
            <p:cNvGrpSpPr>
              <a:grpSpLocks/>
            </p:cNvGrpSpPr>
            <p:nvPr/>
          </p:nvGrpSpPr>
          <p:grpSpPr bwMode="auto">
            <a:xfrm>
              <a:off x="1680" y="810"/>
              <a:ext cx="240" cy="576"/>
              <a:chOff x="1536" y="2112"/>
              <a:chExt cx="240" cy="576"/>
            </a:xfrm>
          </p:grpSpPr>
          <p:sp>
            <p:nvSpPr>
              <p:cNvPr id="153" name="AutoShape 10"/>
              <p:cNvSpPr>
                <a:spLocks noChangeArrowheads="1"/>
              </p:cNvSpPr>
              <p:nvPr/>
            </p:nvSpPr>
            <p:spPr bwMode="gray">
              <a:xfrm>
                <a:off x="1536" y="2208"/>
                <a:ext cx="240" cy="480"/>
              </a:xfrm>
              <a:prstGeom prst="flowChartProcess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/>
              </a:p>
            </p:txBody>
          </p:sp>
          <p:sp>
            <p:nvSpPr>
              <p:cNvPr id="154" name="Line 11"/>
              <p:cNvSpPr>
                <a:spLocks noChangeShapeType="1"/>
              </p:cNvSpPr>
              <p:nvPr/>
            </p:nvSpPr>
            <p:spPr bwMode="gray">
              <a:xfrm>
                <a:off x="1536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gray">
              <a:xfrm>
                <a:off x="1536" y="249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56" name="Line 13"/>
              <p:cNvSpPr>
                <a:spLocks noChangeShapeType="1"/>
              </p:cNvSpPr>
              <p:nvPr/>
            </p:nvSpPr>
            <p:spPr bwMode="gray">
              <a:xfrm>
                <a:off x="15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57" name="Line 14"/>
              <p:cNvSpPr>
                <a:spLocks noChangeShapeType="1"/>
              </p:cNvSpPr>
              <p:nvPr/>
            </p:nvSpPr>
            <p:spPr bwMode="gray">
              <a:xfrm>
                <a:off x="1536" y="23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58" name="Line 15"/>
              <p:cNvSpPr>
                <a:spLocks noChangeShapeType="1"/>
              </p:cNvSpPr>
              <p:nvPr/>
            </p:nvSpPr>
            <p:spPr bwMode="gray">
              <a:xfrm flipV="1">
                <a:off x="153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59" name="Line 16"/>
              <p:cNvSpPr>
                <a:spLocks noChangeShapeType="1"/>
              </p:cNvSpPr>
              <p:nvPr/>
            </p:nvSpPr>
            <p:spPr bwMode="gray">
              <a:xfrm flipV="1">
                <a:off x="177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</p:grpSp>
        <p:grpSp>
          <p:nvGrpSpPr>
            <p:cNvPr id="92" name="Group 17"/>
            <p:cNvGrpSpPr>
              <a:grpSpLocks/>
            </p:cNvGrpSpPr>
            <p:nvPr/>
          </p:nvGrpSpPr>
          <p:grpSpPr bwMode="auto">
            <a:xfrm>
              <a:off x="1968" y="810"/>
              <a:ext cx="240" cy="576"/>
              <a:chOff x="1536" y="2112"/>
              <a:chExt cx="240" cy="576"/>
            </a:xfrm>
          </p:grpSpPr>
          <p:sp>
            <p:nvSpPr>
              <p:cNvPr id="146" name="AutoShape 18"/>
              <p:cNvSpPr>
                <a:spLocks noChangeArrowheads="1"/>
              </p:cNvSpPr>
              <p:nvPr/>
            </p:nvSpPr>
            <p:spPr bwMode="gray">
              <a:xfrm>
                <a:off x="1536" y="2208"/>
                <a:ext cx="240" cy="480"/>
              </a:xfrm>
              <a:prstGeom prst="flowChartProcess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/>
              </a:p>
            </p:txBody>
          </p:sp>
          <p:sp>
            <p:nvSpPr>
              <p:cNvPr id="147" name="Line 19"/>
              <p:cNvSpPr>
                <a:spLocks noChangeShapeType="1"/>
              </p:cNvSpPr>
              <p:nvPr/>
            </p:nvSpPr>
            <p:spPr bwMode="gray">
              <a:xfrm>
                <a:off x="1536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48" name="Line 20"/>
              <p:cNvSpPr>
                <a:spLocks noChangeShapeType="1"/>
              </p:cNvSpPr>
              <p:nvPr/>
            </p:nvSpPr>
            <p:spPr bwMode="gray">
              <a:xfrm>
                <a:off x="1536" y="249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gray">
              <a:xfrm>
                <a:off x="15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50" name="Line 22"/>
              <p:cNvSpPr>
                <a:spLocks noChangeShapeType="1"/>
              </p:cNvSpPr>
              <p:nvPr/>
            </p:nvSpPr>
            <p:spPr bwMode="gray">
              <a:xfrm>
                <a:off x="1536" y="23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51" name="Line 23"/>
              <p:cNvSpPr>
                <a:spLocks noChangeShapeType="1"/>
              </p:cNvSpPr>
              <p:nvPr/>
            </p:nvSpPr>
            <p:spPr bwMode="gray">
              <a:xfrm flipV="1">
                <a:off x="153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52" name="Line 24"/>
              <p:cNvSpPr>
                <a:spLocks noChangeShapeType="1"/>
              </p:cNvSpPr>
              <p:nvPr/>
            </p:nvSpPr>
            <p:spPr bwMode="gray">
              <a:xfrm flipV="1">
                <a:off x="177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</p:grpSp>
        <p:grpSp>
          <p:nvGrpSpPr>
            <p:cNvPr id="93" name="Group 25"/>
            <p:cNvGrpSpPr>
              <a:grpSpLocks/>
            </p:cNvGrpSpPr>
            <p:nvPr/>
          </p:nvGrpSpPr>
          <p:grpSpPr bwMode="auto">
            <a:xfrm>
              <a:off x="2256" y="810"/>
              <a:ext cx="240" cy="576"/>
              <a:chOff x="1536" y="2112"/>
              <a:chExt cx="240" cy="576"/>
            </a:xfrm>
          </p:grpSpPr>
          <p:sp>
            <p:nvSpPr>
              <p:cNvPr id="139" name="AutoShape 26"/>
              <p:cNvSpPr>
                <a:spLocks noChangeArrowheads="1"/>
              </p:cNvSpPr>
              <p:nvPr/>
            </p:nvSpPr>
            <p:spPr bwMode="gray">
              <a:xfrm>
                <a:off x="1536" y="2208"/>
                <a:ext cx="240" cy="480"/>
              </a:xfrm>
              <a:prstGeom prst="flowChartProcess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/>
              </a:p>
            </p:txBody>
          </p:sp>
          <p:sp>
            <p:nvSpPr>
              <p:cNvPr id="140" name="Line 27"/>
              <p:cNvSpPr>
                <a:spLocks noChangeShapeType="1"/>
              </p:cNvSpPr>
              <p:nvPr/>
            </p:nvSpPr>
            <p:spPr bwMode="gray">
              <a:xfrm>
                <a:off x="1536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41" name="Line 28"/>
              <p:cNvSpPr>
                <a:spLocks noChangeShapeType="1"/>
              </p:cNvSpPr>
              <p:nvPr/>
            </p:nvSpPr>
            <p:spPr bwMode="gray">
              <a:xfrm>
                <a:off x="1536" y="249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42" name="Line 29"/>
              <p:cNvSpPr>
                <a:spLocks noChangeShapeType="1"/>
              </p:cNvSpPr>
              <p:nvPr/>
            </p:nvSpPr>
            <p:spPr bwMode="gray">
              <a:xfrm>
                <a:off x="15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43" name="Line 30"/>
              <p:cNvSpPr>
                <a:spLocks noChangeShapeType="1"/>
              </p:cNvSpPr>
              <p:nvPr/>
            </p:nvSpPr>
            <p:spPr bwMode="gray">
              <a:xfrm>
                <a:off x="1536" y="23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44" name="Line 31"/>
              <p:cNvSpPr>
                <a:spLocks noChangeShapeType="1"/>
              </p:cNvSpPr>
              <p:nvPr/>
            </p:nvSpPr>
            <p:spPr bwMode="gray">
              <a:xfrm flipV="1">
                <a:off x="153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45" name="Line 32"/>
              <p:cNvSpPr>
                <a:spLocks noChangeShapeType="1"/>
              </p:cNvSpPr>
              <p:nvPr/>
            </p:nvSpPr>
            <p:spPr bwMode="gray">
              <a:xfrm flipV="1">
                <a:off x="177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</p:grpSp>
        <p:grpSp>
          <p:nvGrpSpPr>
            <p:cNvPr id="94" name="Group 33"/>
            <p:cNvGrpSpPr>
              <a:grpSpLocks/>
            </p:cNvGrpSpPr>
            <p:nvPr/>
          </p:nvGrpSpPr>
          <p:grpSpPr bwMode="auto">
            <a:xfrm>
              <a:off x="2544" y="810"/>
              <a:ext cx="240" cy="576"/>
              <a:chOff x="1536" y="2112"/>
              <a:chExt cx="240" cy="576"/>
            </a:xfrm>
          </p:grpSpPr>
          <p:sp>
            <p:nvSpPr>
              <p:cNvPr id="132" name="AutoShape 34"/>
              <p:cNvSpPr>
                <a:spLocks noChangeArrowheads="1"/>
              </p:cNvSpPr>
              <p:nvPr/>
            </p:nvSpPr>
            <p:spPr bwMode="gray">
              <a:xfrm>
                <a:off x="1536" y="2208"/>
                <a:ext cx="240" cy="480"/>
              </a:xfrm>
              <a:prstGeom prst="flowChartProcess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/>
              </a:p>
            </p:txBody>
          </p:sp>
          <p:sp>
            <p:nvSpPr>
              <p:cNvPr id="133" name="Line 35"/>
              <p:cNvSpPr>
                <a:spLocks noChangeShapeType="1"/>
              </p:cNvSpPr>
              <p:nvPr/>
            </p:nvSpPr>
            <p:spPr bwMode="gray">
              <a:xfrm>
                <a:off x="1536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34" name="Line 36"/>
              <p:cNvSpPr>
                <a:spLocks noChangeShapeType="1"/>
              </p:cNvSpPr>
              <p:nvPr/>
            </p:nvSpPr>
            <p:spPr bwMode="gray">
              <a:xfrm>
                <a:off x="1536" y="249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35" name="Line 37"/>
              <p:cNvSpPr>
                <a:spLocks noChangeShapeType="1"/>
              </p:cNvSpPr>
              <p:nvPr/>
            </p:nvSpPr>
            <p:spPr bwMode="gray">
              <a:xfrm>
                <a:off x="15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gray">
              <a:xfrm>
                <a:off x="1536" y="23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37" name="Line 39"/>
              <p:cNvSpPr>
                <a:spLocks noChangeShapeType="1"/>
              </p:cNvSpPr>
              <p:nvPr/>
            </p:nvSpPr>
            <p:spPr bwMode="gray">
              <a:xfrm flipV="1">
                <a:off x="153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38" name="Line 40"/>
              <p:cNvSpPr>
                <a:spLocks noChangeShapeType="1"/>
              </p:cNvSpPr>
              <p:nvPr/>
            </p:nvSpPr>
            <p:spPr bwMode="gray">
              <a:xfrm flipV="1">
                <a:off x="177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</p:grpSp>
        <p:sp>
          <p:nvSpPr>
            <p:cNvPr id="95" name="Line 41"/>
            <p:cNvSpPr>
              <a:spLocks noChangeShapeType="1"/>
            </p:cNvSpPr>
            <p:nvPr/>
          </p:nvSpPr>
          <p:spPr bwMode="gray">
            <a:xfrm>
              <a:off x="1800" y="1394"/>
              <a:ext cx="0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96" name="Line 42"/>
            <p:cNvSpPr>
              <a:spLocks noChangeShapeType="1"/>
            </p:cNvSpPr>
            <p:nvPr/>
          </p:nvSpPr>
          <p:spPr bwMode="gray">
            <a:xfrm>
              <a:off x="2096" y="1394"/>
              <a:ext cx="0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97" name="Line 43"/>
            <p:cNvSpPr>
              <a:spLocks noChangeShapeType="1"/>
            </p:cNvSpPr>
            <p:nvPr/>
          </p:nvSpPr>
          <p:spPr bwMode="gray">
            <a:xfrm>
              <a:off x="2384" y="1394"/>
              <a:ext cx="0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98" name="Line 44"/>
            <p:cNvSpPr>
              <a:spLocks noChangeShapeType="1"/>
            </p:cNvSpPr>
            <p:nvPr/>
          </p:nvSpPr>
          <p:spPr bwMode="gray">
            <a:xfrm>
              <a:off x="2656" y="1394"/>
              <a:ext cx="0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99" name="Oval 45"/>
            <p:cNvSpPr>
              <a:spLocks noChangeArrowheads="1"/>
            </p:cNvSpPr>
            <p:nvPr/>
          </p:nvSpPr>
          <p:spPr bwMode="gray">
            <a:xfrm>
              <a:off x="1608" y="842"/>
              <a:ext cx="1248" cy="13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algn="ctr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/>
            </a:p>
          </p:txBody>
        </p:sp>
        <p:sp>
          <p:nvSpPr>
            <p:cNvPr id="100" name="Text Box 46"/>
            <p:cNvSpPr txBox="1">
              <a:spLocks noChangeArrowheads="1"/>
            </p:cNvSpPr>
            <p:nvPr/>
          </p:nvSpPr>
          <p:spPr bwMode="gray">
            <a:xfrm>
              <a:off x="1468" y="351"/>
              <a:ext cx="1493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008000"/>
                  </a:solidFill>
                </a:rPr>
                <a:t>DL packets queues</a:t>
              </a:r>
              <a:endParaRPr lang="zh-CN" altLang="en-US" sz="1200" b="1" dirty="0">
                <a:solidFill>
                  <a:srgbClr val="008000"/>
                </a:solidFill>
              </a:endParaRPr>
            </a:p>
          </p:txBody>
        </p:sp>
        <p:sp>
          <p:nvSpPr>
            <p:cNvPr id="101" name="Oval 47"/>
            <p:cNvSpPr>
              <a:spLocks noChangeArrowheads="1"/>
            </p:cNvSpPr>
            <p:nvPr/>
          </p:nvSpPr>
          <p:spPr bwMode="gray">
            <a:xfrm>
              <a:off x="1632" y="2383"/>
              <a:ext cx="1248" cy="192"/>
            </a:xfrm>
            <a:prstGeom prst="ellipse">
              <a:avLst/>
            </a:prstGeom>
            <a:noFill/>
            <a:ln w="952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200" b="1" dirty="0">
                  <a:solidFill>
                    <a:srgbClr val="008000"/>
                  </a:solidFill>
                </a:rPr>
                <a:t>Channel </a:t>
              </a:r>
              <a:r>
                <a:rPr lang="en-US" altLang="zh-CN" sz="1200" b="1" dirty="0" err="1">
                  <a:solidFill>
                    <a:srgbClr val="008000"/>
                  </a:solidFill>
                </a:rPr>
                <a:t>Est</a:t>
              </a:r>
              <a:endParaRPr lang="zh-CN" altLang="en-US" sz="1200" b="1" dirty="0">
                <a:solidFill>
                  <a:srgbClr val="008000"/>
                </a:solidFill>
              </a:endParaRPr>
            </a:p>
          </p:txBody>
        </p:sp>
        <p:sp>
          <p:nvSpPr>
            <p:cNvPr id="102" name="Oval 50"/>
            <p:cNvSpPr>
              <a:spLocks noChangeArrowheads="1"/>
            </p:cNvSpPr>
            <p:nvPr/>
          </p:nvSpPr>
          <p:spPr bwMode="gray">
            <a:xfrm>
              <a:off x="3456" y="751"/>
              <a:ext cx="1728" cy="192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200" b="1" dirty="0">
                  <a:solidFill>
                    <a:schemeClr val="tx2"/>
                  </a:solidFill>
                </a:rPr>
                <a:t>  Scheduler UL</a:t>
              </a:r>
              <a:endParaRPr lang="zh-CN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03" name="Oval 51"/>
            <p:cNvSpPr>
              <a:spLocks noChangeArrowheads="1"/>
            </p:cNvSpPr>
            <p:nvPr/>
          </p:nvSpPr>
          <p:spPr bwMode="gray">
            <a:xfrm>
              <a:off x="3456" y="1347"/>
              <a:ext cx="816" cy="192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200" b="1" dirty="0">
                  <a:solidFill>
                    <a:schemeClr val="tx2"/>
                  </a:solidFill>
                </a:rPr>
                <a:t>Channel</a:t>
              </a:r>
            </a:p>
            <a:p>
              <a:r>
                <a:rPr lang="en-US" altLang="zh-CN" sz="1200" b="1" dirty="0" err="1">
                  <a:solidFill>
                    <a:schemeClr val="tx2"/>
                  </a:solidFill>
                </a:rPr>
                <a:t>Est</a:t>
              </a:r>
              <a:endParaRPr lang="zh-CN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04" name="Oval 52"/>
            <p:cNvSpPr>
              <a:spLocks noChangeArrowheads="1"/>
            </p:cNvSpPr>
            <p:nvPr/>
          </p:nvSpPr>
          <p:spPr bwMode="gray">
            <a:xfrm>
              <a:off x="4368" y="1347"/>
              <a:ext cx="816" cy="192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200" b="1" dirty="0">
                  <a:solidFill>
                    <a:schemeClr val="tx2"/>
                  </a:solidFill>
                </a:rPr>
                <a:t>Queue Info</a:t>
              </a:r>
              <a:endParaRPr lang="zh-CN" altLang="en-US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05" name="Group 53"/>
            <p:cNvGrpSpPr>
              <a:grpSpLocks/>
            </p:cNvGrpSpPr>
            <p:nvPr/>
          </p:nvGrpSpPr>
          <p:grpSpPr bwMode="auto">
            <a:xfrm flipV="1">
              <a:off x="4848" y="1875"/>
              <a:ext cx="240" cy="576"/>
              <a:chOff x="1536" y="2112"/>
              <a:chExt cx="240" cy="576"/>
            </a:xfrm>
          </p:grpSpPr>
          <p:sp>
            <p:nvSpPr>
              <p:cNvPr id="125" name="AutoShape 54"/>
              <p:cNvSpPr>
                <a:spLocks noChangeArrowheads="1"/>
              </p:cNvSpPr>
              <p:nvPr/>
            </p:nvSpPr>
            <p:spPr bwMode="gray">
              <a:xfrm>
                <a:off x="1536" y="2208"/>
                <a:ext cx="240" cy="480"/>
              </a:xfrm>
              <a:prstGeom prst="flowChartProcess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 sz="1200"/>
              </a:p>
            </p:txBody>
          </p:sp>
          <p:sp>
            <p:nvSpPr>
              <p:cNvPr id="126" name="Line 55"/>
              <p:cNvSpPr>
                <a:spLocks noChangeShapeType="1"/>
              </p:cNvSpPr>
              <p:nvPr/>
            </p:nvSpPr>
            <p:spPr bwMode="gray">
              <a:xfrm>
                <a:off x="1536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27" name="Line 56"/>
              <p:cNvSpPr>
                <a:spLocks noChangeShapeType="1"/>
              </p:cNvSpPr>
              <p:nvPr/>
            </p:nvSpPr>
            <p:spPr bwMode="gray">
              <a:xfrm>
                <a:off x="1536" y="249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28" name="Line 57"/>
              <p:cNvSpPr>
                <a:spLocks noChangeShapeType="1"/>
              </p:cNvSpPr>
              <p:nvPr/>
            </p:nvSpPr>
            <p:spPr bwMode="gray">
              <a:xfrm>
                <a:off x="15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29" name="Line 58"/>
              <p:cNvSpPr>
                <a:spLocks noChangeShapeType="1"/>
              </p:cNvSpPr>
              <p:nvPr/>
            </p:nvSpPr>
            <p:spPr bwMode="gray">
              <a:xfrm>
                <a:off x="1536" y="23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30" name="Line 59"/>
              <p:cNvSpPr>
                <a:spLocks noChangeShapeType="1"/>
              </p:cNvSpPr>
              <p:nvPr/>
            </p:nvSpPr>
            <p:spPr bwMode="gray">
              <a:xfrm flipV="1">
                <a:off x="153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31" name="Line 60"/>
              <p:cNvSpPr>
                <a:spLocks noChangeShapeType="1"/>
              </p:cNvSpPr>
              <p:nvPr/>
            </p:nvSpPr>
            <p:spPr bwMode="gray">
              <a:xfrm flipV="1">
                <a:off x="177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</p:grpSp>
        <p:grpSp>
          <p:nvGrpSpPr>
            <p:cNvPr id="106" name="Group 61"/>
            <p:cNvGrpSpPr>
              <a:grpSpLocks/>
            </p:cNvGrpSpPr>
            <p:nvPr/>
          </p:nvGrpSpPr>
          <p:grpSpPr bwMode="auto">
            <a:xfrm flipV="1">
              <a:off x="4512" y="1875"/>
              <a:ext cx="240" cy="576"/>
              <a:chOff x="1536" y="2112"/>
              <a:chExt cx="240" cy="576"/>
            </a:xfrm>
          </p:grpSpPr>
          <p:sp>
            <p:nvSpPr>
              <p:cNvPr id="118" name="AutoShape 62"/>
              <p:cNvSpPr>
                <a:spLocks noChangeArrowheads="1"/>
              </p:cNvSpPr>
              <p:nvPr/>
            </p:nvSpPr>
            <p:spPr bwMode="gray">
              <a:xfrm>
                <a:off x="1536" y="2208"/>
                <a:ext cx="240" cy="480"/>
              </a:xfrm>
              <a:prstGeom prst="flowChartProcess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 sz="1200"/>
              </a:p>
            </p:txBody>
          </p:sp>
          <p:sp>
            <p:nvSpPr>
              <p:cNvPr id="119" name="Line 63"/>
              <p:cNvSpPr>
                <a:spLocks noChangeShapeType="1"/>
              </p:cNvSpPr>
              <p:nvPr/>
            </p:nvSpPr>
            <p:spPr bwMode="gray">
              <a:xfrm>
                <a:off x="1536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20" name="Line 64"/>
              <p:cNvSpPr>
                <a:spLocks noChangeShapeType="1"/>
              </p:cNvSpPr>
              <p:nvPr/>
            </p:nvSpPr>
            <p:spPr bwMode="gray">
              <a:xfrm>
                <a:off x="1536" y="249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21" name="Line 65"/>
              <p:cNvSpPr>
                <a:spLocks noChangeShapeType="1"/>
              </p:cNvSpPr>
              <p:nvPr/>
            </p:nvSpPr>
            <p:spPr bwMode="gray">
              <a:xfrm>
                <a:off x="15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22" name="Line 66"/>
              <p:cNvSpPr>
                <a:spLocks noChangeShapeType="1"/>
              </p:cNvSpPr>
              <p:nvPr/>
            </p:nvSpPr>
            <p:spPr bwMode="gray">
              <a:xfrm>
                <a:off x="1536" y="23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23" name="Line 67"/>
              <p:cNvSpPr>
                <a:spLocks noChangeShapeType="1"/>
              </p:cNvSpPr>
              <p:nvPr/>
            </p:nvSpPr>
            <p:spPr bwMode="gray">
              <a:xfrm flipV="1">
                <a:off x="153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  <p:sp>
            <p:nvSpPr>
              <p:cNvPr id="124" name="Line 68"/>
              <p:cNvSpPr>
                <a:spLocks noChangeShapeType="1"/>
              </p:cNvSpPr>
              <p:nvPr/>
            </p:nvSpPr>
            <p:spPr bwMode="gray">
              <a:xfrm flipV="1">
                <a:off x="177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/>
              </a:p>
            </p:txBody>
          </p:sp>
        </p:grpSp>
        <p:sp>
          <p:nvSpPr>
            <p:cNvPr id="107" name="Line 69"/>
            <p:cNvSpPr>
              <a:spLocks noChangeShapeType="1"/>
            </p:cNvSpPr>
            <p:nvPr/>
          </p:nvSpPr>
          <p:spPr bwMode="gray">
            <a:xfrm flipV="1">
              <a:off x="4632" y="1563"/>
              <a:ext cx="0" cy="3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108" name="Line 70"/>
            <p:cNvSpPr>
              <a:spLocks noChangeShapeType="1"/>
            </p:cNvSpPr>
            <p:nvPr/>
          </p:nvSpPr>
          <p:spPr bwMode="gray">
            <a:xfrm flipV="1">
              <a:off x="4968" y="1555"/>
              <a:ext cx="0" cy="3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109" name="Line 71"/>
            <p:cNvSpPr>
              <a:spLocks noChangeShapeType="1"/>
            </p:cNvSpPr>
            <p:nvPr/>
          </p:nvSpPr>
          <p:spPr bwMode="gray">
            <a:xfrm flipV="1">
              <a:off x="3855" y="951"/>
              <a:ext cx="1" cy="3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110" name="Line 72"/>
            <p:cNvSpPr>
              <a:spLocks noChangeShapeType="1"/>
            </p:cNvSpPr>
            <p:nvPr/>
          </p:nvSpPr>
          <p:spPr bwMode="gray">
            <a:xfrm flipV="1">
              <a:off x="4768" y="959"/>
              <a:ext cx="0" cy="3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111" name="Oval 73"/>
            <p:cNvSpPr>
              <a:spLocks noChangeArrowheads="1"/>
            </p:cNvSpPr>
            <p:nvPr/>
          </p:nvSpPr>
          <p:spPr bwMode="gray">
            <a:xfrm>
              <a:off x="4416" y="2211"/>
              <a:ext cx="768" cy="14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/>
            </a:p>
          </p:txBody>
        </p:sp>
        <p:sp>
          <p:nvSpPr>
            <p:cNvPr id="112" name="Text Box 74"/>
            <p:cNvSpPr txBox="1">
              <a:spLocks noChangeArrowheads="1"/>
            </p:cNvSpPr>
            <p:nvPr/>
          </p:nvSpPr>
          <p:spPr bwMode="gray">
            <a:xfrm>
              <a:off x="3655" y="2633"/>
              <a:ext cx="1493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tx2"/>
                  </a:solidFill>
                </a:rPr>
                <a:t>UL packets queues</a:t>
              </a:r>
              <a:endParaRPr lang="zh-CN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13" name="Rectangle 75"/>
            <p:cNvSpPr>
              <a:spLocks noChangeArrowheads="1"/>
            </p:cNvSpPr>
            <p:nvPr/>
          </p:nvSpPr>
          <p:spPr bwMode="gray">
            <a:xfrm>
              <a:off x="1344" y="666"/>
              <a:ext cx="1920" cy="1967"/>
            </a:xfrm>
            <a:prstGeom prst="rect">
              <a:avLst/>
            </a:prstGeom>
            <a:no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/>
            </a:p>
          </p:txBody>
        </p:sp>
        <p:sp>
          <p:nvSpPr>
            <p:cNvPr id="114" name="Rectangle 76"/>
            <p:cNvSpPr>
              <a:spLocks noChangeArrowheads="1"/>
            </p:cNvSpPr>
            <p:nvPr/>
          </p:nvSpPr>
          <p:spPr bwMode="gray">
            <a:xfrm>
              <a:off x="3360" y="666"/>
              <a:ext cx="1920" cy="1967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/>
            </a:p>
          </p:txBody>
        </p:sp>
        <p:sp>
          <p:nvSpPr>
            <p:cNvPr id="115" name="Text Box 77"/>
            <p:cNvSpPr txBox="1">
              <a:spLocks noChangeArrowheads="1"/>
            </p:cNvSpPr>
            <p:nvPr/>
          </p:nvSpPr>
          <p:spPr bwMode="gray">
            <a:xfrm>
              <a:off x="336" y="905"/>
              <a:ext cx="510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</a:rPr>
                <a:t>CAP</a:t>
              </a:r>
            </a:p>
          </p:txBody>
        </p:sp>
        <p:sp>
          <p:nvSpPr>
            <p:cNvPr id="116" name="Text Box 78"/>
            <p:cNvSpPr txBox="1">
              <a:spLocks noChangeArrowheads="1"/>
            </p:cNvSpPr>
            <p:nvPr/>
          </p:nvSpPr>
          <p:spPr bwMode="gray">
            <a:xfrm>
              <a:off x="340" y="2293"/>
              <a:ext cx="488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</a:rPr>
                <a:t>STA</a:t>
              </a:r>
            </a:p>
          </p:txBody>
        </p:sp>
        <p:sp>
          <p:nvSpPr>
            <p:cNvPr id="117" name="Line 82"/>
            <p:cNvSpPr>
              <a:spLocks noChangeShapeType="1"/>
            </p:cNvSpPr>
            <p:nvPr/>
          </p:nvSpPr>
          <p:spPr bwMode="gray">
            <a:xfrm flipV="1">
              <a:off x="2245" y="1998"/>
              <a:ext cx="0" cy="36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82" name="Text Box 46"/>
            <p:cNvSpPr txBox="1">
              <a:spLocks noChangeArrowheads="1"/>
            </p:cNvSpPr>
            <p:nvPr/>
          </p:nvSpPr>
          <p:spPr bwMode="gray">
            <a:xfrm>
              <a:off x="1739" y="2053"/>
              <a:ext cx="1639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008000"/>
                  </a:solidFill>
                </a:rPr>
                <a:t>Base on </a:t>
              </a:r>
              <a:r>
                <a:rPr lang="en-US" altLang="zh-CN" sz="1200" b="1" dirty="0" err="1">
                  <a:solidFill>
                    <a:srgbClr val="008000"/>
                  </a:solidFill>
                </a:rPr>
                <a:t>QoS</a:t>
              </a:r>
              <a:r>
                <a:rPr lang="en-US" altLang="zh-CN" sz="1200" b="1" dirty="0">
                  <a:solidFill>
                    <a:srgbClr val="008000"/>
                  </a:solidFill>
                </a:rPr>
                <a:t> scheduling</a:t>
              </a:r>
              <a:endParaRPr lang="zh-CN" altLang="en-US" sz="1200" b="1" dirty="0">
                <a:solidFill>
                  <a:srgbClr val="008000"/>
                </a:solidFill>
              </a:endParaRPr>
            </a:p>
          </p:txBody>
        </p:sp>
        <p:sp>
          <p:nvSpPr>
            <p:cNvPr id="83" name="Text Box 46"/>
            <p:cNvSpPr txBox="1">
              <a:spLocks noChangeArrowheads="1"/>
            </p:cNvSpPr>
            <p:nvPr/>
          </p:nvSpPr>
          <p:spPr bwMode="gray">
            <a:xfrm>
              <a:off x="3342" y="1032"/>
              <a:ext cx="1639" cy="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008000"/>
                  </a:solidFill>
                </a:rPr>
                <a:t>Base on </a:t>
              </a:r>
              <a:r>
                <a:rPr lang="en-US" altLang="zh-CN" sz="1200" b="1" dirty="0" err="1">
                  <a:solidFill>
                    <a:srgbClr val="008000"/>
                  </a:solidFill>
                </a:rPr>
                <a:t>QoS</a:t>
              </a:r>
              <a:r>
                <a:rPr lang="en-US" altLang="zh-CN" sz="1200" b="1" dirty="0">
                  <a:solidFill>
                    <a:srgbClr val="008000"/>
                  </a:solidFill>
                </a:rPr>
                <a:t> scheduling</a:t>
              </a:r>
              <a:endParaRPr lang="zh-CN" altLang="en-US" sz="1200" b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EUHT PHY Transmitter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 err="1"/>
              <a:t>Shenfa</a:t>
            </a:r>
            <a:r>
              <a:rPr lang="en-GB" altLang="zh-CN" dirty="0"/>
              <a:t> Liu, </a:t>
            </a:r>
            <a:r>
              <a:rPr lang="en-GB" altLang="zh-CN" dirty="0" err="1"/>
              <a:t>Nufront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April 2019</a:t>
            </a:r>
            <a:endParaRPr lang="en-GB" dirty="0"/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714348" y="1500174"/>
            <a:ext cx="7578043" cy="3961811"/>
            <a:chOff x="-269" y="326"/>
            <a:chExt cx="6662" cy="4337"/>
          </a:xfrm>
        </p:grpSpPr>
        <p:graphicFrame>
          <p:nvGraphicFramePr>
            <p:cNvPr id="80" name="Object 4"/>
            <p:cNvGraphicFramePr>
              <a:graphicFrameLocks noChangeAspect="1"/>
            </p:cNvGraphicFramePr>
            <p:nvPr/>
          </p:nvGraphicFramePr>
          <p:xfrm>
            <a:off x="144" y="1300"/>
            <a:ext cx="5472" cy="2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Visio" r:id="rId3" imgW="7889562" imgH="4138622" progId="Visio.Drawing.11">
                    <p:embed/>
                  </p:oleObj>
                </mc:Choice>
                <mc:Fallback>
                  <p:oleObj name="Visio" r:id="rId3" imgW="7889562" imgH="4138622" progId="Visio.Drawing.11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300"/>
                          <a:ext cx="5472" cy="2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E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EAEAEA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89803" dir="18900000" algn="ctr" rotWithShape="0">
                                  <a:schemeClr val="accent1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1" name="Group 5"/>
            <p:cNvGrpSpPr>
              <a:grpSpLocks/>
            </p:cNvGrpSpPr>
            <p:nvPr/>
          </p:nvGrpSpPr>
          <p:grpSpPr bwMode="auto">
            <a:xfrm>
              <a:off x="1406" y="640"/>
              <a:ext cx="2093" cy="2912"/>
              <a:chOff x="1406" y="640"/>
              <a:chExt cx="2093" cy="2912"/>
            </a:xfrm>
          </p:grpSpPr>
          <p:sp>
            <p:nvSpPr>
              <p:cNvPr id="110" name="Oval 19"/>
              <p:cNvSpPr>
                <a:spLocks noChangeArrowheads="1"/>
              </p:cNvSpPr>
              <p:nvPr/>
            </p:nvSpPr>
            <p:spPr bwMode="gray">
              <a:xfrm>
                <a:off x="1488" y="1536"/>
                <a:ext cx="304" cy="2016"/>
              </a:xfrm>
              <a:prstGeom prst="ellipse">
                <a:avLst/>
              </a:prstGeom>
              <a:noFill/>
              <a:ln w="9525" algn="ctr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000"/>
              </a:p>
            </p:txBody>
          </p:sp>
          <p:sp>
            <p:nvSpPr>
              <p:cNvPr id="111" name="Line 20"/>
              <p:cNvSpPr>
                <a:spLocks noChangeShapeType="1"/>
              </p:cNvSpPr>
              <p:nvPr/>
            </p:nvSpPr>
            <p:spPr bwMode="gray">
              <a:xfrm flipH="1" flipV="1">
                <a:off x="1542" y="1117"/>
                <a:ext cx="138" cy="419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gray">
              <a:xfrm>
                <a:off x="1406" y="640"/>
                <a:ext cx="2093" cy="4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88900" indent="-88900" algn="l">
                  <a:lnSpc>
                    <a:spcPct val="100000"/>
                  </a:lnSpc>
                  <a:buClr>
                    <a:srgbClr val="008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008000"/>
                    </a:solidFill>
                  </a:rPr>
                  <a:t>Bit stream spatial mapping with high spatial diversity gain </a:t>
                </a:r>
                <a:endParaRPr lang="zh-CN" altLang="en-US" sz="1000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82" name="Group 9"/>
            <p:cNvGrpSpPr>
              <a:grpSpLocks/>
            </p:cNvGrpSpPr>
            <p:nvPr/>
          </p:nvGrpSpPr>
          <p:grpSpPr bwMode="auto">
            <a:xfrm>
              <a:off x="1741" y="1030"/>
              <a:ext cx="1821" cy="2522"/>
              <a:chOff x="1741" y="1030"/>
              <a:chExt cx="1821" cy="2522"/>
            </a:xfrm>
          </p:grpSpPr>
          <p:sp>
            <p:nvSpPr>
              <p:cNvPr id="107" name="Oval 23"/>
              <p:cNvSpPr>
                <a:spLocks noChangeArrowheads="1"/>
              </p:cNvSpPr>
              <p:nvPr/>
            </p:nvSpPr>
            <p:spPr bwMode="gray">
              <a:xfrm>
                <a:off x="1872" y="1536"/>
                <a:ext cx="304" cy="2016"/>
              </a:xfrm>
              <a:prstGeom prst="ellipse">
                <a:avLst/>
              </a:prstGeom>
              <a:noFill/>
              <a:ln w="9525" algn="ctr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000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gray">
              <a:xfrm flipH="1" flipV="1">
                <a:off x="1927" y="1275"/>
                <a:ext cx="89" cy="26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  <p:sp>
            <p:nvSpPr>
              <p:cNvPr id="109" name="Text Box 25"/>
              <p:cNvSpPr txBox="1">
                <a:spLocks noChangeArrowheads="1"/>
              </p:cNvSpPr>
              <p:nvPr/>
            </p:nvSpPr>
            <p:spPr bwMode="gray">
              <a:xfrm>
                <a:off x="1741" y="1030"/>
                <a:ext cx="1821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88900" indent="-88900" algn="l">
                  <a:buClr>
                    <a:srgbClr val="008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008000"/>
                    </a:solidFill>
                  </a:rPr>
                  <a:t>Get frequency diversity gain</a:t>
                </a:r>
                <a:endParaRPr lang="zh-CN" altLang="en-US" sz="1000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83" name="Group 26"/>
            <p:cNvGrpSpPr>
              <a:grpSpLocks/>
            </p:cNvGrpSpPr>
            <p:nvPr/>
          </p:nvGrpSpPr>
          <p:grpSpPr bwMode="auto">
            <a:xfrm>
              <a:off x="1301" y="1536"/>
              <a:ext cx="1538" cy="2825"/>
              <a:chOff x="1269" y="1536"/>
              <a:chExt cx="1538" cy="2825"/>
            </a:xfrm>
          </p:grpSpPr>
          <p:sp>
            <p:nvSpPr>
              <p:cNvPr id="104" name="Oval 27"/>
              <p:cNvSpPr>
                <a:spLocks noChangeArrowheads="1"/>
              </p:cNvSpPr>
              <p:nvPr/>
            </p:nvSpPr>
            <p:spPr bwMode="gray">
              <a:xfrm>
                <a:off x="2208" y="1536"/>
                <a:ext cx="304" cy="2016"/>
              </a:xfrm>
              <a:prstGeom prst="ellipse">
                <a:avLst/>
              </a:prstGeom>
              <a:noFill/>
              <a:ln w="9525" algn="ctr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000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gray">
              <a:xfrm flipV="1">
                <a:off x="2160" y="3552"/>
                <a:ext cx="192" cy="28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  <p:sp>
            <p:nvSpPr>
              <p:cNvPr id="106" name="Text Box 29"/>
              <p:cNvSpPr txBox="1">
                <a:spLocks noChangeArrowheads="1"/>
              </p:cNvSpPr>
              <p:nvPr/>
            </p:nvSpPr>
            <p:spPr bwMode="gray">
              <a:xfrm>
                <a:off x="1269" y="3923"/>
                <a:ext cx="1538" cy="4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  <a:buClr>
                    <a:srgbClr val="008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008000"/>
                    </a:solidFill>
                  </a:rPr>
                  <a:t>256QAM-&gt;1024QAM</a:t>
                </a:r>
                <a:endParaRPr lang="zh-CN" altLang="en-US" sz="1000" b="1" dirty="0">
                  <a:solidFill>
                    <a:srgbClr val="008000"/>
                  </a:solidFill>
                </a:endParaRPr>
              </a:p>
              <a:p>
                <a:pPr algn="l">
                  <a:lnSpc>
                    <a:spcPct val="100000"/>
                  </a:lnSpc>
                  <a:buClr>
                    <a:srgbClr val="008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008000"/>
                    </a:solidFill>
                  </a:rPr>
                  <a:t>UEQM for different stream</a:t>
                </a:r>
                <a:endParaRPr lang="zh-CN" altLang="en-US" sz="1000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84" name="Group 34"/>
            <p:cNvGrpSpPr>
              <a:grpSpLocks/>
            </p:cNvGrpSpPr>
            <p:nvPr/>
          </p:nvGrpSpPr>
          <p:grpSpPr bwMode="auto">
            <a:xfrm>
              <a:off x="2976" y="326"/>
              <a:ext cx="3417" cy="4337"/>
              <a:chOff x="2976" y="326"/>
              <a:chExt cx="3417" cy="4337"/>
            </a:xfrm>
          </p:grpSpPr>
          <p:sp>
            <p:nvSpPr>
              <p:cNvPr id="101" name="Oval 35"/>
              <p:cNvSpPr>
                <a:spLocks noChangeArrowheads="1"/>
              </p:cNvSpPr>
              <p:nvPr/>
            </p:nvSpPr>
            <p:spPr bwMode="gray">
              <a:xfrm>
                <a:off x="2976" y="1536"/>
                <a:ext cx="336" cy="2016"/>
              </a:xfrm>
              <a:prstGeom prst="ellipse">
                <a:avLst/>
              </a:prstGeom>
              <a:noFill/>
              <a:ln w="9525" algn="ctr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000"/>
              </a:p>
            </p:txBody>
          </p:sp>
          <p:sp>
            <p:nvSpPr>
              <p:cNvPr id="102" name="Line 36"/>
              <p:cNvSpPr>
                <a:spLocks noChangeShapeType="1"/>
              </p:cNvSpPr>
              <p:nvPr/>
            </p:nvSpPr>
            <p:spPr bwMode="gray">
              <a:xfrm flipV="1">
                <a:off x="3216" y="864"/>
                <a:ext cx="288" cy="72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/>
            </p:nvSpPr>
            <p:spPr bwMode="gray">
              <a:xfrm>
                <a:off x="3499" y="326"/>
                <a:ext cx="2580" cy="6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buClr>
                    <a:srgbClr val="008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008000"/>
                    </a:solidFill>
                  </a:rPr>
                  <a:t>Adaptive pilot mode for different STA</a:t>
                </a:r>
                <a:r>
                  <a:rPr lang="zh-CN" altLang="en-US" sz="1000" b="1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zh-CN" sz="1000" b="1" dirty="0">
                    <a:solidFill>
                      <a:srgbClr val="008000"/>
                    </a:solidFill>
                  </a:rPr>
                  <a:t>channel conditions</a:t>
                </a:r>
                <a:endParaRPr lang="zh-CN" altLang="en-US" sz="1000" b="1" dirty="0">
                  <a:solidFill>
                    <a:srgbClr val="008000"/>
                  </a:solidFill>
                </a:endParaRPr>
              </a:p>
              <a:p>
                <a:pPr algn="l">
                  <a:lnSpc>
                    <a:spcPct val="100000"/>
                  </a:lnSpc>
                  <a:buClr>
                    <a:srgbClr val="008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008000"/>
                    </a:solidFill>
                  </a:rPr>
                  <a:t>Pilot for phase tracking</a:t>
                </a:r>
                <a:endParaRPr lang="zh-CN" altLang="en-US" sz="10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3" name="Line 36"/>
              <p:cNvSpPr>
                <a:spLocks noChangeShapeType="1"/>
              </p:cNvSpPr>
              <p:nvPr/>
            </p:nvSpPr>
            <p:spPr bwMode="gray">
              <a:xfrm flipV="1">
                <a:off x="3499" y="1108"/>
                <a:ext cx="288" cy="72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  <p:sp>
            <p:nvSpPr>
              <p:cNvPr id="114" name="Text Box 37"/>
              <p:cNvSpPr txBox="1">
                <a:spLocks noChangeArrowheads="1"/>
              </p:cNvSpPr>
              <p:nvPr/>
            </p:nvSpPr>
            <p:spPr bwMode="gray">
              <a:xfrm>
                <a:off x="3813" y="952"/>
                <a:ext cx="2580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buClr>
                    <a:srgbClr val="008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008000"/>
                    </a:solidFill>
                  </a:rPr>
                  <a:t>DL/ UL MU MIMO  (SDMA) </a:t>
                </a:r>
                <a:endParaRPr lang="zh-CN" altLang="en-US" sz="10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5" name="Line 36"/>
              <p:cNvSpPr>
                <a:spLocks noChangeShapeType="1"/>
              </p:cNvSpPr>
              <p:nvPr/>
            </p:nvSpPr>
            <p:spPr bwMode="gray">
              <a:xfrm>
                <a:off x="3562" y="4096"/>
                <a:ext cx="251" cy="297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  <p:sp>
            <p:nvSpPr>
              <p:cNvPr id="116" name="Text Box 37"/>
              <p:cNvSpPr txBox="1">
                <a:spLocks noChangeArrowheads="1"/>
              </p:cNvSpPr>
              <p:nvPr/>
            </p:nvSpPr>
            <p:spPr bwMode="gray">
              <a:xfrm>
                <a:off x="3374" y="4393"/>
                <a:ext cx="2580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buClr>
                    <a:srgbClr val="008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008000"/>
                    </a:solidFill>
                  </a:rPr>
                  <a:t>TDMA and OFDMA resource allocation</a:t>
                </a:r>
                <a:endParaRPr lang="zh-CN" altLang="en-US" sz="1000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85" name="Group 42"/>
            <p:cNvGrpSpPr>
              <a:grpSpLocks/>
            </p:cNvGrpSpPr>
            <p:nvPr/>
          </p:nvGrpSpPr>
          <p:grpSpPr bwMode="auto">
            <a:xfrm>
              <a:off x="3840" y="1536"/>
              <a:ext cx="584" cy="2165"/>
              <a:chOff x="3840" y="1536"/>
              <a:chExt cx="584" cy="2165"/>
            </a:xfrm>
          </p:grpSpPr>
          <p:sp>
            <p:nvSpPr>
              <p:cNvPr id="98" name="Oval 43"/>
              <p:cNvSpPr>
                <a:spLocks noChangeArrowheads="1"/>
              </p:cNvSpPr>
              <p:nvPr/>
            </p:nvSpPr>
            <p:spPr bwMode="gray">
              <a:xfrm>
                <a:off x="3840" y="1536"/>
                <a:ext cx="336" cy="2016"/>
              </a:xfrm>
              <a:prstGeom prst="ellipse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000"/>
              </a:p>
            </p:txBody>
          </p:sp>
          <p:sp>
            <p:nvSpPr>
              <p:cNvPr id="100" name="Text Box 45"/>
              <p:cNvSpPr txBox="1">
                <a:spLocks noChangeArrowheads="1"/>
              </p:cNvSpPr>
              <p:nvPr/>
            </p:nvSpPr>
            <p:spPr bwMode="gray">
              <a:xfrm>
                <a:off x="4262" y="3431"/>
                <a:ext cx="162" cy="2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buClr>
                    <a:schemeClr val="tx2"/>
                  </a:buClr>
                </a:pPr>
                <a:endParaRPr lang="zh-CN" altLang="en-US" sz="10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6" name="Group 25"/>
            <p:cNvGrpSpPr>
              <a:grpSpLocks/>
            </p:cNvGrpSpPr>
            <p:nvPr/>
          </p:nvGrpSpPr>
          <p:grpSpPr bwMode="auto">
            <a:xfrm>
              <a:off x="2880" y="3600"/>
              <a:ext cx="2880" cy="949"/>
              <a:chOff x="2880" y="3600"/>
              <a:chExt cx="2880" cy="949"/>
            </a:xfrm>
          </p:grpSpPr>
          <p:sp>
            <p:nvSpPr>
              <p:cNvPr id="95" name="Oval 47"/>
              <p:cNvSpPr>
                <a:spLocks noChangeArrowheads="1"/>
              </p:cNvSpPr>
              <p:nvPr/>
            </p:nvSpPr>
            <p:spPr bwMode="gray">
              <a:xfrm>
                <a:off x="2880" y="3600"/>
                <a:ext cx="816" cy="480"/>
              </a:xfrm>
              <a:prstGeom prst="ellipse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000"/>
              </a:p>
            </p:txBody>
          </p:sp>
          <p:sp>
            <p:nvSpPr>
              <p:cNvPr id="96" name="Line 48"/>
              <p:cNvSpPr>
                <a:spLocks noChangeShapeType="1"/>
              </p:cNvSpPr>
              <p:nvPr/>
            </p:nvSpPr>
            <p:spPr bwMode="gray">
              <a:xfrm>
                <a:off x="3696" y="388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  <p:sp>
            <p:nvSpPr>
              <p:cNvPr id="97" name="Text Box 49"/>
              <p:cNvSpPr txBox="1">
                <a:spLocks noChangeArrowheads="1"/>
              </p:cNvSpPr>
              <p:nvPr/>
            </p:nvSpPr>
            <p:spPr bwMode="gray">
              <a:xfrm>
                <a:off x="4070" y="3677"/>
                <a:ext cx="1690" cy="8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88900" indent="-88900" algn="just">
                  <a:spcAft>
                    <a:spcPct val="20000"/>
                  </a:spcAft>
                  <a:buClr>
                    <a:schemeClr val="tx2"/>
                  </a:buClr>
                  <a:buFontTx/>
                  <a:buChar char="•"/>
                </a:pPr>
                <a:r>
                  <a:rPr lang="en-US" altLang="zh-CN" sz="1000" b="1">
                    <a:solidFill>
                      <a:schemeClr val="tx2"/>
                    </a:solidFill>
                  </a:rPr>
                  <a:t>DL: S/L-Preamble, DL-SCH</a:t>
                </a:r>
              </a:p>
              <a:p>
                <a:pPr marL="88900" indent="-88900" algn="just">
                  <a:spcAft>
                    <a:spcPct val="20000"/>
                  </a:spcAft>
                  <a:buClr>
                    <a:schemeClr val="tx2"/>
                  </a:buClr>
                  <a:buFontTx/>
                  <a:buChar char="•"/>
                </a:pPr>
                <a:r>
                  <a:rPr lang="en-US" altLang="zh-CN" sz="1000" b="1">
                    <a:solidFill>
                      <a:schemeClr val="tx2"/>
                    </a:solidFill>
                  </a:rPr>
                  <a:t>UL: UL-SCH, UL-SRCH, UL-RACH</a:t>
                </a:r>
              </a:p>
            </p:txBody>
          </p:sp>
        </p:grpSp>
        <p:grpSp>
          <p:nvGrpSpPr>
            <p:cNvPr id="87" name="Group 29"/>
            <p:cNvGrpSpPr>
              <a:grpSpLocks/>
            </p:cNvGrpSpPr>
            <p:nvPr/>
          </p:nvGrpSpPr>
          <p:grpSpPr bwMode="auto">
            <a:xfrm>
              <a:off x="-269" y="478"/>
              <a:ext cx="1610" cy="2738"/>
              <a:chOff x="-269" y="478"/>
              <a:chExt cx="1610" cy="2738"/>
            </a:xfrm>
          </p:grpSpPr>
          <p:sp>
            <p:nvSpPr>
              <p:cNvPr id="92" name="Oval 7"/>
              <p:cNvSpPr>
                <a:spLocks noChangeArrowheads="1"/>
              </p:cNvSpPr>
              <p:nvPr/>
            </p:nvSpPr>
            <p:spPr bwMode="gray">
              <a:xfrm>
                <a:off x="680" y="1920"/>
                <a:ext cx="408" cy="1296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000"/>
              </a:p>
            </p:txBody>
          </p:sp>
          <p:sp>
            <p:nvSpPr>
              <p:cNvPr id="93" name="Text Box 9"/>
              <p:cNvSpPr txBox="1">
                <a:spLocks noChangeArrowheads="1"/>
              </p:cNvSpPr>
              <p:nvPr/>
            </p:nvSpPr>
            <p:spPr bwMode="gray">
              <a:xfrm>
                <a:off x="-269" y="478"/>
                <a:ext cx="1610" cy="9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88900" indent="-88900" algn="l">
                  <a:lnSpc>
                    <a:spcPct val="100000"/>
                  </a:lnSpc>
                  <a:buClr>
                    <a:srgbClr val="FF0000"/>
                  </a:buClr>
                  <a:buFontTx/>
                  <a:buChar char="•"/>
                </a:pPr>
                <a:r>
                  <a:rPr lang="zh-CN" altLang="en-US" sz="1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000" b="1" dirty="0">
                    <a:solidFill>
                      <a:srgbClr val="FF0000"/>
                    </a:solidFill>
                  </a:rPr>
                  <a:t>BCC</a:t>
                </a:r>
                <a:endParaRPr lang="zh-CN" altLang="en-US" sz="1000" b="1" dirty="0">
                  <a:solidFill>
                    <a:srgbClr val="FF0000"/>
                  </a:solidFill>
                </a:endParaRPr>
              </a:p>
              <a:p>
                <a:pPr marL="88900" indent="-88900" algn="l">
                  <a:lnSpc>
                    <a:spcPct val="100000"/>
                  </a:lnSpc>
                  <a:buClr>
                    <a:srgbClr val="FF0000"/>
                  </a:buClr>
                  <a:buFontTx/>
                  <a:buChar char="•"/>
                </a:pPr>
                <a:r>
                  <a:rPr lang="zh-CN" altLang="en-US" sz="1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000" b="1" dirty="0">
                    <a:solidFill>
                      <a:srgbClr val="FF0000"/>
                    </a:solidFill>
                  </a:rPr>
                  <a:t>LDPC </a:t>
                </a:r>
                <a:endParaRPr lang="zh-CN" altLang="en-US" sz="1000" b="1" dirty="0">
                  <a:solidFill>
                    <a:srgbClr val="FF0000"/>
                  </a:solidFill>
                </a:endParaRPr>
              </a:p>
              <a:p>
                <a:pPr lvl="1" algn="l">
                  <a:lnSpc>
                    <a:spcPct val="100000"/>
                  </a:lnSpc>
                  <a:buClr>
                    <a:srgbClr val="FF0000"/>
                  </a:buClr>
                </a:pPr>
                <a:r>
                  <a:rPr lang="en-US" altLang="zh-CN" sz="1000" b="1" dirty="0">
                    <a:solidFill>
                      <a:srgbClr val="FF0000"/>
                    </a:solidFill>
                  </a:rPr>
                  <a:t>—1344bits</a:t>
                </a:r>
              </a:p>
              <a:p>
                <a:pPr lvl="1" algn="l">
                  <a:lnSpc>
                    <a:spcPct val="100000"/>
                  </a:lnSpc>
                  <a:buClr>
                    <a:srgbClr val="FF0000"/>
                  </a:buClr>
                </a:pPr>
                <a:r>
                  <a:rPr lang="en-US" altLang="zh-CN" sz="1000" b="1" dirty="0">
                    <a:solidFill>
                      <a:srgbClr val="FF0000"/>
                    </a:solidFill>
                  </a:rPr>
                  <a:t>—2688bits</a:t>
                </a:r>
              </a:p>
              <a:p>
                <a:pPr lvl="1" algn="l">
                  <a:lnSpc>
                    <a:spcPct val="100000"/>
                  </a:lnSpc>
                  <a:buClr>
                    <a:srgbClr val="FF0000"/>
                  </a:buClr>
                </a:pPr>
                <a:r>
                  <a:rPr lang="en-US" altLang="zh-CN" sz="1000" b="1" dirty="0">
                    <a:solidFill>
                      <a:srgbClr val="FF0000"/>
                    </a:solidFill>
                  </a:rPr>
                  <a:t>—5376bits</a:t>
                </a:r>
              </a:p>
            </p:txBody>
          </p:sp>
          <p:sp>
            <p:nvSpPr>
              <p:cNvPr id="94" name="Line 32"/>
              <p:cNvSpPr>
                <a:spLocks noChangeShapeType="1"/>
              </p:cNvSpPr>
              <p:nvPr/>
            </p:nvSpPr>
            <p:spPr bwMode="gray">
              <a:xfrm flipH="1" flipV="1">
                <a:off x="499" y="1457"/>
                <a:ext cx="226" cy="63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</p:grpSp>
        <p:grpSp>
          <p:nvGrpSpPr>
            <p:cNvPr id="88" name="Group 33"/>
            <p:cNvGrpSpPr>
              <a:grpSpLocks/>
            </p:cNvGrpSpPr>
            <p:nvPr/>
          </p:nvGrpSpPr>
          <p:grpSpPr bwMode="auto">
            <a:xfrm>
              <a:off x="68" y="1920"/>
              <a:ext cx="1406" cy="2231"/>
              <a:chOff x="68" y="1920"/>
              <a:chExt cx="1406" cy="2231"/>
            </a:xfrm>
          </p:grpSpPr>
          <p:sp>
            <p:nvSpPr>
              <p:cNvPr id="89" name="Oval 15"/>
              <p:cNvSpPr>
                <a:spLocks noChangeArrowheads="1"/>
              </p:cNvSpPr>
              <p:nvPr/>
            </p:nvSpPr>
            <p:spPr bwMode="gray">
              <a:xfrm>
                <a:off x="1056" y="1920"/>
                <a:ext cx="408" cy="1296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000"/>
              </a:p>
            </p:txBody>
          </p:sp>
          <p:sp>
            <p:nvSpPr>
              <p:cNvPr id="90" name="Text Box 17"/>
              <p:cNvSpPr txBox="1">
                <a:spLocks noChangeArrowheads="1"/>
              </p:cNvSpPr>
              <p:nvPr/>
            </p:nvSpPr>
            <p:spPr bwMode="gray">
              <a:xfrm>
                <a:off x="68" y="3376"/>
                <a:ext cx="1406" cy="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88900" indent="-88900" algn="l">
                  <a:lnSpc>
                    <a:spcPct val="100000"/>
                  </a:lnSpc>
                  <a:buClr>
                    <a:srgbClr val="FF0000"/>
                  </a:buClr>
                  <a:buFontTx/>
                  <a:buChar char="•"/>
                </a:pPr>
                <a:r>
                  <a:rPr lang="en-US" altLang="zh-CN" sz="1000" b="1" dirty="0">
                    <a:solidFill>
                      <a:srgbClr val="FF0000"/>
                    </a:solidFill>
                  </a:rPr>
                  <a:t>Code rate of 5/8, 7/8 for optimized link adaptation in mid-high SNR region</a:t>
                </a:r>
                <a:endParaRPr lang="zh-CN" alt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gray">
              <a:xfrm flipH="1">
                <a:off x="1066" y="3226"/>
                <a:ext cx="136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 sz="100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826</TotalTime>
  <Words>711</Words>
  <Application>Microsoft Office PowerPoint</Application>
  <PresentationFormat>On-screen Show (4:3)</PresentationFormat>
  <Paragraphs>165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 Unicode MS</vt:lpstr>
      <vt:lpstr>MS Gothic</vt:lpstr>
      <vt:lpstr>宋体</vt:lpstr>
      <vt:lpstr>华文仿宋</vt:lpstr>
      <vt:lpstr>Arial</vt:lpstr>
      <vt:lpstr>Times New Roman</vt:lpstr>
      <vt:lpstr>Wingdings</vt:lpstr>
      <vt:lpstr>Office 主题​​</vt:lpstr>
      <vt:lpstr>Document</vt:lpstr>
      <vt:lpstr>Acrobat Document</vt:lpstr>
      <vt:lpstr>Visio</vt:lpstr>
      <vt:lpstr>包装程序外壳对象</vt:lpstr>
      <vt:lpstr>EUHT standards introduction</vt:lpstr>
      <vt:lpstr>Abstract</vt:lpstr>
      <vt:lpstr>Abbreviation</vt:lpstr>
      <vt:lpstr>Topics</vt:lpstr>
      <vt:lpstr>Background</vt:lpstr>
      <vt:lpstr>EUHT standard outline</vt:lpstr>
      <vt:lpstr>EUHT MAC Layer Overview </vt:lpstr>
      <vt:lpstr>QoS guaranteed fast and flexible scheduling</vt:lpstr>
      <vt:lpstr>EUHT PHY Transmitter</vt:lpstr>
      <vt:lpstr>Features for URLLC</vt:lpstr>
      <vt:lpstr>Features for mMTC</vt:lpstr>
      <vt:lpstr>Summary</vt:lpstr>
      <vt:lpstr>Reference</vt:lpstr>
    </vt:vector>
  </TitlesOfParts>
  <Company>Nufront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EUHT Standard Introduction</dc:title>
  <dc:creator>Shenfa Liu</dc:creator>
  <cp:lastModifiedBy>Joseph Levy</cp:lastModifiedBy>
  <cp:revision>148</cp:revision>
  <cp:lastPrinted>1601-01-01T00:00:00Z</cp:lastPrinted>
  <dcterms:created xsi:type="dcterms:W3CDTF">2019-04-02T08:01:13Z</dcterms:created>
  <dcterms:modified xsi:type="dcterms:W3CDTF">2019-04-22T13:25:07Z</dcterms:modified>
</cp:coreProperties>
</file>