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69" r:id="rId2"/>
    <p:sldId id="272" r:id="rId3"/>
    <p:sldId id="315" r:id="rId4"/>
    <p:sldId id="338" r:id="rId5"/>
    <p:sldId id="328" r:id="rId6"/>
    <p:sldId id="339" r:id="rId7"/>
    <p:sldId id="340" r:id="rId8"/>
    <p:sldId id="341" r:id="rId9"/>
    <p:sldId id="358" r:id="rId10"/>
    <p:sldId id="342" r:id="rId11"/>
    <p:sldId id="334" r:id="rId12"/>
    <p:sldId id="389" r:id="rId13"/>
    <p:sldId id="380" r:id="rId14"/>
    <p:sldId id="311" r:id="rId15"/>
    <p:sldId id="314" r:id="rId16"/>
    <p:sldId id="356" r:id="rId17"/>
    <p:sldId id="390" r:id="rId18"/>
    <p:sldId id="393" r:id="rId19"/>
    <p:sldId id="351" r:id="rId20"/>
    <p:sldId id="394" r:id="rId21"/>
    <p:sldId id="359" r:id="rId22"/>
    <p:sldId id="371" r:id="rId23"/>
    <p:sldId id="366" r:id="rId24"/>
    <p:sldId id="379" r:id="rId25"/>
    <p:sldId id="360" r:id="rId26"/>
    <p:sldId id="320" r:id="rId27"/>
    <p:sldId id="395" r:id="rId2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ilton, Mark" initials="HM" lastIdx="1" clrIdx="0">
    <p:extLst>
      <p:ext uri="{19B8F6BF-5375-455C-9EA6-DF929625EA0E}">
        <p15:presenceInfo xmlns:p15="http://schemas.microsoft.com/office/powerpoint/2012/main" userId="Hamilton, Mark"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080" autoAdjust="0"/>
    <p:restoredTop sz="98505" autoAdjust="0"/>
  </p:normalViewPr>
  <p:slideViewPr>
    <p:cSldViewPr>
      <p:cViewPr varScale="1">
        <p:scale>
          <a:sx n="77" d="100"/>
          <a:sy n="77" d="100"/>
        </p:scale>
        <p:origin x="396" y="96"/>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58" d="100"/>
          <a:sy n="58" d="100"/>
        </p:scale>
        <p:origin x="1332" y="8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dirty="0"/>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dirty="0"/>
              <a:t>Page </a:t>
            </a:r>
            <a:fld id="{10B05505-DE9A-4AC7-A6A3-ED730399AA6C}" type="slidenum">
              <a:rPr lang="en-US" altLang="en-US"/>
              <a:pPr>
                <a:defRPr/>
              </a:pPr>
              <a:t>‹#›</a:t>
            </a:fld>
            <a:endParaRPr lang="en-US" altLang="en-US" dirty="0"/>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dirty="0"/>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dirty="0"/>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dirty="0"/>
              <a:t>Page </a:t>
            </a:r>
            <a:fld id="{3A7FECFB-0B9F-42CC-9CB1-ECDE5E0B8DCF}" type="slidenum">
              <a:rPr lang="en-US" altLang="en-US"/>
              <a:pPr>
                <a:defRPr/>
              </a:pPr>
              <a:t>‹#›</a:t>
            </a:fld>
            <a:endParaRPr lang="en-US" altLang="en-US" dirty="0"/>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399E07E9-C59C-4A08-BC99-C5CF3A83BF24}" type="slidenum">
              <a:rPr lang="en-US" altLang="en-US" smtClean="0"/>
              <a:pPr>
                <a:spcBef>
                  <a:spcPct val="0"/>
                </a:spcBef>
              </a:pPr>
              <a:t>1</a:t>
            </a:fld>
            <a:endParaRPr lang="en-US" altLang="en-US" dirty="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11</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4819"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4820"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48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4012BF7B-569A-4504-8CD0-EA895C2A2031}" type="slidenum">
              <a:rPr lang="en-US" altLang="en-US" smtClean="0"/>
              <a:pPr>
                <a:spcBef>
                  <a:spcPct val="0"/>
                </a:spcBef>
              </a:pPr>
              <a:t>12</a:t>
            </a:fld>
            <a:endParaRPr lang="en-US" altLang="en-US" dirty="0"/>
          </a:p>
        </p:txBody>
      </p:sp>
      <p:sp>
        <p:nvSpPr>
          <p:cNvPr id="34822" name="Rectangle 2"/>
          <p:cNvSpPr>
            <a:spLocks noGrp="1" noRot="1" noChangeAspect="1" noChangeArrowheads="1" noTextEdit="1"/>
          </p:cNvSpPr>
          <p:nvPr>
            <p:ph type="sldImg"/>
          </p:nvPr>
        </p:nvSpPr>
        <p:spPr>
          <a:xfrm>
            <a:off x="1154113" y="700088"/>
            <a:ext cx="4629150" cy="3471862"/>
          </a:xfrm>
          <a:ln/>
        </p:spPr>
      </p:sp>
      <p:sp>
        <p:nvSpPr>
          <p:cNvPr id="34823"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31935312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368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3686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68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19760E7A-8042-4119-997C-56EF09532CA8}" type="slidenum">
              <a:rPr lang="en-US" altLang="en-US" smtClean="0"/>
              <a:pPr>
                <a:spcBef>
                  <a:spcPct val="0"/>
                </a:spcBef>
              </a:pPr>
              <a:t>13</a:t>
            </a:fld>
            <a:endParaRPr lang="en-US" altLang="en-US" dirty="0"/>
          </a:p>
        </p:txBody>
      </p:sp>
      <p:sp>
        <p:nvSpPr>
          <p:cNvPr id="36870" name="Rectangle 2"/>
          <p:cNvSpPr>
            <a:spLocks noGrp="1" noRot="1" noChangeAspect="1" noChangeArrowheads="1" noTextEdit="1"/>
          </p:cNvSpPr>
          <p:nvPr>
            <p:ph type="sldImg"/>
          </p:nvPr>
        </p:nvSpPr>
        <p:spPr>
          <a:xfrm>
            <a:off x="1154113" y="700088"/>
            <a:ext cx="4629150" cy="3471862"/>
          </a:xfrm>
          <a:ln/>
        </p:spPr>
      </p:sp>
      <p:sp>
        <p:nvSpPr>
          <p:cNvPr id="36871"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5897420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9366153-B9B8-4CE2-AE11-2A3E0E8D7D37}" type="slidenum">
              <a:rPr lang="en-US" altLang="en-US" smtClean="0"/>
              <a:pPr>
                <a:spcBef>
                  <a:spcPct val="0"/>
                </a:spcBef>
              </a:pPr>
              <a:t>2</a:t>
            </a:fld>
            <a:endParaRPr lang="en-US" altLang="en-US" dirty="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xfrm>
            <a:off x="1154113" y="701675"/>
            <a:ext cx="4625975" cy="3468688"/>
          </a:xfrm>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048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048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048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048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713BD313-5621-4364-BCE5-083777808051}" type="slidenum">
              <a:rPr lang="en-US" altLang="en-US" smtClean="0"/>
              <a:pPr>
                <a:spcBef>
                  <a:spcPct val="0"/>
                </a:spcBef>
              </a:pPr>
              <a:t>3</a:t>
            </a:fld>
            <a:endParaRPr lang="en-US"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1154113" y="701675"/>
            <a:ext cx="4625975" cy="3468688"/>
          </a:xfrm>
          <a:ln/>
        </p:spPr>
      </p:sp>
      <p:sp>
        <p:nvSpPr>
          <p:cNvPr id="245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458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458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458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458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91FF941E-7F59-41A6-BE87-2E9CFC46BF89}" type="slidenum">
              <a:rPr lang="en-US" altLang="en-US" smtClean="0"/>
              <a:pPr>
                <a:spcBef>
                  <a:spcPct val="0"/>
                </a:spcBef>
              </a:pPr>
              <a:t>5</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a:xfrm>
            <a:off x="1154113" y="701675"/>
            <a:ext cx="4625975" cy="3468688"/>
          </a:xfrm>
          <a:ln/>
        </p:spPr>
      </p:sp>
      <p:sp>
        <p:nvSpPr>
          <p:cNvPr id="266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662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662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663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6631"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0425952D-3313-4D6B-988F-2E1D42A1B010}" type="slidenum">
              <a:rPr lang="en-US" altLang="en-US" smtClean="0"/>
              <a:pPr>
                <a:spcBef>
                  <a:spcPct val="0"/>
                </a:spcBef>
              </a:pPr>
              <a:t>6</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xfrm>
            <a:off x="1154113" y="701675"/>
            <a:ext cx="4625975" cy="3468688"/>
          </a:xfrm>
          <a:ln/>
        </p:spPr>
      </p:sp>
      <p:sp>
        <p:nvSpPr>
          <p:cNvPr id="286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28676"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28677"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2867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28679"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C2F262B5-A474-4257-8912-A981E300E78D}" type="slidenum">
              <a:rPr lang="en-US" altLang="en-US" smtClean="0"/>
              <a:pPr>
                <a:spcBef>
                  <a:spcPct val="0"/>
                </a:spcBef>
              </a:pPr>
              <a:t>7</a:t>
            </a:fld>
            <a:endParaRPr lang="en-US"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3072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802.11-09/0840r0</a:t>
            </a:r>
          </a:p>
        </p:txBody>
      </p:sp>
      <p:sp>
        <p:nvSpPr>
          <p:cNvPr id="3072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2009</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dirty="0"/>
              <a:t>David Bagby, Calypso Ventures, Inc.</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507379C0-164C-466E-BFF3-B0900B917175}" type="slidenum">
              <a:rPr lang="en-US" altLang="en-US" smtClean="0"/>
              <a:pPr>
                <a:spcBef>
                  <a:spcPct val="0"/>
                </a:spcBef>
              </a:pPr>
              <a:t>8</a:t>
            </a:fld>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ec-16-0149-00-00EC</a:t>
            </a:r>
          </a:p>
        </p:txBody>
      </p:sp>
      <p:sp>
        <p:nvSpPr>
          <p:cNvPr id="5" name="Rectangle 3"/>
          <p:cNvSpPr>
            <a:spLocks noGrp="1" noChangeArrowheads="1"/>
          </p:cNvSpPr>
          <p:nvPr>
            <p:ph type="dt"/>
          </p:nvPr>
        </p:nvSpPr>
        <p:spPr>
          <a:ln/>
        </p:spPr>
        <p:txBody>
          <a:bodyPr/>
          <a:lstStyle/>
          <a:p>
            <a:r>
              <a:rPr lang="en-US" dirty="0"/>
              <a:t>November 2016</a:t>
            </a:r>
          </a:p>
        </p:txBody>
      </p:sp>
      <p:sp>
        <p:nvSpPr>
          <p:cNvPr id="6" name="Rectangle 6"/>
          <p:cNvSpPr>
            <a:spLocks noGrp="1" noChangeArrowheads="1"/>
          </p:cNvSpPr>
          <p:nvPr>
            <p:ph type="ftr"/>
          </p:nvPr>
        </p:nvSpPr>
        <p:spPr>
          <a:ln/>
        </p:spPr>
        <p:txBody>
          <a:bodyPr/>
          <a:lstStyle/>
          <a:p>
            <a:r>
              <a:rPr lang="en-US" dirty="0"/>
              <a:t>Dorothy Stanley, HP Enterprise</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9</a:t>
            </a:fld>
            <a:endParaRPr lang="en-US" dirty="0"/>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576813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sz="1200">
                <a:solidFill>
                  <a:schemeClr val="tx1"/>
                </a:solidFill>
                <a:latin typeface="Times New Roman" panose="02020603050405020304" pitchFamily="18" charset="0"/>
              </a:defRPr>
            </a:lvl1pPr>
            <a:lvl2pPr marL="742950" indent="-285750" defTabSz="966788">
              <a:spcBef>
                <a:spcPct val="30000"/>
              </a:spcBef>
              <a:defRPr sz="1200">
                <a:solidFill>
                  <a:schemeClr val="tx1"/>
                </a:solidFill>
                <a:latin typeface="Times New Roman" panose="02020603050405020304" pitchFamily="18" charset="0"/>
              </a:defRPr>
            </a:lvl2pPr>
            <a:lvl3pPr marL="1143000" indent="-228600" defTabSz="966788">
              <a:spcBef>
                <a:spcPct val="30000"/>
              </a:spcBef>
              <a:defRPr sz="1200">
                <a:solidFill>
                  <a:schemeClr val="tx1"/>
                </a:solidFill>
                <a:latin typeface="Times New Roman" panose="02020603050405020304" pitchFamily="18" charset="0"/>
              </a:defRPr>
            </a:lvl3pPr>
            <a:lvl4pPr marL="1600200" indent="-228600" defTabSz="966788">
              <a:spcBef>
                <a:spcPct val="30000"/>
              </a:spcBef>
              <a:defRPr sz="1200">
                <a:solidFill>
                  <a:schemeClr val="tx1"/>
                </a:solidFill>
                <a:latin typeface="Times New Roman" panose="02020603050405020304" pitchFamily="18" charset="0"/>
              </a:defRPr>
            </a:lvl4pPr>
            <a:lvl5pPr marL="2057400" indent="-228600" defTabSz="966788">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9CFB5B0-7B73-4C46-97A2-84C170C624A7}" type="slidenum">
              <a:rPr lang="en-US" altLang="en-US" sz="1300" smtClean="0"/>
              <a:pPr>
                <a:spcBef>
                  <a:spcPct val="0"/>
                </a:spcBef>
              </a:pPr>
              <a:t>10</a:t>
            </a:fld>
            <a:endParaRPr lang="en-US" altLang="en-US" sz="1300" dirty="0"/>
          </a:p>
        </p:txBody>
      </p:sp>
      <p:sp>
        <p:nvSpPr>
          <p:cNvPr id="32771" name="Rectangle 2"/>
          <p:cNvSpPr>
            <a:spLocks noGrp="1" noRot="1" noChangeAspect="1" noChangeArrowheads="1" noTextEdit="1"/>
          </p:cNvSpPr>
          <p:nvPr>
            <p:ph type="sldImg"/>
          </p:nvPr>
        </p:nvSpPr>
        <p:spPr>
          <a:xfrm>
            <a:off x="1154113" y="701675"/>
            <a:ext cx="4625975" cy="3468688"/>
          </a:xfrm>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A5E6FCC0-65DE-4E5B-9B99-F63A027066A9}" type="slidenum">
              <a:rPr lang="en-US" altLang="en-US"/>
              <a:pPr>
                <a:defRPr/>
              </a:pPr>
              <a:t>‹#›</a:t>
            </a:fld>
            <a:endParaRPr lang="en-US" altLang="en-US" dirty="0"/>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9121D33C-56E8-4214-A79E-6A77218AABD8}" type="slidenum">
              <a:rPr lang="en-US" altLang="en-US"/>
              <a:pPr>
                <a:defRPr/>
              </a:pPr>
              <a:t>‹#›</a:t>
            </a:fld>
            <a:endParaRPr lang="en-US" altLang="en-US" dirty="0"/>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7ED1D26F-38D5-48DA-A46A-2F15EE610592}" type="slidenum">
              <a:rPr lang="en-US" altLang="en-US"/>
              <a:pPr>
                <a:defRPr/>
              </a:pPr>
              <a:t>‹#›</a:t>
            </a:fld>
            <a:endParaRPr lang="en-US" altLang="en-US" dirty="0"/>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FA0271B8-AD49-43D9-840E-60973D554535}" type="slidenum">
              <a:rPr lang="en-US" altLang="en-US"/>
              <a:pPr>
                <a:defRPr/>
              </a:pPr>
              <a:t>‹#›</a:t>
            </a:fld>
            <a:endParaRPr lang="en-US" altLang="en-US" dirty="0"/>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67A2F1DC-ED76-4084-83A0-DDFC6477A0E1}" type="slidenum">
              <a:rPr lang="en-US" altLang="en-US"/>
              <a:pPr>
                <a:defRPr/>
              </a:pPr>
              <a:t>‹#›</a:t>
            </a:fld>
            <a:endParaRPr lang="en-US" altLang="en-US" dirty="0"/>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B643AF0-3F47-4E90-97B4-48AB897F943A}" type="slidenum">
              <a:rPr lang="en-US" altLang="en-US"/>
              <a:pPr>
                <a:defRPr/>
              </a:pPr>
              <a:t>‹#›</a:t>
            </a:fld>
            <a:endParaRPr lang="en-US" altLang="en-US" dirty="0"/>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2E1E8502-BD9A-4B40-8E70-37E5EB2A7797}" type="slidenum">
              <a:rPr lang="en-US" altLang="en-US"/>
              <a:pPr>
                <a:defRPr/>
              </a:pPr>
              <a:t>‹#›</a:t>
            </a:fld>
            <a:endParaRPr lang="en-US" altLang="en-US" dirty="0"/>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3C733E5-256C-43C9-90B7-08C86BDACB9B}" type="slidenum">
              <a:rPr lang="en-US" altLang="en-US"/>
              <a:pPr>
                <a:defRPr/>
              </a:pPr>
              <a:t>‹#›</a:t>
            </a:fld>
            <a:endParaRPr lang="en-US" altLang="en-US" dirty="0"/>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E004D3B8-2803-48B6-808D-C8C7AC16D9FB}" type="slidenum">
              <a:rPr lang="en-US" altLang="en-US"/>
              <a:pPr>
                <a:defRPr/>
              </a:pPr>
              <a:t>‹#›</a:t>
            </a:fld>
            <a:endParaRPr lang="en-US" altLang="en-US" dirty="0"/>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CA7509DE-EC26-4BA7-8EF7-6BA2E22E6E31}" type="slidenum">
              <a:rPr lang="en-US" altLang="en-US"/>
              <a:pPr>
                <a:defRPr/>
              </a:pPr>
              <a:t>‹#›</a:t>
            </a:fld>
            <a:endParaRPr lang="en-US" altLang="en-US" dirty="0"/>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dirty="0"/>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dirty="0"/>
              <a:t>Slide </a:t>
            </a:r>
            <a:fld id="{DA74B62C-C6FC-4CCA-AF72-DD4542866AC4}" type="slidenum">
              <a:rPr lang="en-US" altLang="en-US"/>
              <a:pPr>
                <a:defRPr/>
              </a:pPr>
              <a:t>‹#›</a:t>
            </a:fld>
            <a:endParaRPr lang="en-US" altLang="en-US" dirty="0"/>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9682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May 2019</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0" name="Rectangle 9"/>
          <p:cNvSpPr>
            <a:spLocks noChangeArrowheads="1"/>
          </p:cNvSpPr>
          <p:nvPr/>
        </p:nvSpPr>
        <p:spPr bwMode="auto">
          <a:xfrm>
            <a:off x="685800" y="6475413"/>
            <a:ext cx="479425"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Agenda</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802.11-19/0627r1</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6151671" y="6476484"/>
            <a:ext cx="245099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Ruckus/ARRIS</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1/dcn/18/11-18-1934-00-0arc-mac-address-assignment-in-ieee-802-11.pptx" TargetMode="External"/><Relationship Id="rId7" Type="http://schemas.openxmlformats.org/officeDocument/2006/relationships/hyperlink" Target="https://mentor.ieee.org/802.11/dcn/19/11-19-0106-00-000m-sta-and-ap.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mentor.ieee.org/802.11/dcn/18/11-18-1051-05-0arc-what-is-an-ess.pptx" TargetMode="External"/><Relationship Id="rId5" Type="http://schemas.openxmlformats.org/officeDocument/2006/relationships/hyperlink" Target="https://datatracker.ietf.org/doc/draft-bi-savi-wlan" TargetMode="External"/><Relationship Id="rId4" Type="http://schemas.openxmlformats.org/officeDocument/2006/relationships/hyperlink" Target="https://mentor.ieee.org/802.11/dcn/19/11-19-0493-00-0arc-802-1cq-report.ppt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14/11-14-1213-01-0arc-ap-arch-concepts-and-distribution-system-access.pptx" TargetMode="External"/><Relationship Id="rId3" Type="http://schemas.openxmlformats.org/officeDocument/2006/relationships/hyperlink" Target="https://mentor.ieee.org/802.11/dcn/08/11-08-0949-04-0arc-mac-component-breakdown-wip.ppt"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16/11-16-0720-00-0arc-stacked-architecture-discussion.pptx" TargetMode="External"/><Relationship Id="rId5" Type="http://schemas.openxmlformats.org/officeDocument/2006/relationships/hyperlink" Target="https://mentor.ieee.org/802.11/dcn/16/11-16-1512-00-0arc-glk-802-1q-bridge.pptx" TargetMode="External"/><Relationship Id="rId4" Type="http://schemas.openxmlformats.org/officeDocument/2006/relationships/hyperlink" Target="https://mentor.ieee.org/802.11/dcn/17/11-17-0136-02-0arc-bridging-architecture-considerations.doc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19/11-19-0474-00-0arc-arc-sc-meeting-minutes-march-2019.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18/11-18-1920-02-0wng-proxy-nd-discovery-in-802-11.pptx" TargetMode="External"/><Relationship Id="rId2" Type="http://schemas.openxmlformats.org/officeDocument/2006/relationships/hyperlink" Target="https://mentor.ieee.org/802.11/dcn/18/11-18-1934-01-0arc-mac-address-assignment-in-ieee-802-11.pptx" TargetMode="External"/><Relationship Id="rId1" Type="http://schemas.openxmlformats.org/officeDocument/2006/relationships/slideLayout" Target="../slideLayouts/slideLayout2.xml"/><Relationship Id="rId4" Type="http://schemas.openxmlformats.org/officeDocument/2006/relationships/hyperlink" Target="https://mentor.ieee.org/802.11/dcn/19/11-19-0493-00-0arc-802-1cq-report.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datatracker.ietf.org/doc/draft-bi-savi-wlan"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18/11-18-1051-05-0arc-what-is-an-ess.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mentor.ieee.org/802.11/dcn/19/11-19-0106-00-000m-sta-and-ap.doc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08/11-08-0949-04-0arc-mac-component-breakdown-wip.ppt"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mentor.ieee.org/802.11/dcn/16/11-16-0720-00-0arc-stacked-architecture-discussion.pptx" TargetMode="External"/><Relationship Id="rId3" Type="http://schemas.openxmlformats.org/officeDocument/2006/relationships/hyperlink" Target="https://mentor.ieee.org/802.11/dcn/16/11-16-1512-00-0arc-glk-802-1q-bridge.pptx" TargetMode="External"/><Relationship Id="rId7" Type="http://schemas.openxmlformats.org/officeDocument/2006/relationships/hyperlink" Target="https://mentor.ieee.org/802.11/dcn/15/11-15-0454-00-0arc-some-more-ds-architecture-concepts.pptx" TargetMode="External"/><Relationship Id="rId2" Type="http://schemas.openxmlformats.org/officeDocument/2006/relationships/hyperlink" Target="https://mentor.ieee.org/802.11/dcn/17/11-17-0136-02-0arc-bridging-architecture-considera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14/11-14-0562-05-00ak-802-11ak-and-802-1ac-convergence-function.pptx" TargetMode="External"/><Relationship Id="rId5" Type="http://schemas.openxmlformats.org/officeDocument/2006/relationships/hyperlink" Target="https://mentor.ieee.org/802.11/dcn/14/11-14-0497-03-0arc-802-11-portal-and-802-1ac-convergence-function.pptx" TargetMode="External"/><Relationship Id="rId4" Type="http://schemas.openxmlformats.org/officeDocument/2006/relationships/hyperlink" Target="https://mentor.ieee.org/802.11/dcn/13/11-13-0115-15-0arc-considerations-on-ap-architectural-models.doc"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ARC-SC-agenda-Mar-2019</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2019-05-13</a:t>
            </a:r>
          </a:p>
        </p:txBody>
      </p:sp>
      <p:graphicFrame>
        <p:nvGraphicFramePr>
          <p:cNvPr id="15364" name="Object 11"/>
          <p:cNvGraphicFramePr>
            <a:graphicFrameLocks noChangeAspect="1"/>
          </p:cNvGraphicFramePr>
          <p:nvPr>
            <p:extLst>
              <p:ext uri="{D42A27DB-BD31-4B8C-83A1-F6EECF244321}">
                <p14:modId xmlns:p14="http://schemas.microsoft.com/office/powerpoint/2010/main" val="2430219837"/>
              </p:ext>
            </p:extLst>
          </p:nvPr>
        </p:nvGraphicFramePr>
        <p:xfrm>
          <a:off x="520700" y="2300288"/>
          <a:ext cx="7983538" cy="2911475"/>
        </p:xfrm>
        <a:graphic>
          <a:graphicData uri="http://schemas.openxmlformats.org/presentationml/2006/ole">
            <mc:AlternateContent xmlns:mc="http://schemas.openxmlformats.org/markup-compatibility/2006">
              <mc:Choice xmlns:v="urn:schemas-microsoft-com:vml" Requires="v">
                <p:oleObj spid="_x0000_s15662" name="Document" r:id="rId4" imgW="8600090" imgH="3138788" progId="Word.Document.8">
                  <p:embed/>
                </p:oleObj>
              </mc:Choice>
              <mc:Fallback>
                <p:oleObj name="Document" r:id="rId4" imgW="8600090" imgH="3138788" progId="Word.Document.8">
                  <p:embed/>
                  <p:pic>
                    <p:nvPicPr>
                      <p:cNvPr id="0" name="Object 11"/>
                      <p:cNvPicPr>
                        <a:picLocks noChangeAspect="1" noChangeArrowheads="1"/>
                      </p:cNvPicPr>
                      <p:nvPr/>
                    </p:nvPicPr>
                    <p:blipFill>
                      <a:blip r:embed="rId5"/>
                      <a:srcRect/>
                      <a:stretch>
                        <a:fillRect/>
                      </a:stretch>
                    </p:blipFill>
                    <p:spPr bwMode="auto">
                      <a:xfrm>
                        <a:off x="520700" y="2300288"/>
                        <a:ext cx="7983538" cy="2911475"/>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dirty="0"/>
              <a:t>Authors:</a:t>
            </a:r>
            <a:endParaRPr lang="en-US" altLang="en-US" sz="2000" b="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81000" y="838200"/>
            <a:ext cx="8458200" cy="609600"/>
          </a:xfrm>
        </p:spPr>
        <p:txBody>
          <a:bodyPr/>
          <a:lstStyle/>
          <a:p>
            <a:r>
              <a:rPr lang="en-US" altLang="en-US" u="sng" dirty="0"/>
              <a:t>Other Guidelines for IEEE WG Meetings</a:t>
            </a:r>
          </a:p>
        </p:txBody>
      </p:sp>
      <p:sp>
        <p:nvSpPr>
          <p:cNvPr id="3174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endParaRPr lang="en-GB" altLang="en-US" u="sng" dirty="0">
              <a:solidFill>
                <a:srgbClr val="000099"/>
              </a:solidFill>
              <a:latin typeface="Helvetica" panose="020B0604020202020204" pitchFamily="34" charset="0"/>
            </a:endParaRPr>
          </a:p>
        </p:txBody>
      </p:sp>
      <p:sp>
        <p:nvSpPr>
          <p:cNvPr id="31748" name="Rectangle 4"/>
          <p:cNvSpPr>
            <a:spLocks noChangeArrowheads="1"/>
          </p:cNvSpPr>
          <p:nvPr/>
        </p:nvSpPr>
        <p:spPr bwMode="auto">
          <a:xfrm>
            <a:off x="533400" y="1676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defRPr>
            </a:lvl1pPr>
            <a:lvl2pPr marL="630238"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nSpc>
                <a:spcPct val="80000"/>
              </a:lnSpc>
              <a:buClr>
                <a:srgbClr val="CC3300"/>
              </a:buClr>
              <a:buSzPct val="50000"/>
              <a:buFont typeface="Monotype Sorts" charset="2"/>
              <a:buChar char="l"/>
            </a:pPr>
            <a:endParaRPr lang="en-US" altLang="en-US" sz="700" b="0" u="sng" dirty="0">
              <a:solidFill>
                <a:srgbClr val="FF0000"/>
              </a:solidFill>
              <a:latin typeface="Arial" panose="020B0604020202020204" pitchFamily="34" charset="0"/>
            </a:endParaRPr>
          </a:p>
          <a:p>
            <a:pPr>
              <a:lnSpc>
                <a:spcPct val="80000"/>
              </a:lnSpc>
              <a:spcAft>
                <a:spcPct val="40000"/>
              </a:spcAft>
              <a:buClr>
                <a:srgbClr val="CC3300"/>
              </a:buClr>
              <a:buSzPct val="50000"/>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Aft>
                <a:spcPct val="40000"/>
              </a:spcAft>
              <a:buClr>
                <a:srgbClr val="CC3300"/>
              </a:buClr>
              <a:buSzPct val="50000"/>
            </a:pPr>
            <a:r>
              <a:rPr lang="en-US" altLang="en-US" sz="1400" dirty="0">
                <a:solidFill>
                  <a:srgbClr val="000099"/>
                </a:solidFill>
                <a:latin typeface="Arial" panose="020B0604020202020204" pitchFamily="34" charset="0"/>
              </a:rPr>
              <a:t>Relative costs, including licensing costs of essential patent claims, of different technical approaches may be discussed in standards development meetings. </a:t>
            </a:r>
          </a:p>
          <a:p>
            <a:pPr lvl="3">
              <a:lnSpc>
                <a:spcPct val="80000"/>
              </a:lnSpc>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dirty="0">
                <a:solidFill>
                  <a:srgbClr val="000099"/>
                </a:solidFill>
                <a:latin typeface="Arial" panose="020B0604020202020204" pitchFamily="34" charset="0"/>
              </a:rPr>
              <a:t>---------------------------------------------------------------   </a:t>
            </a: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See </a:t>
            </a:r>
            <a:r>
              <a:rPr lang="en-US" altLang="en-US" sz="1200" i="1" dirty="0">
                <a:solidFill>
                  <a:srgbClr val="000099"/>
                </a:solidFill>
                <a:latin typeface="Arial" panose="020B0604020202020204" pitchFamily="34" charset="0"/>
              </a:rPr>
              <a:t>IEEE-SA Standards Board Operations Manual</a:t>
            </a:r>
            <a:r>
              <a:rPr lang="en-US" altLang="en-US" sz="1200" dirty="0">
                <a:solidFill>
                  <a:srgbClr val="000099"/>
                </a:solidFill>
                <a:latin typeface="Arial" panose="020B0604020202020204" pitchFamily="34" charset="0"/>
              </a:rPr>
              <a:t>, clause 5.3.10 and </a:t>
            </a:r>
            <a:r>
              <a:rPr lang="en-GB" altLang="en-US" sz="120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dirty="0">
                <a:solidFill>
                  <a:srgbClr val="000099"/>
                </a:solidFill>
                <a:latin typeface="Arial" panose="020B0604020202020204" pitchFamily="34" charset="0"/>
              </a:rPr>
              <a:t> for more details.</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May 2019 (1 of 2)</a:t>
            </a:r>
          </a:p>
        </p:txBody>
      </p:sp>
      <p:sp>
        <p:nvSpPr>
          <p:cNvPr id="11267" name="Rectangle 3"/>
          <p:cNvSpPr>
            <a:spLocks noGrp="1" noChangeArrowheads="1"/>
          </p:cNvSpPr>
          <p:nvPr>
            <p:ph idx="1"/>
          </p:nvPr>
        </p:nvSpPr>
        <p:spPr>
          <a:xfrm>
            <a:off x="342900" y="1524000"/>
            <a:ext cx="8458200" cy="4495800"/>
          </a:xfrm>
        </p:spPr>
        <p:txBody>
          <a:bodyPr/>
          <a:lstStyle/>
          <a:p>
            <a:pPr marL="0" indent="0" eaLnBrk="1" hangingPunct="1">
              <a:lnSpc>
                <a:spcPct val="90000"/>
              </a:lnSpc>
              <a:spcBef>
                <a:spcPts val="300"/>
              </a:spcBef>
              <a:buFontTx/>
              <a:buNone/>
              <a:defRPr/>
            </a:pPr>
            <a:r>
              <a:rPr lang="en-US" sz="2800" dirty="0">
                <a:solidFill>
                  <a:srgbClr val="000000"/>
                </a:solidFill>
              </a:rPr>
              <a:t>Tuesday, May 14, PM2</a:t>
            </a:r>
            <a:endParaRPr lang="en-US" sz="2800" dirty="0"/>
          </a:p>
          <a:p>
            <a:pPr eaLnBrk="1" hangingPunct="1">
              <a:lnSpc>
                <a:spcPct val="90000"/>
              </a:lnSpc>
              <a:spcBef>
                <a:spcPts val="300"/>
              </a:spcBef>
              <a:defRPr/>
            </a:pPr>
            <a:r>
              <a:rPr lang="en-US" sz="2000" dirty="0"/>
              <a:t>Administrative: Minutes</a:t>
            </a:r>
          </a:p>
          <a:p>
            <a:pPr marL="342900" lvl="1" indent="-342900" eaLnBrk="1" hangingPunct="1">
              <a:lnSpc>
                <a:spcPct val="90000"/>
              </a:lnSpc>
              <a:spcBef>
                <a:spcPts val="300"/>
              </a:spcBef>
              <a:buFontTx/>
              <a:buChar char="•"/>
              <a:defRPr/>
            </a:pPr>
            <a:r>
              <a:rPr lang="en-US" b="1" dirty="0"/>
              <a:t>IEEE 1588 mapping to IEEE 802.11/802.1ASrev and use of FTM</a:t>
            </a:r>
          </a:p>
          <a:p>
            <a:pPr marL="342900" lvl="1" indent="-342900" eaLnBrk="1" hangingPunct="1">
              <a:lnSpc>
                <a:spcPct val="90000"/>
              </a:lnSpc>
              <a:spcBef>
                <a:spcPts val="300"/>
              </a:spcBef>
              <a:buFont typeface="Arial" pitchFamily="34" charset="0"/>
              <a:buChar char="•"/>
              <a:defRPr/>
            </a:pPr>
            <a:r>
              <a:rPr lang="en-US" b="1" dirty="0"/>
              <a:t>IETF/802 coordination</a:t>
            </a:r>
          </a:p>
          <a:p>
            <a:pPr marL="342900" lvl="1" indent="-342900" eaLnBrk="1" hangingPunct="1">
              <a:lnSpc>
                <a:spcPct val="90000"/>
              </a:lnSpc>
              <a:buFont typeface="Arial" pitchFamily="34" charset="0"/>
              <a:buChar char="•"/>
              <a:defRPr/>
            </a:pPr>
            <a:r>
              <a:rPr lang="en-US" b="1" dirty="0"/>
              <a:t>IEEE 802 activities relevant to 802.11: 802.11aq, 802.1CQ and LAAP:</a:t>
            </a:r>
            <a:r>
              <a:rPr lang="en-US" dirty="0"/>
              <a:t> </a:t>
            </a:r>
            <a:r>
              <a:rPr lang="en-GB" dirty="0">
                <a:hlinkClick r:id="rId3"/>
              </a:rPr>
              <a:t>11-18/1934r0</a:t>
            </a:r>
            <a:r>
              <a:rPr lang="en-GB" dirty="0"/>
              <a:t>, </a:t>
            </a:r>
            <a:r>
              <a:rPr lang="en-GB" dirty="0">
                <a:hlinkClick r:id="rId4"/>
              </a:rPr>
              <a:t>11-19/0493r0</a:t>
            </a:r>
            <a:r>
              <a:rPr lang="en-GB" dirty="0"/>
              <a:t> </a:t>
            </a:r>
            <a:endParaRPr lang="en-US" b="1" dirty="0"/>
          </a:p>
          <a:p>
            <a:pPr marL="342900" lvl="1" indent="-342900" eaLnBrk="1" hangingPunct="1">
              <a:lnSpc>
                <a:spcPct val="90000"/>
              </a:lnSpc>
              <a:buFont typeface="Arial" pitchFamily="34" charset="0"/>
              <a:buChar char="•"/>
              <a:defRPr/>
            </a:pPr>
            <a:r>
              <a:rPr lang="en-US" b="1" dirty="0"/>
              <a:t>Consider IETF DetNet/time-sensitive networking input (potential relationship to RTA TIG?)</a:t>
            </a:r>
          </a:p>
          <a:p>
            <a:pPr marL="342900" lvl="1" indent="-342900" eaLnBrk="1" hangingPunct="1">
              <a:lnSpc>
                <a:spcPct val="90000"/>
              </a:lnSpc>
              <a:buFont typeface="Arial" pitchFamily="34" charset="0"/>
              <a:buChar char="•"/>
              <a:defRPr/>
            </a:pPr>
            <a:r>
              <a:rPr lang="en-US" b="1" dirty="0"/>
              <a:t>Multiple MAC Addresses (and IPv6), “Multiple radios”</a:t>
            </a:r>
          </a:p>
          <a:p>
            <a:pPr marL="342900" lvl="1" indent="-342900" eaLnBrk="1" hangingPunct="1">
              <a:lnSpc>
                <a:spcPct val="90000"/>
              </a:lnSpc>
              <a:buFont typeface="Arial" pitchFamily="34" charset="0"/>
              <a:buChar char="•"/>
              <a:defRPr/>
            </a:pPr>
            <a:r>
              <a:rPr lang="en-US" b="1" dirty="0"/>
              <a:t>System architecture views for common use scenarios</a:t>
            </a:r>
          </a:p>
          <a:p>
            <a:pPr marL="342900" lvl="1" indent="-342900" eaLnBrk="1" hangingPunct="1">
              <a:lnSpc>
                <a:spcPct val="90000"/>
              </a:lnSpc>
              <a:spcBef>
                <a:spcPts val="300"/>
              </a:spcBef>
              <a:buFont typeface="Arial" pitchFamily="34" charset="0"/>
              <a:buChar char="•"/>
              <a:defRPr/>
            </a:pPr>
            <a:r>
              <a:rPr lang="en-US" altLang="en-US" b="1" dirty="0"/>
              <a:t>IETF SAVI draft: </a:t>
            </a:r>
            <a:r>
              <a:rPr lang="en-GB" u="sng" dirty="0">
                <a:hlinkClick r:id="rId5"/>
              </a:rPr>
              <a:t>https://datatracker.ietf.org/doc/draft-bi-savi-wlan</a:t>
            </a:r>
            <a:r>
              <a:rPr lang="en-GB" u="sng" dirty="0"/>
              <a:t> </a:t>
            </a:r>
            <a:endParaRPr lang="en-US" dirty="0"/>
          </a:p>
          <a:p>
            <a:pPr marL="342900" lvl="1" indent="-342900" eaLnBrk="1" hangingPunct="1">
              <a:lnSpc>
                <a:spcPct val="90000"/>
              </a:lnSpc>
              <a:spcBef>
                <a:spcPts val="300"/>
              </a:spcBef>
              <a:buFont typeface="Arial" pitchFamily="34" charset="0"/>
              <a:buChar char="•"/>
              <a:defRPr/>
            </a:pPr>
            <a:r>
              <a:rPr lang="en-US" b="1" dirty="0"/>
              <a:t>“What is an ESS?”: </a:t>
            </a:r>
            <a:r>
              <a:rPr lang="en-US" dirty="0">
                <a:hlinkClick r:id="rId6"/>
              </a:rPr>
              <a:t>11-18/1051r5</a:t>
            </a:r>
            <a:r>
              <a:rPr lang="en-US" dirty="0"/>
              <a:t> </a:t>
            </a:r>
          </a:p>
          <a:p>
            <a:pPr marL="342900" lvl="1" indent="-342900" eaLnBrk="1" hangingPunct="1">
              <a:lnSpc>
                <a:spcPct val="90000"/>
              </a:lnSpc>
              <a:spcBef>
                <a:spcPts val="300"/>
              </a:spcBef>
              <a:buFont typeface="Arial" pitchFamily="34" charset="0"/>
              <a:buChar char="•"/>
              <a:defRPr/>
            </a:pPr>
            <a:r>
              <a:rPr lang="en-US" b="1" dirty="0"/>
              <a:t>New topic (from REVmd)?:  “What is a STA?”  (See</a:t>
            </a:r>
            <a:r>
              <a:rPr lang="en-US" dirty="0"/>
              <a:t>: </a:t>
            </a:r>
            <a:r>
              <a:rPr lang="en-US" dirty="0">
                <a:hlinkClick r:id="rId7"/>
              </a:rPr>
              <a:t>11-19/0106r0</a:t>
            </a:r>
            <a:r>
              <a:rPr lang="en-US" dirty="0"/>
              <a:t>)</a:t>
            </a:r>
            <a:endParaRPr lang="en-US"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609600"/>
            <a:ext cx="7772400" cy="533400"/>
          </a:xfrm>
        </p:spPr>
        <p:txBody>
          <a:bodyPr/>
          <a:lstStyle/>
          <a:p>
            <a:pPr eaLnBrk="1" hangingPunct="1"/>
            <a:r>
              <a:rPr lang="en-US" altLang="en-US" dirty="0"/>
              <a:t>ARC Agenda – May 2019 (2 of 2)</a:t>
            </a:r>
          </a:p>
        </p:txBody>
      </p:sp>
      <p:sp>
        <p:nvSpPr>
          <p:cNvPr id="11267" name="Rectangle 3"/>
          <p:cNvSpPr>
            <a:spLocks noGrp="1" noChangeArrowheads="1"/>
          </p:cNvSpPr>
          <p:nvPr>
            <p:ph idx="1"/>
          </p:nvPr>
        </p:nvSpPr>
        <p:spPr>
          <a:xfrm>
            <a:off x="228600" y="1524000"/>
            <a:ext cx="8610600" cy="5029200"/>
          </a:xfrm>
        </p:spPr>
        <p:txBody>
          <a:bodyPr/>
          <a:lstStyle/>
          <a:p>
            <a:pPr marL="0" lvl="0" indent="0" eaLnBrk="1" hangingPunct="1">
              <a:lnSpc>
                <a:spcPct val="90000"/>
              </a:lnSpc>
              <a:spcBef>
                <a:spcPts val="300"/>
              </a:spcBef>
              <a:buNone/>
              <a:defRPr/>
            </a:pPr>
            <a:r>
              <a:rPr lang="en-US" sz="2800" dirty="0">
                <a:solidFill>
                  <a:srgbClr val="000000"/>
                </a:solidFill>
              </a:rPr>
              <a:t>Wednesday, May 15, AM1</a:t>
            </a:r>
          </a:p>
          <a:p>
            <a:pPr lvl="0" eaLnBrk="1" hangingPunct="1">
              <a:lnSpc>
                <a:spcPct val="90000"/>
              </a:lnSpc>
              <a:defRPr/>
            </a:pPr>
            <a:r>
              <a:rPr lang="en-US" sz="2000" dirty="0">
                <a:solidFill>
                  <a:srgbClr val="000000"/>
                </a:solidFill>
              </a:rPr>
              <a:t>MLME-RESET, versus MLME-JOIN and MLME-START (and MLME-SCAN?)</a:t>
            </a:r>
          </a:p>
          <a:p>
            <a:pPr lvl="0" eaLnBrk="1" hangingPunct="1">
              <a:lnSpc>
                <a:spcPct val="90000"/>
              </a:lnSpc>
              <a:defRPr/>
            </a:pPr>
            <a:r>
              <a:rPr lang="en-US" sz="2000" dirty="0">
                <a:solidFill>
                  <a:srgbClr val="000000"/>
                </a:solidFill>
              </a:rPr>
              <a:t>“What is an ESS?” (continued)</a:t>
            </a:r>
          </a:p>
          <a:p>
            <a:pPr lvl="0" eaLnBrk="1" hangingPunct="1">
              <a:lnSpc>
                <a:spcPct val="90000"/>
              </a:lnSpc>
              <a:defRPr/>
            </a:pPr>
            <a:r>
              <a:rPr lang="en-US" sz="2000" dirty="0">
                <a:solidFill>
                  <a:srgbClr val="000000"/>
                </a:solidFill>
              </a:rPr>
              <a:t>“What is a STA?” (continued)</a:t>
            </a:r>
          </a:p>
          <a:p>
            <a:pPr lvl="0" eaLnBrk="1" hangingPunct="1">
              <a:lnSpc>
                <a:spcPct val="90000"/>
              </a:lnSpc>
              <a:defRPr/>
            </a:pPr>
            <a:endParaRPr lang="en-US" sz="2000" dirty="0">
              <a:solidFill>
                <a:srgbClr val="000000"/>
              </a:solidFill>
            </a:endParaRPr>
          </a:p>
          <a:p>
            <a:pPr marL="0" indent="0" eaLnBrk="1" hangingPunct="1">
              <a:lnSpc>
                <a:spcPct val="90000"/>
              </a:lnSpc>
              <a:buNone/>
              <a:defRPr/>
            </a:pPr>
            <a:r>
              <a:rPr lang="en-US" sz="2800" dirty="0">
                <a:solidFill>
                  <a:srgbClr val="000000"/>
                </a:solidFill>
              </a:rPr>
              <a:t>Wednesday, May 15, PM2</a:t>
            </a:r>
          </a:p>
          <a:p>
            <a:pPr marL="342900" lvl="1" indent="-342900" eaLnBrk="1" hangingPunct="1">
              <a:lnSpc>
                <a:spcPct val="90000"/>
              </a:lnSpc>
              <a:spcBef>
                <a:spcPts val="432"/>
              </a:spcBef>
              <a:buFont typeface="Arial" pitchFamily="34" charset="0"/>
              <a:buChar char="•"/>
              <a:defRPr/>
            </a:pPr>
            <a:r>
              <a:rPr lang="en-US" b="1" dirty="0"/>
              <a:t>Future sessions / SC activities</a:t>
            </a:r>
          </a:p>
          <a:p>
            <a:pPr marL="342900" lvl="1" indent="-342900" eaLnBrk="1" hangingPunct="1">
              <a:lnSpc>
                <a:spcPct val="90000"/>
              </a:lnSpc>
              <a:spcBef>
                <a:spcPts val="432"/>
              </a:spcBef>
              <a:buFont typeface="Arial" pitchFamily="34" charset="0"/>
              <a:buChar char="•"/>
              <a:defRPr/>
            </a:pPr>
            <a:r>
              <a:rPr lang="en-US" b="1" dirty="0"/>
              <a:t>Above items continued, as needed</a:t>
            </a:r>
          </a:p>
          <a:p>
            <a:pPr marL="342900" lvl="1" indent="-342900" eaLnBrk="1" hangingPunct="1">
              <a:lnSpc>
                <a:spcPct val="90000"/>
              </a:lnSpc>
              <a:spcBef>
                <a:spcPts val="432"/>
              </a:spcBef>
              <a:buFont typeface="Arial" pitchFamily="34" charset="0"/>
              <a:buChar char="•"/>
              <a:defRPr/>
            </a:pPr>
            <a:r>
              <a:rPr lang="en-US" b="1" dirty="0"/>
              <a:t>TGbe (EHT) multi-band operation architecture (</a:t>
            </a:r>
            <a:r>
              <a:rPr lang="en-US" dirty="0">
                <a:hlinkClick r:id="rId3"/>
              </a:rPr>
              <a:t>11-08/0949r4</a:t>
            </a:r>
            <a:r>
              <a:rPr lang="en-US" b="1" dirty="0"/>
              <a:t>)</a:t>
            </a:r>
          </a:p>
          <a:p>
            <a:pPr marL="342900" lvl="1" indent="-342900" eaLnBrk="1" hangingPunct="1">
              <a:lnSpc>
                <a:spcPct val="90000"/>
              </a:lnSpc>
              <a:buFont typeface="Arial" pitchFamily="34" charset="0"/>
              <a:buChar char="•"/>
              <a:defRPr/>
            </a:pPr>
            <a:r>
              <a:rPr lang="en-US" b="1" dirty="0"/>
              <a:t>AP/DS/Portal architecture and 802 and GLK concepts - </a:t>
            </a:r>
            <a:r>
              <a:rPr lang="en-US" altLang="en-US" dirty="0">
                <a:hlinkClick r:id="rId4"/>
              </a:rPr>
              <a:t>11-17/0136r2</a:t>
            </a:r>
            <a:r>
              <a:rPr lang="en-US" dirty="0"/>
              <a:t>, </a:t>
            </a:r>
            <a:r>
              <a:rPr lang="en-US" dirty="0">
                <a:hlinkClick r:id="rId5"/>
              </a:rPr>
              <a:t>11-16/1512r0</a:t>
            </a:r>
            <a:r>
              <a:rPr lang="en-US" dirty="0"/>
              <a:t>, </a:t>
            </a:r>
            <a:r>
              <a:rPr lang="en-US" dirty="0">
                <a:hlinkClick r:id="rId6"/>
              </a:rPr>
              <a:t>11-16/0720r0</a:t>
            </a:r>
            <a:r>
              <a:rPr lang="en-US" b="1" dirty="0"/>
              <a:t>, </a:t>
            </a:r>
            <a:r>
              <a:rPr lang="en-US" dirty="0">
                <a:hlinkClick r:id="rId7"/>
              </a:rPr>
              <a:t>11-15/0454r0</a:t>
            </a:r>
            <a:r>
              <a:rPr lang="en-US" b="1" dirty="0"/>
              <a:t>, </a:t>
            </a:r>
            <a:r>
              <a:rPr lang="en-US" dirty="0">
                <a:hlinkClick r:id="rId8"/>
              </a:rPr>
              <a:t>11-14/1213r1</a:t>
            </a:r>
            <a:r>
              <a:rPr lang="en-US" b="1" dirty="0"/>
              <a:t> (slides 9-11)</a:t>
            </a:r>
          </a:p>
          <a:p>
            <a:pPr marL="342900" lvl="1" indent="-342900" eaLnBrk="1" hangingPunct="1">
              <a:lnSpc>
                <a:spcPct val="90000"/>
              </a:lnSpc>
              <a:spcBef>
                <a:spcPts val="432"/>
              </a:spcBef>
              <a:buFont typeface="Arial" pitchFamily="34" charset="0"/>
              <a:buChar char="•"/>
              <a:defRPr/>
            </a:pPr>
            <a:r>
              <a:rPr lang="en-US" b="1" dirty="0"/>
              <a:t>Continue the other items (previous slide), as needed</a:t>
            </a:r>
          </a:p>
          <a:p>
            <a:pPr marL="342900" lvl="1" indent="-342900" eaLnBrk="1" hangingPunct="1">
              <a:lnSpc>
                <a:spcPct val="90000"/>
              </a:lnSpc>
              <a:buFontTx/>
              <a:buChar char="•"/>
              <a:defRPr/>
            </a:pPr>
            <a:endParaRPr lang="en-US" dirty="0"/>
          </a:p>
          <a:p>
            <a:pPr marL="0" lvl="1" indent="0" eaLnBrk="1" hangingPunct="1">
              <a:lnSpc>
                <a:spcPct val="90000"/>
              </a:lnSpc>
              <a:spcBef>
                <a:spcPts val="432"/>
              </a:spcBef>
              <a:buNone/>
              <a:defRPr/>
            </a:pPr>
            <a:endParaRPr lang="en-US" sz="1600" b="1" dirty="0"/>
          </a:p>
        </p:txBody>
      </p:sp>
    </p:spTree>
    <p:extLst>
      <p:ext uri="{BB962C8B-B14F-4D97-AF65-F5344CB8AC3E}">
        <p14:creationId xmlns:p14="http://schemas.microsoft.com/office/powerpoint/2010/main" val="1554323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altLang="en-US" dirty="0"/>
              <a:t>Prior ARC Minutes</a:t>
            </a:r>
          </a:p>
        </p:txBody>
      </p:sp>
      <p:sp>
        <p:nvSpPr>
          <p:cNvPr id="35843" name="Rectangle 3"/>
          <p:cNvSpPr>
            <a:spLocks noGrp="1" noChangeArrowheads="1"/>
          </p:cNvSpPr>
          <p:nvPr>
            <p:ph idx="1"/>
          </p:nvPr>
        </p:nvSpPr>
        <p:spPr>
          <a:xfrm>
            <a:off x="685800" y="1524000"/>
            <a:ext cx="7772400" cy="4572000"/>
          </a:xfrm>
        </p:spPr>
        <p:txBody>
          <a:bodyPr/>
          <a:lstStyle/>
          <a:p>
            <a:pPr eaLnBrk="1" hangingPunct="1"/>
            <a:r>
              <a:rPr lang="en-US" altLang="en-US" dirty="0"/>
              <a:t>March face-to-face minutes:</a:t>
            </a:r>
          </a:p>
          <a:p>
            <a:pPr lvl="1" eaLnBrk="1" hangingPunct="1"/>
            <a:r>
              <a:rPr lang="en-US" altLang="en-US" dirty="0">
                <a:hlinkClick r:id="rId3"/>
              </a:rPr>
              <a:t>11-19/0474r0</a:t>
            </a:r>
            <a:r>
              <a:rPr lang="en-US" altLang="en-US" dirty="0"/>
              <a:t> “</a:t>
            </a:r>
            <a:r>
              <a:rPr lang="en-US" dirty="0"/>
              <a:t>ARC SC Meeting Minutes March 2019”</a:t>
            </a:r>
          </a:p>
          <a:p>
            <a:pPr lvl="1" eaLnBrk="1" hangingPunct="1"/>
            <a:endParaRPr lang="en-US" altLang="en-US" dirty="0"/>
          </a:p>
          <a:p>
            <a:pPr lvl="1" eaLnBrk="1" hangingPunct="1"/>
            <a:r>
              <a:rPr lang="en-US" altLang="en-US" dirty="0"/>
              <a:t>Comments?</a:t>
            </a:r>
          </a:p>
          <a:p>
            <a:pPr lvl="1" eaLnBrk="1" hangingPunct="1"/>
            <a:r>
              <a:rPr lang="en-US" altLang="en-US" dirty="0"/>
              <a:t>Any objections to approving these minutes by mutual consent?</a:t>
            </a:r>
          </a:p>
          <a:p>
            <a:pPr lvl="1" eaLnBrk="1" hangingPunct="1"/>
            <a:endParaRPr lang="en-US" altLang="en-US" dirty="0"/>
          </a:p>
        </p:txBody>
      </p:sp>
    </p:spTree>
    <p:extLst>
      <p:ext uri="{BB962C8B-B14F-4D97-AF65-F5344CB8AC3E}">
        <p14:creationId xmlns:p14="http://schemas.microsoft.com/office/powerpoint/2010/main" val="1744910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1588 mapping to IEEE 802.11/</a:t>
            </a:r>
            <a:br>
              <a:rPr lang="en-US" altLang="en-US" dirty="0"/>
            </a:br>
            <a:r>
              <a:rPr lang="en-US" altLang="en-US" dirty="0"/>
              <a:t>802.1ASrev </a:t>
            </a:r>
            <a:r>
              <a:rPr lang="en-US" dirty="0"/>
              <a:t>use of FTM update </a:t>
            </a:r>
            <a:endParaRPr lang="en-US" altLang="en-US" dirty="0"/>
          </a:p>
        </p:txBody>
      </p:sp>
      <p:sp>
        <p:nvSpPr>
          <p:cNvPr id="38915" name="Rectangle 3"/>
          <p:cNvSpPr>
            <a:spLocks noGrp="1" noChangeArrowheads="1"/>
          </p:cNvSpPr>
          <p:nvPr>
            <p:ph idx="1"/>
          </p:nvPr>
        </p:nvSpPr>
        <p:spPr>
          <a:xfrm>
            <a:off x="685800" y="2057400"/>
            <a:ext cx="7772400" cy="4038600"/>
          </a:xfrm>
        </p:spPr>
        <p:txBody>
          <a:bodyPr/>
          <a:lstStyle/>
          <a:p>
            <a:r>
              <a:rPr lang="en-US" altLang="en-US" dirty="0"/>
              <a:t>Update (Ganesh Venkatesan)</a:t>
            </a:r>
          </a:p>
          <a:p>
            <a:r>
              <a:rPr lang="en-US" altLang="en-US" dirty="0"/>
              <a:t>IEEE 1588/802.1AS</a:t>
            </a:r>
          </a:p>
          <a:p>
            <a:pPr lvl="1"/>
            <a:r>
              <a:rPr lang="en-US" altLang="en-US" dirty="0"/>
              <a:t>Results from first Sponsor Ballot of IEEE 1588 revision</a:t>
            </a:r>
          </a:p>
          <a:p>
            <a:pPr lvl="2"/>
            <a:r>
              <a:rPr lang="en-US" altLang="en-US" dirty="0"/>
              <a:t> Sep 17 – Oct 28: 95-17-3 (84%), 359 comments received.</a:t>
            </a:r>
          </a:p>
          <a:p>
            <a:pPr lvl="1"/>
            <a:r>
              <a:rPr lang="en-US" altLang="en-US" dirty="0"/>
              <a:t>In comment resolution process.</a:t>
            </a:r>
          </a:p>
          <a:p>
            <a:r>
              <a:rPr lang="en-US" altLang="en-US" dirty="0"/>
              <a:t>802.1ASrev use of 802.11 FTM:</a:t>
            </a:r>
          </a:p>
          <a:p>
            <a:pPr lvl="1"/>
            <a:r>
              <a:rPr lang="en-US" altLang="en-US" dirty="0"/>
              <a:t>Results of first Sponsor Ballot of 802.1ASrev D8.0</a:t>
            </a:r>
          </a:p>
          <a:p>
            <a:pPr lvl="2"/>
            <a:r>
              <a:rPr lang="en-US" altLang="en-US" dirty="0"/>
              <a:t>Jan 24 – Feb 26: 106-38-5 (87%)</a:t>
            </a:r>
          </a:p>
          <a:p>
            <a:endParaRPr lang="en-US" altLang="en-US" dirty="0"/>
          </a:p>
          <a:p>
            <a:endParaRPr lang="en-US" altLang="en-US" dirty="0"/>
          </a:p>
          <a:p>
            <a:endParaRPr lang="en-US" altLang="en-US" dirty="0"/>
          </a:p>
          <a:p>
            <a:pPr lvl="1"/>
            <a:endParaRPr lang="en-US" altLang="en-US" dirty="0"/>
          </a:p>
          <a:p>
            <a:endParaRPr lang="en-US" alt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381000"/>
          </a:xfrm>
        </p:spPr>
        <p:txBody>
          <a:bodyPr/>
          <a:lstStyle/>
          <a:p>
            <a:pPr eaLnBrk="1" hangingPunct="1"/>
            <a:r>
              <a:rPr lang="en-US" altLang="en-US" dirty="0">
                <a:ea typeface="MS PGothic" panose="020B0600070205080204" pitchFamily="34" charset="-128"/>
              </a:rPr>
              <a:t>IETF/802 coordination </a:t>
            </a:r>
          </a:p>
        </p:txBody>
      </p:sp>
      <p:sp>
        <p:nvSpPr>
          <p:cNvPr id="39939" name="Rectangle 3"/>
          <p:cNvSpPr>
            <a:spLocks noGrp="1" noChangeArrowheads="1"/>
          </p:cNvSpPr>
          <p:nvPr>
            <p:ph idx="1"/>
          </p:nvPr>
        </p:nvSpPr>
        <p:spPr>
          <a:xfrm>
            <a:off x="685800" y="1524000"/>
            <a:ext cx="7772400" cy="4724400"/>
          </a:xfrm>
        </p:spPr>
        <p:txBody>
          <a:bodyPr/>
          <a:lstStyle/>
          <a:p>
            <a:r>
              <a:rPr lang="en-US" altLang="en-US" dirty="0"/>
              <a:t>Peter Yee present topics of interest:</a:t>
            </a:r>
          </a:p>
          <a:p>
            <a:pPr lvl="1"/>
            <a:endParaRPr lang="en-US" dirty="0"/>
          </a:p>
          <a:p>
            <a:pPr lvl="1"/>
            <a:endParaRPr lang="en-US" altLang="en-US" dirty="0"/>
          </a:p>
          <a:p>
            <a:pPr lvl="1"/>
            <a:endParaRPr lang="en-US" altLang="en-US"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ltLang="en-US" dirty="0"/>
              <a:t>IEEE 802 activities directly related to IEEE 802.11 ARC</a:t>
            </a:r>
          </a:p>
        </p:txBody>
      </p:sp>
      <p:sp>
        <p:nvSpPr>
          <p:cNvPr id="38915" name="Rectangle 3"/>
          <p:cNvSpPr>
            <a:spLocks noGrp="1" noChangeArrowheads="1"/>
          </p:cNvSpPr>
          <p:nvPr>
            <p:ph idx="1"/>
          </p:nvPr>
        </p:nvSpPr>
        <p:spPr>
          <a:xfrm>
            <a:off x="685800" y="1828800"/>
            <a:ext cx="7772400" cy="4038600"/>
          </a:xfrm>
        </p:spPr>
        <p:txBody>
          <a:bodyPr/>
          <a:lstStyle/>
          <a:p>
            <a:pPr marL="342900" lvl="1" indent="-342900" eaLnBrk="1" hangingPunct="1">
              <a:lnSpc>
                <a:spcPct val="90000"/>
              </a:lnSpc>
              <a:buFont typeface="Arial" panose="020B0604020202020204" pitchFamily="34" charset="0"/>
              <a:buChar char="•"/>
              <a:defRPr/>
            </a:pPr>
            <a:r>
              <a:rPr lang="en-US" sz="2400" b="1" dirty="0"/>
              <a:t>802.11aq, 802.1CQ and LAAP:</a:t>
            </a:r>
            <a:r>
              <a:rPr lang="en-US" sz="2400" dirty="0"/>
              <a:t> </a:t>
            </a:r>
            <a:r>
              <a:rPr lang="en-GB" sz="2400" u="sng" dirty="0">
                <a:hlinkClick r:id="rId2"/>
              </a:rPr>
              <a:t>11-18/1934r1</a:t>
            </a:r>
            <a:r>
              <a:rPr lang="en-GB" sz="2400" u="sng" dirty="0"/>
              <a:t> (11/18)</a:t>
            </a:r>
          </a:p>
          <a:p>
            <a:pPr marL="685800" lvl="2" indent="-342900" eaLnBrk="1" hangingPunct="1">
              <a:lnSpc>
                <a:spcPct val="90000"/>
              </a:lnSpc>
              <a:buFont typeface="Arial" panose="020B0604020202020204" pitchFamily="34" charset="0"/>
              <a:buChar char="•"/>
              <a:defRPr/>
            </a:pPr>
            <a:r>
              <a:rPr lang="en-GB" sz="2200" dirty="0"/>
              <a:t>Clear(er) problem statement from 802.1?</a:t>
            </a:r>
            <a:endParaRPr lang="en-US" sz="2200" dirty="0"/>
          </a:p>
          <a:p>
            <a:pPr marL="342900" lvl="1" indent="-342900" eaLnBrk="1" hangingPunct="1">
              <a:lnSpc>
                <a:spcPct val="90000"/>
              </a:lnSpc>
              <a:buFont typeface="Arial" panose="020B0604020202020204" pitchFamily="34" charset="0"/>
              <a:buChar char="•"/>
              <a:defRPr/>
            </a:pPr>
            <a:r>
              <a:rPr lang="en-US" sz="2400" b="1" dirty="0"/>
              <a:t>Proxy IPv6 Neighbor Discovery: </a:t>
            </a:r>
            <a:r>
              <a:rPr lang="en-US" sz="2400" dirty="0">
                <a:hlinkClick r:id="rId3"/>
              </a:rPr>
              <a:t>11-18/1920r2</a:t>
            </a:r>
            <a:r>
              <a:rPr lang="en-US" sz="2400" dirty="0"/>
              <a:t> (11/18)</a:t>
            </a:r>
          </a:p>
          <a:p>
            <a:pPr marL="685800" lvl="2" indent="-342900" eaLnBrk="1" hangingPunct="1">
              <a:lnSpc>
                <a:spcPct val="90000"/>
              </a:lnSpc>
              <a:buFont typeface="Arial" panose="020B0604020202020204" pitchFamily="34" charset="0"/>
              <a:buChar char="•"/>
              <a:defRPr/>
            </a:pPr>
            <a:r>
              <a:rPr lang="en-US" sz="2200" dirty="0"/>
              <a:t>Updates?</a:t>
            </a:r>
          </a:p>
          <a:p>
            <a:pPr marL="342900" lvl="1" indent="-342900" eaLnBrk="1" hangingPunct="1">
              <a:lnSpc>
                <a:spcPct val="90000"/>
              </a:lnSpc>
              <a:buFont typeface="Arial" panose="020B0604020202020204" pitchFamily="34" charset="0"/>
              <a:buChar char="•"/>
              <a:defRPr/>
            </a:pPr>
            <a:r>
              <a:rPr lang="en-US" sz="2400" b="1" dirty="0"/>
              <a:t>Summary status (from March):</a:t>
            </a:r>
          </a:p>
          <a:p>
            <a:pPr marL="685800" lvl="2" indent="-342900" eaLnBrk="1" hangingPunct="1">
              <a:lnSpc>
                <a:spcPct val="90000"/>
              </a:lnSpc>
              <a:buFont typeface="Arial" panose="020B0604020202020204" pitchFamily="34" charset="0"/>
              <a:buChar char="•"/>
              <a:defRPr/>
            </a:pPr>
            <a:r>
              <a:rPr lang="en-GB" sz="2400" dirty="0">
                <a:hlinkClick r:id="rId4"/>
              </a:rPr>
              <a:t>11-19/0493r0</a:t>
            </a:r>
            <a:r>
              <a:rPr lang="en-GB" sz="2400" dirty="0"/>
              <a:t> (3/19)</a:t>
            </a:r>
          </a:p>
          <a:p>
            <a:pPr marL="685800" lvl="2" indent="-342900" eaLnBrk="1" hangingPunct="1">
              <a:lnSpc>
                <a:spcPct val="90000"/>
              </a:lnSpc>
              <a:buFont typeface="Arial" panose="020B0604020202020204" pitchFamily="34" charset="0"/>
              <a:buChar char="•"/>
              <a:defRPr/>
            </a:pPr>
            <a:r>
              <a:rPr lang="en-GB" sz="2400" dirty="0"/>
              <a:t>Anything new, since?</a:t>
            </a:r>
            <a:endParaRPr lang="en-US" sz="2200" dirty="0"/>
          </a:p>
          <a:p>
            <a:endParaRPr lang="en-US" dirty="0"/>
          </a:p>
        </p:txBody>
      </p:sp>
    </p:spTree>
    <p:extLst>
      <p:ext uri="{BB962C8B-B14F-4D97-AF65-F5344CB8AC3E}">
        <p14:creationId xmlns:p14="http://schemas.microsoft.com/office/powerpoint/2010/main" val="1768506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990600"/>
          </a:xfrm>
        </p:spPr>
        <p:txBody>
          <a:bodyPr/>
          <a:lstStyle/>
          <a:p>
            <a:pPr eaLnBrk="1" hangingPunct="1"/>
            <a:r>
              <a:rPr lang="en-US" altLang="en-US" dirty="0">
                <a:ea typeface="MS PGothic" panose="020B0600070205080204" pitchFamily="34" charset="-128"/>
              </a:rPr>
              <a:t>DetNet and other time-sensitive networking, (IETF, RTA TIG, etc.)</a:t>
            </a:r>
          </a:p>
        </p:txBody>
      </p:sp>
      <p:sp>
        <p:nvSpPr>
          <p:cNvPr id="39939" name="Rectangle 3"/>
          <p:cNvSpPr>
            <a:spLocks noGrp="1" noChangeArrowheads="1"/>
          </p:cNvSpPr>
          <p:nvPr>
            <p:ph idx="1"/>
          </p:nvPr>
        </p:nvSpPr>
        <p:spPr>
          <a:xfrm>
            <a:off x="685800" y="2057400"/>
            <a:ext cx="7772400" cy="4343400"/>
          </a:xfrm>
        </p:spPr>
        <p:txBody>
          <a:bodyPr/>
          <a:lstStyle/>
          <a:p>
            <a:pPr>
              <a:defRPr/>
            </a:pPr>
            <a:r>
              <a:rPr lang="en-US" sz="1800" dirty="0"/>
              <a:t>IETF TSN use case document declares 802.11 inappropriate for deterministic networking.  But, 802.15.4 TSCH appears to be appropriate.  </a:t>
            </a:r>
          </a:p>
          <a:p>
            <a:pPr>
              <a:defRPr/>
            </a:pPr>
            <a:r>
              <a:rPr lang="en-US" sz="1800" dirty="0"/>
              <a:t>Can 802.11 be used?</a:t>
            </a:r>
          </a:p>
          <a:p>
            <a:pPr>
              <a:defRPr/>
            </a:pPr>
            <a:r>
              <a:rPr lang="en-US" sz="1800" dirty="0"/>
              <a:t>If not, can/should 802.11 be “improved” so that it can be used?</a:t>
            </a:r>
          </a:p>
          <a:p>
            <a:pPr>
              <a:defRPr/>
            </a:pPr>
            <a:r>
              <a:rPr lang="en-US" sz="1800" dirty="0"/>
              <a:t>PAW BOF formed, scheduled for ~ March 25</a:t>
            </a:r>
          </a:p>
          <a:p>
            <a:pPr>
              <a:defRPr/>
            </a:pPr>
            <a:r>
              <a:rPr lang="en-US" sz="1800" dirty="0"/>
              <a:t>Does 11ax scheduling/trigger-based fit into this?</a:t>
            </a:r>
          </a:p>
          <a:p>
            <a:pPr>
              <a:defRPr/>
            </a:pPr>
            <a:r>
              <a:rPr lang="en-US" sz="1800" dirty="0"/>
              <a:t>What are the requirements coming from the RTA TIG, and do those change the above?</a:t>
            </a:r>
          </a:p>
          <a:p>
            <a:pPr>
              <a:defRPr/>
            </a:pPr>
            <a:endParaRPr lang="en-US" sz="1600" dirty="0"/>
          </a:p>
        </p:txBody>
      </p:sp>
    </p:spTree>
    <p:extLst>
      <p:ext uri="{BB962C8B-B14F-4D97-AF65-F5344CB8AC3E}">
        <p14:creationId xmlns:p14="http://schemas.microsoft.com/office/powerpoint/2010/main" val="10611611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Source Address Verification Improvements</a:t>
            </a:r>
          </a:p>
        </p:txBody>
      </p:sp>
      <p:sp>
        <p:nvSpPr>
          <p:cNvPr id="39939" name="Rectangle 3"/>
          <p:cNvSpPr>
            <a:spLocks noGrp="1" noChangeArrowheads="1"/>
          </p:cNvSpPr>
          <p:nvPr>
            <p:ph idx="1"/>
          </p:nvPr>
        </p:nvSpPr>
        <p:spPr>
          <a:xfrm>
            <a:off x="685800" y="1752600"/>
            <a:ext cx="7772400" cy="4495800"/>
          </a:xfrm>
        </p:spPr>
        <p:txBody>
          <a:bodyPr/>
          <a:lstStyle/>
          <a:p>
            <a:pPr marL="342900" lvl="1" indent="-342900" eaLnBrk="1" hangingPunct="1">
              <a:lnSpc>
                <a:spcPct val="90000"/>
              </a:lnSpc>
              <a:spcBef>
                <a:spcPts val="300"/>
              </a:spcBef>
              <a:buFont typeface="Arial" pitchFamily="34" charset="0"/>
              <a:buChar char="•"/>
              <a:defRPr/>
            </a:pPr>
            <a:r>
              <a:rPr lang="en-US" altLang="en-US" b="1" dirty="0"/>
              <a:t>IETF SAVI draft: </a:t>
            </a:r>
            <a:r>
              <a:rPr lang="en-GB" u="sng" dirty="0">
                <a:hlinkClick r:id="rId2"/>
              </a:rPr>
              <a:t>https://datatracker.ietf.org/doc/draft-bi-savi-wlan</a:t>
            </a:r>
            <a:endParaRPr lang="en-GB" u="sng" dirty="0"/>
          </a:p>
          <a:p>
            <a:pPr marL="685800" lvl="2" indent="-342900" eaLnBrk="1" hangingPunct="1">
              <a:lnSpc>
                <a:spcPct val="90000"/>
              </a:lnSpc>
              <a:spcBef>
                <a:spcPts val="300"/>
              </a:spcBef>
              <a:buFont typeface="Arial" pitchFamily="34" charset="0"/>
              <a:buChar char="•"/>
              <a:defRPr/>
            </a:pPr>
            <a:r>
              <a:rPr lang="en-GB" u="sng" dirty="0"/>
              <a:t>Latest update May 12 2019. </a:t>
            </a:r>
            <a:endParaRPr lang="en-US" dirty="0"/>
          </a:p>
          <a:p>
            <a:pPr lvl="1"/>
            <a:endParaRPr lang="en-US" altLang="en-US" sz="1600" dirty="0"/>
          </a:p>
        </p:txBody>
      </p:sp>
    </p:spTree>
    <p:extLst>
      <p:ext uri="{BB962C8B-B14F-4D97-AF65-F5344CB8AC3E}">
        <p14:creationId xmlns:p14="http://schemas.microsoft.com/office/powerpoint/2010/main" val="32230890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b="0" dirty="0"/>
              <a:t>See</a:t>
            </a:r>
            <a:r>
              <a:rPr lang="en-US" b="0" dirty="0"/>
              <a:t> </a:t>
            </a:r>
            <a:r>
              <a:rPr lang="en-US" b="0" dirty="0">
                <a:hlinkClick r:id="rId2"/>
              </a:rPr>
              <a:t>11-18/1051r5</a:t>
            </a:r>
            <a:r>
              <a:rPr lang="en-US" b="0" dirty="0"/>
              <a:t> (1/19)  </a:t>
            </a:r>
          </a:p>
          <a:p>
            <a:endParaRPr lang="en-US" b="0" dirty="0"/>
          </a:p>
          <a:p>
            <a:pPr lvl="1"/>
            <a:endParaRPr lang="en-US" dirty="0"/>
          </a:p>
          <a:p>
            <a:pPr lvl="1"/>
            <a:endParaRPr lang="en-US" b="0" dirty="0"/>
          </a:p>
          <a:p>
            <a:endParaRPr lang="en-US" altLang="en-US" b="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dirty="0"/>
              <a:t>Abstract</a:t>
            </a:r>
          </a:p>
        </p:txBody>
      </p:sp>
      <p:sp>
        <p:nvSpPr>
          <p:cNvPr id="17411" name="Rectangle 3"/>
          <p:cNvSpPr>
            <a:spLocks noGrp="1" noChangeArrowheads="1"/>
          </p:cNvSpPr>
          <p:nvPr>
            <p:ph idx="1"/>
          </p:nvPr>
        </p:nvSpPr>
        <p:spPr/>
        <p:txBody>
          <a:bodyPr/>
          <a:lstStyle/>
          <a:p>
            <a:pPr algn="ctr" eaLnBrk="1" hangingPunct="1">
              <a:buFontTx/>
              <a:buNone/>
            </a:pPr>
            <a:r>
              <a:rPr lang="en-US" altLang="en-US" dirty="0"/>
              <a:t>Agenda for:</a:t>
            </a:r>
          </a:p>
          <a:p>
            <a:pPr algn="ctr" eaLnBrk="1" hangingPunct="1">
              <a:buFontTx/>
              <a:buNone/>
            </a:pPr>
            <a:endParaRPr lang="en-US" altLang="en-US" dirty="0"/>
          </a:p>
          <a:p>
            <a:pPr algn="ctr" eaLnBrk="1" hangingPunct="1">
              <a:buFontTx/>
              <a:buNone/>
            </a:pPr>
            <a:r>
              <a:rPr lang="en-US" altLang="en-US" dirty="0"/>
              <a:t> ARC SC, May 2019, Atlanta, Georgia, USA</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685800"/>
            <a:ext cx="7772400" cy="838200"/>
          </a:xfrm>
        </p:spPr>
        <p:txBody>
          <a:bodyPr/>
          <a:lstStyle/>
          <a:p>
            <a:pPr eaLnBrk="1" hangingPunct="1"/>
            <a:r>
              <a:rPr lang="en-US" altLang="en-US" dirty="0">
                <a:ea typeface="MS PGothic" panose="020B0600070205080204" pitchFamily="34" charset="-128"/>
              </a:rPr>
              <a:t>What is a STA?</a:t>
            </a:r>
          </a:p>
        </p:txBody>
      </p:sp>
      <p:sp>
        <p:nvSpPr>
          <p:cNvPr id="39939" name="Rectangle 3"/>
          <p:cNvSpPr>
            <a:spLocks noGrp="1" noChangeArrowheads="1"/>
          </p:cNvSpPr>
          <p:nvPr>
            <p:ph idx="1"/>
          </p:nvPr>
        </p:nvSpPr>
        <p:spPr>
          <a:xfrm>
            <a:off x="685800" y="1752600"/>
            <a:ext cx="7772400" cy="4495800"/>
          </a:xfrm>
        </p:spPr>
        <p:txBody>
          <a:bodyPr/>
          <a:lstStyle/>
          <a:p>
            <a:r>
              <a:rPr lang="en-US" dirty="0"/>
              <a:t>See: </a:t>
            </a:r>
            <a:r>
              <a:rPr lang="en-US" dirty="0">
                <a:hlinkClick r:id="rId2"/>
              </a:rPr>
              <a:t>11-19/0106r0</a:t>
            </a:r>
            <a:r>
              <a:rPr lang="en-US" dirty="0"/>
              <a:t> (1/19)</a:t>
            </a:r>
            <a:endParaRPr lang="en-US" sz="2400" b="1" dirty="0">
              <a:ea typeface="+mn-ea"/>
              <a:cs typeface="+mn-cs"/>
            </a:endParaRPr>
          </a:p>
          <a:p>
            <a:endParaRPr lang="en-US" altLang="en-US" dirty="0"/>
          </a:p>
          <a:p>
            <a:r>
              <a:rPr lang="en-US" dirty="0"/>
              <a:t>Related: What is the (“STA(s)”) architecture of off-channel TDLS?</a:t>
            </a:r>
            <a:endParaRPr lang="en-US" altLang="en-US" dirty="0"/>
          </a:p>
          <a:p>
            <a:pPr lvl="1"/>
            <a:endParaRPr lang="en-US" altLang="en-US" sz="1600" dirty="0"/>
          </a:p>
        </p:txBody>
      </p:sp>
    </p:spTree>
    <p:extLst>
      <p:ext uri="{BB962C8B-B14F-4D97-AF65-F5344CB8AC3E}">
        <p14:creationId xmlns:p14="http://schemas.microsoft.com/office/powerpoint/2010/main" val="65180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May 15</a:t>
            </a:r>
            <a:r>
              <a:rPr lang="en-US" altLang="en-US" baseline="30000" dirty="0"/>
              <a:t>th</a:t>
            </a:r>
            <a:r>
              <a:rPr lang="en-US" altLang="en-US" dirty="0"/>
              <a:t>, AM1</a:t>
            </a:r>
          </a:p>
        </p:txBody>
      </p:sp>
    </p:spTree>
    <p:extLst>
      <p:ext uri="{BB962C8B-B14F-4D97-AF65-F5344CB8AC3E}">
        <p14:creationId xmlns:p14="http://schemas.microsoft.com/office/powerpoint/2010/main" val="4535197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92209" y="1066800"/>
            <a:ext cx="7772400" cy="381000"/>
          </a:xfrm>
        </p:spPr>
        <p:txBody>
          <a:bodyPr/>
          <a:lstStyle/>
          <a:p>
            <a:pPr eaLnBrk="1" hangingPunct="1"/>
            <a:r>
              <a:rPr lang="en-US" altLang="en-US" dirty="0">
                <a:ea typeface="MS PGothic" panose="020B0600070205080204" pitchFamily="34" charset="-128"/>
              </a:rPr>
              <a:t>MLME-RESET, versus MLME-JOIN and MLME-START</a:t>
            </a:r>
          </a:p>
        </p:txBody>
      </p:sp>
      <p:sp>
        <p:nvSpPr>
          <p:cNvPr id="39939" name="Rectangle 3"/>
          <p:cNvSpPr>
            <a:spLocks noGrp="1" noChangeArrowheads="1"/>
          </p:cNvSpPr>
          <p:nvPr>
            <p:ph idx="1"/>
          </p:nvPr>
        </p:nvSpPr>
        <p:spPr>
          <a:xfrm>
            <a:off x="685800" y="1981200"/>
            <a:ext cx="7772400" cy="4267200"/>
          </a:xfrm>
        </p:spPr>
        <p:txBody>
          <a:bodyPr/>
          <a:lstStyle/>
          <a:p>
            <a:pPr marL="0" indent="0">
              <a:buNone/>
            </a:pPr>
            <a:r>
              <a:rPr lang="en-US" altLang="en-US" sz="2000" dirty="0"/>
              <a:t>Topic out of REVmd:</a:t>
            </a:r>
          </a:p>
          <a:p>
            <a:r>
              <a:rPr lang="en-US" altLang="en-US" sz="2000" dirty="0"/>
              <a:t>No apparent requirement for an “initial” MLME-RESET, in 802.11.  So, what is the initial state?</a:t>
            </a:r>
          </a:p>
          <a:p>
            <a:r>
              <a:rPr lang="en-US" altLang="en-US" sz="2000" dirty="0"/>
              <a:t>Many MIB attributes describe taking effect at next MLME-JOIN or MLME-START.</a:t>
            </a:r>
          </a:p>
          <a:p>
            <a:pPr lvl="1"/>
            <a:r>
              <a:rPr lang="en-US" altLang="en-US" sz="1600" dirty="0"/>
              <a:t>MLME-JOIN occurs at each BSS transition</a:t>
            </a:r>
          </a:p>
          <a:p>
            <a:pPr lvl="1"/>
            <a:r>
              <a:rPr lang="en-US" altLang="en-US" sz="1600" dirty="0"/>
              <a:t>MLME-START occurs at less well-defined points, seems to require an MLME-RESET first</a:t>
            </a:r>
          </a:p>
          <a:p>
            <a:pPr lvl="1"/>
            <a:r>
              <a:rPr lang="en-US" altLang="en-US" sz="1600" dirty="0"/>
              <a:t>Do these attributes really take effect at these points, or at the MLME-RESET?</a:t>
            </a:r>
          </a:p>
          <a:p>
            <a:r>
              <a:rPr lang="en-US" altLang="en-US" sz="2000" dirty="0"/>
              <a:t>How about other state information, such as security association, block ack agreements, etc., etc.?</a:t>
            </a:r>
          </a:p>
          <a:p>
            <a:r>
              <a:rPr lang="en-US" altLang="en-US" sz="2000" dirty="0"/>
              <a:t>Maybe need to consider MLME-SCAN, too?</a:t>
            </a:r>
          </a:p>
          <a:p>
            <a:r>
              <a:rPr lang="en-US" altLang="en-US" sz="2000" dirty="0"/>
              <a:t>Is correct information provided at these primitives (and not more than needed information)?</a:t>
            </a:r>
          </a:p>
        </p:txBody>
      </p:sp>
    </p:spTree>
    <p:extLst>
      <p:ext uri="{BB962C8B-B14F-4D97-AF65-F5344CB8AC3E}">
        <p14:creationId xmlns:p14="http://schemas.microsoft.com/office/powerpoint/2010/main" val="7031700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Wednesday, May 15</a:t>
            </a:r>
            <a:r>
              <a:rPr lang="en-US" altLang="en-US" baseline="30000" dirty="0"/>
              <a:t>th</a:t>
            </a:r>
            <a:r>
              <a:rPr lang="en-US" altLang="en-US" dirty="0"/>
              <a:t>, PM2</a:t>
            </a:r>
          </a:p>
        </p:txBody>
      </p:sp>
    </p:spTree>
    <p:extLst>
      <p:ext uri="{BB962C8B-B14F-4D97-AF65-F5344CB8AC3E}">
        <p14:creationId xmlns:p14="http://schemas.microsoft.com/office/powerpoint/2010/main" val="16748686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685800"/>
            <a:ext cx="7772400" cy="533400"/>
          </a:xfrm>
        </p:spPr>
        <p:txBody>
          <a:bodyPr/>
          <a:lstStyle/>
          <a:p>
            <a:r>
              <a:rPr lang="en-US" altLang="en-US" dirty="0"/>
              <a:t>ARC Future Activities &amp; sessions</a:t>
            </a:r>
          </a:p>
        </p:txBody>
      </p:sp>
      <p:sp>
        <p:nvSpPr>
          <p:cNvPr id="30723" name="Rectangle 3"/>
          <p:cNvSpPr>
            <a:spLocks noGrp="1" noChangeArrowheads="1"/>
          </p:cNvSpPr>
          <p:nvPr>
            <p:ph idx="1"/>
          </p:nvPr>
        </p:nvSpPr>
        <p:spPr>
          <a:xfrm>
            <a:off x="716797" y="1234698"/>
            <a:ext cx="7772400" cy="5029200"/>
          </a:xfrm>
        </p:spPr>
        <p:txBody>
          <a:bodyPr/>
          <a:lstStyle/>
          <a:p>
            <a:pPr>
              <a:spcBef>
                <a:spcPts val="0"/>
              </a:spcBef>
              <a:defRPr/>
            </a:pPr>
            <a:r>
              <a:rPr lang="en-US" sz="1800" dirty="0"/>
              <a:t>ARC SC meets when a specific focused task is requested of the SC for which the is sufficient volunteer interest.</a:t>
            </a:r>
          </a:p>
          <a:p>
            <a:pPr>
              <a:spcBef>
                <a:spcPts val="0"/>
              </a:spcBef>
              <a:defRPr/>
            </a:pPr>
            <a:r>
              <a:rPr lang="en-US" sz="1800" dirty="0"/>
              <a:t>Continue work on architectural models, and liaison with TGs in development of their architecture as appropriate</a:t>
            </a:r>
          </a:p>
          <a:p>
            <a:pPr>
              <a:spcBef>
                <a:spcPts val="0"/>
              </a:spcBef>
              <a:defRPr/>
            </a:pPr>
            <a:r>
              <a:rPr lang="en-US" sz="1800" dirty="0"/>
              <a:t>Investigation of “split” PHYs (LC, 28 GHz (Phazr))</a:t>
            </a:r>
          </a:p>
          <a:p>
            <a:pPr>
              <a:spcBef>
                <a:spcPts val="0"/>
              </a:spcBef>
              <a:defRPr/>
            </a:pPr>
            <a:r>
              <a:rPr lang="en-US" sz="1800" dirty="0"/>
              <a:t>Investigation of 802.11 as part of a Deterministic Network</a:t>
            </a:r>
          </a:p>
          <a:p>
            <a:pPr>
              <a:spcBef>
                <a:spcPts val="0"/>
              </a:spcBef>
              <a:defRPr/>
            </a:pPr>
            <a:r>
              <a:rPr lang="en-US" sz="1800" dirty="0"/>
              <a:t>Multiple MAC Address discussion (IPv6) – perhaps “multiple radios” too</a:t>
            </a:r>
          </a:p>
          <a:p>
            <a:pPr>
              <a:spcBef>
                <a:spcPts val="0"/>
              </a:spcBef>
              <a:defRPr/>
            </a:pPr>
            <a:r>
              <a:rPr lang="en-US" sz="1800" dirty="0"/>
              <a:t>System architecture(s) for common use scenarios</a:t>
            </a:r>
          </a:p>
          <a:p>
            <a:pPr>
              <a:spcBef>
                <a:spcPts val="0"/>
              </a:spcBef>
              <a:defRPr/>
            </a:pPr>
            <a:r>
              <a:rPr lang="en-US" sz="1800" dirty="0"/>
              <a:t>Will also follow 802.1/802.11 activities on links, bridging, and MAC Service definition – “What is an ESS?”, for example</a:t>
            </a:r>
          </a:p>
          <a:p>
            <a:pPr>
              <a:spcBef>
                <a:spcPts val="0"/>
              </a:spcBef>
              <a:defRPr/>
            </a:pPr>
            <a:r>
              <a:rPr lang="en-US" sz="1800" dirty="0"/>
              <a:t>“What is a STA?” (11-19/0106)  Related: What is the (“STA(s)”) architecture of off-channel TDLS?</a:t>
            </a:r>
          </a:p>
          <a:p>
            <a:pPr>
              <a:spcBef>
                <a:spcPts val="0"/>
              </a:spcBef>
              <a:defRPr/>
            </a:pPr>
            <a:r>
              <a:rPr lang="en-US" sz="1800" dirty="0"/>
              <a:t>MLME-RESET, versus MLME-JOIN and MLME-START (and MLME-SCAN?)</a:t>
            </a:r>
          </a:p>
          <a:p>
            <a:pPr>
              <a:spcBef>
                <a:spcPts val="0"/>
              </a:spcBef>
              <a:defRPr/>
            </a:pPr>
            <a:r>
              <a:rPr lang="en-US" sz="1800" dirty="0"/>
              <a:t>Monitor/report on IETF/802 activities, as needed</a:t>
            </a:r>
          </a:p>
          <a:p>
            <a:pPr>
              <a:spcBef>
                <a:spcPts val="0"/>
              </a:spcBef>
              <a:defRPr/>
            </a:pPr>
            <a:r>
              <a:rPr lang="en-US" sz="1800" dirty="0"/>
              <a:t>Monitor/report on IEEE 1588 activities and 802.1ASrev use of FTM, as needed	</a:t>
            </a:r>
          </a:p>
          <a:p>
            <a:pPr marL="0" indent="0">
              <a:buFontTx/>
              <a:buNone/>
              <a:defRPr/>
            </a:pPr>
            <a:r>
              <a:rPr lang="en-US" sz="1800" dirty="0"/>
              <a:t>If you have ANY other topic that you would like ARC SC to consider, contact the SC chair.</a:t>
            </a:r>
            <a:endParaRPr lang="en-US" sz="2000" dirty="0"/>
          </a:p>
        </p:txBody>
      </p:sp>
    </p:spTree>
    <p:extLst>
      <p:ext uri="{BB962C8B-B14F-4D97-AF65-F5344CB8AC3E}">
        <p14:creationId xmlns:p14="http://schemas.microsoft.com/office/powerpoint/2010/main" val="32080656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pPr eaLnBrk="1" hangingPunct="1"/>
            <a:r>
              <a:rPr lang="en-US" altLang="en-US" dirty="0"/>
              <a:t>Planning for July 2019</a:t>
            </a:r>
          </a:p>
        </p:txBody>
      </p:sp>
      <p:sp>
        <p:nvSpPr>
          <p:cNvPr id="50179" name="Rectangle 3"/>
          <p:cNvSpPr>
            <a:spLocks noGrp="1" noChangeArrowheads="1"/>
          </p:cNvSpPr>
          <p:nvPr>
            <p:ph idx="1"/>
          </p:nvPr>
        </p:nvSpPr>
        <p:spPr>
          <a:xfrm>
            <a:off x="685800" y="1676400"/>
            <a:ext cx="7772400" cy="4114800"/>
          </a:xfrm>
        </p:spPr>
        <p:txBody>
          <a:bodyPr/>
          <a:lstStyle/>
          <a:p>
            <a:pPr eaLnBrk="1" hangingPunct="1"/>
            <a:r>
              <a:rPr lang="en-US" altLang="en-US" dirty="0"/>
              <a:t>Plan for three individual meeting slots</a:t>
            </a:r>
          </a:p>
          <a:p>
            <a:pPr lvl="1" eaLnBrk="1" hangingPunct="1"/>
            <a:r>
              <a:rPr lang="en-US" altLang="en-US" dirty="0"/>
              <a:t>Usual slot on Wed AM1 </a:t>
            </a:r>
          </a:p>
          <a:p>
            <a:pPr lvl="1" eaLnBrk="1" hangingPunct="1"/>
            <a:r>
              <a:rPr lang="en-US" altLang="en-US" dirty="0"/>
              <a:t>Another 2 slots for standalone ARC work </a:t>
            </a:r>
          </a:p>
          <a:p>
            <a:pPr eaLnBrk="1" hangingPunct="1"/>
            <a:r>
              <a:rPr lang="en-US" altLang="en-US" dirty="0"/>
              <a:t>Teleconferences:</a:t>
            </a:r>
          </a:p>
          <a:p>
            <a:pPr lvl="1" eaLnBrk="1" hangingPunct="1"/>
            <a:r>
              <a:rPr lang="en-US" altLang="en-US" dirty="0"/>
              <a:t>None planned.</a:t>
            </a:r>
          </a:p>
          <a:p>
            <a:pPr lvl="1" eaLnBrk="1" hangingPunct="1"/>
            <a:endParaRPr lang="en-US" altLang="en-US" dirty="0"/>
          </a:p>
        </p:txBody>
      </p:sp>
    </p:spTree>
    <p:extLst>
      <p:ext uri="{BB962C8B-B14F-4D97-AF65-F5344CB8AC3E}">
        <p14:creationId xmlns:p14="http://schemas.microsoft.com/office/powerpoint/2010/main" val="34767948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en-US" altLang="en-US" dirty="0"/>
              <a:t>TGbe (EHT) potential multi-band concepts</a:t>
            </a:r>
          </a:p>
        </p:txBody>
      </p:sp>
      <p:sp>
        <p:nvSpPr>
          <p:cNvPr id="45059" name="Rectangle 3"/>
          <p:cNvSpPr>
            <a:spLocks noGrp="1" noChangeArrowheads="1"/>
          </p:cNvSpPr>
          <p:nvPr>
            <p:ph idx="1"/>
          </p:nvPr>
        </p:nvSpPr>
        <p:spPr>
          <a:xfrm>
            <a:off x="685800" y="1600200"/>
            <a:ext cx="7772400" cy="3733800"/>
          </a:xfrm>
        </p:spPr>
        <p:txBody>
          <a:bodyPr/>
          <a:lstStyle/>
          <a:p>
            <a:pPr>
              <a:spcBef>
                <a:spcPct val="0"/>
              </a:spcBef>
            </a:pPr>
            <a:r>
              <a:rPr lang="en-US" altLang="en-US" dirty="0"/>
              <a:t>“Lower MAC” discussions in ARC, back in 2008</a:t>
            </a:r>
          </a:p>
          <a:p>
            <a:pPr lvl="1"/>
            <a:r>
              <a:rPr lang="en-US" sz="1600" dirty="0">
                <a:hlinkClick r:id="rId2"/>
              </a:rPr>
              <a:t>11-08/0949r4 </a:t>
            </a:r>
            <a:endParaRPr lang="en-US" sz="1600" dirty="0"/>
          </a:p>
          <a:p>
            <a:pPr lvl="1"/>
            <a:endParaRPr lang="en-US" altLang="en-US" sz="16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685800" y="685800"/>
            <a:ext cx="7848600" cy="685800"/>
          </a:xfrm>
        </p:spPr>
        <p:txBody>
          <a:bodyPr/>
          <a:lstStyle/>
          <a:p>
            <a:pPr eaLnBrk="1" hangingPunct="1"/>
            <a:r>
              <a:rPr lang="en-US" altLang="en-US" dirty="0"/>
              <a:t>AP/DS/Portal architecture and 802 concepts</a:t>
            </a:r>
          </a:p>
        </p:txBody>
      </p:sp>
      <p:sp>
        <p:nvSpPr>
          <p:cNvPr id="45059" name="Rectangle 3"/>
          <p:cNvSpPr>
            <a:spLocks noGrp="1" noChangeArrowheads="1"/>
          </p:cNvSpPr>
          <p:nvPr>
            <p:ph idx="1"/>
          </p:nvPr>
        </p:nvSpPr>
        <p:spPr>
          <a:xfrm>
            <a:off x="685800" y="1447800"/>
            <a:ext cx="7772400" cy="4572000"/>
          </a:xfrm>
        </p:spPr>
        <p:txBody>
          <a:bodyPr/>
          <a:lstStyle/>
          <a:p>
            <a:pPr>
              <a:spcBef>
                <a:spcPct val="0"/>
              </a:spcBef>
            </a:pPr>
            <a:r>
              <a:rPr lang="en-US" altLang="en-US" dirty="0"/>
              <a:t>Presentations on architectural description(s)</a:t>
            </a:r>
          </a:p>
          <a:p>
            <a:pPr lvl="1"/>
            <a:r>
              <a:rPr lang="en-US" altLang="en-US" sz="1600" dirty="0">
                <a:hlinkClick r:id="rId2"/>
              </a:rPr>
              <a:t>11-17-0136-02-0arc-bridging-architecture-considerations.docx</a:t>
            </a:r>
            <a:r>
              <a:rPr lang="en-US" altLang="en-US" sz="1600" dirty="0"/>
              <a:t> </a:t>
            </a:r>
          </a:p>
          <a:p>
            <a:pPr lvl="1"/>
            <a:r>
              <a:rPr lang="en-US" altLang="en-US" sz="1600" dirty="0">
                <a:hlinkClick r:id="rId3"/>
              </a:rPr>
              <a:t>11-16-1512-00-0arc-glk-802-1q-bridge.pptx</a:t>
            </a:r>
            <a:r>
              <a:rPr lang="en-US" altLang="en-US" sz="1600" dirty="0"/>
              <a:t> </a:t>
            </a:r>
          </a:p>
          <a:p>
            <a:r>
              <a:rPr lang="en-US" altLang="en-US" dirty="0"/>
              <a:t>Reference presentations (previously reviewed, current status of thinking):</a:t>
            </a:r>
          </a:p>
          <a:p>
            <a:pPr lvl="1"/>
            <a:r>
              <a:rPr lang="en-US" altLang="en-US" sz="1600" dirty="0">
                <a:hlinkClick r:id="rId4"/>
              </a:rPr>
              <a:t>11-14-1213-01-0arc-ap-arch-concepts-and-distribution-system-access.pptx</a:t>
            </a:r>
          </a:p>
          <a:p>
            <a:pPr lvl="1"/>
            <a:r>
              <a:rPr lang="en-US" altLang="en-US" sz="1600" dirty="0">
                <a:hlinkClick r:id="rId4"/>
              </a:rPr>
              <a:t>11-13-0115-15-0arc-considerations-on-ap-architectural-models.doc</a:t>
            </a:r>
            <a:r>
              <a:rPr lang="en-US" altLang="en-US" sz="1600" dirty="0"/>
              <a:t> </a:t>
            </a:r>
          </a:p>
          <a:p>
            <a:pPr lvl="1"/>
            <a:r>
              <a:rPr lang="en-US" altLang="en-US" sz="1600" dirty="0">
                <a:hlinkClick r:id="rId5"/>
              </a:rPr>
              <a:t>11-14-0497-03-0arc-802-11-portal-and-802-1ac-convergence-function.pptx</a:t>
            </a:r>
            <a:r>
              <a:rPr lang="en-US" altLang="en-US" sz="1600" dirty="0"/>
              <a:t> </a:t>
            </a:r>
          </a:p>
          <a:p>
            <a:pPr lvl="1"/>
            <a:r>
              <a:rPr lang="en-US" altLang="en-US" sz="1600" dirty="0">
                <a:hlinkClick r:id="rId6"/>
              </a:rPr>
              <a:t>11-14-0562-05-00ak-802-11ak-and-802-1ac-convergence-function.pptx</a:t>
            </a:r>
            <a:r>
              <a:rPr lang="en-US" altLang="en-US" sz="1600" dirty="0"/>
              <a:t> </a:t>
            </a:r>
          </a:p>
          <a:p>
            <a:pPr lvl="1"/>
            <a:r>
              <a:rPr lang="en-US" altLang="en-US" sz="1600" dirty="0">
                <a:hlinkClick r:id="rId7"/>
              </a:rPr>
              <a:t>11-15-0454-00-0arc-some-more-ds-architecture-concepts.pptx</a:t>
            </a:r>
            <a:r>
              <a:rPr lang="en-US" altLang="en-US" sz="1600" dirty="0"/>
              <a:t> </a:t>
            </a:r>
          </a:p>
          <a:p>
            <a:pPr lvl="1"/>
            <a:r>
              <a:rPr lang="en-US" altLang="en-US" sz="1600" dirty="0">
                <a:hlinkClick r:id="rId8"/>
              </a:rPr>
              <a:t>11-16-0720-00-0arc-stacked-architecture-discussion.pptx</a:t>
            </a:r>
            <a:r>
              <a:rPr lang="en-US" altLang="en-US" sz="1600" dirty="0"/>
              <a:t> </a:t>
            </a:r>
          </a:p>
          <a:p>
            <a:pPr lvl="1"/>
            <a:endParaRPr lang="en-US" altLang="en-US" sz="1600" dirty="0"/>
          </a:p>
        </p:txBody>
      </p:sp>
    </p:spTree>
    <p:extLst>
      <p:ext uri="{BB962C8B-B14F-4D97-AF65-F5344CB8AC3E}">
        <p14:creationId xmlns:p14="http://schemas.microsoft.com/office/powerpoint/2010/main" val="12915031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1752600"/>
            <a:ext cx="7772400" cy="1470025"/>
          </a:xfrm>
        </p:spPr>
        <p:txBody>
          <a:bodyPr/>
          <a:lstStyle/>
          <a:p>
            <a:pPr eaLnBrk="1" hangingPunct="1"/>
            <a:r>
              <a:rPr lang="en-US" altLang="en-US" dirty="0"/>
              <a:t>IEEE 802.11  </a:t>
            </a:r>
            <a:br>
              <a:rPr lang="en-US" altLang="en-US" dirty="0"/>
            </a:br>
            <a:r>
              <a:rPr lang="en-US" altLang="en-US" dirty="0"/>
              <a:t>Architecture Standing Committee</a:t>
            </a:r>
          </a:p>
        </p:txBody>
      </p:sp>
      <p:sp>
        <p:nvSpPr>
          <p:cNvPr id="19459" name="Rectangle 3"/>
          <p:cNvSpPr>
            <a:spLocks noGrp="1" noChangeArrowheads="1"/>
          </p:cNvSpPr>
          <p:nvPr>
            <p:ph type="subTitle" idx="1"/>
          </p:nvPr>
        </p:nvSpPr>
        <p:spPr>
          <a:xfrm>
            <a:off x="1371600" y="3581400"/>
            <a:ext cx="6400800" cy="1752600"/>
          </a:xfrm>
        </p:spPr>
        <p:txBody>
          <a:bodyPr/>
          <a:lstStyle/>
          <a:p>
            <a:pPr eaLnBrk="1" hangingPunct="1"/>
            <a:r>
              <a:rPr lang="en-US" altLang="en-US" dirty="0"/>
              <a:t>Agenda</a:t>
            </a:r>
          </a:p>
          <a:p>
            <a:pPr eaLnBrk="1" hangingPunct="1"/>
            <a:r>
              <a:rPr lang="en-US" altLang="en-US" dirty="0"/>
              <a:t>May 2019 session</a:t>
            </a:r>
          </a:p>
          <a:p>
            <a:pPr eaLnBrk="1" hangingPunct="1"/>
            <a:endParaRPr lang="en-US" altLang="en-US" sz="2000" dirty="0"/>
          </a:p>
          <a:p>
            <a:pPr eaLnBrk="1" hangingPunct="1"/>
            <a:r>
              <a:rPr lang="en-US" altLang="en-US" sz="2000" dirty="0"/>
              <a:t>Chair: Mark Hamilton (Ruckus/ARRIS)</a:t>
            </a:r>
          </a:p>
          <a:p>
            <a:pPr eaLnBrk="1" hangingPunct="1"/>
            <a:r>
              <a:rPr lang="en-US" altLang="en-US" sz="2000" dirty="0"/>
              <a:t>Vice Chair: Joe Levy (InterDigital)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p:txBody>
          <a:bodyPr/>
          <a:lstStyle/>
          <a:p>
            <a:pPr eaLnBrk="1" hangingPunct="1"/>
            <a:r>
              <a:rPr lang="en-US" altLang="en-US" dirty="0"/>
              <a:t>Tuesday, May 14</a:t>
            </a:r>
            <a:r>
              <a:rPr lang="en-US" altLang="en-US" baseline="30000" dirty="0"/>
              <a:t>th</a:t>
            </a:r>
            <a:r>
              <a:rPr lang="en-US" altLang="en-US" dirty="0"/>
              <a:t>, PM2</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altLang="en-US" dirty="0"/>
              <a:t>Attendance, etc.</a:t>
            </a:r>
          </a:p>
        </p:txBody>
      </p:sp>
      <p:sp>
        <p:nvSpPr>
          <p:cNvPr id="23555" name="Rectangle 3"/>
          <p:cNvSpPr>
            <a:spLocks noGrp="1" noChangeArrowheads="1"/>
          </p:cNvSpPr>
          <p:nvPr>
            <p:ph idx="1"/>
          </p:nvPr>
        </p:nvSpPr>
        <p:spPr/>
        <p:txBody>
          <a:bodyPr/>
          <a:lstStyle/>
          <a:p>
            <a:pPr eaLnBrk="1" hangingPunct="1"/>
            <a:r>
              <a:rPr lang="en-US" altLang="en-US" sz="2800" dirty="0"/>
              <a:t>Reminders to attendees:</a:t>
            </a:r>
          </a:p>
          <a:p>
            <a:pPr lvl="1" eaLnBrk="1" hangingPunct="1"/>
            <a:r>
              <a:rPr lang="en-US" altLang="en-US" sz="2400" dirty="0"/>
              <a:t>Sign in for .11 attendance credit</a:t>
            </a:r>
          </a:p>
          <a:p>
            <a:pPr lvl="1" eaLnBrk="1" hangingPunct="1"/>
            <a:r>
              <a:rPr lang="en-US" altLang="en-US" sz="2400" dirty="0"/>
              <a:t>Noises off</a:t>
            </a:r>
          </a:p>
          <a:p>
            <a:pPr lvl="1" eaLnBrk="1" hangingPunct="1"/>
            <a:r>
              <a:rPr lang="en-US" altLang="en-US" sz="2400" dirty="0"/>
              <a:t>No recordings</a:t>
            </a:r>
          </a:p>
          <a:p>
            <a:pPr eaLnBrk="1" hangingPunct="1"/>
            <a:r>
              <a:rPr lang="en-US" altLang="en-US" sz="2800" dirty="0"/>
              <a:t>Call for Secretary</a:t>
            </a:r>
          </a:p>
          <a:p>
            <a:pPr lvl="1" eaLnBrk="1" hangingPunct="1"/>
            <a:r>
              <a:rPr lang="en-US" altLang="en-US" sz="2400" dirty="0"/>
              <a:t>This meeting cannot proceed with our a secretary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304800" y="609600"/>
            <a:ext cx="8839200" cy="838200"/>
          </a:xfrm>
        </p:spPr>
        <p:txBody>
          <a:bodyPr/>
          <a:lstStyle/>
          <a:p>
            <a:r>
              <a:rPr lang="en-US" altLang="en-US" u="sng" dirty="0"/>
              <a:t>Participants, Patents, and Duty to Inform</a:t>
            </a:r>
            <a:endParaRPr lang="en-US" altLang="en-US" dirty="0"/>
          </a:p>
        </p:txBody>
      </p:sp>
      <p:sp>
        <p:nvSpPr>
          <p:cNvPr id="25603" name="Rectangle 1027"/>
          <p:cNvSpPr>
            <a:spLocks noGrp="1" noChangeArrowheads="1"/>
          </p:cNvSpPr>
          <p:nvPr>
            <p:ph type="body" idx="1"/>
          </p:nvPr>
        </p:nvSpPr>
        <p:spPr>
          <a:xfrm>
            <a:off x="0" y="1524000"/>
            <a:ext cx="9144000" cy="4876800"/>
          </a:xfrm>
        </p:spPr>
        <p:txBody>
          <a:bodyPr/>
          <a:lstStyle/>
          <a:p>
            <a:pPr algn="ctr">
              <a:buFont typeface="Monotype Sorts" charset="2"/>
              <a:buNone/>
            </a:pPr>
            <a:r>
              <a:rPr lang="en-US" altLang="en-US" sz="1600"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subclause 6.2</a:t>
            </a:r>
            <a:r>
              <a:rPr lang="en-US" altLang="en-US" sz="1600" b="1" dirty="0">
                <a:solidFill>
                  <a:srgbClr val="003399"/>
                </a:solidFill>
              </a:rPr>
              <a:t>]:</a:t>
            </a:r>
          </a:p>
          <a:p>
            <a:pPr lvl="2"/>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685800" y="533400"/>
            <a:ext cx="7772400" cy="762000"/>
          </a:xfrm>
        </p:spPr>
        <p:txBody>
          <a:bodyPr/>
          <a:lstStyle/>
          <a:p>
            <a:r>
              <a:rPr lang="en-GB" altLang="en-US" u="sng" dirty="0"/>
              <a:t>Patent Related Links</a:t>
            </a:r>
            <a:endParaRPr lang="en-US" altLang="en-US" u="sng" dirty="0"/>
          </a:p>
        </p:txBody>
      </p:sp>
      <p:sp>
        <p:nvSpPr>
          <p:cNvPr id="27651" name="Rectangle 3"/>
          <p:cNvSpPr>
            <a:spLocks noGrp="1" noChangeArrowheads="1"/>
          </p:cNvSpPr>
          <p:nvPr>
            <p:ph type="body" idx="1"/>
          </p:nvPr>
        </p:nvSpPr>
        <p:spPr>
          <a:xfrm>
            <a:off x="0" y="1524000"/>
            <a:ext cx="8991600" cy="3581400"/>
          </a:xfrm>
        </p:spPr>
        <p:txBody>
          <a:bodyPr/>
          <a:lstStyle/>
          <a:p>
            <a:pPr lvl="1">
              <a:lnSpc>
                <a:spcPct val="90000"/>
              </a:lnSpc>
              <a:buFont typeface="Monotype Sorts" charset="2"/>
              <a:buNone/>
            </a:pPr>
            <a:r>
              <a:rPr lang="en-US" altLang="en-US" sz="2400" dirty="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400" dirty="0">
                <a:cs typeface="Times New Roman" panose="02020603050405020304" pitchFamily="18" charset="0"/>
              </a:rPr>
              <a:t>	Patent Policy is stated in these sources:</a:t>
            </a:r>
          </a:p>
          <a:p>
            <a:pPr lvl="1">
              <a:lnSpc>
                <a:spcPct val="90000"/>
              </a:lnSpc>
              <a:buFont typeface="Monotype Sorts" charset="2"/>
              <a:buNone/>
            </a:pPr>
            <a:r>
              <a:rPr lang="en-GB" altLang="en-US" sz="2400" dirty="0"/>
              <a:t>		IEEE-SA Standards Boards Bylaws</a:t>
            </a:r>
          </a:p>
          <a:p>
            <a:pPr lvl="1">
              <a:lnSpc>
                <a:spcPct val="90000"/>
              </a:lnSpc>
              <a:buFont typeface="Monotype Sorts" charset="2"/>
              <a:buNone/>
            </a:pPr>
            <a:r>
              <a:rPr lang="en-US" altLang="en-US" sz="2100" dirty="0"/>
              <a:t>		</a:t>
            </a:r>
            <a:r>
              <a:rPr lang="en-US" altLang="en-US" sz="2100" i="1" dirty="0"/>
              <a:t>http://standards.ieee.org/develop/policies/bylaws/sect6-7.html#6</a:t>
            </a:r>
          </a:p>
          <a:p>
            <a:pPr lvl="1">
              <a:lnSpc>
                <a:spcPct val="90000"/>
              </a:lnSpc>
              <a:buFont typeface="Monotype Sorts" charset="2"/>
              <a:buNone/>
            </a:pPr>
            <a:r>
              <a:rPr lang="en-GB" altLang="en-US" sz="2400" dirty="0"/>
              <a:t>		IEEE-SA Standards Board Operations Manual</a:t>
            </a:r>
          </a:p>
          <a:p>
            <a:pPr lvl="1">
              <a:lnSpc>
                <a:spcPct val="90000"/>
              </a:lnSpc>
              <a:buFont typeface="Monotype Sorts" charset="2"/>
              <a:buNone/>
            </a:pPr>
            <a:r>
              <a:rPr lang="en-US" altLang="en-US" sz="2400" dirty="0"/>
              <a:t>		</a:t>
            </a:r>
            <a:r>
              <a:rPr lang="en-US" altLang="en-US" sz="2100" i="1" dirty="0"/>
              <a:t>http://standards.ieee.org/develop/policies/opman/sect6.html#6.3</a:t>
            </a:r>
            <a:endParaRPr lang="en-US" altLang="en-US" sz="2400" dirty="0"/>
          </a:p>
          <a:p>
            <a:pPr lvl="1">
              <a:lnSpc>
                <a:spcPct val="90000"/>
              </a:lnSpc>
              <a:buFont typeface="Monotype Sorts" charset="2"/>
              <a:buNone/>
            </a:pPr>
            <a:r>
              <a:rPr lang="en-US" altLang="en-US" sz="2400" dirty="0">
                <a:cs typeface="Times New Roman" panose="02020603050405020304" pitchFamily="18" charset="0"/>
              </a:rPr>
              <a:t>	Material about the patent policy is available at</a:t>
            </a:r>
            <a:r>
              <a:rPr lang="en-US" altLang="en-US" sz="2400" dirty="0"/>
              <a:t> </a:t>
            </a:r>
          </a:p>
          <a:p>
            <a:pPr lvl="1">
              <a:lnSpc>
                <a:spcPct val="90000"/>
              </a:lnSpc>
              <a:buFont typeface="Monotype Sorts" charset="2"/>
              <a:buNone/>
            </a:pPr>
            <a:r>
              <a:rPr lang="en-US" altLang="en-US" sz="2400" dirty="0"/>
              <a:t>		</a:t>
            </a:r>
            <a:r>
              <a:rPr lang="en-US" altLang="en-US" sz="2100" i="1" dirty="0"/>
              <a:t>http://standards.ieee.org/about/sasb/patcom/materials.html</a:t>
            </a:r>
          </a:p>
        </p:txBody>
      </p:sp>
      <p:sp>
        <p:nvSpPr>
          <p:cNvPr id="27652"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buClr>
                <a:srgbClr val="CC3300"/>
              </a:buClr>
              <a:buSzPct val="50000"/>
              <a:buFont typeface="Monotype Sorts" charset="2"/>
              <a:buNone/>
            </a:pPr>
            <a:endParaRPr lang="en-US" altLang="en-US" sz="1200" dirty="0">
              <a:solidFill>
                <a:srgbClr val="000099"/>
              </a:solidFill>
              <a:latin typeface="Arial" panose="020B0604020202020204" pitchFamily="34" charset="0"/>
            </a:endParaRPr>
          </a:p>
          <a:p>
            <a:pPr algn="ctr">
              <a:lnSpc>
                <a:spcPct val="80000"/>
              </a:lnSpc>
              <a:buClr>
                <a:srgbClr val="CC3300"/>
              </a:buClr>
              <a:buSzPct val="50000"/>
              <a:buFont typeface="Monotype Sorts" charset="2"/>
              <a:buNone/>
            </a:pPr>
            <a:r>
              <a:rPr lang="en-US" altLang="en-US" sz="1200" dirty="0">
                <a:solidFill>
                  <a:srgbClr val="000099"/>
                </a:solidFill>
                <a:latin typeface="Arial" panose="020B0604020202020204" pitchFamily="34" charset="0"/>
              </a:rPr>
              <a:t>This slide set is available at https://development.standards.ieee.org/myproject/Public/mytools/mob/slideset.ppt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p:nvPr>
        </p:nvSpPr>
        <p:spPr>
          <a:xfrm>
            <a:off x="304800" y="381000"/>
            <a:ext cx="8686800" cy="1143000"/>
          </a:xfrm>
        </p:spPr>
        <p:txBody>
          <a:bodyPr/>
          <a:lstStyle/>
          <a:p>
            <a:r>
              <a:rPr lang="en-US" altLang="en-US" dirty="0"/>
              <a:t>Call for Potentially Essential Patents</a:t>
            </a:r>
          </a:p>
        </p:txBody>
      </p:sp>
      <p:sp>
        <p:nvSpPr>
          <p:cNvPr id="29699" name="Rectangle 1027"/>
          <p:cNvSpPr>
            <a:spLocks noGrp="1" noChangeArrowheads="1"/>
          </p:cNvSpPr>
          <p:nvPr>
            <p:ph type="body" idx="1"/>
          </p:nvPr>
        </p:nvSpPr>
        <p:spPr/>
        <p:txBody>
          <a:bodyPr/>
          <a:lstStyle/>
          <a:p>
            <a:r>
              <a:rPr lang="en-US" altLang="en-US" sz="2800" dirty="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dirty="0"/>
              <a:t>Either speak up now or</a:t>
            </a:r>
          </a:p>
          <a:p>
            <a:pPr lvl="1">
              <a:buFont typeface="Arial" panose="020B0604020202020204" pitchFamily="34" charset="0"/>
              <a:buChar char="•"/>
            </a:pPr>
            <a:r>
              <a:rPr lang="en-US" altLang="en-US" dirty="0"/>
              <a:t>Provide the chair of this group with the identity of the holder(s) of any and all such claims as soon as possible or</a:t>
            </a:r>
          </a:p>
          <a:p>
            <a:pPr lvl="1">
              <a:buFont typeface="Arial" panose="020B0604020202020204" pitchFamily="34" charset="0"/>
              <a:buChar char="•"/>
            </a:pPr>
            <a:r>
              <a:rPr lang="en-US" altLang="en-US" dirty="0"/>
              <a:t>Cause an LOA to be submitted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a:t>Participation in IEEE 802 Meetings</a:t>
            </a:r>
          </a:p>
        </p:txBody>
      </p:sp>
      <p:sp>
        <p:nvSpPr>
          <p:cNvPr id="5" name="Text Box 5"/>
          <p:cNvSpPr txBox="1">
            <a:spLocks noGrp="1" noChangeArrowheads="1"/>
          </p:cNvSpPr>
          <p:nvPr>
            <p:ph idx="1"/>
          </p:nvPr>
        </p:nvSpPr>
        <p:spPr bwMode="auto">
          <a:xfrm>
            <a:off x="609600" y="1524000"/>
            <a:ext cx="7924800" cy="495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160" tIns="46080" rIns="92160" bIns="46080"/>
          <a:lstStyle>
            <a:lvl1pPr marL="342900" indent="-339725">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1pPr>
            <a:lvl2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2pPr>
            <a:lvl3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3pPr>
            <a:lvl4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4pPr>
            <a:lvl5pPr>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5pPr>
            <a:lvl6pPr marL="25146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6pPr>
            <a:lvl7pPr marL="29718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7pPr>
            <a:lvl8pPr marL="34290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8pPr>
            <a:lvl9pPr marL="3886200" indent="-228600" defTabSz="457200" fontAlgn="base">
              <a:spcBef>
                <a:spcPct val="0"/>
              </a:spcBef>
              <a:spcAft>
                <a:spcPct val="0"/>
              </a:spcAft>
              <a:buClr>
                <a:srgbClr val="000000"/>
              </a:buClr>
              <a:buSzPct val="100000"/>
              <a:buFont typeface="Times New Roman" panose="02020603050405020304" pitchFamily="18" charset="0"/>
              <a:tabLst>
                <a:tab pos="342900" algn="l"/>
                <a:tab pos="800100" algn="l"/>
                <a:tab pos="1257300" algn="l"/>
                <a:tab pos="1714500" algn="l"/>
                <a:tab pos="2171700" algn="l"/>
                <a:tab pos="2628900" algn="l"/>
                <a:tab pos="3086100" algn="l"/>
                <a:tab pos="3543300" algn="l"/>
                <a:tab pos="4000500" algn="l"/>
                <a:tab pos="4457700" algn="l"/>
                <a:tab pos="4914900" algn="l"/>
                <a:tab pos="5372100" algn="l"/>
                <a:tab pos="5829300" algn="l"/>
                <a:tab pos="6286500" algn="l"/>
                <a:tab pos="6743700" algn="l"/>
                <a:tab pos="7200900" algn="l"/>
                <a:tab pos="7658100" algn="l"/>
                <a:tab pos="8115300" algn="l"/>
                <a:tab pos="8572500" algn="l"/>
                <a:tab pos="9029700" algn="l"/>
                <a:tab pos="9486900" algn="l"/>
              </a:tabLst>
              <a:defRPr sz="1200">
                <a:solidFill>
                  <a:srgbClr val="000000"/>
                </a:solidFill>
                <a:latin typeface="Times New Roman" panose="02020603050405020304" pitchFamily="18" charset="0"/>
                <a:ea typeface="ＭＳ Ｐゴシック" panose="020B0600070205080204" pitchFamily="34" charset="-128"/>
              </a:defRPr>
            </a:lvl9pPr>
          </a:lstStyle>
          <a:p>
            <a:pPr>
              <a:spcBef>
                <a:spcPts val="600"/>
              </a:spcBef>
              <a:buClrTx/>
              <a:buFontTx/>
              <a:buNone/>
            </a:pPr>
            <a:r>
              <a:rPr lang="en-US" altLang="en-US" sz="1600" dirty="0">
                <a:ea typeface="MS Gothic" panose="020B0609070205080204" pitchFamily="49" charset="-128"/>
              </a:rPr>
              <a:t>Participation in any IEEE 802 meeting (Sponsor, Sponsor subgroup, Working Group, Working Group subgroup, etc.) </a:t>
            </a:r>
            <a:r>
              <a:rPr lang="en-GB" altLang="en-US" sz="1600" b="1" dirty="0">
                <a:ea typeface="MS Gothic" panose="020B0609070205080204" pitchFamily="49" charset="-128"/>
              </a:rPr>
              <a:t>is on an individual basis</a:t>
            </a:r>
          </a:p>
          <a:p>
            <a:pPr>
              <a:spcBef>
                <a:spcPts val="600"/>
              </a:spcBef>
              <a:buClrTx/>
              <a:buFontTx/>
              <a:buNone/>
            </a:pPr>
            <a:r>
              <a:rPr lang="en-GB" altLang="en-US" sz="1400" b="1" i="1" dirty="0">
                <a:ea typeface="MS Gothic" panose="020B0609070205080204" pitchFamily="49" charset="-128"/>
              </a:rPr>
              <a:t>•     </a:t>
            </a:r>
            <a:r>
              <a:rPr lang="en-GB" altLang="en-US" sz="1400" b="1" dirty="0">
                <a:ea typeface="MS Gothic" panose="020B0609070205080204" pitchFamily="49" charset="-128"/>
              </a:rPr>
              <a:t>Participants in the IEEE standards development individual process shall act based on their qualifications and experience. (</a:t>
            </a:r>
            <a:r>
              <a:rPr lang="en-GB" altLang="en-US" sz="1400" b="1" u="sng" dirty="0">
                <a:solidFill>
                  <a:srgbClr val="CCCCFF"/>
                </a:solidFill>
                <a:ea typeface="MS Gothic" panose="020B0609070205080204" pitchFamily="49" charset="-128"/>
                <a:hlinkClick r:id="rId3"/>
              </a:rPr>
              <a:t>https://standards.ieee.org/develop/policies/bylaws/sb_bylaws.pdf</a:t>
            </a:r>
            <a:r>
              <a:rPr lang="en-GB" altLang="en-US" sz="1400" b="1" u="sng" dirty="0">
                <a:solidFill>
                  <a:srgbClr val="CCCCFF"/>
                </a:solidFill>
                <a:ea typeface="MS Gothic" panose="020B0609070205080204" pitchFamily="49" charset="-128"/>
              </a:rPr>
              <a:t> </a:t>
            </a:r>
            <a:r>
              <a:rPr lang="en-GB" altLang="en-US" sz="1400" b="1" dirty="0">
                <a:ea typeface="MS Gothic" panose="020B0609070205080204" pitchFamily="49" charset="-128"/>
              </a:rPr>
              <a:t>section 5.2.1)</a:t>
            </a:r>
          </a:p>
          <a:p>
            <a:pPr>
              <a:spcBef>
                <a:spcPts val="600"/>
              </a:spcBef>
              <a:buClrTx/>
              <a:buFontTx/>
              <a:buNone/>
            </a:pPr>
            <a:r>
              <a:rPr lang="en-GB" altLang="en-US" sz="1400" b="1"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a:spcBef>
                <a:spcPts val="600"/>
              </a:spcBef>
              <a:buNone/>
            </a:pPr>
            <a:r>
              <a:rPr lang="en-GB" altLang="en-US" sz="1400" dirty="0">
                <a:ea typeface="MS Gothic" panose="020B0609070205080204" pitchFamily="49" charset="-128"/>
              </a:rP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a:spcBef>
                <a:spcPts val="600"/>
              </a:spcBef>
              <a:buNone/>
            </a:pPr>
            <a:r>
              <a:rPr lang="en-GB" altLang="en-US" sz="1400" dirty="0">
                <a:ea typeface="MS Gothic" panose="020B0609070205080204" pitchFamily="49" charset="-128"/>
              </a:rPr>
              <a:t>•    Participants shall not direct the actions or votes of any other member of an IEEE 802 Working Group or retaliate against any other member for their actions or votes within IEEE 802 Working Group meetings, see </a:t>
            </a:r>
            <a:r>
              <a:rPr lang="en-GB" altLang="en-US" sz="1400" dirty="0">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section 5.2.1.3 and the IEEE 802 LMSC Working Group Policies and Procedures, subclause 3.4.1 “Chair”, list item x.</a:t>
            </a:r>
          </a:p>
          <a:p>
            <a:pPr>
              <a:spcBef>
                <a:spcPts val="600"/>
              </a:spcBef>
              <a:buClrTx/>
              <a:buFontTx/>
              <a:buNone/>
            </a:pPr>
            <a:r>
              <a:rPr lang="en-GB" altLang="en-US" sz="1600" b="1" dirty="0">
                <a:ea typeface="MS Gothic" panose="020B0609070205080204" pitchFamily="49" charset="-128"/>
              </a:rPr>
              <a:t>By participating in IEEE 802 meetings, you accept these requirements.  If you do not agree to these policies then you shall not participate.</a:t>
            </a:r>
          </a:p>
          <a:p>
            <a:pPr algn="ctr">
              <a:spcBef>
                <a:spcPts val="600"/>
              </a:spcBef>
              <a:buClrTx/>
              <a:buFontTx/>
              <a:buNone/>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spcBef>
                <a:spcPts val="600"/>
              </a:spcBef>
              <a:buClrTx/>
              <a:buFontTx/>
              <a:buNone/>
            </a:pPr>
            <a:endParaRPr lang="en-GB" altLang="en-US" sz="1600" b="1" dirty="0">
              <a:ea typeface="MS Gothic" panose="020B0609070205080204" pitchFamily="49" charset="-128"/>
            </a:endParaRPr>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58784</TotalTime>
  <Words>1753</Words>
  <Application>Microsoft Office PowerPoint</Application>
  <PresentationFormat>On-screen Show (4:3)</PresentationFormat>
  <Paragraphs>227</Paragraphs>
  <Slides>27</Slides>
  <Notes>12</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5" baseType="lpstr">
      <vt:lpstr>MS Gothic</vt:lpstr>
      <vt:lpstr>MS PGothic</vt:lpstr>
      <vt:lpstr>Arial</vt:lpstr>
      <vt:lpstr>Helvetica</vt:lpstr>
      <vt:lpstr>Monotype Sorts</vt:lpstr>
      <vt:lpstr>Times New Roman</vt:lpstr>
      <vt:lpstr>802-11-Submission</vt:lpstr>
      <vt:lpstr>Document</vt:lpstr>
      <vt:lpstr>ARC-SC-agenda-Mar-2019</vt:lpstr>
      <vt:lpstr>Abstract</vt:lpstr>
      <vt:lpstr>IEEE 802.11   Architecture Standing Committee</vt:lpstr>
      <vt:lpstr>Tuesday, May 14th, PM2</vt:lpstr>
      <vt:lpstr>Attendance, etc.</vt:lpstr>
      <vt:lpstr>Participants, Patents, and Duty to Inform</vt:lpstr>
      <vt:lpstr>Patent Related Links</vt:lpstr>
      <vt:lpstr>Call for Potentially Essential Patents</vt:lpstr>
      <vt:lpstr>Participation in IEEE 802 Meetings</vt:lpstr>
      <vt:lpstr>Other Guidelines for IEEE WG Meetings</vt:lpstr>
      <vt:lpstr>ARC Agenda – May 2019 (1 of 2)</vt:lpstr>
      <vt:lpstr>ARC Agenda – May 2019 (2 of 2)</vt:lpstr>
      <vt:lpstr>Prior ARC Minutes</vt:lpstr>
      <vt:lpstr>IEEE 1588 mapping to IEEE 802.11/ 802.1ASrev use of FTM update </vt:lpstr>
      <vt:lpstr>IETF/802 coordination </vt:lpstr>
      <vt:lpstr>IEEE 802 activities directly related to IEEE 802.11 ARC</vt:lpstr>
      <vt:lpstr>DetNet and other time-sensitive networking, (IETF, RTA TIG, etc.)</vt:lpstr>
      <vt:lpstr>Source Address Verification Improvements</vt:lpstr>
      <vt:lpstr>What is an ESS?</vt:lpstr>
      <vt:lpstr>What is a STA?</vt:lpstr>
      <vt:lpstr>Wednesday, May 15th, AM1</vt:lpstr>
      <vt:lpstr>MLME-RESET, versus MLME-JOIN and MLME-START</vt:lpstr>
      <vt:lpstr>Wednesday, May 15th, PM2</vt:lpstr>
      <vt:lpstr>ARC Future Activities &amp; sessions</vt:lpstr>
      <vt:lpstr>Planning for July 2019</vt:lpstr>
      <vt:lpstr>TGbe (EHT) potential multi-band concepts</vt:lpstr>
      <vt:lpstr>AP/DS/Portal architecture and 802 concepts</vt:lpstr>
    </vt:vector>
  </TitlesOfParts>
  <Company>Calypso Ventures,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ARC-agenda-minutes-november-2012</dc:title>
  <dc:creator>Mark Hamilton</dc:creator>
  <cp:lastModifiedBy>Joseph Levy</cp:lastModifiedBy>
  <cp:revision>735</cp:revision>
  <cp:lastPrinted>1998-02-10T13:28:06Z</cp:lastPrinted>
  <dcterms:created xsi:type="dcterms:W3CDTF">2009-07-15T16:38:20Z</dcterms:created>
  <dcterms:modified xsi:type="dcterms:W3CDTF">2019-05-14T03:46:57Z</dcterms:modified>
</cp:coreProperties>
</file>