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311" r:id="rId15"/>
    <p:sldId id="314" r:id="rId16"/>
    <p:sldId id="356" r:id="rId17"/>
    <p:sldId id="390" r:id="rId18"/>
    <p:sldId id="393" r:id="rId19"/>
    <p:sldId id="351" r:id="rId20"/>
    <p:sldId id="394" r:id="rId21"/>
    <p:sldId id="359" r:id="rId22"/>
    <p:sldId id="371" r:id="rId23"/>
    <p:sldId id="366" r:id="rId24"/>
    <p:sldId id="379" r:id="rId25"/>
    <p:sldId id="360" r:id="rId26"/>
    <p:sldId id="320" r:id="rId27"/>
    <p:sldId id="395"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080" autoAdjust="0"/>
    <p:restoredTop sz="98505" autoAdjust="0"/>
  </p:normalViewPr>
  <p:slideViewPr>
    <p:cSldViewPr>
      <p:cViewPr varScale="1">
        <p:scale>
          <a:sx n="77" d="100"/>
          <a:sy n="77" d="100"/>
        </p:scale>
        <p:origin x="396" y="96"/>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9760E7A-8042-4119-997C-56EF09532CA8}" type="slidenum">
              <a:rPr lang="en-US" altLang="en-US" smtClean="0"/>
              <a:pPr>
                <a:spcBef>
                  <a:spcPct val="0"/>
                </a:spcBef>
              </a:pPr>
              <a:t>13</a:t>
            </a:fld>
            <a:endParaRPr lang="en-US" altLang="en-US" dirty="0"/>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589742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425952D-3313-4D6B-988F-2E1D42A1B010}" type="slidenum">
              <a:rPr lang="en-US" altLang="en-US" smtClean="0"/>
              <a:pPr>
                <a:spcBef>
                  <a:spcPct val="0"/>
                </a:spcBef>
              </a:pPr>
              <a:t>6</a:t>
            </a:fld>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C2F262B5-A474-4257-8912-A981E300E78D}" type="slidenum">
              <a:rPr lang="en-US" altLang="en-US" smtClean="0"/>
              <a:pPr>
                <a:spcBef>
                  <a:spcPct val="0"/>
                </a:spcBef>
              </a:pPr>
              <a:t>7</a:t>
            </a:fld>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507379C0-164C-466E-BFF3-B0900B917175}" type="slidenum">
              <a:rPr lang="en-US" altLang="en-US" smtClean="0"/>
              <a:pPr>
                <a:spcBef>
                  <a:spcPct val="0"/>
                </a:spcBef>
              </a:pPr>
              <a:t>8</a:t>
            </a:fld>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ec-16-0149-00-00EC</a:t>
            </a:r>
          </a:p>
        </p:txBody>
      </p:sp>
      <p:sp>
        <p:nvSpPr>
          <p:cNvPr id="5" name="Rectangle 3"/>
          <p:cNvSpPr>
            <a:spLocks noGrp="1" noChangeArrowheads="1"/>
          </p:cNvSpPr>
          <p:nvPr>
            <p:ph type="dt"/>
          </p:nvPr>
        </p:nvSpPr>
        <p:spPr>
          <a:ln/>
        </p:spPr>
        <p:txBody>
          <a:bodyPr/>
          <a:lstStyle/>
          <a:p>
            <a:r>
              <a:rPr lang="en-US" dirty="0"/>
              <a:t>November 2016</a:t>
            </a:r>
          </a:p>
        </p:txBody>
      </p:sp>
      <p:sp>
        <p:nvSpPr>
          <p:cNvPr id="6" name="Rectangle 6"/>
          <p:cNvSpPr>
            <a:spLocks noGrp="1" noChangeArrowheads="1"/>
          </p:cNvSpPr>
          <p:nvPr>
            <p:ph type="ftr"/>
          </p:nvPr>
        </p:nvSpPr>
        <p:spPr>
          <a:ln/>
        </p:spPr>
        <p:txBody>
          <a:bodyPr/>
          <a:lstStyle/>
          <a:p>
            <a:r>
              <a:rPr lang="en-US" dirty="0"/>
              <a:t>Dorothy Stanley, HP Enterprise</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9</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dirty="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May 2019</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802.11-19/0627r1</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6151671" y="6476484"/>
            <a:ext cx="245099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Ruckus/ARRIS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8/11-18-1934-00-0arc-mac-address-assignment-in-ieee-802-11.pptx" TargetMode="External"/><Relationship Id="rId7" Type="http://schemas.openxmlformats.org/officeDocument/2006/relationships/hyperlink" Target="https://mentor.ieee.org/802.11/dcn/19/11-19-0106-00-000m-sta-and-ap.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8/11-18-1051-05-0arc-what-is-an-ess.pptx" TargetMode="External"/><Relationship Id="rId5" Type="http://schemas.openxmlformats.org/officeDocument/2006/relationships/hyperlink" Target="https://datatracker.ietf.org/doc/draft-bi-savi-wlan" TargetMode="External"/><Relationship Id="rId4" Type="http://schemas.openxmlformats.org/officeDocument/2006/relationships/hyperlink" Target="https://mentor.ieee.org/802.11/dcn/19/11-19-0493-00-0arc-802-1cq-report.ppt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14/11-14-1213-01-0arc-ap-arch-concepts-and-distribution-system-access.pptx" TargetMode="External"/><Relationship Id="rId3" Type="http://schemas.openxmlformats.org/officeDocument/2006/relationships/hyperlink" Target="https://mentor.ieee.org/802.11/dcn/08/11-08-0949-04-0arc-mac-component-breakdown-wip.ppt"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6/11-16-0720-00-0arc-stacked-architecture-discussion.pptx" TargetMode="External"/><Relationship Id="rId5" Type="http://schemas.openxmlformats.org/officeDocument/2006/relationships/hyperlink" Target="https://mentor.ieee.org/802.11/dcn/16/11-16-1512-00-0arc-glk-802-1q-bridge.pptx" TargetMode="External"/><Relationship Id="rId4" Type="http://schemas.openxmlformats.org/officeDocument/2006/relationships/hyperlink" Target="https://mentor.ieee.org/802.11/dcn/17/11-17-0136-02-0arc-bridging-architecture-considerations.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9/11-19-0474-00-0arc-arc-sc-meeting-minutes-march-2019.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1920-02-0wng-proxy-nd-discovery-in-802-11.pptx" TargetMode="External"/><Relationship Id="rId2" Type="http://schemas.openxmlformats.org/officeDocument/2006/relationships/hyperlink" Target="https://mentor.ieee.org/802.11/dcn/18/11-18-1934-01-0arc-mac-address-assignment-in-ieee-802-11.pptx" TargetMode="External"/><Relationship Id="rId1" Type="http://schemas.openxmlformats.org/officeDocument/2006/relationships/slideLayout" Target="../slideLayouts/slideLayout2.xml"/><Relationship Id="rId4" Type="http://schemas.openxmlformats.org/officeDocument/2006/relationships/hyperlink" Target="https://mentor.ieee.org/802.11/dcn/19/11-19-0493-00-0arc-802-1cq-report.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datatracker.ietf.org/doc/draft-bi-savi-wlan"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8/11-18-1051-05-0arc-what-is-an-ess.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9/11-19-0106-00-000m-sta-and-ap.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08/11-08-0949-04-0arc-mac-component-breakdown-wip.ppt"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6/11-16-1512-00-0arc-glk-802-1q-bridge.ppt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4/11-14-0562-05-00ak-802-11ak-and-802-1ac-convergence-function.pptx" TargetMode="External"/><Relationship Id="rId5" Type="http://schemas.openxmlformats.org/officeDocument/2006/relationships/hyperlink" Target="https://mentor.ieee.org/802.11/dcn/14/11-14-0497-03-0arc-802-11-portal-and-802-1ac-convergence-function.pptx" TargetMode="External"/><Relationship Id="rId4" Type="http://schemas.openxmlformats.org/officeDocument/2006/relationships/hyperlink" Target="https://mentor.ieee.org/802.11/dcn/13/11-13-0115-15-0arc-considerations-on-ap-architectural-models.doc"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ARC-SC-agenda-Mar-2019</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2019-05-13</a:t>
            </a:r>
          </a:p>
        </p:txBody>
      </p:sp>
      <p:graphicFrame>
        <p:nvGraphicFramePr>
          <p:cNvPr id="15364" name="Object 11"/>
          <p:cNvGraphicFramePr>
            <a:graphicFrameLocks noChangeAspect="1"/>
          </p:cNvGraphicFramePr>
          <p:nvPr>
            <p:extLst>
              <p:ext uri="{D42A27DB-BD31-4B8C-83A1-F6EECF244321}">
                <p14:modId xmlns:p14="http://schemas.microsoft.com/office/powerpoint/2010/main" val="2430219837"/>
              </p:ext>
            </p:extLst>
          </p:nvPr>
        </p:nvGraphicFramePr>
        <p:xfrm>
          <a:off x="520700" y="2300288"/>
          <a:ext cx="7983538" cy="2911475"/>
        </p:xfrm>
        <a:graphic>
          <a:graphicData uri="http://schemas.openxmlformats.org/presentationml/2006/ole">
            <mc:AlternateContent xmlns:mc="http://schemas.openxmlformats.org/markup-compatibility/2006">
              <mc:Choice xmlns:v="urn:schemas-microsoft-com:vml" Requires="v">
                <p:oleObj spid="_x0000_s15662" name="Document" r:id="rId4" imgW="8600090" imgH="3138788" progId="Word.Document.8">
                  <p:embed/>
                </p:oleObj>
              </mc:Choice>
              <mc:Fallback>
                <p:oleObj name="Document" r:id="rId4" imgW="8600090" imgH="3138788" progId="Word.Document.8">
                  <p:embed/>
                  <p:pic>
                    <p:nvPicPr>
                      <p:cNvPr id="0" name="Object 11"/>
                      <p:cNvPicPr>
                        <a:picLocks noChangeAspect="1" noChangeArrowheads="1"/>
                      </p:cNvPicPr>
                      <p:nvPr/>
                    </p:nvPicPr>
                    <p:blipFill>
                      <a:blip r:embed="rId5"/>
                      <a:srcRect/>
                      <a:stretch>
                        <a:fillRect/>
                      </a:stretch>
                    </p:blipFill>
                    <p:spPr bwMode="auto">
                      <a:xfrm>
                        <a:off x="520700" y="2300288"/>
                        <a:ext cx="7983538" cy="2911475"/>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dirty="0"/>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dirty="0">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May 2019 (1 of 2)</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Tuesday, May 14, PM2</a:t>
            </a:r>
            <a:endParaRPr lang="en-US" sz="2800" dirty="0"/>
          </a:p>
          <a:p>
            <a:pPr eaLnBrk="1" hangingPunct="1">
              <a:lnSpc>
                <a:spcPct val="90000"/>
              </a:lnSpc>
              <a:spcBef>
                <a:spcPts val="300"/>
              </a:spcBef>
              <a:defRPr/>
            </a:pPr>
            <a:r>
              <a:rPr lang="en-US" sz="2000" dirty="0"/>
              <a:t>Administrative: Minutes</a:t>
            </a:r>
          </a:p>
          <a:p>
            <a:pPr marL="342900" lvl="1" indent="-342900" eaLnBrk="1" hangingPunct="1">
              <a:lnSpc>
                <a:spcPct val="90000"/>
              </a:lnSpc>
              <a:spcBef>
                <a:spcPts val="300"/>
              </a:spcBef>
              <a:buFontTx/>
              <a:buChar char="•"/>
              <a:defRPr/>
            </a:pPr>
            <a:r>
              <a:rPr lang="en-US" b="1" dirty="0"/>
              <a:t>IEEE 1588 mapping to IEEE 802.11/802.1ASrev and use of FTM</a:t>
            </a:r>
          </a:p>
          <a:p>
            <a:pPr marL="342900" lvl="1" indent="-342900" eaLnBrk="1" hangingPunct="1">
              <a:lnSpc>
                <a:spcPct val="90000"/>
              </a:lnSpc>
              <a:spcBef>
                <a:spcPts val="300"/>
              </a:spcBef>
              <a:buFont typeface="Arial" pitchFamily="34" charset="0"/>
              <a:buChar char="•"/>
              <a:defRPr/>
            </a:pPr>
            <a:r>
              <a:rPr lang="en-US" b="1" dirty="0"/>
              <a:t>IETF/802 coordination</a:t>
            </a:r>
          </a:p>
          <a:p>
            <a:pPr marL="342900" lvl="1" indent="-342900" eaLnBrk="1" hangingPunct="1">
              <a:lnSpc>
                <a:spcPct val="90000"/>
              </a:lnSpc>
              <a:buFont typeface="Arial" pitchFamily="34" charset="0"/>
              <a:buChar char="•"/>
              <a:defRPr/>
            </a:pPr>
            <a:r>
              <a:rPr lang="en-US" b="1" dirty="0"/>
              <a:t>IEEE 802 activities relevant to 802.11: 802.11aq, 802.1CQ and LAAP:</a:t>
            </a:r>
            <a:r>
              <a:rPr lang="en-US" dirty="0"/>
              <a:t> </a:t>
            </a:r>
            <a:r>
              <a:rPr lang="en-GB" dirty="0">
                <a:hlinkClick r:id="rId3"/>
              </a:rPr>
              <a:t>11-18/1934r0</a:t>
            </a:r>
            <a:r>
              <a:rPr lang="en-GB" dirty="0"/>
              <a:t>, </a:t>
            </a:r>
            <a:r>
              <a:rPr lang="en-GB" dirty="0">
                <a:hlinkClick r:id="rId4"/>
              </a:rPr>
              <a:t>11-19/0493r0</a:t>
            </a:r>
            <a:r>
              <a:rPr lang="en-GB" dirty="0"/>
              <a:t> </a:t>
            </a:r>
            <a:endParaRPr lang="en-US" b="1" dirty="0"/>
          </a:p>
          <a:p>
            <a:pPr marL="342900" lvl="1" indent="-342900" eaLnBrk="1" hangingPunct="1">
              <a:lnSpc>
                <a:spcPct val="90000"/>
              </a:lnSpc>
              <a:buFont typeface="Arial" pitchFamily="34" charset="0"/>
              <a:buChar char="•"/>
              <a:defRPr/>
            </a:pPr>
            <a:r>
              <a:rPr lang="en-US" b="1" dirty="0"/>
              <a:t>Consider IETF DetNet/time-sensitive networking input (potential relationship to RTA TIG?)</a:t>
            </a:r>
          </a:p>
          <a:p>
            <a:pPr marL="342900" lvl="1" indent="-342900" eaLnBrk="1" hangingPunct="1">
              <a:lnSpc>
                <a:spcPct val="90000"/>
              </a:lnSpc>
              <a:buFont typeface="Arial" pitchFamily="34" charset="0"/>
              <a:buChar char="•"/>
              <a:defRPr/>
            </a:pPr>
            <a:r>
              <a:rPr lang="en-US" b="1" dirty="0"/>
              <a:t>Multiple MAC Addresses (and IPv6), “Multiple radios”</a:t>
            </a:r>
          </a:p>
          <a:p>
            <a:pPr marL="342900" lvl="1" indent="-342900" eaLnBrk="1" hangingPunct="1">
              <a:lnSpc>
                <a:spcPct val="90000"/>
              </a:lnSpc>
              <a:buFont typeface="Arial" pitchFamily="34" charset="0"/>
              <a:buChar char="•"/>
              <a:defRPr/>
            </a:pPr>
            <a:r>
              <a:rPr lang="en-US" b="1" dirty="0"/>
              <a:t>System architecture views for common use scenarios</a:t>
            </a:r>
          </a:p>
          <a:p>
            <a:pPr marL="342900" lvl="1" indent="-342900" eaLnBrk="1" hangingPunct="1">
              <a:lnSpc>
                <a:spcPct val="90000"/>
              </a:lnSpc>
              <a:spcBef>
                <a:spcPts val="300"/>
              </a:spcBef>
              <a:buFont typeface="Arial" pitchFamily="34" charset="0"/>
              <a:buChar char="•"/>
              <a:defRPr/>
            </a:pPr>
            <a:r>
              <a:rPr lang="en-US" altLang="en-US" b="1" dirty="0"/>
              <a:t>IETF SAVI draft: </a:t>
            </a:r>
            <a:r>
              <a:rPr lang="en-GB" u="sng" dirty="0">
                <a:hlinkClick r:id="rId5"/>
              </a:rPr>
              <a:t>https://datatracker.ietf.org/doc/draft-bi-savi-wlan</a:t>
            </a:r>
            <a:r>
              <a:rPr lang="en-GB" u="sng" dirty="0"/>
              <a:t> </a:t>
            </a:r>
            <a:endParaRPr lang="en-US" dirty="0"/>
          </a:p>
          <a:p>
            <a:pPr marL="342900" lvl="1" indent="-342900" eaLnBrk="1" hangingPunct="1">
              <a:lnSpc>
                <a:spcPct val="90000"/>
              </a:lnSpc>
              <a:spcBef>
                <a:spcPts val="300"/>
              </a:spcBef>
              <a:buFont typeface="Arial" pitchFamily="34" charset="0"/>
              <a:buChar char="•"/>
              <a:defRPr/>
            </a:pPr>
            <a:r>
              <a:rPr lang="en-US" b="1" dirty="0"/>
              <a:t>“What is an ESS?”: </a:t>
            </a:r>
            <a:r>
              <a:rPr lang="en-US" dirty="0">
                <a:hlinkClick r:id="rId6"/>
              </a:rPr>
              <a:t>11-18/1051r5</a:t>
            </a:r>
            <a:r>
              <a:rPr lang="en-US" dirty="0"/>
              <a:t> </a:t>
            </a:r>
          </a:p>
          <a:p>
            <a:pPr marL="342900" lvl="1" indent="-342900" eaLnBrk="1" hangingPunct="1">
              <a:lnSpc>
                <a:spcPct val="90000"/>
              </a:lnSpc>
              <a:spcBef>
                <a:spcPts val="300"/>
              </a:spcBef>
              <a:buFont typeface="Arial" pitchFamily="34" charset="0"/>
              <a:buChar char="•"/>
              <a:defRPr/>
            </a:pPr>
            <a:r>
              <a:rPr lang="en-US" b="1" dirty="0"/>
              <a:t>New topic (from REVmd)?:  “What is a STA?”  (See</a:t>
            </a:r>
            <a:r>
              <a:rPr lang="en-US" dirty="0"/>
              <a:t>: </a:t>
            </a:r>
            <a:r>
              <a:rPr lang="en-US" dirty="0">
                <a:hlinkClick r:id="rId7"/>
              </a:rPr>
              <a:t>11-19/0106r0</a:t>
            </a:r>
            <a:r>
              <a:rPr lang="en-US" dirty="0"/>
              <a:t>)</a:t>
            </a: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May 2019 (2 of 2)</a:t>
            </a:r>
          </a:p>
        </p:txBody>
      </p:sp>
      <p:sp>
        <p:nvSpPr>
          <p:cNvPr id="11267" name="Rectangle 3"/>
          <p:cNvSpPr>
            <a:spLocks noGrp="1" noChangeArrowheads="1"/>
          </p:cNvSpPr>
          <p:nvPr>
            <p:ph idx="1"/>
          </p:nvPr>
        </p:nvSpPr>
        <p:spPr>
          <a:xfrm>
            <a:off x="228600" y="1524000"/>
            <a:ext cx="8610600" cy="5029200"/>
          </a:xfrm>
        </p:spPr>
        <p:txBody>
          <a:bodyPr/>
          <a:lstStyle/>
          <a:p>
            <a:pPr marL="0" lvl="0" indent="0" eaLnBrk="1" hangingPunct="1">
              <a:lnSpc>
                <a:spcPct val="90000"/>
              </a:lnSpc>
              <a:spcBef>
                <a:spcPts val="300"/>
              </a:spcBef>
              <a:buNone/>
              <a:defRPr/>
            </a:pPr>
            <a:r>
              <a:rPr lang="en-US" sz="2800" dirty="0">
                <a:solidFill>
                  <a:srgbClr val="000000"/>
                </a:solidFill>
              </a:rPr>
              <a:t>Wednesday, May 15, AM1</a:t>
            </a:r>
          </a:p>
          <a:p>
            <a:pPr lvl="0" eaLnBrk="1" hangingPunct="1">
              <a:lnSpc>
                <a:spcPct val="90000"/>
              </a:lnSpc>
              <a:defRPr/>
            </a:pPr>
            <a:r>
              <a:rPr lang="en-US" sz="2000" dirty="0">
                <a:solidFill>
                  <a:srgbClr val="000000"/>
                </a:solidFill>
              </a:rPr>
              <a:t>MLME-RESET, versus MLME-JOIN and MLME-START (and MLME-SCAN?)</a:t>
            </a:r>
          </a:p>
          <a:p>
            <a:pPr lvl="0" eaLnBrk="1" hangingPunct="1">
              <a:lnSpc>
                <a:spcPct val="90000"/>
              </a:lnSpc>
              <a:defRPr/>
            </a:pPr>
            <a:r>
              <a:rPr lang="en-US" sz="2000" dirty="0">
                <a:solidFill>
                  <a:srgbClr val="000000"/>
                </a:solidFill>
              </a:rPr>
              <a:t>“What is an ESS?” (continued)</a:t>
            </a:r>
          </a:p>
          <a:p>
            <a:pPr lvl="0" eaLnBrk="1" hangingPunct="1">
              <a:lnSpc>
                <a:spcPct val="90000"/>
              </a:lnSpc>
              <a:defRPr/>
            </a:pPr>
            <a:r>
              <a:rPr lang="en-US" sz="2000" dirty="0">
                <a:solidFill>
                  <a:srgbClr val="000000"/>
                </a:solidFill>
              </a:rPr>
              <a:t>“What is a STA?” (continued)</a:t>
            </a:r>
          </a:p>
          <a:p>
            <a:pPr lvl="0" eaLnBrk="1" hangingPunct="1">
              <a:lnSpc>
                <a:spcPct val="90000"/>
              </a:lnSpc>
              <a:defRPr/>
            </a:pPr>
            <a:endParaRPr lang="en-US" sz="2000" dirty="0">
              <a:solidFill>
                <a:srgbClr val="000000"/>
              </a:solidFill>
            </a:endParaRPr>
          </a:p>
          <a:p>
            <a:pPr marL="0" indent="0" eaLnBrk="1" hangingPunct="1">
              <a:lnSpc>
                <a:spcPct val="90000"/>
              </a:lnSpc>
              <a:buNone/>
              <a:defRPr/>
            </a:pPr>
            <a:r>
              <a:rPr lang="en-US" sz="2800" dirty="0">
                <a:solidFill>
                  <a:srgbClr val="000000"/>
                </a:solidFill>
              </a:rPr>
              <a:t>Wednesday, May 15, PM2</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spcBef>
                <a:spcPts val="432"/>
              </a:spcBef>
              <a:buFont typeface="Arial" pitchFamily="34" charset="0"/>
              <a:buChar char="•"/>
              <a:defRPr/>
            </a:pPr>
            <a:r>
              <a:rPr lang="en-US" b="1" dirty="0"/>
              <a:t>Above items continued, as needed</a:t>
            </a:r>
          </a:p>
          <a:p>
            <a:pPr marL="342900" lvl="1" indent="-342900" eaLnBrk="1" hangingPunct="1">
              <a:lnSpc>
                <a:spcPct val="90000"/>
              </a:lnSpc>
              <a:spcBef>
                <a:spcPts val="432"/>
              </a:spcBef>
              <a:buFont typeface="Arial" pitchFamily="34" charset="0"/>
              <a:buChar char="•"/>
              <a:defRPr/>
            </a:pPr>
            <a:r>
              <a:rPr lang="en-US" b="1" dirty="0"/>
              <a:t>TGbe (EHT) multi-band operation architecture (</a:t>
            </a:r>
            <a:r>
              <a:rPr lang="en-US" dirty="0">
                <a:hlinkClick r:id="rId3"/>
              </a:rPr>
              <a:t>11-08/0949r4</a:t>
            </a:r>
            <a:r>
              <a:rPr lang="en-US" b="1" dirty="0"/>
              <a:t>)</a:t>
            </a:r>
          </a:p>
          <a:p>
            <a:pPr marL="342900" lvl="1" indent="-342900" eaLnBrk="1" hangingPunct="1">
              <a:lnSpc>
                <a:spcPct val="90000"/>
              </a:lnSpc>
              <a:buFont typeface="Arial" pitchFamily="34" charset="0"/>
              <a:buChar char="•"/>
              <a:defRPr/>
            </a:pPr>
            <a:r>
              <a:rPr lang="en-US" b="1" dirty="0"/>
              <a:t>AP/DS/Portal architecture and 802 and GLK concepts - </a:t>
            </a:r>
            <a:r>
              <a:rPr lang="en-US" altLang="en-US" dirty="0">
                <a:hlinkClick r:id="rId4"/>
              </a:rPr>
              <a:t>11-17/0136r2</a:t>
            </a:r>
            <a:r>
              <a:rPr lang="en-US" dirty="0"/>
              <a:t>, </a:t>
            </a:r>
            <a:r>
              <a:rPr lang="en-US" dirty="0">
                <a:hlinkClick r:id="rId5"/>
              </a:rPr>
              <a:t>11-16/1512r0</a:t>
            </a:r>
            <a:r>
              <a:rPr lang="en-US" dirty="0"/>
              <a:t>, </a:t>
            </a:r>
            <a:r>
              <a:rPr lang="en-US" dirty="0">
                <a:hlinkClick r:id="rId6"/>
              </a:rPr>
              <a:t>11-16/0720r0</a:t>
            </a:r>
            <a:r>
              <a:rPr lang="en-US" b="1" dirty="0"/>
              <a:t>, </a:t>
            </a:r>
            <a:r>
              <a:rPr lang="en-US" dirty="0">
                <a:hlinkClick r:id="rId7"/>
              </a:rPr>
              <a:t>11-15/0454r0</a:t>
            </a:r>
            <a:r>
              <a:rPr lang="en-US" b="1" dirty="0"/>
              <a:t>, </a:t>
            </a:r>
            <a:r>
              <a:rPr lang="en-US" dirty="0">
                <a:hlinkClick r:id="rId8"/>
              </a:rPr>
              <a:t>11-14/1213r1</a:t>
            </a:r>
            <a:r>
              <a:rPr lang="en-US" b="1" dirty="0"/>
              <a:t> (slides 9-11)</a:t>
            </a:r>
          </a:p>
          <a:p>
            <a:pPr marL="342900" lvl="1" indent="-342900" eaLnBrk="1" hangingPunct="1">
              <a:lnSpc>
                <a:spcPct val="90000"/>
              </a:lnSpc>
              <a:spcBef>
                <a:spcPts val="432"/>
              </a:spcBef>
              <a:buFont typeface="Arial" pitchFamily="34" charset="0"/>
              <a:buChar char="•"/>
              <a:defRPr/>
            </a:pPr>
            <a:r>
              <a:rPr lang="en-US" b="1" dirty="0"/>
              <a:t>Continue the other items (previous slide), as needed</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March face-to-face minutes:</a:t>
            </a:r>
          </a:p>
          <a:p>
            <a:pPr lvl="1" eaLnBrk="1" hangingPunct="1"/>
            <a:r>
              <a:rPr lang="en-US" altLang="en-US" dirty="0">
                <a:hlinkClick r:id="rId3"/>
              </a:rPr>
              <a:t>11-19/0474r0</a:t>
            </a:r>
            <a:r>
              <a:rPr lang="en-US" altLang="en-US" dirty="0"/>
              <a:t> “</a:t>
            </a:r>
            <a:r>
              <a:rPr lang="en-US" dirty="0"/>
              <a:t>ARC SC Meeting Minutes March 2019”</a:t>
            </a:r>
          </a:p>
          <a:p>
            <a:pPr lvl="1" eaLnBrk="1" hangingPunct="1"/>
            <a:endParaRPr lang="en-US" altLang="en-US" dirty="0"/>
          </a:p>
          <a:p>
            <a:pPr lvl="1" eaLnBrk="1" hangingPunct="1"/>
            <a:r>
              <a:rPr lang="en-US" altLang="en-US" dirty="0"/>
              <a:t>Comments?</a:t>
            </a:r>
          </a:p>
          <a:p>
            <a:pPr lvl="1" eaLnBrk="1" hangingPunct="1"/>
            <a:r>
              <a:rPr lang="en-US" altLang="en-US" dirty="0"/>
              <a:t>Any objections to approving these minutes by mutual consent?</a:t>
            </a:r>
          </a:p>
          <a:p>
            <a:pPr lvl="1" eaLnBrk="1" hangingPunct="1"/>
            <a:endParaRPr lang="en-US" altLang="en-US" dirty="0"/>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(Ganesh Venkatesan)</a:t>
            </a:r>
          </a:p>
          <a:p>
            <a:r>
              <a:rPr lang="en-US" altLang="en-US" dirty="0"/>
              <a:t>IEEE 1588/802.1AS</a:t>
            </a:r>
          </a:p>
          <a:p>
            <a:pPr lvl="1"/>
            <a:r>
              <a:rPr lang="en-US" altLang="en-US" dirty="0"/>
              <a:t>Results from first Sponsor Ballot of IEEE 1588 revision</a:t>
            </a:r>
          </a:p>
          <a:p>
            <a:pPr lvl="2"/>
            <a:r>
              <a:rPr lang="en-US" altLang="en-US" dirty="0"/>
              <a:t> Sep 17 – Oct 28: 95-17-3 (84%), 359 comments received.</a:t>
            </a:r>
          </a:p>
          <a:p>
            <a:pPr lvl="1"/>
            <a:r>
              <a:rPr lang="en-US" altLang="en-US" dirty="0"/>
              <a:t>In comment resolution process.</a:t>
            </a:r>
          </a:p>
          <a:p>
            <a:r>
              <a:rPr lang="en-US" altLang="en-US" dirty="0"/>
              <a:t>802.1ASrev use of 802.11 FTM:</a:t>
            </a:r>
          </a:p>
          <a:p>
            <a:pPr lvl="1"/>
            <a:r>
              <a:rPr lang="en-US" altLang="en-US" dirty="0"/>
              <a:t>Results of first Sponsor Ballot of 802.1ASrev D8.0</a:t>
            </a:r>
          </a:p>
          <a:p>
            <a:pPr lvl="2"/>
            <a:r>
              <a:rPr lang="en-US" altLang="en-US" dirty="0"/>
              <a:t>Jan 24 – Feb 26: 106-38-5 (87%)</a:t>
            </a:r>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Peter Yee present topics of interest:</a:t>
            </a:r>
          </a:p>
          <a:p>
            <a:pPr lvl="1"/>
            <a:endParaRPr lang="en-US" dirty="0"/>
          </a:p>
          <a:p>
            <a:pPr lvl="1"/>
            <a:endParaRPr lang="en-US" altLang="en-US" dirty="0"/>
          </a:p>
          <a:p>
            <a:pPr lvl="1"/>
            <a:endParaRPr lang="en-US" altLang="en-US" sz="1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pPr marL="342900" lvl="1" indent="-342900" eaLnBrk="1" hangingPunct="1">
              <a:lnSpc>
                <a:spcPct val="90000"/>
              </a:lnSpc>
              <a:buFont typeface="Arial" panose="020B0604020202020204" pitchFamily="34" charset="0"/>
              <a:buChar char="•"/>
              <a:defRPr/>
            </a:pPr>
            <a:r>
              <a:rPr lang="en-US" sz="2400" b="1" dirty="0"/>
              <a:t>802.11aq, 802.1CQ and LAAP:</a:t>
            </a:r>
            <a:r>
              <a:rPr lang="en-US" sz="2400" dirty="0"/>
              <a:t> </a:t>
            </a:r>
            <a:r>
              <a:rPr lang="en-GB" sz="2400" u="sng" dirty="0">
                <a:hlinkClick r:id="rId2"/>
              </a:rPr>
              <a:t>11-18/1934r1</a:t>
            </a:r>
            <a:r>
              <a:rPr lang="en-GB" sz="2400" u="sng" dirty="0"/>
              <a:t> (11/18)</a:t>
            </a:r>
          </a:p>
          <a:p>
            <a:pPr marL="685800" lvl="2" indent="-342900" eaLnBrk="1" hangingPunct="1">
              <a:lnSpc>
                <a:spcPct val="90000"/>
              </a:lnSpc>
              <a:buFont typeface="Arial" panose="020B0604020202020204" pitchFamily="34" charset="0"/>
              <a:buChar char="•"/>
              <a:defRPr/>
            </a:pPr>
            <a:r>
              <a:rPr lang="en-GB" sz="2200" dirty="0"/>
              <a:t>Clear(er) problem statement from 802.1?</a:t>
            </a:r>
            <a:endParaRPr lang="en-US" sz="2200" dirty="0"/>
          </a:p>
          <a:p>
            <a:pPr marL="342900" lvl="1" indent="-342900" eaLnBrk="1" hangingPunct="1">
              <a:lnSpc>
                <a:spcPct val="90000"/>
              </a:lnSpc>
              <a:buFont typeface="Arial" panose="020B0604020202020204" pitchFamily="34" charset="0"/>
              <a:buChar char="•"/>
              <a:defRPr/>
            </a:pPr>
            <a:r>
              <a:rPr lang="en-US" sz="2400" b="1" dirty="0"/>
              <a:t>Proxy IPv6 Neighbor Discovery: </a:t>
            </a:r>
            <a:r>
              <a:rPr lang="en-US" sz="2400" dirty="0">
                <a:hlinkClick r:id="rId3"/>
              </a:rPr>
              <a:t>11-18/1920r2</a:t>
            </a:r>
            <a:r>
              <a:rPr lang="en-US" sz="2400" dirty="0"/>
              <a:t> (11/18)</a:t>
            </a:r>
          </a:p>
          <a:p>
            <a:pPr marL="685800" lvl="2" indent="-342900" eaLnBrk="1" hangingPunct="1">
              <a:lnSpc>
                <a:spcPct val="90000"/>
              </a:lnSpc>
              <a:buFont typeface="Arial" panose="020B0604020202020204" pitchFamily="34" charset="0"/>
              <a:buChar char="•"/>
              <a:defRPr/>
            </a:pPr>
            <a:r>
              <a:rPr lang="en-US" sz="2200" dirty="0"/>
              <a:t>Updates?</a:t>
            </a:r>
          </a:p>
          <a:p>
            <a:pPr marL="342900" lvl="1" indent="-342900" eaLnBrk="1" hangingPunct="1">
              <a:lnSpc>
                <a:spcPct val="90000"/>
              </a:lnSpc>
              <a:buFont typeface="Arial" panose="020B0604020202020204" pitchFamily="34" charset="0"/>
              <a:buChar char="•"/>
              <a:defRPr/>
            </a:pPr>
            <a:r>
              <a:rPr lang="en-US" sz="2400" b="1" dirty="0"/>
              <a:t>Summary status (from March):</a:t>
            </a:r>
          </a:p>
          <a:p>
            <a:pPr marL="685800" lvl="2" indent="-342900" eaLnBrk="1" hangingPunct="1">
              <a:lnSpc>
                <a:spcPct val="90000"/>
              </a:lnSpc>
              <a:buFont typeface="Arial" panose="020B0604020202020204" pitchFamily="34" charset="0"/>
              <a:buChar char="•"/>
              <a:defRPr/>
            </a:pPr>
            <a:r>
              <a:rPr lang="en-GB" sz="2400" dirty="0">
                <a:hlinkClick r:id="rId4"/>
              </a:rPr>
              <a:t>11-19/0493r0</a:t>
            </a:r>
            <a:r>
              <a:rPr lang="en-GB" sz="2400" dirty="0"/>
              <a:t> (3/19)</a:t>
            </a:r>
          </a:p>
          <a:p>
            <a:pPr marL="685800" lvl="2" indent="-342900" eaLnBrk="1" hangingPunct="1">
              <a:lnSpc>
                <a:spcPct val="90000"/>
              </a:lnSpc>
              <a:buFont typeface="Arial" panose="020B0604020202020204" pitchFamily="34" charset="0"/>
              <a:buChar char="•"/>
              <a:defRPr/>
            </a:pPr>
            <a:r>
              <a:rPr lang="en-GB" sz="2400" dirty="0"/>
              <a:t>Anything new, since?</a:t>
            </a:r>
            <a:endParaRPr lang="en-US" sz="2200" dirty="0"/>
          </a:p>
          <a:p>
            <a:endParaRPr lang="en-US" dirty="0"/>
          </a:p>
        </p:txBody>
      </p:sp>
    </p:spTree>
    <p:extLst>
      <p:ext uri="{BB962C8B-B14F-4D97-AF65-F5344CB8AC3E}">
        <p14:creationId xmlns:p14="http://schemas.microsoft.com/office/powerpoint/2010/main" val="1768506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DetNet and other time-sensitive networking, (IETF, RTA TIG, etc.)</a:t>
            </a:r>
          </a:p>
        </p:txBody>
      </p:sp>
      <p:sp>
        <p:nvSpPr>
          <p:cNvPr id="39939" name="Rectangle 3"/>
          <p:cNvSpPr>
            <a:spLocks noGrp="1" noChangeArrowheads="1"/>
          </p:cNvSpPr>
          <p:nvPr>
            <p:ph idx="1"/>
          </p:nvPr>
        </p:nvSpPr>
        <p:spPr>
          <a:xfrm>
            <a:off x="685800" y="2057400"/>
            <a:ext cx="7772400" cy="4343400"/>
          </a:xfrm>
        </p:spPr>
        <p:txBody>
          <a:bodyPr/>
          <a:lstStyle/>
          <a:p>
            <a:pPr>
              <a:defRPr/>
            </a:pPr>
            <a:r>
              <a:rPr lang="en-US" sz="1800" dirty="0"/>
              <a:t>IETF TSN use case document declares 802.11 inappropriate for deterministic networking.  But, 802.15.4 TSCH appears to be appropriate.  </a:t>
            </a:r>
          </a:p>
          <a:p>
            <a:pPr>
              <a:defRPr/>
            </a:pPr>
            <a:r>
              <a:rPr lang="en-US" sz="1800" dirty="0"/>
              <a:t>Can 802.11 be used?</a:t>
            </a:r>
          </a:p>
          <a:p>
            <a:pPr>
              <a:defRPr/>
            </a:pPr>
            <a:r>
              <a:rPr lang="en-US" sz="1800" dirty="0"/>
              <a:t>If not, can/should 802.11 be “improved” so that it can be used?</a:t>
            </a:r>
          </a:p>
          <a:p>
            <a:pPr>
              <a:defRPr/>
            </a:pPr>
            <a:r>
              <a:rPr lang="en-US" sz="1800" dirty="0"/>
              <a:t>PAW BOF formed, scheduled for ~ March 25</a:t>
            </a:r>
          </a:p>
          <a:p>
            <a:pPr>
              <a:defRPr/>
            </a:pPr>
            <a:r>
              <a:rPr lang="en-US" sz="1800" dirty="0"/>
              <a:t>Does 11ax scheduling/trigger-based fit into this?</a:t>
            </a:r>
          </a:p>
          <a:p>
            <a:pPr>
              <a:defRPr/>
            </a:pPr>
            <a:r>
              <a:rPr lang="en-US" sz="1800" dirty="0"/>
              <a:t>What are the requirements coming from the RTA TIG, and do those change the above?</a:t>
            </a:r>
          </a:p>
          <a:p>
            <a:pPr>
              <a:defRPr/>
            </a:pPr>
            <a:endParaRPr lang="en-US" sz="1600" dirty="0"/>
          </a:p>
        </p:txBody>
      </p:sp>
    </p:spTree>
    <p:extLst>
      <p:ext uri="{BB962C8B-B14F-4D97-AF65-F5344CB8AC3E}">
        <p14:creationId xmlns:p14="http://schemas.microsoft.com/office/powerpoint/2010/main" val="10611611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Source Address Verification Improvements</a:t>
            </a:r>
          </a:p>
        </p:txBody>
      </p:sp>
      <p:sp>
        <p:nvSpPr>
          <p:cNvPr id="39939" name="Rectangle 3"/>
          <p:cNvSpPr>
            <a:spLocks noGrp="1" noChangeArrowheads="1"/>
          </p:cNvSpPr>
          <p:nvPr>
            <p:ph idx="1"/>
          </p:nvPr>
        </p:nvSpPr>
        <p:spPr>
          <a:xfrm>
            <a:off x="685800" y="1752600"/>
            <a:ext cx="7772400" cy="4495800"/>
          </a:xfrm>
        </p:spPr>
        <p:txBody>
          <a:bodyPr/>
          <a:lstStyle/>
          <a:p>
            <a:pPr marL="342900" lvl="1" indent="-342900" eaLnBrk="1" hangingPunct="1">
              <a:lnSpc>
                <a:spcPct val="90000"/>
              </a:lnSpc>
              <a:spcBef>
                <a:spcPts val="300"/>
              </a:spcBef>
              <a:buFont typeface="Arial" pitchFamily="34" charset="0"/>
              <a:buChar char="•"/>
              <a:defRPr/>
            </a:pPr>
            <a:r>
              <a:rPr lang="en-US" altLang="en-US" b="1" dirty="0"/>
              <a:t>IETF SAVI draft: </a:t>
            </a:r>
            <a:r>
              <a:rPr lang="en-GB" u="sng" dirty="0">
                <a:hlinkClick r:id="rId2"/>
              </a:rPr>
              <a:t>https://datatracker.ietf.org/doc/draft-bi-savi-wlan</a:t>
            </a:r>
            <a:endParaRPr lang="en-GB" u="sng" dirty="0"/>
          </a:p>
          <a:p>
            <a:pPr marL="685800" lvl="2" indent="-342900" eaLnBrk="1" hangingPunct="1">
              <a:lnSpc>
                <a:spcPct val="90000"/>
              </a:lnSpc>
              <a:spcBef>
                <a:spcPts val="300"/>
              </a:spcBef>
              <a:buFont typeface="Arial" pitchFamily="34" charset="0"/>
              <a:buChar char="•"/>
              <a:defRPr/>
            </a:pPr>
            <a:r>
              <a:rPr lang="en-GB" u="sng" dirty="0"/>
              <a:t>Latest update May 12 2019. </a:t>
            </a:r>
            <a:endParaRPr lang="en-US" dirty="0"/>
          </a:p>
          <a:p>
            <a:pPr lvl="1"/>
            <a:endParaRPr lang="en-US" altLang="en-US" sz="1600" dirty="0"/>
          </a:p>
        </p:txBody>
      </p:sp>
    </p:spTree>
    <p:extLst>
      <p:ext uri="{BB962C8B-B14F-4D97-AF65-F5344CB8AC3E}">
        <p14:creationId xmlns:p14="http://schemas.microsoft.com/office/powerpoint/2010/main" val="32230890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b="0" dirty="0"/>
              <a:t>See</a:t>
            </a:r>
            <a:r>
              <a:rPr lang="en-US" b="0" dirty="0"/>
              <a:t> </a:t>
            </a:r>
            <a:r>
              <a:rPr lang="en-US" b="0" dirty="0">
                <a:hlinkClick r:id="rId2"/>
              </a:rPr>
              <a:t>11-18/1051r5</a:t>
            </a:r>
            <a:r>
              <a:rPr lang="en-US" b="0" dirty="0"/>
              <a:t> (1/19)  </a:t>
            </a:r>
          </a:p>
          <a:p>
            <a:endParaRPr lang="en-US" b="0" dirty="0"/>
          </a:p>
          <a:p>
            <a:pPr lvl="1"/>
            <a:endParaRPr lang="en-US" dirty="0"/>
          </a:p>
          <a:p>
            <a:pPr lvl="1"/>
            <a:endParaRPr lang="en-US" b="0" dirty="0"/>
          </a:p>
          <a:p>
            <a:endParaRPr lang="en-US" altLang="en-US" b="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May 2019, Atlanta, Georgia,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What is a STA?</a:t>
            </a:r>
          </a:p>
        </p:txBody>
      </p:sp>
      <p:sp>
        <p:nvSpPr>
          <p:cNvPr id="39939" name="Rectangle 3"/>
          <p:cNvSpPr>
            <a:spLocks noGrp="1" noChangeArrowheads="1"/>
          </p:cNvSpPr>
          <p:nvPr>
            <p:ph idx="1"/>
          </p:nvPr>
        </p:nvSpPr>
        <p:spPr>
          <a:xfrm>
            <a:off x="685800" y="1752600"/>
            <a:ext cx="7772400" cy="4495800"/>
          </a:xfrm>
        </p:spPr>
        <p:txBody>
          <a:bodyPr/>
          <a:lstStyle/>
          <a:p>
            <a:r>
              <a:rPr lang="en-US" dirty="0"/>
              <a:t>See: </a:t>
            </a:r>
            <a:r>
              <a:rPr lang="en-US" dirty="0">
                <a:hlinkClick r:id="rId2"/>
              </a:rPr>
              <a:t>11-19/0106r0</a:t>
            </a:r>
            <a:r>
              <a:rPr lang="en-US" dirty="0"/>
              <a:t> (1/19)</a:t>
            </a:r>
            <a:endParaRPr lang="en-US" sz="2400" b="1" dirty="0">
              <a:ea typeface="+mn-ea"/>
              <a:cs typeface="+mn-cs"/>
            </a:endParaRPr>
          </a:p>
          <a:p>
            <a:endParaRPr lang="en-US" altLang="en-US" dirty="0"/>
          </a:p>
          <a:p>
            <a:r>
              <a:rPr lang="en-US" dirty="0"/>
              <a:t>Related: What is the (“STA(s)”) architecture of off-channel TDLS?</a:t>
            </a:r>
            <a:endParaRPr lang="en-US" altLang="en-US" dirty="0"/>
          </a:p>
          <a:p>
            <a:pPr lvl="1"/>
            <a:endParaRPr lang="en-US" altLang="en-US" sz="1600" dirty="0"/>
          </a:p>
        </p:txBody>
      </p:sp>
    </p:spTree>
    <p:extLst>
      <p:ext uri="{BB962C8B-B14F-4D97-AF65-F5344CB8AC3E}">
        <p14:creationId xmlns:p14="http://schemas.microsoft.com/office/powerpoint/2010/main" val="65180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May 15</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685800" y="1981200"/>
            <a:ext cx="7772400" cy="4267200"/>
          </a:xfrm>
        </p:spPr>
        <p:txBody>
          <a:bodyPr/>
          <a:lstStyle/>
          <a:p>
            <a:pPr marL="0" indent="0">
              <a:buNone/>
            </a:pPr>
            <a:r>
              <a:rPr lang="en-US" altLang="en-US" sz="2000" dirty="0"/>
              <a:t>Topic out of REVmd:</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a:p>
            <a:r>
              <a:rPr lang="en-US" altLang="en-US" sz="2000" dirty="0"/>
              <a:t>Maybe need to consider MLME-SCAN, too?</a:t>
            </a:r>
          </a:p>
          <a:p>
            <a:r>
              <a:rPr lang="en-US" altLang="en-US" sz="2000" dirty="0"/>
              <a:t>Is correct information provided at these primitives (and not more than needed information)?</a:t>
            </a:r>
          </a:p>
        </p:txBody>
      </p:sp>
    </p:spTree>
    <p:extLst>
      <p:ext uri="{BB962C8B-B14F-4D97-AF65-F5344CB8AC3E}">
        <p14:creationId xmlns:p14="http://schemas.microsoft.com/office/powerpoint/2010/main" val="7031700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May 15</a:t>
            </a:r>
            <a:r>
              <a:rPr lang="en-US" altLang="en-US" baseline="30000" dirty="0"/>
              <a:t>th</a:t>
            </a:r>
            <a:r>
              <a:rPr lang="en-US" altLang="en-US" dirty="0"/>
              <a:t>, PM2</a:t>
            </a:r>
          </a:p>
        </p:txBody>
      </p:sp>
    </p:spTree>
    <p:extLst>
      <p:ext uri="{BB962C8B-B14F-4D97-AF65-F5344CB8AC3E}">
        <p14:creationId xmlns:p14="http://schemas.microsoft.com/office/powerpoint/2010/main" val="16748686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dirty="0"/>
              <a:t>ARC Future Activities &amp; sessions</a:t>
            </a:r>
          </a:p>
        </p:txBody>
      </p:sp>
      <p:sp>
        <p:nvSpPr>
          <p:cNvPr id="30723" name="Rectangle 3"/>
          <p:cNvSpPr>
            <a:spLocks noGrp="1" noChangeArrowheads="1"/>
          </p:cNvSpPr>
          <p:nvPr>
            <p:ph idx="1"/>
          </p:nvPr>
        </p:nvSpPr>
        <p:spPr>
          <a:xfrm>
            <a:off x="716797" y="1234698"/>
            <a:ext cx="7772400" cy="5029200"/>
          </a:xfrm>
        </p:spPr>
        <p:txBody>
          <a:bodyPr/>
          <a:lstStyle/>
          <a:p>
            <a:pPr>
              <a:spcBef>
                <a:spcPts val="0"/>
              </a:spcBef>
              <a:defRPr/>
            </a:pPr>
            <a:r>
              <a:rPr lang="en-US" sz="1800" dirty="0"/>
              <a:t>ARC SC meets when a specific focused task is requested of the SC for which the is sufficient volunteer interest.</a:t>
            </a:r>
          </a:p>
          <a:p>
            <a:pPr>
              <a:spcBef>
                <a:spcPts val="0"/>
              </a:spcBef>
              <a:defRPr/>
            </a:pPr>
            <a:r>
              <a:rPr lang="en-US" sz="1800" dirty="0"/>
              <a:t>Continue work on architectural models, and liaison with TGs in development of their architecture as appropriate</a:t>
            </a:r>
          </a:p>
          <a:p>
            <a:pPr>
              <a:spcBef>
                <a:spcPts val="0"/>
              </a:spcBef>
              <a:defRPr/>
            </a:pPr>
            <a:r>
              <a:rPr lang="en-US" sz="1800" dirty="0"/>
              <a:t>Investigation of “split” PHYs (LC, 28 GHz (Phazr))</a:t>
            </a:r>
          </a:p>
          <a:p>
            <a:pPr>
              <a:spcBef>
                <a:spcPts val="0"/>
              </a:spcBef>
              <a:defRPr/>
            </a:pPr>
            <a:r>
              <a:rPr lang="en-US" sz="1800" dirty="0"/>
              <a:t>Investigation of 802.11 as part of a Deterministic Network</a:t>
            </a:r>
          </a:p>
          <a:p>
            <a:pPr>
              <a:spcBef>
                <a:spcPts val="0"/>
              </a:spcBef>
              <a:defRPr/>
            </a:pPr>
            <a:r>
              <a:rPr lang="en-US" sz="1800" dirty="0"/>
              <a:t>Multiple MAC Address discussion (IPv6) – perhaps “multiple radios” too</a:t>
            </a:r>
          </a:p>
          <a:p>
            <a:pPr>
              <a:spcBef>
                <a:spcPts val="0"/>
              </a:spcBef>
              <a:defRPr/>
            </a:pPr>
            <a:r>
              <a:rPr lang="en-US" sz="1800" dirty="0"/>
              <a:t>System architecture(s) for common use scenarios</a:t>
            </a:r>
          </a:p>
          <a:p>
            <a:pPr>
              <a:spcBef>
                <a:spcPts val="0"/>
              </a:spcBef>
              <a:defRPr/>
            </a:pPr>
            <a:r>
              <a:rPr lang="en-US" sz="1800" dirty="0"/>
              <a:t>Will also follow 802.1/802.11 activities on links, bridging, and MAC Service definition – “What is an ESS?”, for example</a:t>
            </a:r>
          </a:p>
          <a:p>
            <a:pPr>
              <a:spcBef>
                <a:spcPts val="0"/>
              </a:spcBef>
              <a:defRPr/>
            </a:pPr>
            <a:r>
              <a:rPr lang="en-US" sz="1800" dirty="0"/>
              <a:t>“What is a STA?” (11-19/0106)  Related: What is the (“STA(s)”) architecture of off-channel TDLS?</a:t>
            </a:r>
          </a:p>
          <a:p>
            <a:pPr>
              <a:spcBef>
                <a:spcPts val="0"/>
              </a:spcBef>
              <a:defRPr/>
            </a:pPr>
            <a:r>
              <a:rPr lang="en-US" sz="1800" dirty="0"/>
              <a:t>MLME-RESET, versus MLME-JOIN and MLME-START (and MLME-SCAN?)</a:t>
            </a:r>
          </a:p>
          <a:p>
            <a:pPr>
              <a:spcBef>
                <a:spcPts val="0"/>
              </a:spcBef>
              <a:defRPr/>
            </a:pPr>
            <a:r>
              <a:rPr lang="en-US" sz="1800" dirty="0"/>
              <a:t>Monitor/report on IETF/802 activities, as needed</a:t>
            </a:r>
          </a:p>
          <a:p>
            <a:pPr>
              <a:spcBef>
                <a:spcPts val="0"/>
              </a:spcBef>
              <a:defRPr/>
            </a:pPr>
            <a:r>
              <a:rPr lang="en-US" sz="1800" dirty="0"/>
              <a:t>Monitor/report on IEEE 1588 activities and 802.1ASrev use of FTM, as needed	</a:t>
            </a:r>
          </a:p>
          <a:p>
            <a:pPr marL="0" indent="0">
              <a:buFontTx/>
              <a:buNone/>
              <a:defRPr/>
            </a:pPr>
            <a:r>
              <a:rPr lang="en-US" sz="1800" dirty="0"/>
              <a:t>If you have ANY other topic that you would like ARC SC to consider, contact the SC chair.</a:t>
            </a:r>
            <a:endParaRPr lang="en-US" sz="2000" dirty="0"/>
          </a:p>
        </p:txBody>
      </p:sp>
    </p:spTree>
    <p:extLst>
      <p:ext uri="{BB962C8B-B14F-4D97-AF65-F5344CB8AC3E}">
        <p14:creationId xmlns:p14="http://schemas.microsoft.com/office/powerpoint/2010/main" val="32080656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July 2019</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a:t>
            </a:r>
          </a:p>
          <a:p>
            <a:pPr eaLnBrk="1" hangingPunct="1"/>
            <a:r>
              <a:rPr lang="en-US" altLang="en-US" dirty="0"/>
              <a:t>Teleconferences:</a:t>
            </a:r>
          </a:p>
          <a:p>
            <a:pPr lvl="1" eaLnBrk="1" hangingPunct="1"/>
            <a:r>
              <a:rPr lang="en-US" altLang="en-US" dirty="0"/>
              <a:t>None planned.</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dirty="0"/>
              <a:t>TGbe (EHT) potential multi-band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“Lower MAC” discussions in ARC, back in 2008</a:t>
            </a:r>
          </a:p>
          <a:p>
            <a:pPr lvl="1"/>
            <a:r>
              <a:rPr lang="en-US" sz="1600" dirty="0">
                <a:hlinkClick r:id="rId2"/>
              </a:rPr>
              <a:t>11-08/0949r4 </a:t>
            </a:r>
            <a:endParaRPr lang="en-US" sz="1600" dirty="0"/>
          </a:p>
          <a:p>
            <a:pPr lvl="1"/>
            <a:endParaRPr lang="en-US" altLang="en-US" sz="16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685800"/>
            <a:ext cx="7848600" cy="685800"/>
          </a:xfrm>
        </p:spPr>
        <p:txBody>
          <a:bodyPr/>
          <a:lstStyle/>
          <a:p>
            <a:pPr eaLnBrk="1" hangingPunct="1"/>
            <a:r>
              <a:rPr lang="en-US" altLang="en-US" dirty="0"/>
              <a:t>AP/DS/Portal architecture and 802 concepts</a:t>
            </a:r>
          </a:p>
        </p:txBody>
      </p:sp>
      <p:sp>
        <p:nvSpPr>
          <p:cNvPr id="45059" name="Rectangle 3"/>
          <p:cNvSpPr>
            <a:spLocks noGrp="1" noChangeArrowheads="1"/>
          </p:cNvSpPr>
          <p:nvPr>
            <p:ph idx="1"/>
          </p:nvPr>
        </p:nvSpPr>
        <p:spPr>
          <a:xfrm>
            <a:off x="685800" y="1447800"/>
            <a:ext cx="7772400" cy="4572000"/>
          </a:xfrm>
        </p:spPr>
        <p:txBody>
          <a:bodyPr/>
          <a:lstStyle/>
          <a:p>
            <a:pPr>
              <a:spcBef>
                <a:spcPct val="0"/>
              </a:spcBef>
            </a:pPr>
            <a:r>
              <a:rPr lang="en-US" altLang="en-US" dirty="0"/>
              <a:t>Presentations on architectural description(s)</a:t>
            </a:r>
          </a:p>
          <a:p>
            <a:pPr lvl="1"/>
            <a:r>
              <a:rPr lang="en-US" altLang="en-US" sz="1600" dirty="0">
                <a:hlinkClick r:id="rId2"/>
              </a:rPr>
              <a:t>11-17-0136-02-0arc-bridging-architecture-considerations.docx</a:t>
            </a:r>
            <a:r>
              <a:rPr lang="en-US" altLang="en-US" sz="1600" dirty="0"/>
              <a:t> </a:t>
            </a:r>
          </a:p>
          <a:p>
            <a:pPr lvl="1"/>
            <a:r>
              <a:rPr lang="en-US" altLang="en-US" sz="1600" dirty="0">
                <a:hlinkClick r:id="rId3"/>
              </a:rPr>
              <a:t>11-16-1512-00-0arc-glk-802-1q-bridge.pptx</a:t>
            </a:r>
            <a:r>
              <a:rPr lang="en-US" altLang="en-US" sz="1600" dirty="0"/>
              <a:t> </a:t>
            </a:r>
          </a:p>
          <a:p>
            <a:r>
              <a:rPr lang="en-US" altLang="en-US" dirty="0"/>
              <a:t>Reference presentations (previously reviewed, current status of thinking):</a:t>
            </a:r>
          </a:p>
          <a:p>
            <a:pPr lvl="1"/>
            <a:r>
              <a:rPr lang="en-US" altLang="en-US" sz="1600" dirty="0">
                <a:hlinkClick r:id="rId4"/>
              </a:rPr>
              <a:t>11-14-1213-01-0arc-ap-arch-concepts-and-distribution-system-access.pptx</a:t>
            </a:r>
          </a:p>
          <a:p>
            <a:pPr lvl="1"/>
            <a:r>
              <a:rPr lang="en-US" altLang="en-US" sz="1600" dirty="0">
                <a:hlinkClick r:id="rId4"/>
              </a:rPr>
              <a:t>11-13-0115-15-0arc-considerations-on-ap-architectural-models.doc</a:t>
            </a:r>
            <a:r>
              <a:rPr lang="en-US" altLang="en-US" sz="1600" dirty="0"/>
              <a:t> </a:t>
            </a:r>
          </a:p>
          <a:p>
            <a:pPr lvl="1"/>
            <a:r>
              <a:rPr lang="en-US" altLang="en-US" sz="1600" dirty="0">
                <a:hlinkClick r:id="rId5"/>
              </a:rPr>
              <a:t>11-14-0497-03-0arc-802-11-portal-and-802-1ac-convergence-function.pptx</a:t>
            </a:r>
            <a:r>
              <a:rPr lang="en-US" altLang="en-US" sz="1600" dirty="0"/>
              <a:t> </a:t>
            </a:r>
          </a:p>
          <a:p>
            <a:pPr lvl="1"/>
            <a:r>
              <a:rPr lang="en-US" altLang="en-US" sz="1600" dirty="0">
                <a:hlinkClick r:id="rId6"/>
              </a:rPr>
              <a:t>11-14-0562-05-00ak-802-11ak-and-802-1ac-convergence-function.pptx</a:t>
            </a:r>
            <a:r>
              <a:rPr lang="en-US" altLang="en-US" sz="1600" dirty="0"/>
              <a:t> </a:t>
            </a:r>
          </a:p>
          <a:p>
            <a:pPr lvl="1"/>
            <a:r>
              <a:rPr lang="en-US" altLang="en-US" sz="1600" dirty="0">
                <a:hlinkClick r:id="rId7"/>
              </a:rPr>
              <a:t>11-15-0454-00-0arc-some-more-ds-architecture-concepts.pptx</a:t>
            </a:r>
            <a:r>
              <a:rPr lang="en-US" altLang="en-US" sz="1600" dirty="0"/>
              <a:t> </a:t>
            </a:r>
          </a:p>
          <a:p>
            <a:pPr lvl="1"/>
            <a:r>
              <a:rPr lang="en-US" altLang="en-US" sz="1600" dirty="0">
                <a:hlinkClick r:id="rId8"/>
              </a:rPr>
              <a:t>11-16-0720-00-0arc-stacked-architecture-discussion.pptx</a:t>
            </a:r>
            <a:r>
              <a:rPr lang="en-US" altLang="en-US" sz="1600" dirty="0"/>
              <a:t> </a:t>
            </a:r>
          </a:p>
          <a:p>
            <a:pPr lvl="1"/>
            <a:endParaRPr lang="en-US" altLang="en-US" sz="1600" dirty="0"/>
          </a:p>
        </p:txBody>
      </p:sp>
    </p:spTree>
    <p:extLst>
      <p:ext uri="{BB962C8B-B14F-4D97-AF65-F5344CB8AC3E}">
        <p14:creationId xmlns:p14="http://schemas.microsoft.com/office/powerpoint/2010/main" val="1291503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May 2019 session</a:t>
            </a:r>
          </a:p>
          <a:p>
            <a:pPr eaLnBrk="1" hangingPunct="1"/>
            <a:endParaRPr lang="en-US" altLang="en-US" sz="2000" dirty="0"/>
          </a:p>
          <a:p>
            <a:pPr eaLnBrk="1" hangingPunct="1"/>
            <a:r>
              <a:rPr lang="en-US" altLang="en-US" sz="2000" dirty="0"/>
              <a:t>Chair: Mark Hamilton (Ruckus/ARRIS)</a:t>
            </a:r>
          </a:p>
          <a:p>
            <a:pPr eaLnBrk="1" hangingPunct="1"/>
            <a:r>
              <a:rPr lang="en-US" altLang="en-US" sz="2000" dirty="0"/>
              <a:t>Vice Chair: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May 14</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a:p>
            <a:pPr eaLnBrk="1" hangingPunct="1"/>
            <a:r>
              <a:rPr lang="en-US" altLang="en-US" sz="2800" dirty="0"/>
              <a:t>Call for Secretary</a:t>
            </a:r>
          </a:p>
          <a:p>
            <a:pPr lvl="1" eaLnBrk="1" hangingPunct="1"/>
            <a:r>
              <a:rPr lang="en-US" altLang="en-US" sz="2400" dirty="0"/>
              <a:t>This meeting cannot proceed with our a secretary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dirty="0"/>
              <a:t>Participants, Patents, and Duty to Inform</a:t>
            </a:r>
            <a:endParaRPr lang="en-US" altLang="en-US" dirty="0"/>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subclause 6.2</a:t>
            </a:r>
            <a:r>
              <a:rPr lang="en-US" altLang="en-US" sz="1600" b="1" dirty="0">
                <a:solidFill>
                  <a:srgbClr val="003399"/>
                </a:solidFill>
              </a:rPr>
              <a:t>]:</a:t>
            </a:r>
          </a:p>
          <a:p>
            <a:pPr lvl="2"/>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dirty="0"/>
              <a:t>Patent Related Links</a:t>
            </a:r>
            <a:endParaRPr lang="en-US" altLang="en-US" u="sng" dirty="0"/>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dirty="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dirty="0">
                <a:cs typeface="Times New Roman" panose="02020603050405020304" pitchFamily="18" charset="0"/>
              </a:rPr>
              <a:t>	Patent Policy is stated in these sources:</a:t>
            </a:r>
          </a:p>
          <a:p>
            <a:pPr lvl="1">
              <a:lnSpc>
                <a:spcPct val="90000"/>
              </a:lnSpc>
              <a:buFont typeface="Monotype Sorts" charset="2"/>
              <a:buNone/>
            </a:pPr>
            <a:r>
              <a:rPr lang="en-GB" altLang="en-US" sz="2400" dirty="0"/>
              <a:t>		IEEE-SA Standards Boards Bylaws</a:t>
            </a:r>
          </a:p>
          <a:p>
            <a:pPr lvl="1">
              <a:lnSpc>
                <a:spcPct val="90000"/>
              </a:lnSpc>
              <a:buFont typeface="Monotype Sorts" charset="2"/>
              <a:buNone/>
            </a:pPr>
            <a:r>
              <a:rPr lang="en-US" altLang="en-US" sz="2100" dirty="0"/>
              <a:t>		</a:t>
            </a:r>
            <a:r>
              <a:rPr lang="en-US" altLang="en-US" sz="2100" i="1" dirty="0"/>
              <a:t>http://standards.ieee.org/develop/policies/bylaws/sect6-7.html#6</a:t>
            </a:r>
          </a:p>
          <a:p>
            <a:pPr lvl="1">
              <a:lnSpc>
                <a:spcPct val="90000"/>
              </a:lnSpc>
              <a:buFont typeface="Monotype Sorts" charset="2"/>
              <a:buNone/>
            </a:pPr>
            <a:r>
              <a:rPr lang="en-GB" altLang="en-US" sz="2400" dirty="0"/>
              <a:t>		IEEE-SA Standards Board Operations Manual</a:t>
            </a:r>
          </a:p>
          <a:p>
            <a:pPr lvl="1">
              <a:lnSpc>
                <a:spcPct val="90000"/>
              </a:lnSpc>
              <a:buFont typeface="Monotype Sorts" charset="2"/>
              <a:buNone/>
            </a:pPr>
            <a:r>
              <a:rPr lang="en-US" altLang="en-US" sz="2400" dirty="0"/>
              <a:t>		</a:t>
            </a:r>
            <a:r>
              <a:rPr lang="en-US" altLang="en-US" sz="2100" i="1" dirty="0"/>
              <a:t>http://standards.ieee.org/develop/policies/opman/sect6.html#6.3</a:t>
            </a:r>
            <a:endParaRPr lang="en-US" altLang="en-US" sz="2400" dirty="0"/>
          </a:p>
          <a:p>
            <a:pPr lvl="1">
              <a:lnSpc>
                <a:spcPct val="90000"/>
              </a:lnSpc>
              <a:buFont typeface="Monotype Sorts" charset="2"/>
              <a:buNone/>
            </a:pPr>
            <a:r>
              <a:rPr lang="en-US" altLang="en-US" sz="2400" dirty="0">
                <a:cs typeface="Times New Roman" panose="02020603050405020304" pitchFamily="18" charset="0"/>
              </a:rPr>
              <a:t>	Material about the patent policy is available at</a:t>
            </a:r>
            <a:r>
              <a:rPr lang="en-US" altLang="en-US" sz="2400" dirty="0"/>
              <a:t> </a:t>
            </a:r>
          </a:p>
          <a:p>
            <a:pPr lvl="1">
              <a:lnSpc>
                <a:spcPct val="90000"/>
              </a:lnSpc>
              <a:buFont typeface="Monotype Sorts" charset="2"/>
              <a:buNone/>
            </a:pPr>
            <a:r>
              <a:rPr lang="en-US" altLang="en-US" sz="2400" dirty="0"/>
              <a:t>		</a:t>
            </a:r>
            <a:r>
              <a:rPr lang="en-US" altLang="en-US" sz="2100" i="1" dirty="0"/>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dirty="0"/>
              <a:t>Call for Potentially Essential Patents</a:t>
            </a:r>
          </a:p>
        </p:txBody>
      </p:sp>
      <p:sp>
        <p:nvSpPr>
          <p:cNvPr id="29699" name="Rectangle 1027"/>
          <p:cNvSpPr>
            <a:spLocks noGrp="1" noChangeArrowheads="1"/>
          </p:cNvSpPr>
          <p:nvPr>
            <p:ph type="body" idx="1"/>
          </p:nvPr>
        </p:nvSpPr>
        <p:spPr/>
        <p:txBody>
          <a:bodyPr/>
          <a:lstStyle/>
          <a:p>
            <a:r>
              <a:rPr lang="en-US" alt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dirty="0"/>
              <a:t>Either speak up now or</a:t>
            </a:r>
          </a:p>
          <a:p>
            <a:pPr lvl="1">
              <a:buFont typeface="Arial" panose="020B0604020202020204" pitchFamily="34" charset="0"/>
              <a:buChar char="•"/>
            </a:pPr>
            <a:r>
              <a:rPr lang="en-US" altLang="en-US" dirty="0"/>
              <a:t>Provide the chair of this group with the identity of the holder(s) of any and all such claims as soon as possible or</a:t>
            </a:r>
          </a:p>
          <a:p>
            <a:pPr lvl="1">
              <a:buFont typeface="Arial" panose="020B0604020202020204" pitchFamily="34" charset="0"/>
              <a:buChar char="•"/>
            </a:pPr>
            <a:r>
              <a:rPr lang="en-US" altLang="en-US" dirty="0"/>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58784</TotalTime>
  <Words>1753</Words>
  <Application>Microsoft Office PowerPoint</Application>
  <PresentationFormat>On-screen Show (4:3)</PresentationFormat>
  <Paragraphs>227</Paragraphs>
  <Slides>27</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5" baseType="lpstr">
      <vt:lpstr>MS Gothic</vt:lpstr>
      <vt:lpstr>MS PGothic</vt:lpstr>
      <vt:lpstr>Arial</vt:lpstr>
      <vt:lpstr>Helvetica</vt:lpstr>
      <vt:lpstr>Monotype Sorts</vt:lpstr>
      <vt:lpstr>Times New Roman</vt:lpstr>
      <vt:lpstr>802-11-Submission</vt:lpstr>
      <vt:lpstr>Document</vt:lpstr>
      <vt:lpstr>ARC-SC-agenda-Mar-2019</vt:lpstr>
      <vt:lpstr>Abstract</vt:lpstr>
      <vt:lpstr>IEEE 802.11   Architecture Standing Committee</vt:lpstr>
      <vt:lpstr>Tuesday, May 14th,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May 2019 (1 of 2)</vt:lpstr>
      <vt:lpstr>ARC Agenda – May 2019 (2 of 2)</vt:lpstr>
      <vt:lpstr>Prior ARC Minutes</vt:lpstr>
      <vt:lpstr>IEEE 1588 mapping to IEEE 802.11/ 802.1ASrev use of FTM update </vt:lpstr>
      <vt:lpstr>IETF/802 coordination </vt:lpstr>
      <vt:lpstr>IEEE 802 activities directly related to IEEE 802.11 ARC</vt:lpstr>
      <vt:lpstr>DetNet and other time-sensitive networking, (IETF, RTA TIG, etc.)</vt:lpstr>
      <vt:lpstr>Source Address Verification Improvements</vt:lpstr>
      <vt:lpstr>What is an ESS?</vt:lpstr>
      <vt:lpstr>What is a STA?</vt:lpstr>
      <vt:lpstr>Wednesday, May 15th, AM1</vt:lpstr>
      <vt:lpstr>MLME-RESET, versus MLME-JOIN and MLME-START</vt:lpstr>
      <vt:lpstr>Wednesday, May 15th, PM2</vt:lpstr>
      <vt:lpstr>ARC Future Activities &amp; sessions</vt:lpstr>
      <vt:lpstr>Planning for July 2019</vt:lpstr>
      <vt:lpstr>TGbe (EHT) potential multi-band concepts</vt:lpstr>
      <vt:lpstr>AP/DS/Portal architecture and 802 concepts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Joseph Levy</cp:lastModifiedBy>
  <cp:revision>735</cp:revision>
  <cp:lastPrinted>1998-02-10T13:28:06Z</cp:lastPrinted>
  <dcterms:created xsi:type="dcterms:W3CDTF">2009-07-15T16:38:20Z</dcterms:created>
  <dcterms:modified xsi:type="dcterms:W3CDTF">2019-05-14T03:46:57Z</dcterms:modified>
</cp:coreProperties>
</file>