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71" r:id="rId4"/>
    <p:sldId id="265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90" r:id="rId18"/>
    <p:sldId id="284" r:id="rId19"/>
    <p:sldId id="285" r:id="rId20"/>
    <p:sldId id="286" r:id="rId21"/>
    <p:sldId id="287" r:id="rId22"/>
    <p:sldId id="288" r:id="rId23"/>
    <p:sldId id="289" r:id="rId24"/>
  </p:sldIdLst>
  <p:sldSz cx="9144000" cy="6858000" type="screen4x3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 lei" initials="jl" lastIdx="2" clrIdx="0">
    <p:extLst>
      <p:ext uri="{19B8F6BF-5375-455C-9EA6-DF929625EA0E}">
        <p15:presenceInfo xmlns:p15="http://schemas.microsoft.com/office/powerpoint/2012/main" userId="89326dc2a75e1a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91711" autoAdjust="0"/>
  </p:normalViewPr>
  <p:slideViewPr>
    <p:cSldViewPr>
      <p:cViewPr varScale="1">
        <p:scale>
          <a:sx n="71" d="100"/>
          <a:sy n="71" d="100"/>
        </p:scale>
        <p:origin x="486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doc.: IEEE 802.11-19/xxxxr0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altLang="zh-CN" dirty="0"/>
              <a:t>April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Jun Lei, Nufront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dirty="0"/>
              <a:t>doc.: IEEE 802.11-19/xxxxr0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zh-CN" dirty="0"/>
              <a:t>April 2019</a:t>
            </a:r>
            <a:endParaRPr lang="en-US" dirty="0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701675"/>
            <a:ext cx="4627563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dirty="0"/>
              <a:t>Jun Lei, Nufront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dirty="0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dirty="0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dirty="0"/>
              <a:t>doc.: IEEE 802.11-19/xxxxr0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zh-CN" dirty="0"/>
              <a:t>April 2019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dirty="0"/>
              <a:t>Jun Lei, Nufront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 dirty="0"/>
              <a:t>Page </a:t>
            </a:r>
            <a:fld id="{465D53FD-DB5F-4815-BF01-6488A8FBD189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dirty="0"/>
              <a:t>doc.: IEEE 802.11-19/xxxxr0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zh-CN" dirty="0"/>
              <a:t>April 2019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dirty="0"/>
              <a:t>Jun Lei, Nufront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 dirty="0"/>
              <a:t>Page </a:t>
            </a:r>
            <a:fld id="{CA5AFF69-4AEE-4693-9CD6-98E2EBC076EC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dirty="0"/>
              <a:t>doc.: IEEE 802.11-19/xxxxr0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zh-CN" dirty="0"/>
              <a:t>April 2019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dirty="0"/>
              <a:t>Jun Lei, Nufront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 dirty="0"/>
              <a:t>Page </a:t>
            </a:r>
            <a:fld id="{EA25EADA-8DDC-4EE3-B5F1-3BBBDDDD6BEC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22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Jun Lei, Nufront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/>
              <a:t>Jun Lei, Nufront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zh-CN" dirty="0"/>
              <a:t>April 2019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Jun Lei, Nufront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Jun Lei, Nufront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5643570" y="6475413"/>
            <a:ext cx="2898768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Jun Lei, Nufront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Jun Lei, Nufront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Jun Lei, Nufront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Jun Lei, Nufront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1513" cy="54086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Jun Lei, Nufront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/>
              <a:t>Jun Lei, Nufront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88" y="6475413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0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13" y="6475413"/>
            <a:ext cx="714375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0"/>
            <a:ext cx="7848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5000628" y="357166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802.11-19/0626r0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303451" cy="273050"/>
          </a:xfrm>
        </p:spPr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265955"/>
          </a:xfrm>
        </p:spPr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469900"/>
            <a:ext cx="864096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EUHT Technical Brief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396875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2019-04-08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469362"/>
              </p:ext>
            </p:extLst>
          </p:nvPr>
        </p:nvGraphicFramePr>
        <p:xfrm>
          <a:off x="493713" y="2451100"/>
          <a:ext cx="8074025" cy="3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Document" r:id="rId4" imgW="8254533" imgH="3465587" progId="">
                  <p:embed/>
                </p:oleObj>
              </mc:Choice>
              <mc:Fallback>
                <p:oleObj name="Document" r:id="rId4" imgW="8254533" imgH="3465587" progId="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3" y="2451100"/>
                        <a:ext cx="8074025" cy="3392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3400" y="1939925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CN" dirty="0">
                <a:sym typeface="微软雅黑" panose="020B0503020204020204" pitchFamily="34" charset="-122"/>
              </a:rPr>
              <a:t>Optimized for Ultra-high Vehicle Speed</a:t>
            </a:r>
            <a:br>
              <a:rPr lang="zh-CN" altLang="en-US" dirty="0">
                <a:sym typeface="微软雅黑" panose="020B0503020204020204" pitchFamily="34" charset="-122"/>
              </a:rPr>
            </a:b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9" name="TextBox 18"/>
          <p:cNvSpPr>
            <a:spLocks noChangeArrowheads="1"/>
          </p:cNvSpPr>
          <p:nvPr/>
        </p:nvSpPr>
        <p:spPr bwMode="auto">
          <a:xfrm>
            <a:off x="80031" y="1446550"/>
            <a:ext cx="8857375" cy="5119350"/>
          </a:xfrm>
          <a:prstGeom prst="rect">
            <a:avLst/>
          </a:prstGeom>
          <a:noFill/>
          <a:ln w="9525" cmpd="sng">
            <a:noFill/>
            <a:miter lim="800000"/>
          </a:ln>
        </p:spPr>
        <p:txBody>
          <a:bodyPr wrap="square">
            <a:spAutoFit/>
          </a:bodyPr>
          <a:lstStyle/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b="1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Problems in ultra-high speed scenarios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High Doppler Shift ( up to 2.1KHz)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Fast Changing Channel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Frequent Handover</a:t>
            </a:r>
            <a:endParaRPr lang="en-US" altLang="zh-CN" sz="2000" b="1" dirty="0">
              <a:solidFill>
                <a:schemeClr val="tx1"/>
              </a:solidFill>
              <a:latin typeface="+mn-lt"/>
              <a:ea typeface="+mn-ea"/>
              <a:sym typeface="Arial" panose="020B0604020202020204" pitchFamily="34" charset="0"/>
            </a:endParaRP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b="1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Solutions in EUHT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Higher sub-carrier interval for tolerating higher Doppler offset</a:t>
            </a:r>
          </a:p>
          <a:p>
            <a:pPr marL="1092200" lvl="2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78KHz for EUHT,  15KHz for LTE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Flexible pilots density for fast channel tracking</a:t>
            </a:r>
          </a:p>
          <a:p>
            <a:pPr marL="1092200" lvl="2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Interval between pilot symbols can be configured to 0.04ms~14ms in EUHT</a:t>
            </a:r>
          </a:p>
          <a:p>
            <a:pPr marL="1092200" lvl="2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LTE:  fixed to 0.5ms, channel may change significantly at 350km/h@6GHz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Advanced algorithms for accurate channel estimation and prediction</a:t>
            </a:r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3857619" y="1285860"/>
          <a:ext cx="5044621" cy="2428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" name="Visio" r:id="rId3" imgW="5768721" imgH="2787206" progId="Visio.Drawing.11">
                  <p:embed/>
                </p:oleObj>
              </mc:Choice>
              <mc:Fallback>
                <p:oleObj name="Visio" r:id="rId3" imgW="5768721" imgH="2787206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19" y="1285860"/>
                        <a:ext cx="5044621" cy="24288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CN" dirty="0">
                <a:sym typeface="微软雅黑" panose="020B0503020204020204" pitchFamily="34" charset="-122"/>
              </a:rPr>
              <a:t>Fast and Reliable Handover</a:t>
            </a:r>
            <a:br>
              <a:rPr lang="zh-CN" altLang="en-US" dirty="0">
                <a:sym typeface="微软雅黑" panose="020B0503020204020204" pitchFamily="34" charset="-122"/>
              </a:rPr>
            </a:b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7" name="TextBox 18"/>
          <p:cNvSpPr>
            <a:spLocks noChangeArrowheads="1"/>
          </p:cNvSpPr>
          <p:nvPr/>
        </p:nvSpPr>
        <p:spPr bwMode="auto">
          <a:xfrm>
            <a:off x="286625" y="1357298"/>
            <a:ext cx="8857375" cy="4503797"/>
          </a:xfrm>
          <a:prstGeom prst="rect">
            <a:avLst/>
          </a:prstGeom>
          <a:noFill/>
          <a:ln w="9525" cmpd="sng">
            <a:noFill/>
            <a:miter lim="800000"/>
          </a:ln>
        </p:spPr>
        <p:txBody>
          <a:bodyPr wrap="square">
            <a:spAutoFit/>
          </a:bodyPr>
          <a:lstStyle/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b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Fast Handover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Simplified handover process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Terminal triggered </a:t>
            </a:r>
            <a:r>
              <a:rPr lang="en-US" altLang="zh-CN" sz="2000" i="1" dirty="0">
                <a:solidFill>
                  <a:srgbClr val="FF0000"/>
                </a:solidFill>
                <a:latin typeface="+mn-lt"/>
                <a:ea typeface="+mn-ea"/>
                <a:sym typeface="Arial" panose="020B0604020202020204" pitchFamily="34" charset="0"/>
              </a:rPr>
              <a:t>handover</a:t>
            </a:r>
          </a:p>
          <a:p>
            <a:pPr marL="1092200" lvl="2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No need go through core network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Flexible and self-contained frame</a:t>
            </a:r>
          </a:p>
          <a:p>
            <a:pPr marL="1092200" lvl="2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Faster request/response 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b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Reliable Handover decision based on 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Signal strength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Ranging results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i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Channel tracking and prediction results ..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b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Multiple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+mn-ea"/>
                <a:sym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+mn-lt"/>
                <a:ea typeface="+mn-ea"/>
                <a:sym typeface="Arial" panose="020B0604020202020204" pitchFamily="34" charset="0"/>
              </a:rPr>
              <a:t>connection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+mn-ea"/>
                <a:sym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achieves 0ms handover interruption</a:t>
            </a: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4714876" y="1500174"/>
          <a:ext cx="4165600" cy="448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8" r:id="rId3" imgW="4914857" imgH="5286336" progId="">
                  <p:embed/>
                </p:oleObj>
              </mc:Choice>
              <mc:Fallback>
                <p:oleObj r:id="rId3" imgW="4914857" imgH="528633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1500174"/>
                        <a:ext cx="4165600" cy="448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CN" dirty="0">
                <a:sym typeface="微软雅黑" panose="020B0503020204020204" pitchFamily="34" charset="-122"/>
              </a:rPr>
              <a:t>Performance in High Speed Train Use Case</a:t>
            </a:r>
            <a:br>
              <a:rPr lang="zh-CN" altLang="en-US" dirty="0">
                <a:sym typeface="微软雅黑" panose="020B0503020204020204" pitchFamily="34" charset="-122"/>
              </a:rPr>
            </a:b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5572140"/>
            <a:ext cx="7770813" cy="522273"/>
          </a:xfrm>
        </p:spPr>
        <p:txBody>
          <a:bodyPr/>
          <a:lstStyle/>
          <a:p>
            <a:r>
              <a:rPr lang="en-US" altLang="zh-CN" sz="2000" dirty="0">
                <a:sym typeface="Arial" panose="020B0604020202020204" pitchFamily="34" charset="0"/>
              </a:rPr>
              <a:t>Quoted from 3</a:t>
            </a:r>
            <a:r>
              <a:rPr lang="en-US" altLang="zh-CN" sz="2000" baseline="30000" dirty="0">
                <a:sym typeface="Arial" panose="020B0604020202020204" pitchFamily="34" charset="0"/>
              </a:rPr>
              <a:t>rd</a:t>
            </a:r>
            <a:r>
              <a:rPr lang="en-US" altLang="zh-CN" sz="2000" dirty="0">
                <a:sym typeface="Arial" panose="020B0604020202020204" pitchFamily="34" charset="0"/>
              </a:rPr>
              <a:t> party Field Test Results in Beijing-Tianjin HST in June 2017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graphicFrame>
        <p:nvGraphicFramePr>
          <p:cNvPr id="7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432461"/>
              </p:ext>
            </p:extLst>
          </p:nvPr>
        </p:nvGraphicFramePr>
        <p:xfrm>
          <a:off x="714348" y="1285860"/>
          <a:ext cx="7858180" cy="4357717"/>
        </p:xfrm>
        <a:graphic>
          <a:graphicData uri="http://schemas.openxmlformats.org/drawingml/2006/table">
            <a:tbl>
              <a:tblPr/>
              <a:tblGrid>
                <a:gridCol w="5509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518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Performance Index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2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Result</a:t>
                      </a:r>
                      <a:endParaRPr kumimoji="0" lang="zh-CN" altLang="en-US" sz="1600" b="0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2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518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Vehicle speed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8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350 km/h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8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518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Join network success rate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8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100%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8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775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Handover success rate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100%</a:t>
                      </a:r>
                      <a:endParaRPr kumimoji="0" lang="zh-CN" altLang="en-US" sz="16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1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518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Handover delay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8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&lt; 37 ms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8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2545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End-to-end delay</a:t>
                      </a:r>
                    </a:p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Air interface delay 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&lt; 5ms</a:t>
                      </a:r>
                    </a:p>
                    <a:p>
                      <a:pPr marL="0" marR="0" lvl="0" indent="0" algn="just" defTabSz="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&lt; 1ms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1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775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Peak throughput rate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260Mbps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862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775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Average throughput rate 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143Mbps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1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775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Data packet loss rate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&lt; 0.4%</a:t>
                      </a:r>
                      <a:endParaRPr kumimoji="0" lang="zh-CN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CN" dirty="0">
                <a:sym typeface="微软雅黑" panose="020B0503020204020204" pitchFamily="34" charset="-122"/>
              </a:rPr>
              <a:t>Performance in Metro Use Case</a:t>
            </a:r>
            <a:br>
              <a:rPr lang="zh-CN" altLang="en-US" dirty="0">
                <a:sym typeface="微软雅黑" panose="020B0503020204020204" pitchFamily="34" charset="-122"/>
              </a:rPr>
            </a:b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4348" y="5572140"/>
            <a:ext cx="7770813" cy="1022339"/>
          </a:xfrm>
        </p:spPr>
        <p:txBody>
          <a:bodyPr/>
          <a:lstStyle/>
          <a:p>
            <a:r>
              <a:rPr lang="en-US" altLang="zh-CN" sz="2000" dirty="0">
                <a:sym typeface="Arial" panose="020B0604020202020204" pitchFamily="34" charset="0"/>
              </a:rPr>
              <a:t>Quoted from 3</a:t>
            </a:r>
            <a:r>
              <a:rPr lang="en-US" altLang="zh-CN" sz="2000" baseline="30000" dirty="0">
                <a:sym typeface="Arial" panose="020B0604020202020204" pitchFamily="34" charset="0"/>
              </a:rPr>
              <a:t>rd</a:t>
            </a:r>
            <a:r>
              <a:rPr lang="en-US" altLang="zh-CN" sz="2000" dirty="0">
                <a:sym typeface="Arial" panose="020B0604020202020204" pitchFamily="34" charset="0"/>
              </a:rPr>
              <a:t> party Field Test Results in Guangzhou Metro and Beijing Metro in 2018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graphicFrame>
        <p:nvGraphicFramePr>
          <p:cNvPr id="7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322597"/>
              </p:ext>
            </p:extLst>
          </p:nvPr>
        </p:nvGraphicFramePr>
        <p:xfrm>
          <a:off x="642910" y="1285860"/>
          <a:ext cx="7718799" cy="4206256"/>
        </p:xfrm>
        <a:graphic>
          <a:graphicData uri="http://schemas.openxmlformats.org/drawingml/2006/table">
            <a:tbl>
              <a:tblPr/>
              <a:tblGrid>
                <a:gridCol w="5411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7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400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Performance Index</a:t>
                      </a:r>
                      <a:endParaRPr kumimoji="0" lang="zh-CN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2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Result</a:t>
                      </a:r>
                      <a:endParaRPr kumimoji="0" lang="zh-CN" alt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2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400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Join network success rate</a:t>
                      </a:r>
                      <a:endParaRPr kumimoji="0" lang="zh-CN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8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100%</a:t>
                      </a:r>
                      <a:endParaRPr kumimoji="0" lang="zh-CN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8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517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Handover success rate</a:t>
                      </a:r>
                      <a:endParaRPr kumimoji="0" lang="zh-CN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100%</a:t>
                      </a:r>
                      <a:endParaRPr kumimoji="0" lang="zh-CN" altLang="en-US" sz="20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1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400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Handover delay</a:t>
                      </a:r>
                      <a:endParaRPr kumimoji="0" lang="zh-CN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8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4 ms</a:t>
                      </a:r>
                      <a:endParaRPr kumimoji="0" lang="zh-CN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8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9204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End-to-end delay</a:t>
                      </a:r>
                    </a:p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Air interface delay </a:t>
                      </a:r>
                      <a:endParaRPr kumimoji="0" lang="zh-CN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3ms</a:t>
                      </a:r>
                    </a:p>
                    <a:p>
                      <a:pPr marL="0" marR="0" lvl="0" indent="0" algn="just" defTabSz="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1ms</a:t>
                      </a:r>
                      <a:endParaRPr kumimoji="0" lang="zh-CN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1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818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Average throughput rate </a:t>
                      </a:r>
                      <a:endParaRPr kumimoji="0" lang="zh-CN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409Mbps</a:t>
                      </a:r>
                      <a:endParaRPr kumimoji="0" lang="zh-CN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1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517"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Data packet loss rate</a:t>
                      </a:r>
                      <a:endParaRPr kumimoji="0" lang="zh-CN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0.001%</a:t>
                      </a:r>
                      <a:endParaRPr kumimoji="0" lang="zh-CN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T="60960" marB="6096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96597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CN" dirty="0">
                <a:sym typeface="微软雅黑" panose="020B0503020204020204" pitchFamily="34" charset="-122"/>
              </a:rPr>
              <a:t>ISSCC 2019 Technology Innovation Award</a:t>
            </a:r>
            <a:br>
              <a:rPr lang="zh-CN" altLang="en-US" dirty="0">
                <a:sym typeface="微软雅黑" panose="020B0503020204020204" pitchFamily="34" charset="-122"/>
              </a:rPr>
            </a:b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2910" y="1428736"/>
            <a:ext cx="7770813" cy="1090610"/>
          </a:xfrm>
        </p:spPr>
        <p:txBody>
          <a:bodyPr/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sym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sym typeface="Arial" panose="020B0604020202020204" pitchFamily="34" charset="0"/>
              </a:rPr>
              <a:t>“The World’s First Deployed URLLC Wireless Communication System and SoC”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pic>
        <p:nvPicPr>
          <p:cNvPr id="7" name="图片 1" descr="ISSCC技术创新奖状-新岸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2" y="2470242"/>
            <a:ext cx="4708912" cy="319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18" y="2636945"/>
            <a:ext cx="4110138" cy="277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宋体" panose="02010600030101010101" pitchFamily="2" charset="-122"/>
              </a:rPr>
              <a:t>EUHT: Standards for Multiple Field in China 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8206680" cy="4113213"/>
          </a:xfrm>
        </p:spPr>
        <p:txBody>
          <a:bodyPr/>
          <a:lstStyle/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sz="2000" dirty="0">
                <a:solidFill>
                  <a:schemeClr val="tx1"/>
                </a:solidFill>
                <a:sym typeface="Arial" panose="020B0604020202020204" pitchFamily="34" charset="0"/>
              </a:rPr>
              <a:t>Industrial Standard for Wireless Communication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Part I (</a:t>
            </a:r>
            <a:r>
              <a:rPr lang="fr-FR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YD/T 2394.1-2012)</a:t>
            </a:r>
            <a:r>
              <a:rPr lang="en-US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 and Part II (</a:t>
            </a:r>
            <a:r>
              <a:rPr lang="fr-FR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YD/T 2394.2-2012(Part </a:t>
            </a:r>
            <a:r>
              <a:rPr lang="en-US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)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sz="2000" dirty="0">
                <a:solidFill>
                  <a:schemeClr val="tx1"/>
                </a:solidFill>
                <a:sym typeface="Arial" panose="020B0604020202020204" pitchFamily="34" charset="0"/>
              </a:rPr>
              <a:t>National Standard for </a:t>
            </a:r>
            <a:r>
              <a:rPr lang="en-US" altLang="zh-CN" sz="2000" i="1" dirty="0">
                <a:solidFill>
                  <a:schemeClr val="tx1"/>
                </a:solidFill>
                <a:sym typeface="Arial" panose="020B0604020202020204" pitchFamily="34" charset="0"/>
              </a:rPr>
              <a:t>Cooperative Intelligent Transportation Systems</a:t>
            </a:r>
            <a:endParaRPr lang="en-US" sz="2000" dirty="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Part I (GB/T 31024.1-2014) and Part II (GB/T 31024.2-2014)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sz="2000" dirty="0">
                <a:solidFill>
                  <a:schemeClr val="tx1"/>
                </a:solidFill>
                <a:sym typeface="Arial" panose="020B0604020202020204" pitchFamily="34" charset="0"/>
              </a:rPr>
              <a:t>Industrial Standard for </a:t>
            </a:r>
            <a:r>
              <a:rPr lang="en-US" altLang="zh-CN" sz="2000" i="1" dirty="0">
                <a:solidFill>
                  <a:schemeClr val="tx1"/>
                </a:solidFill>
                <a:sym typeface="Arial" panose="020B0604020202020204" pitchFamily="34" charset="0"/>
              </a:rPr>
              <a:t>Real-Time Video Transmission Systems in Rail Transit</a:t>
            </a:r>
            <a:endParaRPr lang="en-US" sz="2000" dirty="0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CJ/T500-2016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dirty="0">
                <a:solidFill>
                  <a:schemeClr val="tx1"/>
                </a:solidFill>
                <a:sym typeface="Arial" panose="020B0604020202020204" pitchFamily="34" charset="0"/>
              </a:rPr>
              <a:t>National Standard for High Throughput Wireless Communication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olidFill>
                  <a:schemeClr val="tx1"/>
                </a:solidFill>
              </a:rPr>
              <a:t>GB/T 36454-2018</a:t>
            </a:r>
          </a:p>
          <a:p>
            <a:endParaRPr lang="zh-CN" altLang="en-US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685800"/>
            <a:ext cx="9036496" cy="1065213"/>
          </a:xfrm>
        </p:spPr>
        <p:txBody>
          <a:bodyPr/>
          <a:lstStyle/>
          <a:p>
            <a:r>
              <a:rPr lang="en-US" altLang="zh-CN" dirty="0">
                <a:sym typeface="Arial" panose="020B0604020202020204" pitchFamily="34" charset="0"/>
              </a:rPr>
              <a:t>EUHT Use Case: Wide Area Wireless Coverage</a:t>
            </a:r>
            <a:br>
              <a:rPr lang="zh-CN" altLang="en-US" dirty="0">
                <a:sym typeface="Arial" panose="020B0604020202020204" pitchFamily="34" charset="0"/>
              </a:rPr>
            </a:b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9" b="7484"/>
          <a:stretch/>
        </p:blipFill>
        <p:spPr>
          <a:xfrm>
            <a:off x="1043608" y="1194387"/>
            <a:ext cx="6840760" cy="515823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Arial" panose="020B0604020202020204" pitchFamily="34" charset="0"/>
              </a:rPr>
              <a:t>EUHT Network is Serving 10 Million Users</a:t>
            </a:r>
            <a:br>
              <a:rPr lang="zh-CN" altLang="en-US" dirty="0">
                <a:sym typeface="Arial" panose="020B0604020202020204" pitchFamily="34" charset="0"/>
              </a:rPr>
            </a:b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7" name="Rectangle 3"/>
          <p:cNvSpPr/>
          <p:nvPr/>
        </p:nvSpPr>
        <p:spPr>
          <a:xfrm>
            <a:off x="231140" y="1603891"/>
            <a:ext cx="4391660" cy="2295525"/>
          </a:xfrm>
          <a:prstGeom prst="rect">
            <a:avLst/>
          </a:prstGeom>
          <a:solidFill>
            <a:srgbClr val="4DCEB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4" tIns="45539" rIns="91064" bIns="45539" anchor="ctr"/>
          <a:lstStyle/>
          <a:p>
            <a:pPr algn="ctr" defTabSz="909955">
              <a:defRPr/>
            </a:pPr>
            <a:endParaRPr lang="en-US" dirty="0">
              <a:solidFill>
                <a:srgbClr val="4DCE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4"/>
          <p:cNvSpPr/>
          <p:nvPr/>
        </p:nvSpPr>
        <p:spPr>
          <a:xfrm>
            <a:off x="704457" y="4114087"/>
            <a:ext cx="1755841" cy="1688787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064" tIns="45539" rIns="91064" bIns="45539" anchor="ctr"/>
          <a:lstStyle/>
          <a:p>
            <a:pPr algn="ctr" defTabSz="909955">
              <a:defRPr/>
            </a:pPr>
            <a:endParaRPr lang="en-US" sz="119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12"/>
          <p:cNvSpPr/>
          <p:nvPr/>
        </p:nvSpPr>
        <p:spPr>
          <a:xfrm>
            <a:off x="2863570" y="4105782"/>
            <a:ext cx="1758759" cy="168878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064" tIns="45539" rIns="91064" bIns="45539" anchor="ctr"/>
          <a:lstStyle/>
          <a:p>
            <a:pPr algn="ctr" defTabSz="909955">
              <a:defRPr/>
            </a:pPr>
            <a:endParaRPr lang="en-US" sz="119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16"/>
          <p:cNvSpPr/>
          <p:nvPr/>
        </p:nvSpPr>
        <p:spPr>
          <a:xfrm>
            <a:off x="596206" y="4009933"/>
            <a:ext cx="1972408" cy="1897084"/>
          </a:xfrm>
          <a:prstGeom prst="ellipse">
            <a:avLst/>
          </a:prstGeom>
          <a:noFill/>
          <a:ln w="28575">
            <a:solidFill>
              <a:schemeClr val="accent5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064" tIns="45539" rIns="91064" bIns="45539" anchor="ctr"/>
          <a:lstStyle/>
          <a:p>
            <a:pPr algn="ctr" defTabSz="909955">
              <a:defRPr/>
            </a:pPr>
            <a:endParaRPr lang="en-US" sz="119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47"/>
          <p:cNvSpPr>
            <a:spLocks noChangeArrowheads="1"/>
          </p:cNvSpPr>
          <p:nvPr/>
        </p:nvSpPr>
        <p:spPr bwMode="auto">
          <a:xfrm>
            <a:off x="320040" y="1665486"/>
            <a:ext cx="4265295" cy="2009775"/>
          </a:xfrm>
          <a:prstGeom prst="rect">
            <a:avLst/>
          </a:prstGeom>
          <a:noFill/>
          <a:ln>
            <a:noFill/>
          </a:ln>
        </p:spPr>
        <p:txBody>
          <a:bodyPr wrap="square" lIns="91054" tIns="45536" rIns="91054" bIns="4553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just" defTabSz="90995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In December 2015, EUHT-5G was selected as the wireless broadband coverage solution for more than </a:t>
            </a:r>
            <a:r>
              <a:rPr lang="en-US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10,000</a:t>
            </a:r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 villages after completely comparing with 4G LTE, Wi-Fi and optical fiber solutions, solving the problem of broadband internet access for </a:t>
            </a:r>
            <a:r>
              <a:rPr lang="en-US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10</a:t>
            </a:r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million people </a:t>
            </a:r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in rural areas</a:t>
            </a:r>
          </a:p>
        </p:txBody>
      </p:sp>
      <p:sp>
        <p:nvSpPr>
          <p:cNvPr id="12" name="Oval 16"/>
          <p:cNvSpPr/>
          <p:nvPr/>
        </p:nvSpPr>
        <p:spPr>
          <a:xfrm>
            <a:off x="2759691" y="4009933"/>
            <a:ext cx="1972408" cy="1897084"/>
          </a:xfrm>
          <a:prstGeom prst="ellipse">
            <a:avLst/>
          </a:prstGeom>
          <a:noFill/>
          <a:ln w="28575">
            <a:solidFill>
              <a:schemeClr val="accent4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064" tIns="45539" rIns="91064" bIns="45539" anchor="ctr"/>
          <a:lstStyle/>
          <a:p>
            <a:pPr algn="ctr" defTabSz="909955">
              <a:defRPr/>
            </a:pPr>
            <a:endParaRPr lang="en-US" sz="119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4899919" y="4030362"/>
            <a:ext cx="1972408" cy="1897084"/>
          </a:xfrm>
          <a:prstGeom prst="ellipse">
            <a:avLst/>
          </a:prstGeom>
          <a:noFill/>
          <a:ln w="28575">
            <a:solidFill>
              <a:srgbClr val="FF8021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064" tIns="45539" rIns="91064" bIns="45539" anchor="ctr"/>
          <a:lstStyle/>
          <a:p>
            <a:pPr algn="ctr" defTabSz="909955">
              <a:defRPr/>
            </a:pPr>
            <a:endParaRPr lang="en-US" sz="119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6"/>
          <p:cNvSpPr/>
          <p:nvPr/>
        </p:nvSpPr>
        <p:spPr>
          <a:xfrm>
            <a:off x="7038659" y="4032246"/>
            <a:ext cx="1972408" cy="1897084"/>
          </a:xfrm>
          <a:prstGeom prst="ellipse">
            <a:avLst/>
          </a:prstGeom>
          <a:noFill/>
          <a:ln w="28575">
            <a:solidFill>
              <a:srgbClr val="4E67C8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064" tIns="45539" rIns="91064" bIns="45539" anchor="ctr"/>
          <a:lstStyle/>
          <a:p>
            <a:pPr algn="ctr" defTabSz="909955">
              <a:defRPr/>
            </a:pPr>
            <a:endParaRPr lang="en-US" sz="119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015" y="4140046"/>
            <a:ext cx="1800681" cy="1683877"/>
          </a:xfrm>
          <a:prstGeom prst="ellipse">
            <a:avLst/>
          </a:prstGeom>
          <a:ln w="0" cap="sq">
            <a:noFill/>
          </a:ln>
          <a:effectLst/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019" y="4106825"/>
            <a:ext cx="1790918" cy="174460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7" name="图片 16" descr="摄图网_50052333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2970" y="1603891"/>
            <a:ext cx="4206875" cy="22948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580" y="606425"/>
            <a:ext cx="7770813" cy="587933"/>
          </a:xfrm>
        </p:spPr>
        <p:txBody>
          <a:bodyPr/>
          <a:lstStyle/>
          <a:p>
            <a:r>
              <a:rPr lang="en-US" altLang="zh-CN" dirty="0">
                <a:sym typeface="Arial" panose="020B0604020202020204" pitchFamily="34" charset="0"/>
              </a:rPr>
              <a:t>EUHT Use Case :High Speed Rail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3" y="1171897"/>
            <a:ext cx="6118486" cy="2616953"/>
          </a:xfrm>
          <a:prstGeom prst="rect">
            <a:avLst/>
          </a:prstGeom>
        </p:spPr>
      </p:pic>
      <p:sp>
        <p:nvSpPr>
          <p:cNvPr id="8" name="圆角矩形标注 31"/>
          <p:cNvSpPr/>
          <p:nvPr/>
        </p:nvSpPr>
        <p:spPr bwMode="gray">
          <a:xfrm>
            <a:off x="3033111" y="1569292"/>
            <a:ext cx="883249" cy="382571"/>
          </a:xfrm>
          <a:prstGeom prst="wedgeRoundRectCallout">
            <a:avLst>
              <a:gd name="adj1" fmla="val -37294"/>
              <a:gd name="adj2" fmla="val 75938"/>
              <a:gd name="adj3" fmla="val 16667"/>
            </a:avLst>
          </a:prstGeom>
          <a:solidFill>
            <a:schemeClr val="accent5"/>
          </a:solidFill>
          <a:ln w="9525">
            <a:noFill/>
            <a:round/>
          </a:ln>
        </p:spPr>
        <p:txBody>
          <a:bodyPr wrap="none" rtlCol="0" anchor="ctr"/>
          <a:lstStyle/>
          <a:p>
            <a:pPr algn="l"/>
            <a:r>
              <a:rPr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Install 109pcs</a:t>
            </a:r>
          </a:p>
          <a:p>
            <a:pPr algn="l"/>
            <a:r>
              <a:rPr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Base Stations</a:t>
            </a:r>
            <a:endParaRPr lang="zh-CN" altLang="en-US" sz="1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标注 32"/>
          <p:cNvSpPr/>
          <p:nvPr/>
        </p:nvSpPr>
        <p:spPr bwMode="gray">
          <a:xfrm>
            <a:off x="3358518" y="2775731"/>
            <a:ext cx="907242" cy="377440"/>
          </a:xfrm>
          <a:prstGeom prst="wedgeRoundRectCallout">
            <a:avLst>
              <a:gd name="adj1" fmla="val -40489"/>
              <a:gd name="adj2" fmla="val -84934"/>
              <a:gd name="adj3" fmla="val 16667"/>
            </a:avLst>
          </a:prstGeom>
          <a:solidFill>
            <a:schemeClr val="accent5"/>
          </a:solidFill>
          <a:ln w="9525">
            <a:noFill/>
            <a:round/>
          </a:ln>
        </p:spPr>
        <p:txBody>
          <a:bodyPr wrap="none" rtlCol="0" anchor="ctr"/>
          <a:lstStyle/>
          <a:p>
            <a:pPr algn="l"/>
            <a:r>
              <a:rPr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BS connect to </a:t>
            </a:r>
          </a:p>
          <a:p>
            <a:pPr algn="l"/>
            <a:r>
              <a:rPr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machine room</a:t>
            </a:r>
            <a:endParaRPr lang="zh-CN" altLang="en-US" sz="1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标注 33"/>
          <p:cNvSpPr/>
          <p:nvPr/>
        </p:nvSpPr>
        <p:spPr bwMode="gray">
          <a:xfrm>
            <a:off x="1167140" y="2531707"/>
            <a:ext cx="772281" cy="390554"/>
          </a:xfrm>
          <a:prstGeom prst="wedgeRoundRectCallout">
            <a:avLst>
              <a:gd name="adj1" fmla="val 39668"/>
              <a:gd name="adj2" fmla="val 119112"/>
              <a:gd name="adj3" fmla="val 16667"/>
            </a:avLst>
          </a:prstGeom>
          <a:solidFill>
            <a:schemeClr val="accent5"/>
          </a:solidFill>
          <a:ln w="9525">
            <a:noFill/>
            <a:round/>
          </a:ln>
        </p:spPr>
        <p:txBody>
          <a:bodyPr wrap="none" rtlCol="0" anchor="ctr"/>
          <a:lstStyle/>
          <a:p>
            <a:r>
              <a:rPr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Gigabit ring</a:t>
            </a:r>
          </a:p>
          <a:p>
            <a:r>
              <a:rPr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fiber network</a:t>
            </a:r>
            <a:endParaRPr lang="zh-CN" altLang="en-US" sz="1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圆角矩形标注 34"/>
          <p:cNvSpPr/>
          <p:nvPr/>
        </p:nvSpPr>
        <p:spPr bwMode="gray">
          <a:xfrm>
            <a:off x="289889" y="1850946"/>
            <a:ext cx="922738" cy="360905"/>
          </a:xfrm>
          <a:prstGeom prst="wedgeRoundRectCallout">
            <a:avLst>
              <a:gd name="adj1" fmla="val -4459"/>
              <a:gd name="adj2" fmla="val 158937"/>
              <a:gd name="adj3" fmla="val 16667"/>
            </a:avLst>
          </a:prstGeom>
          <a:solidFill>
            <a:schemeClr val="accent5"/>
          </a:solidFill>
          <a:ln w="9525">
            <a:noFill/>
            <a:round/>
          </a:ln>
        </p:spPr>
        <p:txBody>
          <a:bodyPr wrap="none" rtlCol="0" anchor="ctr"/>
          <a:lstStyle/>
          <a:p>
            <a:r>
              <a:rPr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Connect to </a:t>
            </a:r>
          </a:p>
          <a:p>
            <a:r>
              <a:rPr lang="en-US" altLang="zh-CN" sz="1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 center</a:t>
            </a:r>
            <a:endParaRPr lang="zh-CN" altLang="en-US" sz="1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41"/>
          <p:cNvSpPr/>
          <p:nvPr/>
        </p:nvSpPr>
        <p:spPr>
          <a:xfrm>
            <a:off x="103443" y="3788849"/>
            <a:ext cx="5171720" cy="2783423"/>
          </a:xfrm>
          <a:prstGeom prst="rect">
            <a:avLst/>
          </a:prstGeom>
          <a:solidFill>
            <a:srgbClr val="4E6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2" tIns="45548" rIns="91082" bIns="45548" rtlCol="0" anchor="ctr"/>
          <a:lstStyle/>
          <a:p>
            <a:pPr algn="ctr">
              <a:lnSpc>
                <a:spcPct val="150000"/>
              </a:lnSpc>
            </a:pPr>
            <a:endParaRPr lang="en-US" sz="570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3" name="Text Placeholder 32"/>
          <p:cNvSpPr txBox="1"/>
          <p:nvPr/>
        </p:nvSpPr>
        <p:spPr>
          <a:xfrm>
            <a:off x="203293" y="3846106"/>
            <a:ext cx="5016541" cy="218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en-US" altLang="zh-CN" sz="16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In January 2017, the 120 kilometer high-speed rail EUHT-5G system of Beijing-Tianjin intercity was completed and put into use, which became the world's first high-speed railway to achieve ultra-wideband wireless network coverage at 300 km/h.</a:t>
            </a:r>
          </a:p>
          <a:p>
            <a:pPr marL="0" indent="0"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Support 16 channels of real-time HD video surveillance</a:t>
            </a:r>
          </a:p>
          <a:p>
            <a:pPr marL="0" indent="0"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Support Internet service to passengers</a:t>
            </a:r>
          </a:p>
          <a:p>
            <a:pPr marL="0" indent="0"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Stably ran more than 2 years, and passed all test by third-part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929" y="1275093"/>
            <a:ext cx="2773814" cy="247270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165" y="3789990"/>
            <a:ext cx="1704578" cy="278206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136" y="3790210"/>
            <a:ext cx="1930704" cy="27820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Arial" panose="020B0604020202020204" pitchFamily="34" charset="0"/>
              </a:rPr>
              <a:t>EUHT Use Case:  Subway</a:t>
            </a:r>
            <a:br>
              <a:rPr lang="zh-CN" altLang="en-US" dirty="0">
                <a:sym typeface="Arial" panose="020B0604020202020204" pitchFamily="34" charset="0"/>
              </a:rPr>
            </a:b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7" name="矩形 6"/>
          <p:cNvSpPr/>
          <p:nvPr/>
        </p:nvSpPr>
        <p:spPr>
          <a:xfrm>
            <a:off x="313055" y="4062715"/>
            <a:ext cx="5639435" cy="1864995"/>
          </a:xfrm>
          <a:prstGeom prst="rect">
            <a:avLst/>
          </a:prstGeom>
          <a:solidFill>
            <a:srgbClr val="4E6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14350" y="1882125"/>
            <a:ext cx="139065" cy="2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6400" y="4210670"/>
            <a:ext cx="5452110" cy="1569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December 2017, the Guangzhou Metro Knowledge City branch EUHT-5G system was officially commercialized.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world's first real-time monitoring of high-speed subway train with 30 channels of 1080P HD video (CCTV)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PIS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Passenger Information System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），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live broadcast</a:t>
            </a:r>
            <a:endParaRPr lang="zh-CN" altLang="en-US" sz="1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1285860"/>
            <a:ext cx="5627370" cy="2708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720" y="1290940"/>
            <a:ext cx="2824480" cy="21253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4720" y="3473435"/>
            <a:ext cx="2825115" cy="2437765"/>
          </a:xfrm>
          <a:prstGeom prst="rect">
            <a:avLst/>
          </a:prstGeom>
        </p:spPr>
      </p:pic>
      <p:sp>
        <p:nvSpPr>
          <p:cNvPr id="15" name="线形标注 1 24"/>
          <p:cNvSpPr/>
          <p:nvPr/>
        </p:nvSpPr>
        <p:spPr>
          <a:xfrm>
            <a:off x="406400" y="3473435"/>
            <a:ext cx="5452110" cy="401954"/>
          </a:xfrm>
          <a:prstGeom prst="borderCallout1">
            <a:avLst>
              <a:gd name="adj1" fmla="val -256373"/>
              <a:gd name="adj2" fmla="val 81784"/>
              <a:gd name="adj3" fmla="val -30019"/>
              <a:gd name="adj4" fmla="val 48144"/>
            </a:avLst>
          </a:prstGeom>
          <a:solidFill>
            <a:srgbClr val="4E67C8">
              <a:alpha val="80000"/>
            </a:srgbClr>
          </a:solidFill>
          <a:ln w="28575">
            <a:solidFill>
              <a:srgbClr val="4E67C8"/>
            </a:solidFill>
            <a:prstDash val="sysDash"/>
            <a:headEnd type="none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Metro traffic command center, real-time monitoring for  operating train</a:t>
            </a:r>
            <a:endParaRPr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589203" cy="273050"/>
          </a:xfrm>
        </p:spPr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ln/>
        </p:spPr>
        <p:txBody>
          <a:bodyPr/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/>
              <a:t>  A brief introduction of EUHT technology and use cases.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zh-CN" dirty="0">
                <a:sym typeface="Arial" panose="020B0604020202020204" pitchFamily="34" charset="0"/>
              </a:rPr>
            </a:br>
            <a:r>
              <a:rPr lang="en-US" altLang="zh-CN" dirty="0">
                <a:sym typeface="Arial" panose="020B0604020202020204" pitchFamily="34" charset="0"/>
              </a:rPr>
              <a:t>EUHT Use Case: V2X in Guangzhou-Shenzhen Highway</a:t>
            </a:r>
            <a:br>
              <a:rPr lang="zh-CN" altLang="en-US" dirty="0">
                <a:sym typeface="Arial" panose="020B0604020202020204" pitchFamily="34" charset="0"/>
              </a:rPr>
            </a:b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30" y="1928840"/>
            <a:ext cx="2331916" cy="42471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b="48461"/>
          <a:stretch>
            <a:fillRect/>
          </a:stretch>
        </p:blipFill>
        <p:spPr>
          <a:xfrm>
            <a:off x="2518168" y="1928802"/>
            <a:ext cx="2053288" cy="21841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8730" y="3603251"/>
            <a:ext cx="4345575" cy="257384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4618730" y="1939037"/>
            <a:ext cx="4345575" cy="1605330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312" tIns="34161" rIns="68312" bIns="34161" numCol="1" spcCol="0" rtlCol="0" anchor="t" anchorCtr="0" compatLnSpc="1"/>
          <a:lstStyle/>
          <a:p>
            <a:pPr defTabSz="683260"/>
            <a:endParaRPr lang="zh-CN" altLang="en-US">
              <a:noFill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24"/>
          <p:cNvSpPr txBox="1"/>
          <p:nvPr/>
        </p:nvSpPr>
        <p:spPr>
          <a:xfrm>
            <a:off x="4747159" y="1997922"/>
            <a:ext cx="4088717" cy="15864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135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 August 2018, Guangzhou-Shenzhen Highway EUHT-5G system was officially online.</a:t>
            </a:r>
          </a:p>
          <a:p>
            <a:pPr marL="214630" indent="-214630"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world's first case to meet C-ITS </a:t>
            </a:r>
          </a:p>
          <a:p>
            <a:pPr marL="214630" indent="-214630"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Realized real-time video security monitoring and data acquisition of the operating vehicles</a:t>
            </a:r>
            <a:endParaRPr lang="zh-CN" altLang="en-US" sz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642" y="4167530"/>
            <a:ext cx="2053814" cy="20084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6447" y="830835"/>
            <a:ext cx="7770813" cy="1065213"/>
          </a:xfrm>
        </p:spPr>
        <p:txBody>
          <a:bodyPr/>
          <a:lstStyle/>
          <a:p>
            <a:r>
              <a:rPr lang="en-US" altLang="zh-CN" dirty="0">
                <a:sym typeface="Arial" panose="020B0604020202020204" pitchFamily="34" charset="0"/>
              </a:rPr>
              <a:t>EUHT Use Case: V2X Network Trial Park in Beijing </a:t>
            </a:r>
            <a:br>
              <a:rPr lang="zh-CN" altLang="en-US" dirty="0">
                <a:sym typeface="Arial" panose="020B0604020202020204" pitchFamily="34" charset="0"/>
              </a:rPr>
            </a:b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grpSp>
        <p:nvGrpSpPr>
          <p:cNvPr id="7" name="组合 6"/>
          <p:cNvGrpSpPr/>
          <p:nvPr/>
        </p:nvGrpSpPr>
        <p:grpSpPr>
          <a:xfrm>
            <a:off x="285720" y="1857364"/>
            <a:ext cx="8652212" cy="3888105"/>
            <a:chOff x="329239" y="1412860"/>
            <a:chExt cx="8058310" cy="3596487"/>
          </a:xfrm>
        </p:grpSpPr>
        <p:sp>
          <p:nvSpPr>
            <p:cNvPr id="8" name="矩形 7"/>
            <p:cNvSpPr/>
            <p:nvPr/>
          </p:nvSpPr>
          <p:spPr bwMode="auto">
            <a:xfrm>
              <a:off x="4769682" y="1420003"/>
              <a:ext cx="3617867" cy="256711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312" tIns="34161" rIns="68312" bIns="34161" numCol="1" spcCol="0" rtlCol="0" anchor="t" anchorCtr="0" compatLnSpc="1"/>
            <a:lstStyle/>
            <a:p>
              <a:pPr defTabSz="683260"/>
              <a:endParaRPr lang="zh-CN" altLang="en-US">
                <a:noFill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13"/>
            <p:cNvSpPr txBox="1"/>
            <p:nvPr/>
          </p:nvSpPr>
          <p:spPr>
            <a:xfrm>
              <a:off x="4820027" y="1517211"/>
              <a:ext cx="3517175" cy="24225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n-US" altLang="zh-CN" sz="135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In the beginning of 2019, EUHT-5G is used to build the basic wireless vehicle networking system for the Beijing self-driving car  demonstration park.</a:t>
              </a:r>
            </a:p>
            <a:p>
              <a:pPr marL="214630" indent="-214630" algn="just">
                <a:lnSpc>
                  <a:spcPct val="130000"/>
                </a:lnSpc>
                <a:buFont typeface="Wingdings" panose="05000000000000000000" pitchFamily="2" charset="2"/>
                <a:buChar char="l"/>
              </a:pPr>
              <a:r>
                <a:rPr lang="en-US" altLang="zh-CN" sz="1275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Support the interconnection between vehicles and vehicles</a:t>
              </a:r>
            </a:p>
            <a:p>
              <a:pPr marL="214630" indent="-214630" algn="just">
                <a:lnSpc>
                  <a:spcPct val="130000"/>
                </a:lnSpc>
                <a:buFont typeface="Wingdings" panose="05000000000000000000" pitchFamily="2" charset="2"/>
                <a:buChar char="l"/>
              </a:pPr>
              <a:r>
                <a:rPr lang="en-US" altLang="zh-CN" sz="1275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Provide a communication bridge between self-driving vehicles and surrounding intelligent transportation facilities and control centers</a:t>
              </a:r>
            </a:p>
          </p:txBody>
        </p:sp>
        <p:sp>
          <p:nvSpPr>
            <p:cNvPr id="10" name="文本框 18"/>
            <p:cNvSpPr txBox="1"/>
            <p:nvPr/>
          </p:nvSpPr>
          <p:spPr>
            <a:xfrm>
              <a:off x="4769565" y="4037244"/>
              <a:ext cx="3617671" cy="9721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 lang="en-US" altLang="zh-CN" sz="1275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Related companies : Unicom, Baidu, Nufront, TRANSINFO, DiDi, JD, Navinfo, Meituan, UISEE, Pony.ai, idriverplus, etc.</a:t>
              </a:r>
              <a:endParaRPr lang="zh-CN" altLang="en-US" sz="12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图片 17" descr="微信图片_201812181039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4968" y="1412860"/>
              <a:ext cx="1671638" cy="359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239" y="1412860"/>
              <a:ext cx="2665383" cy="3596163"/>
            </a:xfrm>
            <a:prstGeom prst="rect">
              <a:avLst/>
            </a:prstGeom>
          </p:spPr>
        </p:pic>
        <p:sp>
          <p:nvSpPr>
            <p:cNvPr id="13" name="线形标注 1 20"/>
            <p:cNvSpPr/>
            <p:nvPr/>
          </p:nvSpPr>
          <p:spPr>
            <a:xfrm>
              <a:off x="1873353" y="1719243"/>
              <a:ext cx="761972" cy="288721"/>
            </a:xfrm>
            <a:prstGeom prst="borderCallout1">
              <a:avLst>
                <a:gd name="adj1" fmla="val 106975"/>
                <a:gd name="adj2" fmla="val 26341"/>
                <a:gd name="adj3" fmla="val 166793"/>
                <a:gd name="adj4" fmla="val 19006"/>
              </a:avLst>
            </a:prstGeom>
            <a:solidFill>
              <a:srgbClr val="4E67C8">
                <a:alpha val="80000"/>
              </a:srgbClr>
            </a:solidFill>
            <a:ln w="28575">
              <a:solidFill>
                <a:srgbClr val="4E67C8"/>
              </a:solidFill>
              <a:prstDash val="sysDash"/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Base site</a:t>
              </a:r>
              <a:endParaRPr lang="zh-CN" alt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线形标注 1 13"/>
            <p:cNvSpPr/>
            <p:nvPr/>
          </p:nvSpPr>
          <p:spPr>
            <a:xfrm>
              <a:off x="2226050" y="2169985"/>
              <a:ext cx="731466" cy="288721"/>
            </a:xfrm>
            <a:prstGeom prst="borderCallout1">
              <a:avLst>
                <a:gd name="adj1" fmla="val 106975"/>
                <a:gd name="adj2" fmla="val 37721"/>
                <a:gd name="adj3" fmla="val 132861"/>
                <a:gd name="adj4" fmla="val 9076"/>
              </a:avLst>
            </a:prstGeom>
            <a:solidFill>
              <a:srgbClr val="4E67C8">
                <a:alpha val="80000"/>
              </a:srgbClr>
            </a:solidFill>
            <a:ln w="28575">
              <a:solidFill>
                <a:srgbClr val="4E67C8"/>
              </a:solidFill>
              <a:prstDash val="sysDash"/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Base site</a:t>
              </a:r>
              <a:endParaRPr lang="zh-CN" alt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线形标注 1 14"/>
            <p:cNvSpPr/>
            <p:nvPr/>
          </p:nvSpPr>
          <p:spPr>
            <a:xfrm>
              <a:off x="2226050" y="2703561"/>
              <a:ext cx="719463" cy="288721"/>
            </a:xfrm>
            <a:prstGeom prst="borderCallout1">
              <a:avLst>
                <a:gd name="adj1" fmla="val 113761"/>
                <a:gd name="adj2" fmla="val 42894"/>
                <a:gd name="adj3" fmla="val 170186"/>
                <a:gd name="adj4" fmla="val 12082"/>
              </a:avLst>
            </a:prstGeom>
            <a:solidFill>
              <a:srgbClr val="4E67C8">
                <a:alpha val="80000"/>
              </a:srgbClr>
            </a:solidFill>
            <a:ln w="28575">
              <a:solidFill>
                <a:srgbClr val="4E67C8"/>
              </a:solidFill>
              <a:prstDash val="sysDash"/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Base site</a:t>
              </a:r>
              <a:endParaRPr lang="zh-CN" alt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线形标注 1 24"/>
            <p:cNvSpPr/>
            <p:nvPr/>
          </p:nvSpPr>
          <p:spPr>
            <a:xfrm>
              <a:off x="1061507" y="1745032"/>
              <a:ext cx="715190" cy="288721"/>
            </a:xfrm>
            <a:prstGeom prst="borderCallout1">
              <a:avLst>
                <a:gd name="adj1" fmla="val 106975"/>
                <a:gd name="adj2" fmla="val 26341"/>
                <a:gd name="adj3" fmla="val 166793"/>
                <a:gd name="adj4" fmla="val 39161"/>
              </a:avLst>
            </a:prstGeom>
            <a:solidFill>
              <a:srgbClr val="4E67C8">
                <a:alpha val="80000"/>
              </a:srgbClr>
            </a:solidFill>
            <a:ln w="28575">
              <a:solidFill>
                <a:srgbClr val="4E67C8"/>
              </a:solidFill>
              <a:prstDash val="sysDash"/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Base site</a:t>
              </a:r>
              <a:endParaRPr lang="zh-CN" alt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线形标注 1 25"/>
            <p:cNvSpPr/>
            <p:nvPr/>
          </p:nvSpPr>
          <p:spPr>
            <a:xfrm>
              <a:off x="674519" y="2256454"/>
              <a:ext cx="744582" cy="288721"/>
            </a:xfrm>
            <a:prstGeom prst="borderCallout1">
              <a:avLst>
                <a:gd name="adj1" fmla="val 106975"/>
                <a:gd name="adj2" fmla="val 26341"/>
                <a:gd name="adj3" fmla="val 173579"/>
                <a:gd name="adj4" fmla="val 40043"/>
              </a:avLst>
            </a:prstGeom>
            <a:solidFill>
              <a:srgbClr val="4E67C8">
                <a:alpha val="80000"/>
              </a:srgbClr>
            </a:solidFill>
            <a:ln w="28575">
              <a:solidFill>
                <a:srgbClr val="4E67C8"/>
              </a:solidFill>
              <a:prstDash val="sysDash"/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Base site</a:t>
              </a:r>
              <a:endParaRPr lang="zh-CN" alt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线形标注 1 26"/>
            <p:cNvSpPr/>
            <p:nvPr/>
          </p:nvSpPr>
          <p:spPr>
            <a:xfrm>
              <a:off x="453090" y="2803287"/>
              <a:ext cx="744582" cy="288721"/>
            </a:xfrm>
            <a:prstGeom prst="borderCallout1">
              <a:avLst>
                <a:gd name="adj1" fmla="val 106975"/>
                <a:gd name="adj2" fmla="val 53973"/>
                <a:gd name="adj3" fmla="val 173579"/>
                <a:gd name="adj4" fmla="val 67675"/>
              </a:avLst>
            </a:prstGeom>
            <a:solidFill>
              <a:srgbClr val="4E67C8">
                <a:alpha val="80000"/>
              </a:srgbClr>
            </a:solidFill>
            <a:ln w="28575">
              <a:solidFill>
                <a:srgbClr val="4E67C8"/>
              </a:solidFill>
              <a:prstDash val="sysDash"/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Base site</a:t>
              </a:r>
              <a:endParaRPr lang="zh-CN" alt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线形标注 1 27"/>
            <p:cNvSpPr/>
            <p:nvPr/>
          </p:nvSpPr>
          <p:spPr>
            <a:xfrm>
              <a:off x="1195591" y="2996794"/>
              <a:ext cx="744582" cy="288721"/>
            </a:xfrm>
            <a:prstGeom prst="borderCallout1">
              <a:avLst>
                <a:gd name="adj1" fmla="val 106975"/>
                <a:gd name="adj2" fmla="val 26341"/>
                <a:gd name="adj3" fmla="val 173579"/>
                <a:gd name="adj4" fmla="val 40043"/>
              </a:avLst>
            </a:prstGeom>
            <a:solidFill>
              <a:srgbClr val="4E67C8">
                <a:alpha val="80000"/>
              </a:srgbClr>
            </a:solidFill>
            <a:ln w="28575">
              <a:solidFill>
                <a:srgbClr val="4E67C8"/>
              </a:solidFill>
              <a:prstDash val="sysDash"/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Base site</a:t>
              </a:r>
              <a:endParaRPr lang="zh-CN" alt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线形标注 1 28"/>
            <p:cNvSpPr/>
            <p:nvPr/>
          </p:nvSpPr>
          <p:spPr>
            <a:xfrm>
              <a:off x="2041246" y="3066581"/>
              <a:ext cx="744582" cy="288721"/>
            </a:xfrm>
            <a:prstGeom prst="borderCallout1">
              <a:avLst>
                <a:gd name="adj1" fmla="val 106975"/>
                <a:gd name="adj2" fmla="val 26341"/>
                <a:gd name="adj3" fmla="val 153219"/>
                <a:gd name="adj4" fmla="val 9780"/>
              </a:avLst>
            </a:prstGeom>
            <a:solidFill>
              <a:srgbClr val="4E67C8">
                <a:alpha val="80000"/>
              </a:srgbClr>
            </a:solidFill>
            <a:ln w="28575">
              <a:solidFill>
                <a:srgbClr val="4E67C8"/>
              </a:solidFill>
              <a:prstDash val="sysDash"/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Base site</a:t>
              </a:r>
              <a:endParaRPr lang="zh-CN" alt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910" y="649275"/>
            <a:ext cx="8242331" cy="1065213"/>
          </a:xfrm>
        </p:spPr>
        <p:txBody>
          <a:bodyPr/>
          <a:lstStyle/>
          <a:p>
            <a:r>
              <a:rPr lang="en-US" altLang="zh-CN" dirty="0">
                <a:sym typeface="Arial" panose="020B0604020202020204" pitchFamily="34" charset="0"/>
              </a:rPr>
              <a:t>EUHT Use Case — A CNC Enterprise</a:t>
            </a:r>
            <a:br>
              <a:rPr lang="en-US" altLang="zh-CN" dirty="0">
                <a:sym typeface="Arial" panose="020B0604020202020204" pitchFamily="34" charset="0"/>
              </a:rPr>
            </a:b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571646"/>
            <a:ext cx="7770813" cy="411321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>
          <a:xfrm>
            <a:off x="4344988" y="6065859"/>
            <a:ext cx="528637" cy="363537"/>
          </a:xfrm>
        </p:spPr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>
          <a:xfrm>
            <a:off x="5357818" y="6065859"/>
            <a:ext cx="3184520" cy="180975"/>
          </a:xfrm>
        </p:spPr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B7756B1-BA2D-4F48-A6ED-EC27BF28646A}"/>
              </a:ext>
            </a:extLst>
          </p:cNvPr>
          <p:cNvGrpSpPr/>
          <p:nvPr/>
        </p:nvGrpSpPr>
        <p:grpSpPr>
          <a:xfrm>
            <a:off x="165420" y="1162058"/>
            <a:ext cx="8870890" cy="5188311"/>
            <a:chOff x="508000" y="1227261"/>
            <a:chExt cx="8200390" cy="4475039"/>
          </a:xfrm>
        </p:grpSpPr>
        <p:pic>
          <p:nvPicPr>
            <p:cNvPr id="8" name="图片 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445" y="1267460"/>
              <a:ext cx="2607945" cy="191452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90" b="17541"/>
            <a:stretch>
              <a:fillRect/>
            </a:stretch>
          </p:blipFill>
          <p:spPr>
            <a:xfrm>
              <a:off x="6100445" y="3242310"/>
              <a:ext cx="2607945" cy="245999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 bwMode="auto">
            <a:xfrm>
              <a:off x="508000" y="1267460"/>
              <a:ext cx="5521960" cy="1913890"/>
            </a:xfrm>
            <a:prstGeom prst="rect">
              <a:avLst/>
            </a:prstGeom>
            <a:solidFill>
              <a:srgbClr val="2FA8F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312" tIns="34161" rIns="68312" bIns="34161" numCol="1" spcCol="0" rtlCol="0" anchor="t" anchorCtr="0" compatLnSpc="1"/>
            <a:lstStyle/>
            <a:p>
              <a:pPr defTabSz="683260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76"/>
            <p:cNvSpPr>
              <a:spLocks noChangeArrowheads="1"/>
            </p:cNvSpPr>
            <p:nvPr/>
          </p:nvSpPr>
          <p:spPr bwMode="auto">
            <a:xfrm>
              <a:off x="557503" y="1227261"/>
              <a:ext cx="5113020" cy="196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312" tIns="34161" rIns="68312" bIns="34161">
              <a:spAutoFit/>
            </a:bodyPr>
            <a:lstStyle>
              <a:lvl1pPr>
                <a:lnSpc>
                  <a:spcPct val="125000"/>
                </a:lnSpc>
                <a:spcBef>
                  <a:spcPts val="1000"/>
                </a:spcBef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25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ts val="500"/>
                </a:spcBef>
                <a:buChar char="•"/>
                <a:defRPr sz="16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ts val="500"/>
                </a:spcBef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ts val="500"/>
                </a:spcBef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lnSpc>
                  <a:spcPct val="125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lnSpc>
                  <a:spcPct val="125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lnSpc>
                  <a:spcPct val="125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lnSpc>
                  <a:spcPct val="125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algn="l" fontAlgn="auto">
                <a:lnSpc>
                  <a:spcPct val="120000"/>
                </a:lnSpc>
                <a:spcBef>
                  <a:spcPct val="0"/>
                </a:spcBef>
                <a:spcAft>
                  <a:spcPts val="450"/>
                </a:spcAft>
                <a:buNone/>
              </a:pPr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In May 2018, a CNC factory installed EUHT-5G wireless communication system to replace the original large and complex optical fiber and Wi-Fi connection network.</a:t>
              </a:r>
            </a:p>
            <a:p>
              <a:pPr marL="214630" indent="-214630" algn="l" fontAlgn="auto">
                <a:lnSpc>
                  <a:spcPct val="130000"/>
                </a:lnSpc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Realize reliable interconnection of production equipment</a:t>
              </a:r>
            </a:p>
            <a:p>
              <a:pPr marL="214630" indent="-214630" algn="l" fontAlgn="auto">
                <a:lnSpc>
                  <a:spcPct val="130000"/>
                </a:lnSpc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Real-time monitoring and dynamic control of production processes and states</a:t>
              </a:r>
            </a:p>
            <a:p>
              <a:pPr marL="214630" indent="-214630" algn="l" fontAlgn="auto">
                <a:lnSpc>
                  <a:spcPct val="130000"/>
                </a:lnSpc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Unified intelligent and visual management of integrated processes of production, warehousing and logistics</a:t>
              </a: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" y="3243580"/>
              <a:ext cx="5521960" cy="24574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zh-CN" dirty="0">
                <a:sym typeface="Arial" panose="020B0604020202020204" pitchFamily="34" charset="0"/>
              </a:rPr>
            </a:br>
            <a:r>
              <a:rPr lang="en-US" altLang="zh-CN" dirty="0">
                <a:sym typeface="Arial" panose="020B0604020202020204" pitchFamily="34" charset="0"/>
              </a:rPr>
              <a:t>EUHT Use Case — An Equipment Manufactory</a:t>
            </a:r>
            <a:br>
              <a:rPr lang="en-US" altLang="zh-CN" dirty="0">
                <a:sym typeface="Arial" panose="020B0604020202020204" pitchFamily="34" charset="0"/>
              </a:rPr>
            </a:b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82B09AC-50B6-4ED2-8D2C-5942D936AF55}"/>
              </a:ext>
            </a:extLst>
          </p:cNvPr>
          <p:cNvGrpSpPr/>
          <p:nvPr/>
        </p:nvGrpSpPr>
        <p:grpSpPr>
          <a:xfrm>
            <a:off x="165473" y="1671164"/>
            <a:ext cx="8654822" cy="4615356"/>
            <a:chOff x="450215" y="1241425"/>
            <a:chExt cx="8379460" cy="4345464"/>
          </a:xfrm>
        </p:grpSpPr>
        <p:sp>
          <p:nvSpPr>
            <p:cNvPr id="8" name="矩形 7"/>
            <p:cNvSpPr/>
            <p:nvPr/>
          </p:nvSpPr>
          <p:spPr bwMode="auto">
            <a:xfrm>
              <a:off x="450215" y="1298147"/>
              <a:ext cx="5387975" cy="1873250"/>
            </a:xfrm>
            <a:prstGeom prst="rect">
              <a:avLst/>
            </a:prstGeom>
            <a:solidFill>
              <a:srgbClr val="2FA8F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312" tIns="34161" rIns="68312" bIns="34161" numCol="1" spcCol="0" rtlCol="0" anchor="t" anchorCtr="0" compatLnSpc="1"/>
            <a:lstStyle/>
            <a:p>
              <a:pPr defTabSz="683260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176"/>
            <p:cNvSpPr>
              <a:spLocks noChangeArrowheads="1"/>
            </p:cNvSpPr>
            <p:nvPr/>
          </p:nvSpPr>
          <p:spPr bwMode="auto">
            <a:xfrm>
              <a:off x="598805" y="1350645"/>
              <a:ext cx="5090160" cy="1884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312" tIns="34161" rIns="68312" bIns="34161">
              <a:spAutoFit/>
            </a:bodyPr>
            <a:lstStyle>
              <a:lvl1pPr>
                <a:lnSpc>
                  <a:spcPct val="125000"/>
                </a:lnSpc>
                <a:spcBef>
                  <a:spcPts val="1000"/>
                </a:spcBef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25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ts val="500"/>
                </a:spcBef>
                <a:buChar char="•"/>
                <a:defRPr sz="16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ts val="500"/>
                </a:spcBef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ts val="500"/>
                </a:spcBef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lnSpc>
                  <a:spcPct val="125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lnSpc>
                  <a:spcPct val="125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lnSpc>
                  <a:spcPct val="125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lnSpc>
                  <a:spcPct val="125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In December 2018, a equipment manufacturer completed the full deployment of the EUHT-5G network.</a:t>
              </a:r>
            </a:p>
            <a:p>
              <a:pPr marL="214630" indent="-214630" algn="l">
                <a:lnSpc>
                  <a:spcPct val="130000"/>
                </a:lnSpc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Achieve unified intelligent management of multi-scenarios such as assembly, warehousing and logistics, and electronic production SOP</a:t>
              </a:r>
            </a:p>
            <a:p>
              <a:pPr marL="214630" indent="-214630" algn="l">
                <a:lnSpc>
                  <a:spcPct val="130000"/>
                </a:lnSpc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Real-time unified visualization of production status, product quality, product information, management data, etc.</a:t>
              </a:r>
            </a:p>
            <a:p>
              <a:pPr marL="214630" indent="-214630" algn="l">
                <a:lnSpc>
                  <a:spcPct val="130000"/>
                </a:lnSpc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Real-time collection of environmental data and safety status</a:t>
              </a:r>
              <a:endPara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lum contrast="13000"/>
            </a:blip>
            <a:stretch>
              <a:fillRect/>
            </a:stretch>
          </p:blipFill>
          <p:spPr>
            <a:xfrm>
              <a:off x="5891530" y="1241425"/>
              <a:ext cx="2937510" cy="2209800"/>
            </a:xfrm>
            <a:prstGeom prst="rect">
              <a:avLst/>
            </a:prstGeom>
          </p:spPr>
        </p:pic>
        <p:sp>
          <p:nvSpPr>
            <p:cNvPr id="11" name="线形标注 1 10"/>
            <p:cNvSpPr/>
            <p:nvPr/>
          </p:nvSpPr>
          <p:spPr>
            <a:xfrm>
              <a:off x="6926687" y="3115217"/>
              <a:ext cx="1886057" cy="330758"/>
            </a:xfrm>
            <a:prstGeom prst="borderCallout1">
              <a:avLst>
                <a:gd name="adj1" fmla="val -11790"/>
                <a:gd name="adj2" fmla="val 22438"/>
                <a:gd name="adj3" fmla="val -118787"/>
                <a:gd name="adj4" fmla="val -7024"/>
              </a:avLst>
            </a:prstGeom>
            <a:solidFill>
              <a:srgbClr val="4E67C8">
                <a:alpha val="80000"/>
              </a:srgbClr>
            </a:solidFill>
            <a:ln w="28575" cap="flat" cmpd="sng" algn="ctr">
              <a:solidFill>
                <a:srgbClr val="4E67C8"/>
              </a:solidFill>
              <a:prstDash val="sysDash"/>
              <a:headEnd type="none"/>
              <a:tailEnd type="triangl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Industrial center access equipment and antenna</a:t>
              </a:r>
              <a:endParaRPr lang="zh-CN" alt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线形标注 1 11"/>
            <p:cNvSpPr/>
            <p:nvPr/>
          </p:nvSpPr>
          <p:spPr>
            <a:xfrm>
              <a:off x="7583097" y="5272133"/>
              <a:ext cx="1229647" cy="288721"/>
            </a:xfrm>
            <a:prstGeom prst="borderCallout1">
              <a:avLst>
                <a:gd name="adj1" fmla="val -11790"/>
                <a:gd name="adj2" fmla="val 22438"/>
                <a:gd name="adj3" fmla="val -315054"/>
                <a:gd name="adj4" fmla="val 57414"/>
              </a:avLst>
            </a:prstGeom>
            <a:solidFill>
              <a:srgbClr val="4E67C8">
                <a:alpha val="80000"/>
              </a:srgbClr>
            </a:solidFill>
            <a:ln w="28575" cap="flat" cmpd="sng" algn="ctr">
              <a:solidFill>
                <a:srgbClr val="4E67C8"/>
              </a:solidFill>
              <a:prstDash val="sysDash"/>
              <a:headEnd type="none"/>
              <a:tailEnd type="triangl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Industrial terminal and antenna</a:t>
              </a:r>
              <a:endParaRPr lang="zh-CN" alt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494" y="3171398"/>
              <a:ext cx="5387831" cy="2415491"/>
            </a:xfrm>
            <a:prstGeom prst="rect">
              <a:avLst/>
            </a:prstGeom>
          </p:spPr>
        </p:pic>
        <p:pic>
          <p:nvPicPr>
            <p:cNvPr id="14" name="图片 13" descr="timg (3)">
              <a:extLst>
                <a:ext uri="{FF2B5EF4-FFF2-40B4-BE49-F238E27FC236}">
                  <a16:creationId xmlns:a16="http://schemas.microsoft.com/office/drawing/2014/main" id="{4F6D9739-BAF2-440D-B68B-4FD35602B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1530" y="3507105"/>
              <a:ext cx="2938145" cy="20796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7770813" cy="1065213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9581" y="1124745"/>
            <a:ext cx="7770813" cy="544115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altLang="zh-CN" dirty="0"/>
              <a:t>EUHT : Technology, Standards</a:t>
            </a:r>
            <a:endParaRPr lang="zh-CN" altLang="en-US" dirty="0"/>
          </a:p>
          <a:p>
            <a:pPr lvl="1">
              <a:buFont typeface="Wingdings" pitchFamily="2" charset="2"/>
              <a:buChar char="p"/>
            </a:pPr>
            <a:r>
              <a:rPr lang="en-US" altLang="zh-CN" dirty="0">
                <a:sym typeface="微软雅黑" panose="020B0503020204020204" pitchFamily="34" charset="-122"/>
              </a:rPr>
              <a:t>EUHT System Architecture</a:t>
            </a:r>
          </a:p>
          <a:p>
            <a:pPr lvl="1">
              <a:buFont typeface="Wingdings" pitchFamily="2" charset="2"/>
              <a:buChar char="p"/>
            </a:pPr>
            <a:r>
              <a:rPr lang="en-US" altLang="zh-CN" dirty="0"/>
              <a:t>System Parameters</a:t>
            </a:r>
          </a:p>
          <a:p>
            <a:pPr lvl="1">
              <a:buFont typeface="Wingdings" pitchFamily="2" charset="2"/>
              <a:buChar char="p"/>
            </a:pPr>
            <a:r>
              <a:rPr lang="en-US" altLang="zh-CN" dirty="0">
                <a:sym typeface="微软雅黑" panose="020B0503020204020204" pitchFamily="34" charset="-122"/>
              </a:rPr>
              <a:t>Flexible , Self-Contained Frame Structure</a:t>
            </a:r>
          </a:p>
          <a:p>
            <a:pPr lvl="1">
              <a:buFont typeface="Wingdings" pitchFamily="2" charset="2"/>
              <a:buChar char="p"/>
            </a:pPr>
            <a:r>
              <a:rPr lang="en-US" altLang="zh-CN" dirty="0">
                <a:sym typeface="微软雅黑" panose="020B0503020204020204" pitchFamily="34" charset="-122"/>
              </a:rPr>
              <a:t>Latency Optimization in EUHT</a:t>
            </a:r>
          </a:p>
          <a:p>
            <a:pPr lvl="1">
              <a:buFont typeface="Wingdings" pitchFamily="2" charset="2"/>
              <a:buChar char="p"/>
            </a:pPr>
            <a:r>
              <a:rPr lang="en-US" altLang="zh-CN" dirty="0">
                <a:sym typeface="微软雅黑" panose="020B0503020204020204" pitchFamily="34" charset="-122"/>
              </a:rPr>
              <a:t>Optimized for High Reliability</a:t>
            </a:r>
          </a:p>
          <a:p>
            <a:pPr lvl="1">
              <a:buFont typeface="Wingdings" pitchFamily="2" charset="2"/>
              <a:buChar char="p"/>
            </a:pPr>
            <a:r>
              <a:rPr lang="en-US" altLang="zh-CN" dirty="0">
                <a:sym typeface="微软雅黑" panose="020B0503020204020204" pitchFamily="34" charset="-122"/>
              </a:rPr>
              <a:t>Optimized for Ultra-high Vehicle Speed</a:t>
            </a:r>
          </a:p>
          <a:p>
            <a:pPr lvl="1">
              <a:buFont typeface="Wingdings" pitchFamily="2" charset="2"/>
              <a:buChar char="p"/>
            </a:pPr>
            <a:r>
              <a:rPr lang="en-US" altLang="zh-CN" dirty="0">
                <a:sym typeface="微软雅黑" panose="020B0503020204020204" pitchFamily="34" charset="-122"/>
              </a:rPr>
              <a:t>Fast and Reliable Handover</a:t>
            </a:r>
            <a:endParaRPr lang="en-US" altLang="zh-CN" dirty="0"/>
          </a:p>
          <a:p>
            <a:pPr>
              <a:buFont typeface="Arial" pitchFamily="34" charset="0"/>
              <a:buChar char="•"/>
            </a:pPr>
            <a:r>
              <a:rPr lang="en-US" altLang="zh-CN" dirty="0"/>
              <a:t>Use Cases</a:t>
            </a:r>
          </a:p>
          <a:p>
            <a:pPr lvl="1">
              <a:buFont typeface="Wingdings" pitchFamily="2" charset="2"/>
              <a:buChar char="p"/>
            </a:pPr>
            <a:r>
              <a:rPr lang="en-US" altLang="zh-CN" dirty="0">
                <a:sym typeface="Arial" panose="020B0604020202020204" pitchFamily="34" charset="0"/>
              </a:rPr>
              <a:t>EUHT Wide Area Wireless Coverage</a:t>
            </a:r>
            <a:endParaRPr lang="en-GB" dirty="0"/>
          </a:p>
          <a:p>
            <a:pPr lvl="1">
              <a:buFont typeface="Wingdings" pitchFamily="2" charset="2"/>
              <a:buChar char="p"/>
            </a:pPr>
            <a:r>
              <a:rPr lang="en-US" altLang="zh-CN" dirty="0">
                <a:sym typeface="Arial" panose="020B0604020202020204" pitchFamily="34" charset="0"/>
              </a:rPr>
              <a:t>EUHT High Speed Rail Solutions</a:t>
            </a:r>
            <a:endParaRPr lang="en-GB" dirty="0"/>
          </a:p>
          <a:p>
            <a:pPr lvl="1">
              <a:buFont typeface="Wingdings" pitchFamily="2" charset="2"/>
              <a:buChar char="p"/>
            </a:pPr>
            <a:r>
              <a:rPr lang="en-US" altLang="zh-CN" dirty="0">
                <a:sym typeface="Arial" panose="020B0604020202020204" pitchFamily="34" charset="0"/>
              </a:rPr>
              <a:t>EUHT Subway Solutions</a:t>
            </a:r>
            <a:endParaRPr lang="en-GB" dirty="0"/>
          </a:p>
          <a:p>
            <a:pPr lvl="1">
              <a:buFont typeface="Wingdings" pitchFamily="2" charset="2"/>
              <a:buChar char="p"/>
            </a:pPr>
            <a:r>
              <a:rPr lang="en-US" altLang="zh-CN" dirty="0">
                <a:sym typeface="Arial" panose="020B0604020202020204" pitchFamily="34" charset="0"/>
              </a:rPr>
              <a:t>EUHT ITS </a:t>
            </a:r>
            <a:r>
              <a:rPr lang="en-US" altLang="zh-CN" dirty="0">
                <a:solidFill>
                  <a:srgbClr val="FF0000"/>
                </a:solidFill>
                <a:sym typeface="Arial" panose="020B0604020202020204" pitchFamily="34" charset="0"/>
              </a:rPr>
              <a:t>(</a:t>
            </a:r>
            <a:r>
              <a:rPr lang="en-US" altLang="zh-CN" dirty="0">
                <a:solidFill>
                  <a:srgbClr val="FF0000"/>
                </a:solidFill>
              </a:rPr>
              <a:t> </a:t>
            </a:r>
            <a:r>
              <a:rPr lang="en-US" altLang="zh-CN" dirty="0">
                <a:solidFill>
                  <a:schemeClr val="tx1"/>
                </a:solidFill>
              </a:rPr>
              <a:t>Intelligent Transportation System</a:t>
            </a:r>
            <a:r>
              <a:rPr lang="en-US" altLang="zh-CN" dirty="0">
                <a:solidFill>
                  <a:srgbClr val="FF0000"/>
                </a:solidFill>
              </a:rPr>
              <a:t>) </a:t>
            </a:r>
            <a:r>
              <a:rPr lang="en-US" altLang="zh-CN" dirty="0">
                <a:sym typeface="Arial" panose="020B0604020202020204" pitchFamily="34" charset="0"/>
              </a:rPr>
              <a:t>Solutions</a:t>
            </a:r>
          </a:p>
          <a:p>
            <a:pPr lvl="1">
              <a:buFont typeface="Wingdings" pitchFamily="2" charset="2"/>
              <a:buChar char="p"/>
            </a:pPr>
            <a:r>
              <a:rPr lang="en-US" altLang="zh-CN" dirty="0">
                <a:sym typeface="Arial" panose="020B0604020202020204" pitchFamily="34" charset="0"/>
              </a:rPr>
              <a:t>EUHT </a:t>
            </a:r>
            <a:r>
              <a:rPr lang="en-US" altLang="zh-CN" dirty="0"/>
              <a:t>Industrial Internet </a:t>
            </a:r>
            <a:r>
              <a:rPr lang="en-US" altLang="zh-CN" dirty="0">
                <a:sym typeface="Arial" panose="020B0604020202020204" pitchFamily="34" charset="0"/>
              </a:rPr>
              <a:t>Solutions</a:t>
            </a:r>
            <a:endParaRPr lang="zh-CN" altLang="en-US" dirty="0"/>
          </a:p>
          <a:p>
            <a:pPr lvl="1">
              <a:buFont typeface="Wingdings" pitchFamily="2" charset="2"/>
              <a:buChar char="p"/>
            </a:pPr>
            <a:endParaRPr lang="en-US" altLang="zh-CN" dirty="0">
              <a:sym typeface="Arial" panose="020B0604020202020204" pitchFamily="34" charset="0"/>
            </a:endParaRPr>
          </a:p>
          <a:p>
            <a:pPr lvl="1">
              <a:buFont typeface="Wingdings" pitchFamily="2" charset="2"/>
              <a:buChar char="p"/>
            </a:pPr>
            <a:endParaRPr lang="en-GB" dirty="0"/>
          </a:p>
          <a:p>
            <a:pPr lvl="1">
              <a:buFont typeface="Wingdings" pitchFamily="2" charset="2"/>
              <a:buChar char="p"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714348" y="357166"/>
            <a:ext cx="2374889" cy="273050"/>
          </a:xfrm>
        </p:spPr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>
          <a:xfrm>
            <a:off x="6000760" y="6475413"/>
            <a:ext cx="2541578" cy="168297"/>
          </a:xfrm>
        </p:spPr>
        <p:txBody>
          <a:bodyPr/>
          <a:lstStyle/>
          <a:p>
            <a:r>
              <a:rPr lang="en-GB" altLang="zh-CN" dirty="0"/>
              <a:t>Jun Lei, Nufront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B3165115-9078-433B-A278-1F5ED971F63A}" type="slidenum">
              <a:rPr lang="en-GB"/>
              <a:pPr/>
              <a:t>4</a:t>
            </a:fld>
            <a:endParaRPr lang="en-GB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>
                <a:sym typeface="微软雅黑" panose="020B0503020204020204" pitchFamily="34" charset="-122"/>
              </a:rPr>
              <a:t>EUHT System Architecture</a:t>
            </a:r>
            <a:br>
              <a:rPr lang="zh-CN" altLang="en-US" dirty="0">
                <a:sym typeface="微软雅黑" panose="020B0503020204020204" pitchFamily="34" charset="-122"/>
              </a:rPr>
            </a:br>
            <a:endParaRPr lang="en-GB" altLang="zh-CN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3004" y="5709656"/>
            <a:ext cx="7772400" cy="791178"/>
          </a:xfrm>
          <a:ln/>
        </p:spPr>
        <p:txBody>
          <a:bodyPr/>
          <a:lstStyle/>
          <a:p>
            <a:pPr marL="285750" indent="-285750">
              <a:spcAft>
                <a:spcPts val="450"/>
              </a:spcAft>
              <a:buClr>
                <a:srgbClr val="035CAE"/>
              </a:buClr>
              <a:buFont typeface="Wingdings" panose="05000000000000000000" pitchFamily="2" charset="2"/>
              <a:buChar char="l"/>
            </a:pPr>
            <a:r>
              <a:rPr lang="en-US" sz="1600" dirty="0">
                <a:ea typeface="微软雅黑" panose="020B0503020204020204" pitchFamily="34" charset="-122"/>
              </a:rPr>
              <a:t>High Throughput, High Reliable,  Low Latency Wireless Access Network </a:t>
            </a:r>
          </a:p>
          <a:p>
            <a:pPr marL="285750" indent="-285750">
              <a:spcAft>
                <a:spcPts val="450"/>
              </a:spcAft>
              <a:buClr>
                <a:srgbClr val="035CAE"/>
              </a:buClr>
              <a:buFont typeface="Wingdings" panose="05000000000000000000" pitchFamily="2" charset="2"/>
              <a:buChar char="l"/>
            </a:pPr>
            <a:r>
              <a:rPr lang="en-US" sz="1600" dirty="0">
                <a:solidFill>
                  <a:schemeClr val="tx1"/>
                </a:solidFill>
                <a:ea typeface="微软雅黑" panose="020B0503020204020204" pitchFamily="34" charset="-122"/>
              </a:rPr>
              <a:t>Light Weight, Low Latency </a:t>
            </a:r>
            <a:r>
              <a:rPr lang="en-US" sz="1600" dirty="0">
                <a:ea typeface="微软雅黑" panose="020B0503020204020204" pitchFamily="34" charset="-122"/>
              </a:rPr>
              <a:t>core network with Mobile Edge Computing capability</a:t>
            </a:r>
          </a:p>
          <a:p>
            <a:pPr>
              <a:buFont typeface="Arial" panose="020B0604020202020204" pitchFamily="34" charset="0"/>
              <a:buChar char="•"/>
            </a:pPr>
            <a:endParaRPr lang="zh-CN" altLang="zh-CN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1E1BC6-9B19-4F97-8790-AE4AE2005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1196851"/>
            <a:ext cx="5915654" cy="44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78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553086"/>
          </a:xfrm>
        </p:spPr>
        <p:txBody>
          <a:bodyPr/>
          <a:lstStyle/>
          <a:p>
            <a:r>
              <a:rPr lang="en-US" altLang="zh-CN" dirty="0"/>
              <a:t>System Parameters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72298" y="2071678"/>
            <a:ext cx="1857420" cy="3214709"/>
          </a:xfrm>
        </p:spPr>
        <p:txBody>
          <a:bodyPr/>
          <a:lstStyle/>
          <a:p>
            <a:pPr>
              <a:buFont typeface="Wingdings" pitchFamily="2" charset="2"/>
              <a:buChar char="n"/>
            </a:pPr>
            <a:r>
              <a:rPr lang="en-US" altLang="zh-CN" sz="1800" dirty="0">
                <a:sym typeface="Arial" panose="020B0604020202020204" pitchFamily="34" charset="0"/>
              </a:rPr>
              <a:t>All the system parameters are carefully designed for  </a:t>
            </a:r>
            <a:r>
              <a:rPr lang="en-US" altLang="zh-CN" sz="1800" dirty="0">
                <a:solidFill>
                  <a:schemeClr val="tx1"/>
                </a:solidFill>
                <a:sym typeface="Arial" panose="020B0604020202020204" pitchFamily="34" charset="0"/>
              </a:rPr>
              <a:t>ultra-reliability, low latency and high flexibility</a:t>
            </a:r>
          </a:p>
          <a:p>
            <a:endParaRPr lang="zh-CN" altLang="en-US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graphicFrame>
        <p:nvGraphicFramePr>
          <p:cNvPr id="7" name="Group 62"/>
          <p:cNvGraphicFramePr/>
          <p:nvPr>
            <p:extLst>
              <p:ext uri="{D42A27DB-BD31-4B8C-83A1-F6EECF244321}">
                <p14:modId xmlns:p14="http://schemas.microsoft.com/office/powerpoint/2010/main" val="3118081859"/>
              </p:ext>
            </p:extLst>
          </p:nvPr>
        </p:nvGraphicFramePr>
        <p:xfrm>
          <a:off x="323528" y="1523478"/>
          <a:ext cx="6819495" cy="4630101"/>
        </p:xfrm>
        <a:graphic>
          <a:graphicData uri="http://schemas.openxmlformats.org/drawingml/2006/table">
            <a:tbl>
              <a:tblPr/>
              <a:tblGrid>
                <a:gridCol w="2773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5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Duplex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Flexible TDD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Waveform 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OFDM for both DL/UL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Frame Structure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Highly Flexible, Self-Contained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Sub-carrier Interval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78.125 /39 /31.25 kHz</a:t>
                      </a:r>
                      <a:endParaRPr kumimoji="0" lang="zh-CN" altLang="en-US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Multiple Access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TDMA/OFDMA/SDMA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OFDMA Unit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16 Sub-Carriers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Data Sub-carrier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224  With 20MHz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Bandwidth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8/10/20/40/80/100/200/400 MHz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MIMO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8T8R for both BS and MS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Max. MCS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1024QAM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7/8 code rate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61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FEC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LDPC with ultra-low error floor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571480"/>
            <a:ext cx="7770813" cy="1065213"/>
          </a:xfrm>
        </p:spPr>
        <p:txBody>
          <a:bodyPr/>
          <a:lstStyle/>
          <a:p>
            <a:pPr lvl="0"/>
            <a:br>
              <a:rPr lang="en-US" altLang="zh-CN" dirty="0">
                <a:sym typeface="微软雅黑" panose="020B0503020204020204" pitchFamily="34" charset="-122"/>
              </a:rPr>
            </a:br>
            <a:r>
              <a:rPr lang="en-US" altLang="zh-CN" dirty="0">
                <a:sym typeface="微软雅黑" panose="020B0503020204020204" pitchFamily="34" charset="-122"/>
              </a:rPr>
              <a:t>Flexible , Self-Contained Frame Structure</a:t>
            </a:r>
            <a:br>
              <a:rPr lang="zh-CN" altLang="en-US" dirty="0">
                <a:sym typeface="微软雅黑" panose="020B0503020204020204" pitchFamily="34" charset="-122"/>
              </a:rPr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>
          <a:xfrm>
            <a:off x="5357818" y="6546851"/>
            <a:ext cx="3184520" cy="180975"/>
          </a:xfrm>
        </p:spPr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grpSp>
        <p:nvGrpSpPr>
          <p:cNvPr id="18" name="组合 6"/>
          <p:cNvGrpSpPr/>
          <p:nvPr/>
        </p:nvGrpSpPr>
        <p:grpSpPr>
          <a:xfrm>
            <a:off x="642910" y="714356"/>
            <a:ext cx="7923283" cy="3571900"/>
            <a:chOff x="642910" y="676290"/>
            <a:chExt cx="7923283" cy="3571900"/>
          </a:xfrm>
        </p:grpSpPr>
        <p:pic>
          <p:nvPicPr>
            <p:cNvPr id="19" name="图片 18" descr="Frame_structure__modify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0100" y="1418942"/>
              <a:ext cx="7393082" cy="2583272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/>
          </p:nvSpPr>
          <p:spPr bwMode="auto">
            <a:xfrm>
              <a:off x="642910" y="3390934"/>
              <a:ext cx="5072098" cy="857256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86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1257300" indent="-1257300" eaLnBrk="0" hangingPunct="0"/>
              <a:r>
                <a:rPr lang="en-US" altLang="zh-CN" sz="1200" b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MORE EFFICIENCY</a:t>
              </a:r>
              <a:r>
                <a:rPr lang="en-US" altLang="zh-CN" sz="12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: Dynamic Arrangement of Channel Resources based on </a:t>
              </a:r>
            </a:p>
            <a:p>
              <a:pPr marL="1257300" eaLnBrk="0" hangingPunct="0"/>
              <a:r>
                <a:rPr lang="en-US" altLang="zh-CN" sz="12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Service Requirement</a:t>
              </a:r>
            </a:p>
            <a:p>
              <a:pPr marL="1257300" indent="-1257300" eaLnBrk="0" hangingPunct="0"/>
              <a:r>
                <a:rPr kumimoji="0" lang="en-US" altLang="zh-CN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ranklin Gothic Book" panose="020B0503020102020204" pitchFamily="34" charset="0"/>
                </a:rPr>
                <a:t>LESS OVERHEAD:    </a:t>
              </a:r>
              <a:r>
                <a:rPr kumimoji="0" lang="en-US" altLang="zh-CN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ranklin Gothic Book" panose="020B0503020102020204" pitchFamily="34" charset="0"/>
                </a:rPr>
                <a:t>Dynamic</a:t>
              </a:r>
              <a:r>
                <a:rPr kumimoji="0" lang="en-US" altLang="zh-CN" sz="120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ranklin Gothic Book" panose="020B0503020102020204" pitchFamily="34" charset="0"/>
                </a:rPr>
                <a:t> Adjustment of Frame Length based on </a:t>
              </a:r>
            </a:p>
            <a:p>
              <a:pPr marL="1257300" eaLnBrk="0" hangingPunct="0"/>
              <a:r>
                <a:rPr kumimoji="0" lang="en-US" altLang="zh-CN" sz="120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ranklin Gothic Book" panose="020B0503020102020204" pitchFamily="34" charset="0"/>
                </a:rPr>
                <a:t>Channel Characteristics</a:t>
              </a:r>
              <a:endParaRPr kumimoji="0" lang="zh-CN" altLang="en-US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ranklin Gothic Book" panose="020B0503020102020204" pitchFamily="34" charset="0"/>
              </a:endParaRPr>
            </a:p>
          </p:txBody>
        </p:sp>
        <p:grpSp>
          <p:nvGrpSpPr>
            <p:cNvPr id="21" name="组合 10"/>
            <p:cNvGrpSpPr/>
            <p:nvPr/>
          </p:nvGrpSpPr>
          <p:grpSpPr>
            <a:xfrm>
              <a:off x="3087682" y="681036"/>
              <a:ext cx="785818" cy="261610"/>
              <a:chOff x="3087682" y="681036"/>
              <a:chExt cx="785818" cy="261610"/>
            </a:xfrm>
          </p:grpSpPr>
          <p:sp>
            <p:nvSpPr>
              <p:cNvPr id="26" name="矩形 25"/>
              <p:cNvSpPr/>
              <p:nvPr/>
            </p:nvSpPr>
            <p:spPr bwMode="auto">
              <a:xfrm>
                <a:off x="3143241" y="714356"/>
                <a:ext cx="642942" cy="21431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ea"/>
                  <a:ea typeface="+mn-ea"/>
                </a:endParaRPr>
              </a:p>
            </p:txBody>
          </p:sp>
          <p:sp>
            <p:nvSpPr>
              <p:cNvPr id="27" name="TextBox 15"/>
              <p:cNvSpPr txBox="1"/>
              <p:nvPr/>
            </p:nvSpPr>
            <p:spPr>
              <a:xfrm>
                <a:off x="3087682" y="681036"/>
                <a:ext cx="78581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+mn-ea"/>
                  </a:rPr>
                  <a:t>Downlink</a:t>
                </a:r>
                <a:endParaRPr lang="zh-CN" altLang="en-US" sz="1100" dirty="0">
                  <a:latin typeface="+mn-ea"/>
                </a:endParaRPr>
              </a:p>
            </p:txBody>
          </p:sp>
        </p:grpSp>
        <p:grpSp>
          <p:nvGrpSpPr>
            <p:cNvPr id="22" name="组合 11"/>
            <p:cNvGrpSpPr/>
            <p:nvPr/>
          </p:nvGrpSpPr>
          <p:grpSpPr>
            <a:xfrm>
              <a:off x="6364285" y="676290"/>
              <a:ext cx="636607" cy="261610"/>
              <a:chOff x="3087682" y="681036"/>
              <a:chExt cx="636607" cy="261610"/>
            </a:xfrm>
          </p:grpSpPr>
          <p:sp>
            <p:nvSpPr>
              <p:cNvPr id="24" name="矩形 23"/>
              <p:cNvSpPr/>
              <p:nvPr/>
            </p:nvSpPr>
            <p:spPr bwMode="auto">
              <a:xfrm>
                <a:off x="3143241" y="714356"/>
                <a:ext cx="509610" cy="21906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ea"/>
                  <a:ea typeface="+mn-ea"/>
                </a:endParaRPr>
              </a:p>
            </p:txBody>
          </p:sp>
          <p:sp>
            <p:nvSpPr>
              <p:cNvPr id="25" name="TextBox 13"/>
              <p:cNvSpPr txBox="1"/>
              <p:nvPr/>
            </p:nvSpPr>
            <p:spPr>
              <a:xfrm>
                <a:off x="3087682" y="681036"/>
                <a:ext cx="63660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+mn-ea"/>
                  </a:rPr>
                  <a:t>Uplink</a:t>
                </a:r>
                <a:endParaRPr lang="zh-CN" altLang="en-US" sz="1100" dirty="0">
                  <a:latin typeface="+mn-ea"/>
                </a:endParaRPr>
              </a:p>
            </p:txBody>
          </p:sp>
        </p:grpSp>
        <p:sp>
          <p:nvSpPr>
            <p:cNvPr id="23" name="TextBox 11"/>
            <p:cNvSpPr txBox="1"/>
            <p:nvPr/>
          </p:nvSpPr>
          <p:spPr>
            <a:xfrm>
              <a:off x="7929586" y="1571612"/>
              <a:ext cx="6366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+mn-ea"/>
                </a:rPr>
                <a:t>Time</a:t>
              </a:r>
              <a:endParaRPr lang="zh-CN" altLang="en-US" sz="1100" dirty="0">
                <a:latin typeface="+mn-ea"/>
              </a:endParaRPr>
            </a:p>
          </p:txBody>
        </p:sp>
      </p:grpSp>
      <p:graphicFrame>
        <p:nvGraphicFramePr>
          <p:cNvPr id="28" name="Group 49"/>
          <p:cNvGraphicFramePr/>
          <p:nvPr/>
        </p:nvGraphicFramePr>
        <p:xfrm>
          <a:off x="428596" y="4286256"/>
          <a:ext cx="8289925" cy="2157986"/>
        </p:xfrm>
        <a:graphic>
          <a:graphicData uri="http://schemas.openxmlformats.org/drawingml/2006/table">
            <a:tbl>
              <a:tblPr/>
              <a:tblGrid>
                <a:gridCol w="124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8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S-Preamble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Sync , AGC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UL-SRCH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Service Request Channel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L-Preamble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Fine Sync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UL-RACH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Random Access Channel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SICH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Broadcast Information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DL-TCH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DL Traffic Channel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CCH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Resource Allocation Information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UL-TCH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UL Traffic Channel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DL-SCH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DL Channel Measurement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DGI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DL Guard Interval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UL-SCH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UL Channel Measurement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UGI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UL Guard Interval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br>
              <a:rPr lang="en-US" altLang="zh-CN" dirty="0">
                <a:sym typeface="微软雅黑" panose="020B0503020204020204" pitchFamily="34" charset="-122"/>
              </a:rPr>
            </a:br>
            <a:r>
              <a:rPr lang="en-US" altLang="zh-CN" dirty="0">
                <a:sym typeface="微软雅黑" panose="020B0503020204020204" pitchFamily="34" charset="-122"/>
              </a:rPr>
              <a:t>Flexible and Efficient for Various Scenarios</a:t>
            </a:r>
            <a:br>
              <a:rPr lang="zh-CN" altLang="en-US" dirty="0">
                <a:sym typeface="微软雅黑" panose="020B0503020204020204" pitchFamily="34" charset="-122"/>
              </a:rPr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  <p:sp>
        <p:nvSpPr>
          <p:cNvPr id="7" name="TextBox 18"/>
          <p:cNvSpPr>
            <a:spLocks noChangeArrowheads="1"/>
          </p:cNvSpPr>
          <p:nvPr/>
        </p:nvSpPr>
        <p:spPr bwMode="auto">
          <a:xfrm>
            <a:off x="17658" y="4572008"/>
            <a:ext cx="9126342" cy="1887696"/>
          </a:xfrm>
          <a:prstGeom prst="rect">
            <a:avLst/>
          </a:prstGeom>
          <a:noFill/>
          <a:ln w="9525" cmpd="sng">
            <a:noFill/>
            <a:miter lim="800000"/>
          </a:ln>
        </p:spPr>
        <p:txBody>
          <a:bodyPr wrap="square">
            <a:spAutoFit/>
          </a:bodyPr>
          <a:lstStyle/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1800" b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Different requirements for Different application scenarios 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1800" b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EUHT is extremely flexible and easy to adapt to given scenario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1800" i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Frame length : 0.1ms ~ 14 ms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1800" i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Pilot Density:   0.04ms ~ 14ms Pilot interval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1800" i="1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DL/UL ratio can be fine-tuned in unit of one OFDM symbols, from 0: 511 to 511: 0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754826"/>
              </p:ext>
            </p:extLst>
          </p:nvPr>
        </p:nvGraphicFramePr>
        <p:xfrm>
          <a:off x="179695" y="1766894"/>
          <a:ext cx="8496590" cy="2527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3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8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4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Scenarios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Requirements</a:t>
                      </a:r>
                      <a:endParaRPr lang="zh-CN" sz="16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Impact of System Design</a:t>
                      </a:r>
                      <a:endParaRPr lang="zh-CN" sz="16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Home broadband access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Static</a:t>
                      </a:r>
                      <a:endParaRPr lang="zh-CN" sz="16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Sparse Pilot Density, Long frame length</a:t>
                      </a:r>
                      <a:endParaRPr lang="zh-CN" sz="1600" b="1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downlink-dominant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Wireless video surveillance</a:t>
                      </a:r>
                      <a:endParaRPr lang="zh-CN" sz="16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Static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Sparse Pilot Density, Long</a:t>
                      </a:r>
                      <a:r>
                        <a:rPr lang="en-US" sz="1600" b="1" baseline="0" dirty="0">
                          <a:effectLst/>
                        </a:rPr>
                        <a:t> frame length</a:t>
                      </a:r>
                      <a:endParaRPr lang="zh-CN" sz="1600" b="1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Uplink-dominant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179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Metro video surveillance</a:t>
                      </a:r>
                      <a:endParaRPr lang="zh-CN" sz="1600" b="1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High vehicle speed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Dense Pilot Density, middle</a:t>
                      </a:r>
                      <a:r>
                        <a:rPr lang="en-US" sz="1600" b="1" baseline="0" dirty="0">
                          <a:effectLst/>
                        </a:rPr>
                        <a:t> frame length</a:t>
                      </a:r>
                      <a:endParaRPr lang="zh-CN" sz="1600" b="1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Uplink-dominant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HST passengers network service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Very High</a:t>
                      </a:r>
                      <a:r>
                        <a:rPr lang="en-US" sz="1600" b="1" dirty="0">
                          <a:effectLst/>
                        </a:rPr>
                        <a:t> vehicle speed 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Denser</a:t>
                      </a:r>
                      <a:r>
                        <a:rPr lang="en-US" sz="1600" b="1" baseline="0" dirty="0">
                          <a:effectLst/>
                        </a:rPr>
                        <a:t> </a:t>
                      </a:r>
                      <a:r>
                        <a:rPr lang="en-US" sz="1600" b="1" dirty="0">
                          <a:effectLst/>
                        </a:rPr>
                        <a:t>Pilot Density, short frame length</a:t>
                      </a:r>
                      <a:endParaRPr lang="zh-CN" sz="1600" b="1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Downlink-dominant;</a:t>
                      </a:r>
                      <a:endParaRPr lang="zh-CN" sz="16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CN" dirty="0">
                <a:sym typeface="微软雅黑" panose="020B0503020204020204" pitchFamily="34" charset="-122"/>
              </a:rPr>
              <a:t>Latency Optimization in EUHT</a:t>
            </a:r>
            <a:br>
              <a:rPr lang="zh-CN" altLang="en-US" dirty="0">
                <a:sym typeface="微软雅黑" panose="020B0503020204020204" pitchFamily="34" charset="-122"/>
              </a:rPr>
            </a:b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1214422"/>
            <a:ext cx="7770813" cy="4113213"/>
          </a:xfrm>
        </p:spPr>
        <p:txBody>
          <a:bodyPr/>
          <a:lstStyle/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kern="1200" dirty="0">
                <a:solidFill>
                  <a:schemeClr val="tx1"/>
                </a:solidFill>
                <a:sym typeface="Arial" panose="020B0604020202020204" pitchFamily="34" charset="0"/>
              </a:rPr>
              <a:t>Self-contained frame structure to ensure instant ACK/feedback 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kern="1200" dirty="0">
                <a:solidFill>
                  <a:schemeClr val="tx1"/>
                </a:solidFill>
                <a:sym typeface="Arial" panose="020B0604020202020204" pitchFamily="34" charset="0"/>
              </a:rPr>
              <a:t>Low overhead MAC protocol to reduce frame duration, especially for short packets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kern="1200" dirty="0">
                <a:solidFill>
                  <a:schemeClr val="tx1"/>
                </a:solidFill>
                <a:sym typeface="Arial" panose="020B0604020202020204" pitchFamily="34" charset="0"/>
              </a:rPr>
              <a:t>Much shorter frame and OFDM symbol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ym typeface="Arial" panose="020B0604020202020204" pitchFamily="34" charset="0"/>
              </a:rPr>
              <a:t>Configurable to 0.1ms frame, OFDM symbol: 14.4us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kern="1200" dirty="0">
                <a:sym typeface="Arial" panose="020B0604020202020204" pitchFamily="34" charset="0"/>
              </a:rPr>
              <a:t>Pipeline Processing 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ym typeface="Arial" panose="020B0604020202020204" pitchFamily="34" charset="0"/>
              </a:rPr>
              <a:t>Latency &lt; 14.4us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ym typeface="Arial" panose="020B0604020202020204" pitchFamily="34" charset="0"/>
              </a:rPr>
              <a:t>Don’t need to buffer!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kern="1200" dirty="0">
                <a:sym typeface="Arial" panose="020B0604020202020204" pitchFamily="34" charset="0"/>
              </a:rPr>
              <a:t>Grant Free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ym typeface="Arial" panose="020B0604020202020204" pitchFamily="34" charset="0"/>
              </a:rPr>
              <a:t>No need to perform Service Request/Grant for emergency services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kern="1200" dirty="0">
                <a:sym typeface="Arial" panose="020B0604020202020204" pitchFamily="34" charset="0"/>
              </a:rPr>
              <a:t>Mobile Edge Computing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ym typeface="Arial" panose="020B0604020202020204" pitchFamily="34" charset="0"/>
              </a:rPr>
              <a:t>Data need not to go through core network</a:t>
            </a:r>
          </a:p>
          <a:p>
            <a:endParaRPr lang="zh-CN" altLang="en-US" sz="1600" kern="1200" dirty="0"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defRPr/>
            </a:pPr>
            <a:r>
              <a:rPr lang="en-US" altLang="zh-CN" dirty="0">
                <a:sym typeface="微软雅黑" panose="020B0503020204020204" pitchFamily="34" charset="-122"/>
              </a:rPr>
              <a:t>Optimized for High Reliability</a:t>
            </a:r>
            <a:br>
              <a:rPr lang="zh-CN" altLang="en-US" dirty="0">
                <a:sym typeface="微软雅黑" panose="020B0503020204020204" pitchFamily="34" charset="-122"/>
              </a:rPr>
            </a:b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1472" y="1428736"/>
            <a:ext cx="7770813" cy="4113213"/>
          </a:xfrm>
        </p:spPr>
        <p:txBody>
          <a:bodyPr/>
          <a:lstStyle/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kern="1200" dirty="0">
                <a:solidFill>
                  <a:schemeClr val="tx1"/>
                </a:solidFill>
                <a:sym typeface="Arial" panose="020B0604020202020204" pitchFamily="34" charset="0"/>
              </a:rPr>
              <a:t>Diversity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MIMO and inter-stream interleaving to achieve spatial diversity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Frequency interleaving and LDPC to achieve frequency diversity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No time domain interleaving to reduce the latency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Multiple connection to achieve macro diversity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kern="1200" dirty="0">
                <a:solidFill>
                  <a:schemeClr val="tx1"/>
                </a:solidFill>
                <a:sym typeface="Arial" panose="020B0604020202020204" pitchFamily="34" charset="0"/>
              </a:rPr>
              <a:t>LDPC with Extra-Low Error Floor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 PER &lt; 10e-9</a:t>
            </a:r>
          </a:p>
          <a:p>
            <a:pPr marL="177800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sz="2000" kern="1200" dirty="0">
                <a:solidFill>
                  <a:schemeClr val="tx1"/>
                </a:solidFill>
                <a:sym typeface="Arial" panose="020B0604020202020204" pitchFamily="34" charset="0"/>
              </a:rPr>
              <a:t>Fast adaptive to channel condition</a:t>
            </a:r>
          </a:p>
          <a:p>
            <a:pPr marL="635000" lvl="1" indent="-177800" algn="just">
              <a:spcBef>
                <a:spcPts val="0"/>
              </a:spcBef>
              <a:spcAft>
                <a:spcPts val="800"/>
              </a:spcAft>
              <a:buFont typeface="微软雅黑" panose="020B0503020204020204" pitchFamily="34" charset="-122"/>
              <a:buChar char="￭"/>
            </a:pPr>
            <a:r>
              <a:rPr lang="en-US" altLang="zh-CN" i="1" dirty="0">
                <a:solidFill>
                  <a:schemeClr val="tx1"/>
                </a:solidFill>
                <a:sym typeface="Arial" panose="020B0604020202020204" pitchFamily="34" charset="0"/>
              </a:rPr>
              <a:t>Self-contained frame structure:  the extremely low latency of ACK/CSI feedback</a:t>
            </a:r>
          </a:p>
          <a:p>
            <a:endParaRPr lang="zh-CN" altLang="en-US" sz="1600" kern="1200" dirty="0"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页脚占位符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Jun Lei, Nufront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zh-CN" dirty="0"/>
              <a:t>April 2019</a:t>
            </a:r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6F2D85B4-B705-4018-9CF0-E6E4BD03567D}" vid="{6A25E773-D890-44CD-BA7F-9C3E9F9CAE5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 (1)</Template>
  <TotalTime>717</TotalTime>
  <Words>1493</Words>
  <Application>Microsoft Office PowerPoint</Application>
  <PresentationFormat>On-screen Show (4:3)</PresentationFormat>
  <Paragraphs>334</Paragraphs>
  <Slides>23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 Unicode MS</vt:lpstr>
      <vt:lpstr>微软雅黑</vt:lpstr>
      <vt:lpstr>MS Gothic</vt:lpstr>
      <vt:lpstr>宋体</vt:lpstr>
      <vt:lpstr>Arial</vt:lpstr>
      <vt:lpstr>Franklin Gothic Book</vt:lpstr>
      <vt:lpstr>Times New Roman</vt:lpstr>
      <vt:lpstr>Wingdings</vt:lpstr>
      <vt:lpstr>Office 主题​​</vt:lpstr>
      <vt:lpstr>Document</vt:lpstr>
      <vt:lpstr>Visio</vt:lpstr>
      <vt:lpstr>EUHT Technical Brief</vt:lpstr>
      <vt:lpstr>Abstract</vt:lpstr>
      <vt:lpstr>Outline</vt:lpstr>
      <vt:lpstr>EUHT System Architecture </vt:lpstr>
      <vt:lpstr>System Parameters</vt:lpstr>
      <vt:lpstr> Flexible , Self-Contained Frame Structure </vt:lpstr>
      <vt:lpstr> Flexible and Efficient for Various Scenarios </vt:lpstr>
      <vt:lpstr>Latency Optimization in EUHT </vt:lpstr>
      <vt:lpstr>Optimized for High Reliability </vt:lpstr>
      <vt:lpstr>Optimized for Ultra-high Vehicle Speed </vt:lpstr>
      <vt:lpstr>Fast and Reliable Handover </vt:lpstr>
      <vt:lpstr>Performance in High Speed Train Use Case </vt:lpstr>
      <vt:lpstr>Performance in Metro Use Case </vt:lpstr>
      <vt:lpstr>ISSCC 2019 Technology Innovation Award </vt:lpstr>
      <vt:lpstr>EUHT: Standards for Multiple Field in China </vt:lpstr>
      <vt:lpstr>EUHT Use Case: Wide Area Wireless Coverage </vt:lpstr>
      <vt:lpstr>EUHT Network is Serving 10 Million Users </vt:lpstr>
      <vt:lpstr>EUHT Use Case :High Speed Rail</vt:lpstr>
      <vt:lpstr>EUHT Use Case:  Subway </vt:lpstr>
      <vt:lpstr> EUHT Use Case: V2X in Guangzhou-Shenzhen Highway </vt:lpstr>
      <vt:lpstr>EUHT Use Case: V2X Network Trial Park in Beijing  </vt:lpstr>
      <vt:lpstr>EUHT Use Case — A CNC Enterprise </vt:lpstr>
      <vt:lpstr> EUHT Use Case — An Equipment Manufactory </vt:lpstr>
    </vt:vector>
  </TitlesOfParts>
  <Company>Intel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to Cooperate to Submit 5G Standards</dc:title>
  <dc:creator>Jun Lei</dc:creator>
  <cp:lastModifiedBy>Joseph Levy</cp:lastModifiedBy>
  <cp:revision>115</cp:revision>
  <cp:lastPrinted>1601-01-01T00:00:00Z</cp:lastPrinted>
  <dcterms:created xsi:type="dcterms:W3CDTF">2019-04-02T08:01:13Z</dcterms:created>
  <dcterms:modified xsi:type="dcterms:W3CDTF">2019-04-08T02:53:56Z</dcterms:modified>
</cp:coreProperties>
</file>