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2" r:id="rId4"/>
    <p:sldId id="271" r:id="rId5"/>
    <p:sldId id="265" r:id="rId6"/>
    <p:sldId id="266" r:id="rId7"/>
    <p:sldId id="267" r:id="rId8"/>
    <p:sldId id="269" r:id="rId9"/>
    <p:sldId id="273" r:id="rId10"/>
    <p:sldId id="268" r:id="rId11"/>
    <p:sldId id="276"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 lei" initials="jl" lastIdx="2" clrIdx="0">
    <p:extLst>
      <p:ext uri="{19B8F6BF-5375-455C-9EA6-DF929625EA0E}">
        <p15:presenceInfo xmlns:p15="http://schemas.microsoft.com/office/powerpoint/2012/main" userId="89326dc2a75e1a0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1711" autoAdjust="0"/>
  </p:normalViewPr>
  <p:slideViewPr>
    <p:cSldViewPr>
      <p:cViewPr varScale="1">
        <p:scale>
          <a:sx n="71" d="100"/>
          <a:sy n="71" d="100"/>
        </p:scale>
        <p:origin x="486" y="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802.11-19/xxxxr0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dirty="0"/>
              <a:t>April 2019</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Jun Lei, Nufront</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802.11-19/xxxxr0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dirty="0"/>
              <a:t>April 2019</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Jun Lei, Nufront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802.11-19/xxxxr0</a:t>
            </a:r>
          </a:p>
        </p:txBody>
      </p:sp>
      <p:sp>
        <p:nvSpPr>
          <p:cNvPr id="5" name="Rectangle 3"/>
          <p:cNvSpPr>
            <a:spLocks noGrp="1" noChangeArrowheads="1"/>
          </p:cNvSpPr>
          <p:nvPr>
            <p:ph type="dt"/>
          </p:nvPr>
        </p:nvSpPr>
        <p:spPr>
          <a:ln/>
        </p:spPr>
        <p:txBody>
          <a:bodyPr/>
          <a:lstStyle/>
          <a:p>
            <a:r>
              <a:rPr lang="en-US" altLang="zh-CN" dirty="0"/>
              <a:t>April 2019</a:t>
            </a:r>
            <a:endParaRPr lang="en-US" dirty="0"/>
          </a:p>
        </p:txBody>
      </p:sp>
      <p:sp>
        <p:nvSpPr>
          <p:cNvPr id="6" name="Rectangle 6"/>
          <p:cNvSpPr>
            <a:spLocks noGrp="1" noChangeArrowheads="1"/>
          </p:cNvSpPr>
          <p:nvPr>
            <p:ph type="ftr"/>
          </p:nvPr>
        </p:nvSpPr>
        <p:spPr>
          <a:ln/>
        </p:spPr>
        <p:txBody>
          <a:bodyPr/>
          <a:lstStyle/>
          <a:p>
            <a:r>
              <a:rPr lang="en-US" dirty="0"/>
              <a:t>Jun Lei, Nufront</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802.11-19/xxxxr0</a:t>
            </a:r>
          </a:p>
        </p:txBody>
      </p:sp>
      <p:sp>
        <p:nvSpPr>
          <p:cNvPr id="5" name="Rectangle 3"/>
          <p:cNvSpPr>
            <a:spLocks noGrp="1" noChangeArrowheads="1"/>
          </p:cNvSpPr>
          <p:nvPr>
            <p:ph type="dt"/>
          </p:nvPr>
        </p:nvSpPr>
        <p:spPr>
          <a:ln/>
        </p:spPr>
        <p:txBody>
          <a:bodyPr/>
          <a:lstStyle/>
          <a:p>
            <a:r>
              <a:rPr lang="en-US" altLang="zh-CN" dirty="0"/>
              <a:t>April 2019</a:t>
            </a:r>
            <a:endParaRPr lang="en-US" dirty="0"/>
          </a:p>
        </p:txBody>
      </p:sp>
      <p:sp>
        <p:nvSpPr>
          <p:cNvPr id="6" name="Rectangle 6"/>
          <p:cNvSpPr>
            <a:spLocks noGrp="1" noChangeArrowheads="1"/>
          </p:cNvSpPr>
          <p:nvPr>
            <p:ph type="ftr"/>
          </p:nvPr>
        </p:nvSpPr>
        <p:spPr>
          <a:ln/>
        </p:spPr>
        <p:txBody>
          <a:bodyPr/>
          <a:lstStyle/>
          <a:p>
            <a:r>
              <a:rPr lang="en-US" dirty="0"/>
              <a:t>Jun Lei, Nufront</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802.11-19/xxxxr0</a:t>
            </a:r>
          </a:p>
        </p:txBody>
      </p:sp>
      <p:sp>
        <p:nvSpPr>
          <p:cNvPr id="5" name="Rectangle 3"/>
          <p:cNvSpPr>
            <a:spLocks noGrp="1" noChangeArrowheads="1"/>
          </p:cNvSpPr>
          <p:nvPr>
            <p:ph type="dt"/>
          </p:nvPr>
        </p:nvSpPr>
        <p:spPr>
          <a:ln/>
        </p:spPr>
        <p:txBody>
          <a:bodyPr/>
          <a:lstStyle/>
          <a:p>
            <a:r>
              <a:rPr lang="en-US" altLang="zh-CN" dirty="0"/>
              <a:t>April 2019</a:t>
            </a:r>
            <a:endParaRPr lang="en-US" dirty="0"/>
          </a:p>
        </p:txBody>
      </p:sp>
      <p:sp>
        <p:nvSpPr>
          <p:cNvPr id="6" name="Rectangle 6"/>
          <p:cNvSpPr>
            <a:spLocks noGrp="1" noChangeArrowheads="1"/>
          </p:cNvSpPr>
          <p:nvPr>
            <p:ph type="ftr"/>
          </p:nvPr>
        </p:nvSpPr>
        <p:spPr>
          <a:ln/>
        </p:spPr>
        <p:txBody>
          <a:bodyPr/>
          <a:lstStyle/>
          <a:p>
            <a:r>
              <a:rPr lang="en-US" dirty="0"/>
              <a:t>Jun Lei, Nufront</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5</a:t>
            </a:fld>
            <a:endParaRPr lang="en-US" dirty="0"/>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95622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802.11-19/xxxxr0</a:t>
            </a:r>
          </a:p>
        </p:txBody>
      </p:sp>
      <p:sp>
        <p:nvSpPr>
          <p:cNvPr id="5" name="Rectangle 3"/>
          <p:cNvSpPr>
            <a:spLocks noGrp="1" noChangeArrowheads="1"/>
          </p:cNvSpPr>
          <p:nvPr>
            <p:ph type="dt"/>
          </p:nvPr>
        </p:nvSpPr>
        <p:spPr>
          <a:ln/>
        </p:spPr>
        <p:txBody>
          <a:bodyPr/>
          <a:lstStyle/>
          <a:p>
            <a:r>
              <a:rPr lang="en-US" altLang="zh-CN" dirty="0"/>
              <a:t>April 2019</a:t>
            </a:r>
            <a:endParaRPr lang="en-US" dirty="0"/>
          </a:p>
        </p:txBody>
      </p:sp>
      <p:sp>
        <p:nvSpPr>
          <p:cNvPr id="6" name="Rectangle 6"/>
          <p:cNvSpPr>
            <a:spLocks noGrp="1" noChangeArrowheads="1"/>
          </p:cNvSpPr>
          <p:nvPr>
            <p:ph type="ftr"/>
          </p:nvPr>
        </p:nvSpPr>
        <p:spPr>
          <a:ln/>
        </p:spPr>
        <p:txBody>
          <a:bodyPr/>
          <a:lstStyle/>
          <a:p>
            <a:r>
              <a:rPr lang="en-US" dirty="0"/>
              <a:t>Jun Lei, Nufront</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6</a:t>
            </a:fld>
            <a:endParaRPr lang="en-US" dirty="0"/>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6588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802.11-19/xxxxr0</a:t>
            </a:r>
          </a:p>
        </p:txBody>
      </p:sp>
      <p:sp>
        <p:nvSpPr>
          <p:cNvPr id="5" name="Rectangle 3"/>
          <p:cNvSpPr>
            <a:spLocks noGrp="1" noChangeArrowheads="1"/>
          </p:cNvSpPr>
          <p:nvPr>
            <p:ph type="dt"/>
          </p:nvPr>
        </p:nvSpPr>
        <p:spPr>
          <a:ln/>
        </p:spPr>
        <p:txBody>
          <a:bodyPr/>
          <a:lstStyle/>
          <a:p>
            <a:r>
              <a:rPr lang="en-US" altLang="zh-CN" dirty="0"/>
              <a:t>April 2019</a:t>
            </a:r>
            <a:endParaRPr lang="en-US" dirty="0"/>
          </a:p>
        </p:txBody>
      </p:sp>
      <p:sp>
        <p:nvSpPr>
          <p:cNvPr id="6" name="Rectangle 6"/>
          <p:cNvSpPr>
            <a:spLocks noGrp="1" noChangeArrowheads="1"/>
          </p:cNvSpPr>
          <p:nvPr>
            <p:ph type="ftr"/>
          </p:nvPr>
        </p:nvSpPr>
        <p:spPr>
          <a:ln/>
        </p:spPr>
        <p:txBody>
          <a:bodyPr/>
          <a:lstStyle/>
          <a:p>
            <a:r>
              <a:rPr lang="en-US" dirty="0"/>
              <a:t>Jun Lei, Nufront</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7</a:t>
            </a:fld>
            <a:endParaRPr lang="en-US" dirty="0"/>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74714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802.11-19/xxxxr0</a:t>
            </a:r>
          </a:p>
        </p:txBody>
      </p:sp>
      <p:sp>
        <p:nvSpPr>
          <p:cNvPr id="5" name="Rectangle 3"/>
          <p:cNvSpPr>
            <a:spLocks noGrp="1" noChangeArrowheads="1"/>
          </p:cNvSpPr>
          <p:nvPr>
            <p:ph type="dt"/>
          </p:nvPr>
        </p:nvSpPr>
        <p:spPr>
          <a:ln/>
        </p:spPr>
        <p:txBody>
          <a:bodyPr/>
          <a:lstStyle/>
          <a:p>
            <a:r>
              <a:rPr lang="en-US" altLang="zh-CN" dirty="0"/>
              <a:t>April 2019</a:t>
            </a:r>
            <a:endParaRPr lang="en-US" dirty="0"/>
          </a:p>
        </p:txBody>
      </p:sp>
      <p:sp>
        <p:nvSpPr>
          <p:cNvPr id="6" name="Rectangle 6"/>
          <p:cNvSpPr>
            <a:spLocks noGrp="1" noChangeArrowheads="1"/>
          </p:cNvSpPr>
          <p:nvPr>
            <p:ph type="ftr"/>
          </p:nvPr>
        </p:nvSpPr>
        <p:spPr>
          <a:ln/>
        </p:spPr>
        <p:txBody>
          <a:bodyPr/>
          <a:lstStyle/>
          <a:p>
            <a:r>
              <a:rPr lang="en-US" dirty="0"/>
              <a:t>Jun Lei, Nufront</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8</a:t>
            </a:fld>
            <a:endParaRPr lang="en-US" dirty="0"/>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13465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802.11-19/xxxxr0</a:t>
            </a:r>
          </a:p>
        </p:txBody>
      </p:sp>
      <p:sp>
        <p:nvSpPr>
          <p:cNvPr id="5" name="Rectangle 3"/>
          <p:cNvSpPr>
            <a:spLocks noGrp="1" noChangeArrowheads="1"/>
          </p:cNvSpPr>
          <p:nvPr>
            <p:ph type="dt"/>
          </p:nvPr>
        </p:nvSpPr>
        <p:spPr>
          <a:ln/>
        </p:spPr>
        <p:txBody>
          <a:bodyPr/>
          <a:lstStyle/>
          <a:p>
            <a:r>
              <a:rPr lang="en-US" altLang="zh-CN" dirty="0"/>
              <a:t>April 2019</a:t>
            </a:r>
            <a:endParaRPr lang="en-US" dirty="0"/>
          </a:p>
        </p:txBody>
      </p:sp>
      <p:sp>
        <p:nvSpPr>
          <p:cNvPr id="6" name="Rectangle 6"/>
          <p:cNvSpPr>
            <a:spLocks noGrp="1" noChangeArrowheads="1"/>
          </p:cNvSpPr>
          <p:nvPr>
            <p:ph type="ftr"/>
          </p:nvPr>
        </p:nvSpPr>
        <p:spPr>
          <a:ln/>
        </p:spPr>
        <p:txBody>
          <a:bodyPr/>
          <a:lstStyle/>
          <a:p>
            <a:r>
              <a:rPr lang="en-US" dirty="0"/>
              <a:t>Jun Lei, Nufront</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9</a:t>
            </a:fld>
            <a:endParaRPr lang="en-US" dirty="0"/>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61715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802.11-19/xxxxr0</a:t>
            </a:r>
          </a:p>
        </p:txBody>
      </p:sp>
      <p:sp>
        <p:nvSpPr>
          <p:cNvPr id="5" name="Rectangle 3"/>
          <p:cNvSpPr>
            <a:spLocks noGrp="1" noChangeArrowheads="1"/>
          </p:cNvSpPr>
          <p:nvPr>
            <p:ph type="dt"/>
          </p:nvPr>
        </p:nvSpPr>
        <p:spPr>
          <a:ln/>
        </p:spPr>
        <p:txBody>
          <a:bodyPr/>
          <a:lstStyle/>
          <a:p>
            <a:r>
              <a:rPr lang="en-US" altLang="zh-CN" dirty="0"/>
              <a:t>April 2019</a:t>
            </a:r>
            <a:endParaRPr lang="en-US" dirty="0"/>
          </a:p>
        </p:txBody>
      </p:sp>
      <p:sp>
        <p:nvSpPr>
          <p:cNvPr id="6" name="Rectangle 6"/>
          <p:cNvSpPr>
            <a:spLocks noGrp="1" noChangeArrowheads="1"/>
          </p:cNvSpPr>
          <p:nvPr>
            <p:ph type="ftr"/>
          </p:nvPr>
        </p:nvSpPr>
        <p:spPr>
          <a:ln/>
        </p:spPr>
        <p:txBody>
          <a:bodyPr/>
          <a:lstStyle/>
          <a:p>
            <a:r>
              <a:rPr lang="en-US" dirty="0"/>
              <a:t>Jun Lei, Nufront</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10</a:t>
            </a:fld>
            <a:endParaRPr lang="en-US" dirty="0"/>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01937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802.11-19/xxxxr0</a:t>
            </a:r>
          </a:p>
        </p:txBody>
      </p:sp>
      <p:sp>
        <p:nvSpPr>
          <p:cNvPr id="5" name="Rectangle 3"/>
          <p:cNvSpPr>
            <a:spLocks noGrp="1" noChangeArrowheads="1"/>
          </p:cNvSpPr>
          <p:nvPr>
            <p:ph type="dt"/>
          </p:nvPr>
        </p:nvSpPr>
        <p:spPr>
          <a:ln/>
        </p:spPr>
        <p:txBody>
          <a:bodyPr/>
          <a:lstStyle/>
          <a:p>
            <a:r>
              <a:rPr lang="en-US" altLang="zh-CN" dirty="0"/>
              <a:t>April 2019</a:t>
            </a:r>
            <a:endParaRPr lang="en-US" dirty="0"/>
          </a:p>
        </p:txBody>
      </p:sp>
      <p:sp>
        <p:nvSpPr>
          <p:cNvPr id="6" name="Rectangle 6"/>
          <p:cNvSpPr>
            <a:spLocks noGrp="1" noChangeArrowheads="1"/>
          </p:cNvSpPr>
          <p:nvPr>
            <p:ph type="ftr"/>
          </p:nvPr>
        </p:nvSpPr>
        <p:spPr>
          <a:ln/>
        </p:spPr>
        <p:txBody>
          <a:bodyPr/>
          <a:lstStyle/>
          <a:p>
            <a:r>
              <a:rPr lang="en-US" dirty="0"/>
              <a:t>Jun Lei, Nufront</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11</a:t>
            </a:fld>
            <a:endParaRPr lang="en-US" dirty="0"/>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13256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Jun Lei, Nufront</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单击此处编辑母版标题样式</a:t>
            </a:r>
            <a:endParaRPr lang="en-GB"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Jun Lei, Nufront</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April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Jun Lei, Nufront</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ltLang="zh-CN" dirty="0"/>
              <a:t>April 2019</a:t>
            </a:r>
            <a:endParaRPr lang="en-GB" dirty="0"/>
          </a:p>
        </p:txBody>
      </p:sp>
      <p:sp>
        <p:nvSpPr>
          <p:cNvPr id="6" name="Footer Placeholder 5"/>
          <p:cNvSpPr>
            <a:spLocks noGrp="1"/>
          </p:cNvSpPr>
          <p:nvPr>
            <p:ph type="ftr" idx="11"/>
          </p:nvPr>
        </p:nvSpPr>
        <p:spPr/>
        <p:txBody>
          <a:bodyPr/>
          <a:lstStyle>
            <a:lvl1pPr>
              <a:defRPr/>
            </a:lvl1pPr>
          </a:lstStyle>
          <a:p>
            <a:r>
              <a:rPr lang="en-GB" dirty="0"/>
              <a:t>Jun Lei, Nufront</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ltLang="zh-CN" dirty="0"/>
              <a:t>April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Jun Lei, Nufront</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dirty="0"/>
              <a:t>April 2019</a:t>
            </a:r>
            <a:endParaRPr lang="en-GB" dirty="0"/>
          </a:p>
        </p:txBody>
      </p:sp>
      <p:sp>
        <p:nvSpPr>
          <p:cNvPr id="4" name="Footer Placeholder 3"/>
          <p:cNvSpPr>
            <a:spLocks noGrp="1"/>
          </p:cNvSpPr>
          <p:nvPr>
            <p:ph type="ftr" idx="11"/>
          </p:nvPr>
        </p:nvSpPr>
        <p:spPr/>
        <p:txBody>
          <a:bodyPr/>
          <a:lstStyle>
            <a:lvl1pPr>
              <a:defRPr/>
            </a:lvl1pPr>
          </a:lstStyle>
          <a:p>
            <a:r>
              <a:rPr lang="en-GB" dirty="0"/>
              <a:t>Jun Lei, Nufront</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dirty="0"/>
              <a:t>April 2019</a:t>
            </a:r>
            <a:endParaRPr lang="en-GB" dirty="0"/>
          </a:p>
        </p:txBody>
      </p:sp>
      <p:sp>
        <p:nvSpPr>
          <p:cNvPr id="3" name="Footer Placeholder 2"/>
          <p:cNvSpPr>
            <a:spLocks noGrp="1"/>
          </p:cNvSpPr>
          <p:nvPr>
            <p:ph type="ftr" idx="11"/>
          </p:nvPr>
        </p:nvSpPr>
        <p:spPr/>
        <p:txBody>
          <a:bodyPr/>
          <a:lstStyle>
            <a:lvl1pPr>
              <a:defRPr/>
            </a:lvl1pPr>
          </a:lstStyle>
          <a:p>
            <a:r>
              <a:rPr lang="en-GB" dirty="0"/>
              <a:t>Jun Lei, Nufront</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Jun Lei, Nufront</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Jun Lei, Nufront</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April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Jun Lei, Nufront</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802.11-19/0625r0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dirty="0"/>
              <a:t>April 2019</a:t>
            </a:r>
            <a:endParaRPr lang="en-GB" dirty="0"/>
          </a:p>
        </p:txBody>
      </p:sp>
      <p:sp>
        <p:nvSpPr>
          <p:cNvPr id="7" name="Footer Placeholder 4"/>
          <p:cNvSpPr>
            <a:spLocks noGrp="1"/>
          </p:cNvSpPr>
          <p:nvPr>
            <p:ph type="ftr" idx="14"/>
          </p:nvPr>
        </p:nvSpPr>
        <p:spPr>
          <a:xfrm>
            <a:off x="5500694" y="6475413"/>
            <a:ext cx="3041644" cy="265955"/>
          </a:xfrm>
        </p:spPr>
        <p:txBody>
          <a:bodyPr/>
          <a:lstStyle/>
          <a:p>
            <a:r>
              <a:rPr lang="en-GB" dirty="0"/>
              <a:t>Jun Lei, Nufront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07504" y="469900"/>
            <a:ext cx="864096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Proposal to Cooperate to Submit 5G Standards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1730469362"/>
              </p:ext>
            </p:extLst>
          </p:nvPr>
        </p:nvGraphicFramePr>
        <p:xfrm>
          <a:off x="493713" y="2451100"/>
          <a:ext cx="8074025" cy="3392488"/>
        </p:xfrm>
        <a:graphic>
          <a:graphicData uri="http://schemas.openxmlformats.org/presentationml/2006/ole">
            <mc:AlternateContent xmlns:mc="http://schemas.openxmlformats.org/markup-compatibility/2006">
              <mc:Choice xmlns:v="urn:schemas-microsoft-com:vml" Requires="v">
                <p:oleObj spid="_x0000_s3250" name="Document" r:id="rId4" imgW="8254533" imgH="3465587" progId="">
                  <p:embed/>
                </p:oleObj>
              </mc:Choice>
              <mc:Fallback>
                <p:oleObj name="Document" r:id="rId4" imgW="8254533" imgH="3465587" progId="">
                  <p:embed/>
                  <p:pic>
                    <p:nvPicPr>
                      <p:cNvPr id="0" name="Picture 1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3713" y="2451100"/>
                        <a:ext cx="8074025" cy="33924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April 2019</a:t>
            </a:r>
            <a:endParaRPr lang="en-GB" dirty="0"/>
          </a:p>
        </p:txBody>
      </p:sp>
      <p:sp>
        <p:nvSpPr>
          <p:cNvPr id="5" name="Footer Placeholder 4"/>
          <p:cNvSpPr>
            <a:spLocks noGrp="1"/>
          </p:cNvSpPr>
          <p:nvPr>
            <p:ph type="ftr" idx="14"/>
          </p:nvPr>
        </p:nvSpPr>
        <p:spPr>
          <a:xfrm>
            <a:off x="6000760" y="6475413"/>
            <a:ext cx="2541578" cy="168297"/>
          </a:xfrm>
        </p:spPr>
        <p:txBody>
          <a:bodyPr/>
          <a:lstStyle/>
          <a:p>
            <a:r>
              <a:rPr lang="en-GB" altLang="zh-CN" dirty="0"/>
              <a:t>Jun Lei, Nufront</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10</a:t>
            </a:fld>
            <a:endParaRPr lang="en-GB" dirty="0"/>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Conclusion</a:t>
            </a:r>
            <a:endParaRPr lang="en-GB" dirty="0"/>
          </a:p>
        </p:txBody>
      </p:sp>
      <p:sp>
        <p:nvSpPr>
          <p:cNvPr id="5122" name="Rectangle 2"/>
          <p:cNvSpPr>
            <a:spLocks noGrp="1" noChangeArrowheads="1"/>
          </p:cNvSpPr>
          <p:nvPr>
            <p:ph type="body" idx="1"/>
          </p:nvPr>
        </p:nvSpPr>
        <p:spPr>
          <a:xfrm>
            <a:off x="539552" y="1901714"/>
            <a:ext cx="7772400" cy="4305320"/>
          </a:xfrm>
          <a:ln/>
        </p:spPr>
        <p:txBody>
          <a:bodyPr/>
          <a:lstStyle/>
          <a:p>
            <a:pPr>
              <a:buFont typeface="Arial" panose="020B0604020202020204" pitchFamily="34" charset="0"/>
              <a:buChar char="•"/>
            </a:pPr>
            <a:r>
              <a:rPr lang="en-US" altLang="zh-CN" dirty="0"/>
              <a:t>IEEE 802.11ax and EUHT can complement each other very well: IEEE has good performance in large-capacity hotspot coverage scenarios; EUHT has absolute advantages in URLLC and high-speed mobile scenarios.</a:t>
            </a:r>
          </a:p>
          <a:p>
            <a:pPr>
              <a:buFont typeface="Arial" panose="020B0604020202020204" pitchFamily="34" charset="0"/>
              <a:buChar char="•"/>
            </a:pPr>
            <a:r>
              <a:rPr lang="en-US" altLang="zh-CN" dirty="0"/>
              <a:t>802.11ax and EUHT are consistent in key parameters of the system, so IEEE has a good foundation for generating eMBB based on URLLC. By integrating with EUHT, a new 5G standard supporting both eMBB and URLLC will serve the world with high performance, low cost and mature products.</a:t>
            </a:r>
          </a:p>
        </p:txBody>
      </p:sp>
    </p:spTree>
    <p:extLst>
      <p:ext uri="{BB962C8B-B14F-4D97-AF65-F5344CB8AC3E}">
        <p14:creationId xmlns:p14="http://schemas.microsoft.com/office/powerpoint/2010/main" val="12004512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April 2019</a:t>
            </a:r>
            <a:endParaRPr lang="en-GB" dirty="0"/>
          </a:p>
        </p:txBody>
      </p:sp>
      <p:sp>
        <p:nvSpPr>
          <p:cNvPr id="5" name="Footer Placeholder 4"/>
          <p:cNvSpPr>
            <a:spLocks noGrp="1"/>
          </p:cNvSpPr>
          <p:nvPr>
            <p:ph type="ftr" idx="14"/>
          </p:nvPr>
        </p:nvSpPr>
        <p:spPr>
          <a:xfrm>
            <a:off x="6000760" y="6475413"/>
            <a:ext cx="2541578" cy="168297"/>
          </a:xfrm>
        </p:spPr>
        <p:txBody>
          <a:bodyPr/>
          <a:lstStyle/>
          <a:p>
            <a:r>
              <a:rPr lang="en-GB" altLang="zh-CN" dirty="0"/>
              <a:t>Jun Lei, Nufront</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11</a:t>
            </a:fld>
            <a:endParaRPr lang="en-GB" dirty="0"/>
          </a:p>
        </p:txBody>
      </p:sp>
      <p:sp>
        <p:nvSpPr>
          <p:cNvPr id="5121" name="Rectangle 1"/>
          <p:cNvSpPr>
            <a:spLocks noGrp="1" noChangeArrowheads="1"/>
          </p:cNvSpPr>
          <p:nvPr>
            <p:ph type="title"/>
          </p:nvPr>
        </p:nvSpPr>
        <p:spPr>
          <a:xfrm>
            <a:off x="685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 </a:t>
            </a:r>
          </a:p>
        </p:txBody>
      </p:sp>
      <p:sp>
        <p:nvSpPr>
          <p:cNvPr id="5122" name="Rectangle 2"/>
          <p:cNvSpPr>
            <a:spLocks noGrp="1" noChangeArrowheads="1"/>
          </p:cNvSpPr>
          <p:nvPr>
            <p:ph type="body" idx="1"/>
          </p:nvPr>
        </p:nvSpPr>
        <p:spPr>
          <a:xfrm>
            <a:off x="395536" y="1414926"/>
            <a:ext cx="8640960" cy="4757274"/>
          </a:xfrm>
          <a:ln/>
        </p:spPr>
        <p:txBody>
          <a:bodyPr/>
          <a:lstStyle/>
          <a:p>
            <a:pPr marL="0" indent="0"/>
            <a:r>
              <a:rPr lang="en-US" altLang="zh-CN" b="0" dirty="0"/>
              <a:t>[1]. ftp://183.81.183.88/EUHT/EUHT_Tech_Brief_En_forIEEE.pdf</a:t>
            </a:r>
          </a:p>
          <a:p>
            <a:pPr marL="0" indent="0"/>
            <a:endParaRPr lang="en-US" altLang="zh-CN" b="0" dirty="0"/>
          </a:p>
        </p:txBody>
      </p:sp>
    </p:spTree>
    <p:extLst>
      <p:ext uri="{BB962C8B-B14F-4D97-AF65-F5344CB8AC3E}">
        <p14:creationId xmlns:p14="http://schemas.microsoft.com/office/powerpoint/2010/main" val="37628222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zh-CN" dirty="0"/>
              <a:t>April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Jun Lei, Nufront</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It is proposed that IEEE and Nufront work together to directly submit IEEE 802.11ax and EUHT to ITU for IMT-2020</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6275" y="469900"/>
            <a:ext cx="7770813" cy="1065213"/>
          </a:xfrm>
        </p:spPr>
        <p:txBody>
          <a:bodyPr/>
          <a:lstStyle/>
          <a:p>
            <a:r>
              <a:rPr lang="en-US" altLang="zh-CN" dirty="0"/>
              <a:t>Abbreviation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dirty="0"/>
              <a:t>Jun Lei, Nufront</a:t>
            </a:r>
          </a:p>
        </p:txBody>
      </p:sp>
      <p:sp>
        <p:nvSpPr>
          <p:cNvPr id="6" name="日期占位符 5"/>
          <p:cNvSpPr>
            <a:spLocks noGrp="1"/>
          </p:cNvSpPr>
          <p:nvPr>
            <p:ph type="dt" idx="15"/>
          </p:nvPr>
        </p:nvSpPr>
        <p:spPr/>
        <p:txBody>
          <a:bodyPr/>
          <a:lstStyle/>
          <a:p>
            <a:r>
              <a:rPr lang="en-US" altLang="zh-CN" dirty="0"/>
              <a:t>April 2019</a:t>
            </a:r>
            <a:endParaRPr lang="en-GB" dirty="0"/>
          </a:p>
        </p:txBody>
      </p:sp>
      <p:sp>
        <p:nvSpPr>
          <p:cNvPr id="10" name="内容占位符 2">
            <a:extLst>
              <a:ext uri="{FF2B5EF4-FFF2-40B4-BE49-F238E27FC236}">
                <a16:creationId xmlns:a16="http://schemas.microsoft.com/office/drawing/2014/main" id="{97730315-5DA9-47DE-8D10-924929DB5CF4}"/>
              </a:ext>
            </a:extLst>
          </p:cNvPr>
          <p:cNvSpPr>
            <a:spLocks noGrp="1"/>
          </p:cNvSpPr>
          <p:nvPr>
            <p:ph idx="1"/>
          </p:nvPr>
        </p:nvSpPr>
        <p:spPr>
          <a:xfrm>
            <a:off x="467544" y="1372393"/>
            <a:ext cx="8496944" cy="4113213"/>
          </a:xfrm>
        </p:spPr>
        <p:txBody>
          <a:bodyPr/>
          <a:lstStyle/>
          <a:p>
            <a:pPr>
              <a:lnSpc>
                <a:spcPct val="150000"/>
              </a:lnSpc>
            </a:pPr>
            <a:r>
              <a:rPr lang="en-US" dirty="0">
                <a:solidFill>
                  <a:schemeClr val="tx1"/>
                </a:solidFill>
              </a:rPr>
              <a:t>RIT ( Radio Interface Technology)</a:t>
            </a:r>
          </a:p>
          <a:p>
            <a:pPr>
              <a:lnSpc>
                <a:spcPct val="150000"/>
              </a:lnSpc>
            </a:pPr>
            <a:r>
              <a:rPr lang="en-US" dirty="0">
                <a:solidFill>
                  <a:schemeClr val="tx1"/>
                </a:solidFill>
              </a:rPr>
              <a:t>URLLC</a:t>
            </a:r>
            <a:r>
              <a:rPr lang="zh-CN" altLang="en-US" dirty="0">
                <a:solidFill>
                  <a:schemeClr val="tx1"/>
                </a:solidFill>
              </a:rPr>
              <a:t>（</a:t>
            </a:r>
            <a:r>
              <a:rPr lang="en-US" altLang="zh-CN" dirty="0">
                <a:solidFill>
                  <a:schemeClr val="tx1"/>
                </a:solidFill>
              </a:rPr>
              <a:t>Ultra-Reliable and Low Latency Communications</a:t>
            </a:r>
            <a:r>
              <a:rPr lang="zh-CN" altLang="en-US" dirty="0">
                <a:solidFill>
                  <a:schemeClr val="tx1"/>
                </a:solidFill>
              </a:rPr>
              <a:t>）</a:t>
            </a:r>
          </a:p>
          <a:p>
            <a:pPr>
              <a:lnSpc>
                <a:spcPct val="150000"/>
              </a:lnSpc>
            </a:pPr>
            <a:r>
              <a:rPr lang="en-US" dirty="0"/>
              <a:t>eMBB</a:t>
            </a:r>
            <a:r>
              <a:rPr lang="zh-CN" altLang="en-US" dirty="0"/>
              <a:t>（</a:t>
            </a:r>
            <a:r>
              <a:rPr lang="en-US" dirty="0"/>
              <a:t>enhanced Mobile Broadband</a:t>
            </a:r>
            <a:r>
              <a:rPr lang="zh-CN" altLang="en-US" dirty="0"/>
              <a:t>）</a:t>
            </a:r>
            <a:endParaRPr lang="en-US" altLang="zh-CN" dirty="0"/>
          </a:p>
          <a:p>
            <a:pPr>
              <a:lnSpc>
                <a:spcPct val="150000"/>
              </a:lnSpc>
            </a:pPr>
            <a:r>
              <a:rPr lang="en-US" altLang="zh-CN" dirty="0"/>
              <a:t>mMTC  (massive Machine Type Communication)</a:t>
            </a:r>
            <a:endParaRPr lang="zh-CN" altLang="en-US" dirty="0"/>
          </a:p>
          <a:p>
            <a:pPr>
              <a:lnSpc>
                <a:spcPct val="150000"/>
              </a:lnSpc>
            </a:pPr>
            <a:r>
              <a:rPr lang="en-US" dirty="0"/>
              <a:t>3GPP R15</a:t>
            </a:r>
            <a:r>
              <a:rPr lang="zh-CN" altLang="en-US" dirty="0"/>
              <a:t>（</a:t>
            </a:r>
            <a:r>
              <a:rPr lang="en-US" dirty="0"/>
              <a:t>3GPP Release 15</a:t>
            </a:r>
            <a:r>
              <a:rPr lang="zh-CN" altLang="en-US" dirty="0"/>
              <a:t>）</a:t>
            </a:r>
          </a:p>
          <a:p>
            <a:pPr>
              <a:lnSpc>
                <a:spcPct val="150000"/>
              </a:lnSpc>
            </a:pPr>
            <a:r>
              <a:rPr lang="en-US" dirty="0"/>
              <a:t>3GPP R16</a:t>
            </a:r>
            <a:r>
              <a:rPr lang="zh-CN" altLang="en-US" dirty="0"/>
              <a:t>（</a:t>
            </a:r>
            <a:r>
              <a:rPr lang="en-US" dirty="0"/>
              <a:t>3GPP Release 16</a:t>
            </a:r>
            <a:r>
              <a:rPr lang="zh-CN" altLang="en-US" dirty="0"/>
              <a:t>）</a:t>
            </a:r>
          </a:p>
          <a:p>
            <a:pPr>
              <a:lnSpc>
                <a:spcPct val="150000"/>
              </a:lnSpc>
            </a:pPr>
            <a:r>
              <a:rPr lang="en-US" dirty="0"/>
              <a:t>NSA</a:t>
            </a:r>
            <a:r>
              <a:rPr lang="zh-CN" altLang="en-US" dirty="0"/>
              <a:t>（</a:t>
            </a:r>
            <a:r>
              <a:rPr lang="en-US" dirty="0"/>
              <a:t>Non-</a:t>
            </a:r>
            <a:r>
              <a:rPr lang="en-US" altLang="zh-CN" dirty="0"/>
              <a:t>Standalone </a:t>
            </a:r>
            <a:r>
              <a:rPr lang="zh-CN" altLang="en-US" dirty="0"/>
              <a:t>）</a:t>
            </a:r>
          </a:p>
          <a:p>
            <a:pPr>
              <a:lnSpc>
                <a:spcPct val="150000"/>
              </a:lnSpc>
            </a:pPr>
            <a:r>
              <a:rPr lang="en-US" dirty="0"/>
              <a:t>EUHT</a:t>
            </a:r>
            <a:r>
              <a:rPr lang="zh-CN" altLang="en-US" dirty="0"/>
              <a:t>（</a:t>
            </a:r>
            <a:r>
              <a:rPr lang="en-US" dirty="0"/>
              <a:t>Enhanced Ultra High Throughput</a:t>
            </a:r>
            <a:r>
              <a:rPr lang="zh-CN" altLang="en-US"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Outline</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dirty="0"/>
              <a:t>The problems of 3GPP 5G	</a:t>
            </a:r>
          </a:p>
          <a:p>
            <a:pPr lvl="1">
              <a:buFont typeface="Wingdings" pitchFamily="2" charset="2"/>
              <a:buChar char="p"/>
            </a:pPr>
            <a:r>
              <a:rPr lang="en-US" altLang="zh-CN" dirty="0"/>
              <a:t>5G must solve the problem of URLLC</a:t>
            </a:r>
          </a:p>
          <a:p>
            <a:pPr lvl="1">
              <a:buFont typeface="Wingdings" pitchFamily="2" charset="2"/>
              <a:buChar char="p"/>
            </a:pPr>
            <a:r>
              <a:rPr lang="en-US" altLang="zh-CN" dirty="0"/>
              <a:t>3GPP 5G Proposal Can’t Support URLLC</a:t>
            </a:r>
          </a:p>
          <a:p>
            <a:pPr lvl="1">
              <a:buFont typeface="Wingdings" pitchFamily="2" charset="2"/>
              <a:buChar char="p"/>
            </a:pPr>
            <a:r>
              <a:rPr lang="en-US" altLang="zh-CN" dirty="0"/>
              <a:t>URLLC in 2035?</a:t>
            </a:r>
            <a:endParaRPr lang="en-US" dirty="0"/>
          </a:p>
          <a:p>
            <a:pPr>
              <a:buFont typeface="Arial" pitchFamily="34" charset="0"/>
              <a:buChar char="•"/>
            </a:pPr>
            <a:r>
              <a:rPr lang="en-US" dirty="0"/>
              <a:t>Proposal </a:t>
            </a:r>
          </a:p>
          <a:p>
            <a:pPr>
              <a:buFont typeface="Arial" pitchFamily="34" charset="0"/>
              <a:buChar char="•"/>
            </a:pPr>
            <a:r>
              <a:rPr lang="en-US" altLang="zh-CN" dirty="0"/>
              <a:t>Actions</a:t>
            </a:r>
          </a:p>
          <a:p>
            <a:pPr>
              <a:buFont typeface="Arial" pitchFamily="34" charset="0"/>
              <a:buChar char="•"/>
            </a:pPr>
            <a:r>
              <a:rPr lang="en-US" dirty="0"/>
              <a:t>Conclusion</a:t>
            </a:r>
            <a:endParaRPr lang="zh-CN" altLang="en-US" dirty="0"/>
          </a:p>
          <a:p>
            <a:pPr lvl="1">
              <a:buFont typeface="Wingdings" pitchFamily="2" charset="2"/>
              <a:buChar char="p"/>
            </a:pPr>
            <a:r>
              <a:rPr lang="en-GB" dirty="0"/>
              <a:t>802.11ax and EUHT[1] </a:t>
            </a:r>
            <a:r>
              <a:rPr lang="en-US" altLang="zh-CN" dirty="0"/>
              <a:t>C</a:t>
            </a:r>
            <a:r>
              <a:rPr lang="en-GB" dirty="0"/>
              <a:t>an Support both eMBB and URLLC with Low Cost </a:t>
            </a:r>
            <a:endParaRPr lang="en-US" altLang="zh-CN" dirty="0"/>
          </a:p>
          <a:p>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dirty="0"/>
              <a:t>Jun Lei, Nufront</a:t>
            </a:r>
          </a:p>
        </p:txBody>
      </p:sp>
      <p:sp>
        <p:nvSpPr>
          <p:cNvPr id="6" name="日期占位符 5"/>
          <p:cNvSpPr>
            <a:spLocks noGrp="1"/>
          </p:cNvSpPr>
          <p:nvPr>
            <p:ph type="dt" idx="15"/>
          </p:nvPr>
        </p:nvSpPr>
        <p:spPr/>
        <p:txBody>
          <a:bodyPr/>
          <a:lstStyle/>
          <a:p>
            <a:r>
              <a:rPr lang="en-US" altLang="zh-CN" dirty="0"/>
              <a:t>April 2019</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April 2019</a:t>
            </a:r>
            <a:endParaRPr lang="en-GB" dirty="0"/>
          </a:p>
        </p:txBody>
      </p:sp>
      <p:sp>
        <p:nvSpPr>
          <p:cNvPr id="5" name="Footer Placeholder 4"/>
          <p:cNvSpPr>
            <a:spLocks noGrp="1"/>
          </p:cNvSpPr>
          <p:nvPr>
            <p:ph type="ftr" idx="14"/>
          </p:nvPr>
        </p:nvSpPr>
        <p:spPr>
          <a:xfrm>
            <a:off x="6000760" y="6475413"/>
            <a:ext cx="2541578" cy="168297"/>
          </a:xfrm>
        </p:spPr>
        <p:txBody>
          <a:bodyPr/>
          <a:lstStyle/>
          <a:p>
            <a:r>
              <a:rPr lang="en-GB" altLang="zh-CN" dirty="0"/>
              <a:t>Jun Lei, Nufront</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5</a:t>
            </a:fld>
            <a:endParaRPr lang="en-GB" dirty="0"/>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5G must solve the problem of URLLC</a:t>
            </a:r>
            <a:endParaRPr lang="en-GB" dirty="0"/>
          </a:p>
        </p:txBody>
      </p:sp>
      <p:sp>
        <p:nvSpPr>
          <p:cNvPr id="5122" name="Rectangle 2"/>
          <p:cNvSpPr>
            <a:spLocks noGrp="1" noChangeArrowheads="1"/>
          </p:cNvSpPr>
          <p:nvPr>
            <p:ph type="body" idx="1"/>
          </p:nvPr>
        </p:nvSpPr>
        <p:spPr>
          <a:xfrm>
            <a:off x="539552" y="1700808"/>
            <a:ext cx="7772400" cy="4305320"/>
          </a:xfrm>
          <a:ln/>
        </p:spPr>
        <p:txBody>
          <a:bodyPr/>
          <a:lstStyle/>
          <a:p>
            <a:pPr>
              <a:buFont typeface="Arial" panose="020B0604020202020204" pitchFamily="34" charset="0"/>
              <a:buChar char="•"/>
            </a:pPr>
            <a:r>
              <a:rPr lang="en-US" altLang="zh-CN" dirty="0"/>
              <a:t>In the future, eMBB services will only account for 20% of the entire 5G market, and another 80% will be URLLC services.</a:t>
            </a:r>
          </a:p>
          <a:p>
            <a:pPr marL="0" indent="0"/>
            <a:endParaRPr lang="en-US" altLang="zh-CN" dirty="0"/>
          </a:p>
          <a:p>
            <a:pPr>
              <a:buFont typeface="Arial" panose="020B0604020202020204" pitchFamily="34" charset="0"/>
              <a:buChar char="•"/>
            </a:pPr>
            <a:r>
              <a:rPr lang="en-US" altLang="zh-CN" dirty="0"/>
              <a:t>Currently, the demand for URLLC is Increasingly urgent, especially in the fields of industrial internet, intelligent transportation system, robotics, etc.</a:t>
            </a:r>
          </a:p>
          <a:p>
            <a:pPr marL="0" indent="0"/>
            <a:endParaRPr lang="en-US" altLang="zh-CN" dirty="0"/>
          </a:p>
          <a:p>
            <a:pPr>
              <a:buFont typeface="Arial" panose="020B0604020202020204" pitchFamily="34" charset="0"/>
              <a:buChar char="•"/>
            </a:pPr>
            <a:r>
              <a:rPr lang="en-US" altLang="zh-CN" dirty="0"/>
              <a:t>In addition, the business of high-speed mobile scenarios will also grow rapidly, such as high-speed rail, subway, low-altitude air traffic control, etc.</a:t>
            </a:r>
            <a:endParaRPr lang="zh-CN" altLang="zh-CN" dirty="0"/>
          </a:p>
        </p:txBody>
      </p:sp>
    </p:spTree>
    <p:extLst>
      <p:ext uri="{BB962C8B-B14F-4D97-AF65-F5344CB8AC3E}">
        <p14:creationId xmlns:p14="http://schemas.microsoft.com/office/powerpoint/2010/main" val="2850178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April 2019</a:t>
            </a:r>
            <a:endParaRPr lang="en-GB" dirty="0"/>
          </a:p>
        </p:txBody>
      </p:sp>
      <p:sp>
        <p:nvSpPr>
          <p:cNvPr id="5" name="Footer Placeholder 4"/>
          <p:cNvSpPr>
            <a:spLocks noGrp="1"/>
          </p:cNvSpPr>
          <p:nvPr>
            <p:ph type="ftr" idx="14"/>
          </p:nvPr>
        </p:nvSpPr>
        <p:spPr>
          <a:xfrm>
            <a:off x="6000760" y="6475413"/>
            <a:ext cx="2541578" cy="168297"/>
          </a:xfrm>
        </p:spPr>
        <p:txBody>
          <a:bodyPr/>
          <a:lstStyle/>
          <a:p>
            <a:r>
              <a:rPr lang="en-GB" altLang="zh-CN" dirty="0"/>
              <a:t>Jun Lei, Nufront</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6</a:t>
            </a:fld>
            <a:endParaRPr lang="en-GB" dirty="0"/>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3GPP 5G Proposal Can’t Support URLLC</a:t>
            </a:r>
            <a:endParaRPr lang="en-GB" dirty="0"/>
          </a:p>
        </p:txBody>
      </p:sp>
      <p:sp>
        <p:nvSpPr>
          <p:cNvPr id="5122" name="Rectangle 2"/>
          <p:cNvSpPr>
            <a:spLocks noGrp="1" noChangeArrowheads="1"/>
          </p:cNvSpPr>
          <p:nvPr>
            <p:ph type="body" idx="1"/>
          </p:nvPr>
        </p:nvSpPr>
        <p:spPr>
          <a:xfrm>
            <a:off x="539552" y="1700808"/>
            <a:ext cx="7772400" cy="4305320"/>
          </a:xfrm>
          <a:ln/>
        </p:spPr>
        <p:txBody>
          <a:bodyPr/>
          <a:lstStyle/>
          <a:p>
            <a:pPr>
              <a:buFont typeface="Arial" panose="020B0604020202020204" pitchFamily="34" charset="0"/>
              <a:buChar char="•"/>
            </a:pPr>
            <a:r>
              <a:rPr lang="en-US" altLang="zh-CN" dirty="0"/>
              <a:t>3GPP 5G proposal is based on R15. URLLC is postponed to R16, which is expected to finish at the end of 2019 according to the 3GPP Plenary meeting just concluded in March.</a:t>
            </a:r>
          </a:p>
          <a:p>
            <a:pPr marL="0" indent="0"/>
            <a:endParaRPr lang="en-US" altLang="zh-CN" dirty="0"/>
          </a:p>
          <a:p>
            <a:pPr>
              <a:buFont typeface="Arial" panose="020B0604020202020204" pitchFamily="34" charset="0"/>
              <a:buChar char="•"/>
            </a:pPr>
            <a:r>
              <a:rPr lang="en-US" altLang="zh-CN" dirty="0"/>
              <a:t>From the study report of URLLC , 3GPP R16 still adheres to mini-slot, grant free and HARQ mechanisms, and relies on extremely low spectral efficiency (0.0586 bit/s/Hz) to implement URLLC, which has little commercial value.</a:t>
            </a:r>
          </a:p>
          <a:p>
            <a:pPr>
              <a:buFont typeface="Arial" panose="020B0604020202020204" pitchFamily="34" charset="0"/>
              <a:buChar char="•"/>
            </a:pPr>
            <a:endParaRPr lang="en-US" altLang="zh-CN" dirty="0"/>
          </a:p>
          <a:p>
            <a:pPr>
              <a:buFont typeface="Arial" panose="020B0604020202020204" pitchFamily="34" charset="0"/>
              <a:buChar char="•"/>
            </a:pPr>
            <a:endParaRPr lang="en-US" altLang="zh-CN" dirty="0"/>
          </a:p>
        </p:txBody>
      </p:sp>
    </p:spTree>
    <p:extLst>
      <p:ext uri="{BB962C8B-B14F-4D97-AF65-F5344CB8AC3E}">
        <p14:creationId xmlns:p14="http://schemas.microsoft.com/office/powerpoint/2010/main" val="31958405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April 2019</a:t>
            </a:r>
            <a:endParaRPr lang="en-GB" dirty="0"/>
          </a:p>
        </p:txBody>
      </p:sp>
      <p:sp>
        <p:nvSpPr>
          <p:cNvPr id="5" name="Footer Placeholder 4"/>
          <p:cNvSpPr>
            <a:spLocks noGrp="1"/>
          </p:cNvSpPr>
          <p:nvPr>
            <p:ph type="ftr" idx="14"/>
          </p:nvPr>
        </p:nvSpPr>
        <p:spPr>
          <a:xfrm>
            <a:off x="6000760" y="6475413"/>
            <a:ext cx="2541578" cy="168297"/>
          </a:xfrm>
        </p:spPr>
        <p:txBody>
          <a:bodyPr/>
          <a:lstStyle/>
          <a:p>
            <a:r>
              <a:rPr lang="en-GB" altLang="zh-CN" dirty="0"/>
              <a:t>Jun Lei, Nufront</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7</a:t>
            </a:fld>
            <a:endParaRPr lang="en-GB" dirty="0"/>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URLLC in 2035?</a:t>
            </a:r>
            <a:endParaRPr lang="en-GB" dirty="0"/>
          </a:p>
        </p:txBody>
      </p:sp>
      <p:sp>
        <p:nvSpPr>
          <p:cNvPr id="5122" name="Rectangle 2"/>
          <p:cNvSpPr>
            <a:spLocks noGrp="1" noChangeArrowheads="1"/>
          </p:cNvSpPr>
          <p:nvPr>
            <p:ph type="body" idx="1"/>
          </p:nvPr>
        </p:nvSpPr>
        <p:spPr>
          <a:xfrm>
            <a:off x="539552" y="1700808"/>
            <a:ext cx="7772400" cy="4305320"/>
          </a:xfrm>
          <a:ln/>
        </p:spPr>
        <p:txBody>
          <a:bodyPr/>
          <a:lstStyle/>
          <a:p>
            <a:pPr>
              <a:buFont typeface="Arial" panose="020B0604020202020204" pitchFamily="34" charset="0"/>
              <a:buChar char="•"/>
            </a:pPr>
            <a:r>
              <a:rPr lang="en-US" altLang="zh-CN" dirty="0"/>
              <a:t>Due to the high cost and high complexity of installment and maintenance of 3GPP 5G, Chinese operators have lost confidence in 3GPP 5G and can only start with the NSA; operators in other countries are more cautious. It seems that “</a:t>
            </a:r>
            <a:r>
              <a:rPr lang="en-US" altLang="zh-CN" dirty="0">
                <a:solidFill>
                  <a:schemeClr val="tx1"/>
                </a:solidFill>
              </a:rPr>
              <a:t>Super Wi-Fi</a:t>
            </a:r>
            <a:r>
              <a:rPr lang="en-US" altLang="zh-CN" dirty="0"/>
              <a:t>” would be better than R15.</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Due to the lack support of URLLC, top experts around the world start to worry that real URLLC will not be realized until 2035.</a:t>
            </a:r>
          </a:p>
          <a:p>
            <a:pPr>
              <a:buFont typeface="Arial" panose="020B0604020202020204" pitchFamily="34" charset="0"/>
              <a:buChar char="•"/>
            </a:pPr>
            <a:endParaRPr lang="zh-CN" altLang="zh-CN" dirty="0"/>
          </a:p>
        </p:txBody>
      </p:sp>
    </p:spTree>
    <p:extLst>
      <p:ext uri="{BB962C8B-B14F-4D97-AF65-F5344CB8AC3E}">
        <p14:creationId xmlns:p14="http://schemas.microsoft.com/office/powerpoint/2010/main" val="15386051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April 2019</a:t>
            </a:r>
            <a:endParaRPr lang="en-GB" dirty="0"/>
          </a:p>
        </p:txBody>
      </p:sp>
      <p:sp>
        <p:nvSpPr>
          <p:cNvPr id="5" name="Footer Placeholder 4"/>
          <p:cNvSpPr>
            <a:spLocks noGrp="1"/>
          </p:cNvSpPr>
          <p:nvPr>
            <p:ph type="ftr" idx="14"/>
          </p:nvPr>
        </p:nvSpPr>
        <p:spPr>
          <a:xfrm>
            <a:off x="6000760" y="6475413"/>
            <a:ext cx="2541578" cy="168297"/>
          </a:xfrm>
        </p:spPr>
        <p:txBody>
          <a:bodyPr/>
          <a:lstStyle/>
          <a:p>
            <a:r>
              <a:rPr lang="en-GB" altLang="zh-CN" dirty="0"/>
              <a:t>Jun Lei, Nufront</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8</a:t>
            </a:fld>
            <a:endParaRPr lang="en-GB" dirty="0"/>
          </a:p>
        </p:txBody>
      </p:sp>
      <p:sp>
        <p:nvSpPr>
          <p:cNvPr id="5121" name="Rectangle 1"/>
          <p:cNvSpPr>
            <a:spLocks noGrp="1" noChangeArrowheads="1"/>
          </p:cNvSpPr>
          <p:nvPr>
            <p:ph type="title"/>
          </p:nvPr>
        </p:nvSpPr>
        <p:spPr>
          <a:xfrm>
            <a:off x="685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Proposal </a:t>
            </a:r>
          </a:p>
        </p:txBody>
      </p:sp>
      <p:sp>
        <p:nvSpPr>
          <p:cNvPr id="5122" name="Rectangle 2"/>
          <p:cNvSpPr>
            <a:spLocks noGrp="1" noChangeArrowheads="1"/>
          </p:cNvSpPr>
          <p:nvPr>
            <p:ph type="body" idx="1"/>
          </p:nvPr>
        </p:nvSpPr>
        <p:spPr>
          <a:xfrm>
            <a:off x="539552" y="1414926"/>
            <a:ext cx="8208912" cy="4757274"/>
          </a:xfrm>
          <a:ln/>
        </p:spPr>
        <p:txBody>
          <a:bodyPr/>
          <a:lstStyle/>
          <a:p>
            <a:pPr>
              <a:buFont typeface="Arial" panose="020B0604020202020204" pitchFamily="34" charset="0"/>
              <a:buChar char="•"/>
            </a:pPr>
            <a:r>
              <a:rPr lang="en-US" altLang="zh-CN" dirty="0"/>
              <a:t>From the history of 3G and 4G, there are two or more ITU 5G standards. It will have negative influence on the future if IEEE does not submit 5G proposal to ITU. </a:t>
            </a:r>
          </a:p>
          <a:p>
            <a:pPr>
              <a:buFont typeface="Arial" panose="020B0604020202020204" pitchFamily="34" charset="0"/>
              <a:buChar char="•"/>
            </a:pPr>
            <a:r>
              <a:rPr lang="en-US" altLang="zh-CN" dirty="0"/>
              <a:t>IEEE and Nufront together can provide a 5G standard with better performance and lower cost, especially for the vertical market, which will be the 80% of total 5G market.</a:t>
            </a:r>
          </a:p>
          <a:p>
            <a:pPr>
              <a:buFont typeface="Arial" panose="020B0604020202020204" pitchFamily="34" charset="0"/>
              <a:buChar char="•"/>
            </a:pPr>
            <a:r>
              <a:rPr lang="en-US" altLang="zh-CN" dirty="0"/>
              <a:t>In the future, even URLLC is no longer the most important technology to Nufront and IEEE. Nufront has accomplished significant progress in the R&amp;D of the next generation wireless communication system, and is willing to cooperate with IEEE on the next generation. </a:t>
            </a:r>
          </a:p>
        </p:txBody>
      </p:sp>
    </p:spTree>
    <p:extLst>
      <p:ext uri="{BB962C8B-B14F-4D97-AF65-F5344CB8AC3E}">
        <p14:creationId xmlns:p14="http://schemas.microsoft.com/office/powerpoint/2010/main" val="24804720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April 2019</a:t>
            </a:r>
            <a:endParaRPr lang="en-GB" dirty="0"/>
          </a:p>
        </p:txBody>
      </p:sp>
      <p:sp>
        <p:nvSpPr>
          <p:cNvPr id="5" name="Footer Placeholder 4"/>
          <p:cNvSpPr>
            <a:spLocks noGrp="1"/>
          </p:cNvSpPr>
          <p:nvPr>
            <p:ph type="ftr" idx="14"/>
          </p:nvPr>
        </p:nvSpPr>
        <p:spPr>
          <a:xfrm>
            <a:off x="6000760" y="6475413"/>
            <a:ext cx="2541578" cy="168297"/>
          </a:xfrm>
        </p:spPr>
        <p:txBody>
          <a:bodyPr/>
          <a:lstStyle/>
          <a:p>
            <a:r>
              <a:rPr lang="en-GB" altLang="zh-CN" dirty="0"/>
              <a:t>Jun Lei, Nufront</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9</a:t>
            </a:fld>
            <a:endParaRPr lang="en-GB" dirty="0"/>
          </a:p>
        </p:txBody>
      </p:sp>
      <p:sp>
        <p:nvSpPr>
          <p:cNvPr id="5121" name="Rectangle 1"/>
          <p:cNvSpPr>
            <a:spLocks noGrp="1" noChangeArrowheads="1"/>
          </p:cNvSpPr>
          <p:nvPr>
            <p:ph type="title"/>
          </p:nvPr>
        </p:nvSpPr>
        <p:spPr>
          <a:xfrm>
            <a:off x="685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Actions </a:t>
            </a:r>
          </a:p>
        </p:txBody>
      </p:sp>
      <p:sp>
        <p:nvSpPr>
          <p:cNvPr id="5122" name="Rectangle 2"/>
          <p:cNvSpPr>
            <a:spLocks noGrp="1" noChangeArrowheads="1"/>
          </p:cNvSpPr>
          <p:nvPr>
            <p:ph type="body" idx="1"/>
          </p:nvPr>
        </p:nvSpPr>
        <p:spPr>
          <a:xfrm>
            <a:off x="504850" y="1340768"/>
            <a:ext cx="8208912" cy="4757274"/>
          </a:xfrm>
          <a:ln/>
        </p:spPr>
        <p:txBody>
          <a:bodyPr/>
          <a:lstStyle/>
          <a:p>
            <a:pPr>
              <a:buFont typeface="Arial" panose="020B0604020202020204" pitchFamily="34" charset="0"/>
              <a:buChar char="•"/>
            </a:pPr>
            <a:r>
              <a:rPr lang="en-US" altLang="zh-CN" sz="2000" b="0" dirty="0"/>
              <a:t>Nufront Cooperates with IEEE to submit 5G standards directly to ITU</a:t>
            </a:r>
          </a:p>
          <a:p>
            <a:pPr>
              <a:buFont typeface="Arial" panose="020B0604020202020204" pitchFamily="34" charset="0"/>
              <a:buChar char="•"/>
            </a:pPr>
            <a:r>
              <a:rPr lang="en-US" altLang="zh-CN" sz="2000" b="0" dirty="0"/>
              <a:t>Option #1: </a:t>
            </a:r>
            <a:r>
              <a:rPr lang="en-US" altLang="zh-CN" sz="2000" dirty="0"/>
              <a:t>IEEE 802.11ax and EUHT are converged and submitted as single RIT</a:t>
            </a:r>
          </a:p>
          <a:p>
            <a:pPr lvl="1">
              <a:buFont typeface="Arial" panose="020B0604020202020204" pitchFamily="34" charset="0"/>
              <a:buChar char="•"/>
            </a:pPr>
            <a:r>
              <a:rPr lang="en-US" altLang="zh-CN" dirty="0"/>
              <a:t>Meets all the test environments and use cases of IMT-2020</a:t>
            </a:r>
          </a:p>
          <a:p>
            <a:pPr>
              <a:buFont typeface="Arial" panose="020B0604020202020204" pitchFamily="34" charset="0"/>
              <a:buChar char="•"/>
            </a:pPr>
            <a:r>
              <a:rPr lang="en-US" altLang="zh-CN" sz="2000" b="0" dirty="0"/>
              <a:t>Option #2: </a:t>
            </a:r>
            <a:r>
              <a:rPr lang="en-US" altLang="zh-CN" sz="2000" dirty="0"/>
              <a:t>IEEE 802.11ax and EUHT are remain separate technologies and submitted together as set of RIT (SRIT)</a:t>
            </a:r>
            <a:endParaRPr lang="en-US" altLang="zh-CN" sz="2000" b="0" dirty="0"/>
          </a:p>
          <a:p>
            <a:pPr lvl="1">
              <a:buFont typeface="Arial" panose="020B0604020202020204" pitchFamily="34" charset="0"/>
              <a:buChar char="•"/>
            </a:pPr>
            <a:r>
              <a:rPr lang="en-US" altLang="zh-CN" dirty="0"/>
              <a:t>802.11ax: Indoor Hotspots / Dense Urban eMBB</a:t>
            </a:r>
          </a:p>
          <a:p>
            <a:pPr lvl="1">
              <a:buFont typeface="Arial" panose="020B0604020202020204" pitchFamily="34" charset="0"/>
              <a:buChar char="•"/>
            </a:pPr>
            <a:r>
              <a:rPr lang="en-US" altLang="zh-CN" dirty="0"/>
              <a:t>EUHT: Rural eMBB / Urban Macro URLLC/ Urban Macro mMTC</a:t>
            </a:r>
          </a:p>
          <a:p>
            <a:pPr>
              <a:buFont typeface="Arial" panose="020B0604020202020204" pitchFamily="34" charset="0"/>
              <a:buChar char="•"/>
            </a:pPr>
            <a:r>
              <a:rPr lang="en-US" altLang="zh-CN" sz="2000" dirty="0"/>
              <a:t>Nufront is responsible for preparing all the documents (including the self-evaluation report) of EUHT before May.</a:t>
            </a:r>
          </a:p>
          <a:p>
            <a:pPr>
              <a:buFont typeface="Arial" panose="020B0604020202020204" pitchFamily="34" charset="0"/>
              <a:buChar char="•"/>
            </a:pPr>
            <a:r>
              <a:rPr lang="en-US" altLang="zh-CN" sz="2000" dirty="0"/>
              <a:t>IEEE is responsible for preparing all the documents of 802.11ax and Nufront is willing to undertake part of evaluation work of 802.11ax.</a:t>
            </a:r>
          </a:p>
          <a:p>
            <a:pPr>
              <a:buFont typeface="Arial" panose="020B0604020202020204" pitchFamily="34" charset="0"/>
              <a:buChar char="•"/>
            </a:pPr>
            <a:endParaRPr lang="en-US" altLang="zh-CN" sz="2000" dirty="0"/>
          </a:p>
          <a:p>
            <a:pPr marL="0" indent="0"/>
            <a:endParaRPr lang="en-US" altLang="zh-CN" sz="2000" b="0" dirty="0"/>
          </a:p>
          <a:p>
            <a:pPr>
              <a:buFont typeface="Arial" panose="020B0604020202020204" pitchFamily="34" charset="0"/>
              <a:buChar char="•"/>
            </a:pPr>
            <a:endParaRPr lang="en-US" altLang="zh-CN" sz="2000" dirty="0"/>
          </a:p>
        </p:txBody>
      </p:sp>
    </p:spTree>
    <p:extLst>
      <p:ext uri="{BB962C8B-B14F-4D97-AF65-F5344CB8AC3E}">
        <p14:creationId xmlns:p14="http://schemas.microsoft.com/office/powerpoint/2010/main" val="29583777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859</TotalTime>
  <Words>901</Words>
  <Application>Microsoft Office PowerPoint</Application>
  <PresentationFormat>On-screen Show (4:3)</PresentationFormat>
  <Paragraphs>125</Paragraphs>
  <Slides>11</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 Unicode MS</vt:lpstr>
      <vt:lpstr>MS Gothic</vt:lpstr>
      <vt:lpstr>Arial</vt:lpstr>
      <vt:lpstr>Times New Roman</vt:lpstr>
      <vt:lpstr>Wingdings</vt:lpstr>
      <vt:lpstr>Office 主题​​</vt:lpstr>
      <vt:lpstr>Document</vt:lpstr>
      <vt:lpstr>Proposal to Cooperate to Submit 5G Standards</vt:lpstr>
      <vt:lpstr>Abstract</vt:lpstr>
      <vt:lpstr>Abbreviation</vt:lpstr>
      <vt:lpstr>Outline</vt:lpstr>
      <vt:lpstr>5G must solve the problem of URLLC</vt:lpstr>
      <vt:lpstr>3GPP 5G Proposal Can’t Support URLLC</vt:lpstr>
      <vt:lpstr>URLLC in 2035?</vt:lpstr>
      <vt:lpstr>Proposal </vt:lpstr>
      <vt:lpstr>Actions </vt:lpstr>
      <vt:lpstr>Conclusion</vt:lpstr>
      <vt:lpstr>References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to Cooperate to Submit 5G Standards</dc:title>
  <dc:creator>Jun Lei</dc:creator>
  <cp:lastModifiedBy>Joseph Levy</cp:lastModifiedBy>
  <cp:revision>116</cp:revision>
  <cp:lastPrinted>1601-01-01T00:00:00Z</cp:lastPrinted>
  <dcterms:created xsi:type="dcterms:W3CDTF">2019-04-02T08:01:13Z</dcterms:created>
  <dcterms:modified xsi:type="dcterms:W3CDTF">2019-04-08T02:50:05Z</dcterms:modified>
</cp:coreProperties>
</file>