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C0C138B8-5BBE-4D10-8CB1-FDE193869314}"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5640480" y="96840"/>
            <a:ext cx="638280" cy="2095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95" name="CustomShape 2"/>
          <p:cNvSpPr/>
          <p:nvPr/>
        </p:nvSpPr>
        <p:spPr>
          <a:xfrm>
            <a:off x="654120" y="96840"/>
            <a:ext cx="824040" cy="2095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96" name="CustomShape 3"/>
          <p:cNvSpPr/>
          <p:nvPr/>
        </p:nvSpPr>
        <p:spPr>
          <a:xfrm>
            <a:off x="5357880" y="8985240"/>
            <a:ext cx="92088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97" name="CustomShape 4"/>
          <p:cNvSpPr/>
          <p:nvPr/>
        </p:nvSpPr>
        <p:spPr>
          <a:xfrm>
            <a:off x="3222720" y="8985240"/>
            <a:ext cx="509760" cy="3621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2AD863FF-37B7-47C1-B614-7802FFB8A5C9}"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98" name="CustomShape 5"/>
          <p:cNvSpPr/>
          <p:nvPr/>
        </p:nvSpPr>
        <p:spPr>
          <a:xfrm>
            <a:off x="1154160" y="701640"/>
            <a:ext cx="4624560" cy="3467160"/>
          </a:xfrm>
          <a:prstGeom prst="rect">
            <a:avLst/>
          </a:prstGeom>
          <a:solidFill>
            <a:srgbClr val="ffffff"/>
          </a:solidFill>
          <a:ln w="9360">
            <a:solidFill>
              <a:srgbClr val="000000"/>
            </a:solidFill>
            <a:miter/>
          </a:ln>
        </p:spPr>
        <p:style>
          <a:lnRef idx="0"/>
          <a:fillRef idx="0"/>
          <a:effectRef idx="0"/>
          <a:fontRef idx="minor"/>
        </p:style>
      </p:sp>
      <p:sp>
        <p:nvSpPr>
          <p:cNvPr id="199" name="PlaceHolder 6"/>
          <p:cNvSpPr>
            <a:spLocks noGrp="1"/>
          </p:cNvSpPr>
          <p:nvPr>
            <p:ph type="body"/>
          </p:nvPr>
        </p:nvSpPr>
        <p:spPr>
          <a:xfrm>
            <a:off x="923760" y="4408560"/>
            <a:ext cx="5085000" cy="426888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5640480" y="96840"/>
            <a:ext cx="638280" cy="2095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01" name="CustomShape 2"/>
          <p:cNvSpPr/>
          <p:nvPr/>
        </p:nvSpPr>
        <p:spPr>
          <a:xfrm>
            <a:off x="654120" y="96840"/>
            <a:ext cx="824040" cy="2095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02" name="CustomShape 3"/>
          <p:cNvSpPr/>
          <p:nvPr/>
        </p:nvSpPr>
        <p:spPr>
          <a:xfrm>
            <a:off x="5357880" y="8985240"/>
            <a:ext cx="92088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03" name="CustomShape 4"/>
          <p:cNvSpPr/>
          <p:nvPr/>
        </p:nvSpPr>
        <p:spPr>
          <a:xfrm>
            <a:off x="3222720" y="8985240"/>
            <a:ext cx="509760" cy="3621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BDC2D6C9-47C4-4B93-9DAE-C7365BCB8C9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4" name="CustomShape 5"/>
          <p:cNvSpPr/>
          <p:nvPr/>
        </p:nvSpPr>
        <p:spPr>
          <a:xfrm>
            <a:off x="1154160" y="701640"/>
            <a:ext cx="4624560" cy="3467160"/>
          </a:xfrm>
          <a:prstGeom prst="rect">
            <a:avLst/>
          </a:prstGeom>
          <a:solidFill>
            <a:srgbClr val="ffffff"/>
          </a:solidFill>
          <a:ln w="9360">
            <a:solidFill>
              <a:srgbClr val="000000"/>
            </a:solidFill>
            <a:miter/>
          </a:ln>
        </p:spPr>
        <p:style>
          <a:lnRef idx="0"/>
          <a:fillRef idx="0"/>
          <a:effectRef idx="0"/>
          <a:fontRef idx="minor"/>
        </p:style>
      </p:sp>
      <p:sp>
        <p:nvSpPr>
          <p:cNvPr id="205" name="PlaceHolder 6"/>
          <p:cNvSpPr>
            <a:spLocks noGrp="1"/>
          </p:cNvSpPr>
          <p:nvPr>
            <p:ph type="body"/>
          </p:nvPr>
        </p:nvSpPr>
        <p:spPr>
          <a:xfrm>
            <a:off x="923760" y="4408560"/>
            <a:ext cx="5085000" cy="426888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1299600" y="119520"/>
            <a:ext cx="72900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400" spc="-1" strike="noStrike">
                <a:solidFill>
                  <a:srgbClr val="000000"/>
                </a:solidFill>
                <a:latin typeface="Times New Roman"/>
              </a:rPr>
              <a:t>July 2013</a:t>
            </a:r>
            <a:endParaRPr b="0" lang="sv-SE" sz="1400" spc="-1" strike="noStrike">
              <a:latin typeface="DejaVu Sans"/>
            </a:endParaRPr>
          </a:p>
        </p:txBody>
      </p:sp>
      <p:sp>
        <p:nvSpPr>
          <p:cNvPr id="207" name="CustomShape 2"/>
          <p:cNvSpPr/>
          <p:nvPr/>
        </p:nvSpPr>
        <p:spPr>
          <a:xfrm>
            <a:off x="4734000" y="119520"/>
            <a:ext cx="21988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gn="r">
              <a:lnSpc>
                <a:spcPct val="100000"/>
              </a:lnSpc>
            </a:pPr>
            <a:r>
              <a:rPr b="1" lang="sv-SE" sz="1400" spc="-1" strike="noStrike">
                <a:solidFill>
                  <a:srgbClr val="000000"/>
                </a:solidFill>
                <a:latin typeface="Times New Roman"/>
              </a:rPr>
              <a:t>doc.: IEEE 802.11-12/0866r0</a:t>
            </a:r>
            <a:endParaRPr b="0" lang="sv-SE" sz="1400" spc="-1" strike="noStrike">
              <a:latin typeface="DejaVu Sans"/>
            </a:endParaRPr>
          </a:p>
        </p:txBody>
      </p:sp>
      <p:sp>
        <p:nvSpPr>
          <p:cNvPr id="208" name="CustomShape 3"/>
          <p:cNvSpPr/>
          <p:nvPr/>
        </p:nvSpPr>
        <p:spPr>
          <a:xfrm>
            <a:off x="442440" y="119520"/>
            <a:ext cx="122400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400" spc="-1" strike="noStrike">
                <a:solidFill>
                  <a:srgbClr val="000000"/>
                </a:solidFill>
                <a:latin typeface="Times New Roman"/>
              </a:rPr>
              <a:t>September 2012</a:t>
            </a:r>
            <a:endParaRPr b="0" lang="sv-SE" sz="1400" spc="-1" strike="noStrike">
              <a:latin typeface="DejaVu Sans"/>
            </a:endParaRPr>
          </a:p>
        </p:txBody>
      </p:sp>
      <p:sp>
        <p:nvSpPr>
          <p:cNvPr id="209" name="CustomShape 4"/>
          <p:cNvSpPr/>
          <p:nvPr/>
        </p:nvSpPr>
        <p:spPr>
          <a:xfrm>
            <a:off x="4498920" y="9615600"/>
            <a:ext cx="23868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DejaVu Sans"/>
            </a:endParaRPr>
          </a:p>
        </p:txBody>
      </p:sp>
      <p:sp>
        <p:nvSpPr>
          <p:cNvPr id="210" name="CustomShape 5"/>
          <p:cNvSpPr/>
          <p:nvPr/>
        </p:nvSpPr>
        <p:spPr>
          <a:xfrm>
            <a:off x="2921400" y="9615600"/>
            <a:ext cx="9612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rPr>
              <a:t>Page </a:t>
            </a:r>
            <a:fld id="{603F7A36-5F5A-4D1F-BB78-0480961868A2}"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11" name="CustomShape 6"/>
          <p:cNvSpPr/>
          <p:nvPr/>
        </p:nvSpPr>
        <p:spPr>
          <a:xfrm>
            <a:off x="3849840" y="9434520"/>
            <a:ext cx="2943720" cy="495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6480" rIns="96480" tIns="48240" bIns="48240" anchor="b">
            <a:noAutofit/>
          </a:bodyPr>
          <a:p>
            <a:pPr algn="r">
              <a:lnSpc>
                <a:spcPct val="100000"/>
              </a:lnSpc>
            </a:pPr>
            <a:fld id="{7EE197CD-1CE6-4E29-B01C-333064DFA805}" type="slidenum">
              <a:rPr b="0" lang="sv-SE" sz="1300" spc="-1" strike="noStrike">
                <a:solidFill>
                  <a:srgbClr val="000000"/>
                </a:solidFill>
                <a:latin typeface="Times New Roman"/>
              </a:rPr>
              <a:t>&lt;number&gt;</a:t>
            </a:fld>
            <a:endParaRPr b="0" lang="sv-SE" sz="1300" spc="-1" strike="noStrike">
              <a:latin typeface="DejaVu Sans"/>
            </a:endParaRPr>
          </a:p>
        </p:txBody>
      </p:sp>
      <p:sp>
        <p:nvSpPr>
          <p:cNvPr id="212" name="PlaceHolder 7"/>
          <p:cNvSpPr>
            <a:spLocks noGrp="1"/>
          </p:cNvSpPr>
          <p:nvPr>
            <p:ph type="sldImg"/>
          </p:nvPr>
        </p:nvSpPr>
        <p:spPr>
          <a:xfrm>
            <a:off x="915840" y="746280"/>
            <a:ext cx="4963320" cy="3721320"/>
          </a:xfrm>
          <a:prstGeom prst="rect">
            <a:avLst/>
          </a:prstGeom>
        </p:spPr>
      </p:sp>
      <p:sp>
        <p:nvSpPr>
          <p:cNvPr id="213" name="PlaceHolder 8"/>
          <p:cNvSpPr>
            <a:spLocks noGrp="1"/>
          </p:cNvSpPr>
          <p:nvPr>
            <p:ph type="body"/>
          </p:nvPr>
        </p:nvSpPr>
        <p:spPr>
          <a:xfrm>
            <a:off x="906480" y="4717800"/>
            <a:ext cx="498060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275DCF2E-4339-46C5-987D-4523FD41BF01}"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15" name="CustomShape 2"/>
          <p:cNvSpPr/>
          <p:nvPr/>
        </p:nvSpPr>
        <p:spPr>
          <a:xfrm>
            <a:off x="5640480" y="96840"/>
            <a:ext cx="638640" cy="209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16" name="CustomShape 3"/>
          <p:cNvSpPr/>
          <p:nvPr/>
        </p:nvSpPr>
        <p:spPr>
          <a:xfrm>
            <a:off x="654120" y="96840"/>
            <a:ext cx="824400" cy="209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17" name="CustomShape 4"/>
          <p:cNvSpPr/>
          <p:nvPr/>
        </p:nvSpPr>
        <p:spPr>
          <a:xfrm>
            <a:off x="5357880" y="8985240"/>
            <a:ext cx="921240" cy="180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18" name="CustomShape 5"/>
          <p:cNvSpPr/>
          <p:nvPr/>
        </p:nvSpPr>
        <p:spPr>
          <a:xfrm>
            <a:off x="3222720" y="8985240"/>
            <a:ext cx="510120" cy="36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C08E732B-D08F-4FA1-874B-BD21FD15549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9" name="PlaceHolder 6"/>
          <p:cNvSpPr>
            <a:spLocks noGrp="1"/>
          </p:cNvSpPr>
          <p:nvPr>
            <p:ph type="sldImg"/>
          </p:nvPr>
        </p:nvSpPr>
        <p:spPr>
          <a:xfrm>
            <a:off x="1154160" y="701640"/>
            <a:ext cx="4624920" cy="3467520"/>
          </a:xfrm>
          <a:prstGeom prst="rect">
            <a:avLst/>
          </a:prstGeom>
        </p:spPr>
      </p:sp>
      <p:sp>
        <p:nvSpPr>
          <p:cNvPr id="220" name="CustomShape 7"/>
          <p:cNvSpPr/>
          <p:nvPr/>
        </p:nvSpPr>
        <p:spPr>
          <a:xfrm>
            <a:off x="923760" y="4408560"/>
            <a:ext cx="5085360" cy="4269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CustomShape 1"/>
          <p:cNvSpPr/>
          <p:nvPr/>
        </p:nvSpPr>
        <p:spPr>
          <a:xfrm>
            <a:off x="1092960" y="1195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22" name="CustomShape 2"/>
          <p:cNvSpPr/>
          <p:nvPr/>
        </p:nvSpPr>
        <p:spPr>
          <a:xfrm>
            <a:off x="4311360" y="1195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23" name="CustomShape 3"/>
          <p:cNvSpPr/>
          <p:nvPr/>
        </p:nvSpPr>
        <p:spPr>
          <a:xfrm>
            <a:off x="116280" y="1195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24"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25"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9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4A0DAEAA-E36A-430D-93C9-7DA1F4B39269}" type="slidenum">
              <a:rPr b="0" lang="sv-SE" sz="1800" spc="-1" strike="noStrike">
                <a:solidFill>
                  <a:srgbClr val="000000"/>
                </a:solidFill>
                <a:latin typeface="DejaVu Sans"/>
              </a:rPr>
              <a:t>&lt;number&gt;</a:t>
            </a:fld>
            <a:endParaRPr b="0" lang="sv-SE" sz="1800" spc="-1" strike="noStrike">
              <a:latin typeface="DejaVu Sans"/>
            </a:endParaRPr>
          </a:p>
        </p:txBody>
      </p:sp>
      <p:sp>
        <p:nvSpPr>
          <p:cNvPr id="226" name="PlaceHolder 6"/>
          <p:cNvSpPr>
            <a:spLocks noGrp="1"/>
          </p:cNvSpPr>
          <p:nvPr>
            <p:ph type="sldImg"/>
          </p:nvPr>
        </p:nvSpPr>
        <p:spPr>
          <a:xfrm>
            <a:off x="914400" y="744480"/>
            <a:ext cx="4966200" cy="3724920"/>
          </a:xfrm>
          <a:prstGeom prst="rect">
            <a:avLst/>
          </a:prstGeom>
        </p:spPr>
      </p:sp>
      <p:sp>
        <p:nvSpPr>
          <p:cNvPr id="227" name="PlaceHolder 7"/>
          <p:cNvSpPr>
            <a:spLocks noGrp="1"/>
          </p:cNvSpPr>
          <p:nvPr>
            <p:ph type="body"/>
          </p:nvPr>
        </p:nvSpPr>
        <p:spPr>
          <a:xfrm>
            <a:off x="678960" y="4717800"/>
            <a:ext cx="543456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1092960" y="1195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29" name="CustomShape 2"/>
          <p:cNvSpPr/>
          <p:nvPr/>
        </p:nvSpPr>
        <p:spPr>
          <a:xfrm>
            <a:off x="4311360" y="1195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30" name="CustomShape 3"/>
          <p:cNvSpPr/>
          <p:nvPr/>
        </p:nvSpPr>
        <p:spPr>
          <a:xfrm>
            <a:off x="116280" y="1195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9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31"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32"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9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1E38E5CC-DB59-4DC2-B086-B13E385BBF7C}" type="slidenum">
              <a:rPr b="0" lang="sv-SE" sz="1800" spc="-1" strike="noStrike">
                <a:solidFill>
                  <a:srgbClr val="000000"/>
                </a:solidFill>
                <a:latin typeface="DejaVu Sans"/>
              </a:rPr>
              <a:t>&lt;number&gt;</a:t>
            </a:fld>
            <a:endParaRPr b="0" lang="sv-SE" sz="1800" spc="-1" strike="noStrike">
              <a:latin typeface="DejaVu Sans"/>
            </a:endParaRPr>
          </a:p>
        </p:txBody>
      </p:sp>
      <p:sp>
        <p:nvSpPr>
          <p:cNvPr id="233" name="PlaceHolder 6"/>
          <p:cNvSpPr>
            <a:spLocks noGrp="1"/>
          </p:cNvSpPr>
          <p:nvPr>
            <p:ph type="body"/>
          </p:nvPr>
        </p:nvSpPr>
        <p:spPr>
          <a:xfrm>
            <a:off x="905040" y="4552560"/>
            <a:ext cx="4983480" cy="4176000"/>
          </a:xfrm>
          <a:prstGeom prst="rect">
            <a:avLst/>
          </a:prstGeom>
        </p:spPr>
        <p:txBody>
          <a:bodyPr lIns="0" rIns="0" tIns="0" bIns="0">
            <a:spAutoFit/>
          </a:bodyPr>
          <a:p>
            <a:endParaRPr b="0" lang="sv-SE" sz="2000" spc="-1" strike="noStrike">
              <a:latin typeface="DejaVu Sans"/>
            </a:endParaRPr>
          </a:p>
        </p:txBody>
      </p:sp>
      <p:sp>
        <p:nvSpPr>
          <p:cNvPr id="234" name="PlaceHolder 7"/>
          <p:cNvSpPr>
            <a:spLocks noGrp="1"/>
          </p:cNvSpPr>
          <p:nvPr>
            <p:ph type="sldImg"/>
          </p:nvPr>
        </p:nvSpPr>
        <p:spPr>
          <a:xfrm>
            <a:off x="914400" y="744480"/>
            <a:ext cx="4966200" cy="37249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10760" y="1656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10760" y="1656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10760" y="1656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10760" y="1656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9200" cy="271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802.11-19/623r3 </a:t>
            </a:r>
            <a:endParaRPr b="0" lang="sv-SE" sz="1800" spc="-1" strike="noStrike">
              <a:latin typeface="DejaVu Sans"/>
            </a:endParaRPr>
          </a:p>
        </p:txBody>
      </p:sp>
      <p:sp>
        <p:nvSpPr>
          <p:cNvPr id="4" name="PlaceHolder 5"/>
          <p:cNvSpPr>
            <a:spLocks noGrp="1"/>
          </p:cNvSpPr>
          <p:nvPr>
            <p:ph type="title"/>
          </p:nvPr>
        </p:nvSpPr>
        <p:spPr>
          <a:xfrm>
            <a:off x="410760" y="1656000"/>
            <a:ext cx="8229240" cy="1144800"/>
          </a:xfrm>
          <a:prstGeom prst="rect">
            <a:avLst/>
          </a:prstGeom>
        </p:spPr>
        <p:txBody>
          <a:bodyPr lIns="0" rIns="0" tIns="0" bIns="0" anchor="ctr">
            <a:noAutofit/>
          </a:bodyPr>
          <a:p>
            <a:pPr algn="ctr"/>
            <a:r>
              <a:rPr b="0" lang="sv-SE" sz="4400" spc="-1" strike="noStrike">
                <a:latin typeface="DejaVu Sans"/>
              </a:rPr>
              <a:t>Click to edit the 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5145840" y="33300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802.11-19/623r3 </a:t>
            </a:r>
            <a:endParaRPr b="0" lang="sv-SE" sz="1800" spc="-1" strike="noStrike">
              <a:latin typeface="DejaVu Sans"/>
            </a:endParaRPr>
          </a:p>
        </p:txBody>
      </p:sp>
      <p:sp>
        <p:nvSpPr>
          <p:cNvPr id="4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4"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92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4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6" name="PlaceHolder 5"/>
          <p:cNvSpPr>
            <a:spLocks noGrp="1"/>
          </p:cNvSpPr>
          <p:nvPr>
            <p:ph type="title"/>
          </p:nvPr>
        </p:nvSpPr>
        <p:spPr>
          <a:xfrm>
            <a:off x="410760" y="1303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300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802.11-19/623r3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92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457200" y="1368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18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33" name="CustomShape 2"/>
          <p:cNvSpPr/>
          <p:nvPr/>
        </p:nvSpPr>
        <p:spPr>
          <a:xfrm>
            <a:off x="5500800" y="6475320"/>
            <a:ext cx="304020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C93627D-F203-4BFC-A4B4-09C05F495BC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0960" cy="10652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0960" cy="395280"/>
          </a:xfrm>
          <a:prstGeom prst="rect">
            <a:avLst/>
          </a:prstGeom>
          <a:noFill/>
          <a:ln w="9360">
            <a:noFill/>
          </a:ln>
        </p:spPr>
        <p:style>
          <a:lnRef idx="0"/>
          <a:fillRef idx="0"/>
          <a:effectRef idx="0"/>
          <a:fontRef idx="minor"/>
        </p:style>
        <p:txBody>
          <a:bodyPr lIns="92160" rIns="92160" tIns="46080" bIns="46080">
            <a:noAutofit/>
          </a:bodyPr>
          <a:p>
            <a:pPr marL="343080" indent="-34164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2019-04-07</a:t>
            </a:r>
            <a:endParaRPr b="0" lang="sv-SE" sz="2000" spc="-1" strike="noStrike">
              <a:latin typeface="DejaVu Sans"/>
            </a:endParaRPr>
          </a:p>
        </p:txBody>
      </p:sp>
      <p:sp>
        <p:nvSpPr>
          <p:cNvPr id="137" name="CustomShape 6"/>
          <p:cNvSpPr/>
          <p:nvPr/>
        </p:nvSpPr>
        <p:spPr>
          <a:xfrm>
            <a:off x="533520" y="1940040"/>
            <a:ext cx="2489400" cy="57888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292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685800" y="1584000"/>
            <a:ext cx="7769520" cy="4750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Appointing TIG vice-chair</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What has happened so far? (11-18/483r0, 11-19/588r1, 11-19/851r0)</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Discussion around the work going forward</a:t>
            </a:r>
            <a:endParaRPr b="0" lang="sv-SE" sz="1600" spc="-1" strike="noStrike">
              <a:latin typeface="DejaVu Sans"/>
            </a:endParaRPr>
          </a:p>
          <a:p>
            <a:pPr lvl="1" marL="864000" indent="-322920">
              <a:lnSpc>
                <a:spcPct val="100000"/>
              </a:lnSpc>
              <a:spcBef>
                <a:spcPts val="1134"/>
              </a:spcBef>
              <a:buClr>
                <a:srgbClr val="000000"/>
              </a:buClr>
              <a:buFont typeface="StarSymbol"/>
              <a:buAutoNum type="romanLcPeriod"/>
            </a:pPr>
            <a:r>
              <a:rPr b="1" lang="sv-SE" sz="1600" spc="-1" strike="noStrike">
                <a:solidFill>
                  <a:srgbClr val="000000"/>
                </a:solidFill>
                <a:latin typeface="Times New Roman"/>
                <a:ea typeface="MS Gothic"/>
              </a:rPr>
              <a:t>In which order to deal with tasks? i.e. defining problems, use cases, solutions?</a:t>
            </a:r>
            <a:endParaRPr b="0" lang="sv-SE" sz="1600" spc="-1" strike="noStrike">
              <a:latin typeface="DejaVu Sans"/>
            </a:endParaRPr>
          </a:p>
          <a:p>
            <a:pPr lvl="1" marL="864000" indent="-322920">
              <a:lnSpc>
                <a:spcPct val="100000"/>
              </a:lnSpc>
              <a:spcBef>
                <a:spcPts val="1134"/>
              </a:spcBef>
              <a:buClr>
                <a:srgbClr val="000000"/>
              </a:buClr>
              <a:buFont typeface="StarSymbol"/>
              <a:buAutoNum type="romanLcPeriod"/>
            </a:pPr>
            <a:r>
              <a:rPr b="1" lang="sv-SE" sz="1600" spc="-1" strike="noStrike">
                <a:solidFill>
                  <a:srgbClr val="000000"/>
                </a:solidFill>
                <a:latin typeface="Times New Roman"/>
                <a:ea typeface="MS Gothic"/>
              </a:rPr>
              <a:t>What is our expected output? i.e. should we aim to make a report which is interesting for people outside of the IEEE 802.11 community as well? Etc.</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 (do we need teleconferences?)</a:t>
            </a:r>
            <a:endParaRPr b="0" lang="sv-SE" sz="1600" spc="-1" strike="noStrike">
              <a:latin typeface="DejaVu Sans"/>
            </a:endParaRPr>
          </a:p>
          <a:p>
            <a:pPr marL="343080" indent="-34164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81"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CA06616-F2B6-4352-84DE-CFD1A65EA82D}"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82"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3"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84"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685800" y="1584000"/>
            <a:ext cx="7769520" cy="4750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events up to this point (slides), Amelia Andersdotter (ARTICLE19)</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P802.1CQ MAC Address Assignment Requirements, Max Riegel (Nokia), 11-19/851r0</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IDQuery Query Message Proposal, Carol Ansley (Commscope), 11-19/179r2</a:t>
            </a:r>
            <a:endParaRPr b="0" lang="sv-SE" sz="1600" spc="-1" strike="noStrike">
              <a:latin typeface="DejaVu Sans"/>
            </a:endParaRPr>
          </a:p>
          <a:p>
            <a:pPr marL="343080" indent="-3416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Temporary Addresses, Roger Marks (EthAirNet Associates), 11-19/884r0</a:t>
            </a:r>
            <a:endParaRPr b="0" lang="sv-SE" sz="1600" spc="-1" strike="noStrike">
              <a:latin typeface="DejaVu Sans"/>
            </a:endParaRPr>
          </a:p>
        </p:txBody>
      </p:sp>
      <p:sp>
        <p:nvSpPr>
          <p:cNvPr id="186"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A84AF15-8657-4E21-936A-70E27F95ADE0}"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87"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8"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89"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C280E43-060F-4144-9702-D19529F0670E}"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91" name="CustomShape 2"/>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2" name="CustomShape 3"/>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93" name="CustomShape 4"/>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Secretary?</a:t>
            </a:r>
            <a:endParaRPr b="0" lang="sv-SE" sz="1600" spc="-1" strike="noStrike">
              <a:latin typeface="DejaVu Sans"/>
            </a:endParaRPr>
          </a:p>
          <a:p>
            <a:pPr algn="ctr">
              <a:lnSpc>
                <a:spcPct val="100000"/>
              </a:lnSpc>
            </a:pPr>
            <a:endParaRPr b="0" lang="sv-SE" sz="1600" spc="-1" strike="noStrike">
              <a:latin typeface="DejaVu Sans"/>
            </a:endParaRPr>
          </a:p>
          <a:p>
            <a:pPr algn="ctr">
              <a:lnSpc>
                <a:spcPct val="100000"/>
              </a:lnSpc>
            </a:pPr>
            <a:r>
              <a:rPr b="1" lang="sv-SE" sz="1600" spc="-1" strike="noStrike">
                <a:solidFill>
                  <a:srgbClr val="000000"/>
                </a:solidFill>
                <a:latin typeface="Times New Roman"/>
                <a:ea typeface="MS Gothic"/>
              </a:rPr>
              <a:t>Proposal for vice-chair: Mark Hamilton (Ruckus)</a:t>
            </a:r>
            <a:endParaRPr b="0" lang="sv-SE" sz="16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Abstract</a:t>
            </a:r>
            <a:endParaRPr b="0" lang="sv-SE" sz="3200" spc="-1" strike="noStrike">
              <a:latin typeface="DejaVu Sans"/>
            </a:endParaRPr>
          </a:p>
        </p:txBody>
      </p:sp>
      <p:sp>
        <p:nvSpPr>
          <p:cNvPr id="141" name="CustomShape 2"/>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343080" indent="-341640" algn="just">
              <a:lnSpc>
                <a:spcPct val="100000"/>
              </a:lnSpc>
              <a:spcBef>
                <a:spcPts val="601"/>
              </a:spcBef>
            </a:pPr>
            <a:r>
              <a:rPr b="1" lang="sv-SE" sz="2400" spc="-1" strike="noStrike">
                <a:solidFill>
                  <a:srgbClr val="000000"/>
                </a:solidFill>
                <a:latin typeface="Times New Roman"/>
                <a:ea typeface="MS Gothic"/>
              </a:rPr>
              <a:t>This presentation contains the IEEE 802.11 RCM TIG agenda for its first meeting during the May 2019 session in Atlanta Georgia.</a:t>
            </a:r>
            <a:endParaRPr b="0" lang="sv-SE" sz="2400" spc="-1" strike="noStrike">
              <a:latin typeface="DejaVu Sans"/>
            </a:endParaRPr>
          </a:p>
        </p:txBody>
      </p:sp>
      <p:sp>
        <p:nvSpPr>
          <p:cNvPr id="142" name="CustomShape 3"/>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CEE86CD-9075-43C9-9508-0245293F2FC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3" name="CustomShape 4"/>
          <p:cNvSpPr/>
          <p:nvPr/>
        </p:nvSpPr>
        <p:spPr>
          <a:xfrm>
            <a:off x="5357880" y="6475320"/>
            <a:ext cx="3183120" cy="152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4" name="CustomShape 5"/>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343080" indent="-341640" algn="ctr">
              <a:lnSpc>
                <a:spcPct val="90000"/>
              </a:lnSpc>
              <a:spcBef>
                <a:spcPts val="601"/>
              </a:spcBef>
            </a:pPr>
            <a:endParaRPr b="0" lang="sv-SE" sz="1800" spc="-1" strike="noStrike">
              <a:latin typeface="DejaVu Sans"/>
            </a:endParaRPr>
          </a:p>
          <a:p>
            <a:pPr marL="343080" indent="-341640" algn="ctr">
              <a:lnSpc>
                <a:spcPct val="90000"/>
              </a:lnSpc>
              <a:spcBef>
                <a:spcPts val="601"/>
              </a:spcBef>
            </a:pPr>
            <a:r>
              <a:rPr b="1" lang="sv-SE" sz="1500" spc="-1" strike="noStrike">
                <a:solidFill>
                  <a:srgbClr val="000000"/>
                </a:solidFill>
                <a:latin typeface="Arial"/>
                <a:ea typeface="MS Gothic"/>
              </a:rPr>
              <a:t>May 12-17, 2019, Atlanta, USA</a:t>
            </a:r>
            <a:endParaRPr b="0" lang="sv-SE" sz="1500" spc="-1" strike="noStrike">
              <a:latin typeface="DejaVu Sans"/>
            </a:endParaRPr>
          </a:p>
          <a:p>
            <a:pPr marL="343080" indent="-341640" algn="ctr">
              <a:lnSpc>
                <a:spcPct val="90000"/>
              </a:lnSpc>
              <a:spcBef>
                <a:spcPts val="601"/>
              </a:spcBef>
            </a:pPr>
            <a:endParaRPr b="0" lang="sv-SE" sz="1500" spc="-1" strike="noStrike">
              <a:latin typeface="DejaVu Sans"/>
            </a:endParaRPr>
          </a:p>
          <a:p>
            <a:pPr marL="343080" indent="-34164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1640" algn="ctr">
              <a:lnSpc>
                <a:spcPct val="90000"/>
              </a:lnSpc>
              <a:spcBef>
                <a:spcPts val="601"/>
              </a:spcBef>
            </a:pPr>
            <a:endParaRPr b="0" lang="sv-SE" sz="1500" spc="-1" strike="noStrike">
              <a:latin typeface="DejaVu Sans"/>
            </a:endParaRPr>
          </a:p>
        </p:txBody>
      </p:sp>
      <p:sp>
        <p:nvSpPr>
          <p:cNvPr id="146"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A446227-BE31-438D-A4C2-9DFB74AE41A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7"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49" name="CustomShape 5"/>
          <p:cNvSpPr/>
          <p:nvPr/>
        </p:nvSpPr>
        <p:spPr>
          <a:xfrm>
            <a:off x="678600" y="91584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04520" y="334440"/>
            <a:ext cx="9514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DejaVu Sans"/>
              </a:rPr>
              <a:t>May 2019</a:t>
            </a:r>
            <a:endParaRPr b="0" lang="sv-SE" sz="1800" spc="-1" strike="noStrike">
              <a:latin typeface="DejaVu Sans"/>
            </a:endParaRPr>
          </a:p>
        </p:txBody>
      </p:sp>
      <p:sp>
        <p:nvSpPr>
          <p:cNvPr id="151" name="CustomShape 2"/>
          <p:cNvSpPr/>
          <p:nvPr/>
        </p:nvSpPr>
        <p:spPr>
          <a:xfrm>
            <a:off x="6410880" y="6475320"/>
            <a:ext cx="21996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2" name="CustomShape 3"/>
          <p:cNvSpPr/>
          <p:nvPr/>
        </p:nvSpPr>
        <p:spPr>
          <a:xfrm>
            <a:off x="4117680" y="6475320"/>
            <a:ext cx="9824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Times New Roman"/>
                <a:ea typeface="DejaVu Sans"/>
              </a:rPr>
              <a:t>Slide </a:t>
            </a:r>
            <a:fld id="{2A81E1D4-4C6A-4273-8463-F1FC86CC9906}" type="slidenum">
              <a:rPr b="0" lang="sv-SE" sz="1200" spc="-1" strike="noStrike">
                <a:solidFill>
                  <a:srgbClr val="000000"/>
                </a:solidFill>
                <a:latin typeface="Times New Roman"/>
                <a:ea typeface="DejaVu Sans"/>
              </a:rPr>
              <a:t>&lt;number&gt;</a:t>
            </a:fld>
            <a:endParaRPr b="0" lang="sv-SE" sz="1200" spc="-1" strike="noStrike">
              <a:latin typeface="DejaVu Sans"/>
            </a:endParaRPr>
          </a:p>
        </p:txBody>
      </p:sp>
      <p:sp>
        <p:nvSpPr>
          <p:cNvPr id="153" name="CustomShape 4"/>
          <p:cNvSpPr/>
          <p:nvPr/>
        </p:nvSpPr>
        <p:spPr>
          <a:xfrm>
            <a:off x="394920" y="620640"/>
            <a:ext cx="8457120" cy="4309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1" lang="sv-SE" sz="2800" spc="-1" strike="noStrike" u="sng">
                <a:solidFill>
                  <a:srgbClr val="000000"/>
                </a:solidFill>
                <a:uFillTx/>
                <a:latin typeface="Times New Roman"/>
                <a:ea typeface="DejaVu Sans"/>
              </a:rPr>
              <a:t>Guidelines for IEEE-SA Meetings</a:t>
            </a:r>
            <a:endParaRPr b="0" lang="sv-SE" sz="2800" spc="-1" strike="noStrike">
              <a:latin typeface="DejaVu Sans"/>
            </a:endParaRPr>
          </a:p>
        </p:txBody>
      </p:sp>
      <p:sp>
        <p:nvSpPr>
          <p:cNvPr id="154" name="CustomShape 5"/>
          <p:cNvSpPr/>
          <p:nvPr/>
        </p:nvSpPr>
        <p:spPr>
          <a:xfrm>
            <a:off x="611280" y="1052640"/>
            <a:ext cx="8228520" cy="5328000"/>
          </a:xfrm>
          <a:prstGeom prst="rect">
            <a:avLst/>
          </a:prstGeom>
          <a:noFill/>
          <a:ln>
            <a:noFill/>
          </a:ln>
        </p:spPr>
        <p:style>
          <a:lnRef idx="0"/>
          <a:fillRef idx="0"/>
          <a:effectRef idx="0"/>
          <a:fontRef idx="minor"/>
        </p:style>
        <p:txBody>
          <a:bodyPr lIns="90000" rIns="90000" tIns="46800" bIns="46800">
            <a:normAutofit/>
          </a:bodyPr>
          <a:p>
            <a:pPr>
              <a:lnSpc>
                <a:spcPct val="80000"/>
              </a:lnSpc>
              <a:spcBef>
                <a:spcPts val="173"/>
              </a:spcBef>
            </a:pPr>
            <a:endParaRPr b="0" lang="sv-SE" sz="1800" spc="-1" strike="noStrike">
              <a:latin typeface="DejaVu Sans"/>
            </a:endParaRPr>
          </a:p>
          <a:p>
            <a:pPr marL="230040" indent="-22896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All IEEE-SA standards meetings shall be conducted in compliance with all applicable laws, including antitrust and competition laws.</a:t>
            </a:r>
            <a:endParaRPr b="0" lang="sv-SE" sz="1600" spc="-1" strike="noStrike">
              <a:latin typeface="DejaVu Sans"/>
            </a:endParaRPr>
          </a:p>
          <a:p>
            <a:pPr marL="230040" indent="-22896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the interpretation, validity, or essentiality of patents/patent claims. </a:t>
            </a:r>
            <a:endParaRPr b="0" lang="sv-SE" sz="1600" spc="-1" strike="noStrike">
              <a:latin typeface="DejaVu Sans"/>
            </a:endParaRPr>
          </a:p>
          <a:p>
            <a:pPr marL="230040" indent="-22896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specific license rates, terms, or conditions.</a:t>
            </a:r>
            <a:endParaRPr b="0" lang="sv-SE" sz="1600" spc="-1" strike="noStrike">
              <a:latin typeface="DejaVu Sans"/>
            </a:endParaRPr>
          </a:p>
          <a:p>
            <a:pPr lvl="1" marL="630000" indent="-284760">
              <a:lnSpc>
                <a:spcPct val="80000"/>
              </a:lnSpc>
              <a:spcBef>
                <a:spcPts val="400"/>
              </a:spcBef>
              <a:spcAft>
                <a:spcPts val="799"/>
              </a:spcAft>
              <a:buClr>
                <a:srgbClr val="cc3300"/>
              </a:buClr>
              <a:buSzPct val="50000"/>
              <a:buFont typeface="Monotype Sorts" charset="2"/>
              <a:buChar char=""/>
            </a:pPr>
            <a:r>
              <a:rPr b="0" lang="sv-SE" sz="1600" spc="-1" strike="noStrike">
                <a:solidFill>
                  <a:srgbClr val="000099"/>
                </a:solidFill>
                <a:latin typeface="Arial"/>
                <a:ea typeface="DejaVu Sans"/>
              </a:rPr>
              <a:t>Relative costs, including licensing costs of essential patent claims, of different technical approaches may be discussed in standards development meetings. </a:t>
            </a:r>
            <a:endParaRPr b="0" lang="sv-SE" sz="1600" spc="-1" strike="noStrike">
              <a:latin typeface="DejaVu Sans"/>
            </a:endParaRPr>
          </a:p>
          <a:p>
            <a:pPr lvl="2" marL="1143000" indent="-227520">
              <a:lnSpc>
                <a:spcPct val="80000"/>
              </a:lnSpc>
              <a:spcBef>
                <a:spcPts val="400"/>
              </a:spcBef>
              <a:spcAft>
                <a:spcPts val="799"/>
              </a:spcAft>
              <a:buClr>
                <a:srgbClr val="cc3300"/>
              </a:buClr>
              <a:buSzPct val="50000"/>
              <a:buFont typeface="Monotype Sorts" charset="2"/>
              <a:buChar char=""/>
            </a:pPr>
            <a:r>
              <a:rPr b="0" lang="sv-SE" sz="1600" spc="-1" strike="noStrike">
                <a:solidFill>
                  <a:srgbClr val="000099"/>
                </a:solidFill>
                <a:latin typeface="Arial"/>
                <a:ea typeface="DejaVu Sans"/>
              </a:rPr>
              <a:t>Technical considerations remain primary focus</a:t>
            </a:r>
            <a:endParaRPr b="0" lang="sv-SE" sz="1600" spc="-1" strike="noStrike">
              <a:latin typeface="DejaVu Sans"/>
            </a:endParaRPr>
          </a:p>
          <a:p>
            <a:pPr marL="230040" indent="-22896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or engage in the fixing of product prices, allocation of customers, or division of sales markets.</a:t>
            </a:r>
            <a:endParaRPr b="0" lang="sv-SE" sz="1600" spc="-1" strike="noStrike">
              <a:latin typeface="DejaVu Sans"/>
            </a:endParaRPr>
          </a:p>
          <a:p>
            <a:pPr marL="230040" indent="-22896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the status or substance of ongoing or threatened litigation.</a:t>
            </a:r>
            <a:endParaRPr b="0" lang="sv-SE" sz="1600" spc="-1" strike="noStrike">
              <a:latin typeface="DejaVu Sans"/>
            </a:endParaRPr>
          </a:p>
          <a:p>
            <a:pPr marL="230040" indent="-22896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be silent if inappropriate topics are discussed… do formally object.</a:t>
            </a:r>
            <a:endParaRPr b="0" lang="sv-SE" sz="1600" spc="-1" strike="noStrike">
              <a:latin typeface="DejaVu Sans"/>
            </a:endParaRPr>
          </a:p>
          <a:p>
            <a:pPr marL="230040" indent="-228960" algn="ctr">
              <a:lnSpc>
                <a:spcPct val="80000"/>
              </a:lnSpc>
              <a:spcBef>
                <a:spcPts val="298"/>
              </a:spcBef>
            </a:pPr>
            <a:r>
              <a:rPr b="1" lang="sv-SE" sz="1200" spc="-1" strike="noStrike">
                <a:solidFill>
                  <a:srgbClr val="000099"/>
                </a:solidFill>
                <a:latin typeface="Arial"/>
                <a:ea typeface="DejaVu Sans"/>
              </a:rPr>
              <a:t>---------------------------------------------------------------   </a:t>
            </a:r>
            <a:endParaRPr b="0" lang="sv-SE" sz="1200" spc="-1" strike="noStrike">
              <a:latin typeface="DejaVu Sans"/>
            </a:endParaRPr>
          </a:p>
          <a:p>
            <a:pPr marL="230040" indent="-228960" algn="ctr">
              <a:lnSpc>
                <a:spcPct val="80000"/>
              </a:lnSpc>
              <a:spcBef>
                <a:spcPts val="349"/>
              </a:spcBef>
            </a:pPr>
            <a:r>
              <a:rPr b="1" lang="sv-SE" sz="1400" spc="-1" strike="noStrike">
                <a:solidFill>
                  <a:srgbClr val="000099"/>
                </a:solidFill>
                <a:latin typeface="Arial"/>
                <a:ea typeface="DejaVu Sans"/>
              </a:rPr>
              <a:t>If you have questions, contact the IEEE-SA Standards Board Patent Committee Administrator at patcom@ieee.org or visit http://standards.ieee.org/about/sasb/patcom/index.html </a:t>
            </a:r>
            <a:br/>
            <a:endParaRPr b="0" lang="sv-SE" sz="1400" spc="-1" strike="noStrike">
              <a:latin typeface="DejaVu Sans"/>
            </a:endParaRPr>
          </a:p>
          <a:p>
            <a:pPr marL="230040" indent="-228960" algn="ctr">
              <a:lnSpc>
                <a:spcPct val="80000"/>
              </a:lnSpc>
              <a:spcBef>
                <a:spcPts val="349"/>
              </a:spcBef>
            </a:pPr>
            <a:r>
              <a:rPr b="1" lang="sv-SE" sz="1400" spc="-1" strike="noStrike">
                <a:solidFill>
                  <a:srgbClr val="000099"/>
                </a:solidFill>
                <a:latin typeface="Arial"/>
                <a:ea typeface="DejaVu Sans"/>
              </a:rPr>
              <a:t>See </a:t>
            </a:r>
            <a:r>
              <a:rPr b="1" i="1" lang="sv-SE" sz="1400" spc="-1" strike="noStrike">
                <a:solidFill>
                  <a:srgbClr val="000099"/>
                </a:solidFill>
                <a:latin typeface="Arial"/>
                <a:ea typeface="DejaVu Sans"/>
              </a:rPr>
              <a:t>IEEE-SA Standards Board Operations Manual</a:t>
            </a:r>
            <a:r>
              <a:rPr b="1" lang="sv-SE" sz="1400" spc="-1" strike="noStrike">
                <a:solidFill>
                  <a:srgbClr val="000099"/>
                </a:solidFill>
                <a:latin typeface="Arial"/>
                <a:ea typeface="DejaVu Sans"/>
              </a:rPr>
              <a:t>, clause 5.3.10 and “Promoting Competition and Innovation: What You Need to Know about the IEEE Standards Association's Antitrust and Competition Policy” for more details.</a:t>
            </a:r>
            <a:endParaRPr b="0" lang="sv-SE" sz="1400" spc="-1" strike="noStrike">
              <a:latin typeface="DejaVu Sans"/>
            </a:endParaRPr>
          </a:p>
          <a:p>
            <a:pPr marL="230040" indent="-228960" algn="ctr">
              <a:lnSpc>
                <a:spcPct val="80000"/>
              </a:lnSpc>
              <a:spcBef>
                <a:spcPts val="349"/>
              </a:spcBef>
            </a:pPr>
            <a:r>
              <a:rPr b="1" lang="sv-SE" sz="1400" spc="-1" strike="noStrike">
                <a:solidFill>
                  <a:srgbClr val="000099"/>
                </a:solidFill>
                <a:latin typeface="Arial"/>
                <a:ea typeface="DejaVu Sans"/>
              </a:rPr>
              <a:t>This slide set is available </a:t>
            </a:r>
            <a:br/>
            <a:r>
              <a:rPr b="1" lang="sv-SE" sz="1400" spc="-1" strike="noStrike">
                <a:solidFill>
                  <a:srgbClr val="000099"/>
                </a:solidFill>
                <a:latin typeface="Arial"/>
                <a:ea typeface="DejaVu Sans"/>
              </a:rPr>
              <a:t>at https://development.standards.ieee.org/myproject/Public/mytools/mob/slideset.ppt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240" y="357120"/>
            <a:ext cx="2373840" cy="27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DejaVu Sans"/>
              </a:rPr>
              <a:t>May 2019</a:t>
            </a:r>
            <a:endParaRPr b="0" lang="sv-SE" sz="1800" spc="-1" strike="noStrike">
              <a:latin typeface="DejaVu Sans"/>
            </a:endParaRPr>
          </a:p>
        </p:txBody>
      </p:sp>
      <p:sp>
        <p:nvSpPr>
          <p:cNvPr id="156" name="CustomShape 2"/>
          <p:cNvSpPr/>
          <p:nvPr/>
        </p:nvSpPr>
        <p:spPr>
          <a:xfrm>
            <a:off x="4344840" y="6475320"/>
            <a:ext cx="527760" cy="36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8F4154E7-B30A-4836-AD81-425E99ECC9F1}"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57" name="CustomShape 3"/>
          <p:cNvSpPr/>
          <p:nvPr/>
        </p:nvSpPr>
        <p:spPr>
          <a:xfrm>
            <a:off x="685440" y="609480"/>
            <a:ext cx="7999920" cy="115956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8" name="CustomShape 4"/>
          <p:cNvSpPr/>
          <p:nvPr/>
        </p:nvSpPr>
        <p:spPr>
          <a:xfrm>
            <a:off x="539640" y="1525680"/>
            <a:ext cx="8001720" cy="4494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76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cccc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7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cccc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76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76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cccc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59" name="CustomShape 5"/>
          <p:cNvSpPr/>
          <p:nvPr/>
        </p:nvSpPr>
        <p:spPr>
          <a:xfrm>
            <a:off x="6410880" y="6475320"/>
            <a:ext cx="21996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561960" y="334440"/>
            <a:ext cx="12369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DejaVu Sans"/>
                <a:ea typeface="DejaVu Sans"/>
              </a:rPr>
              <a:t>May 2019</a:t>
            </a:r>
            <a:endParaRPr b="0" lang="sv-SE" sz="1800" spc="-1" strike="noStrike">
              <a:latin typeface="DejaVu Sans"/>
            </a:endParaRPr>
          </a:p>
        </p:txBody>
      </p:sp>
      <p:sp>
        <p:nvSpPr>
          <p:cNvPr id="16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622B556E-1809-48DC-A4BA-60A0B38806D8}" type="slidenum">
              <a:rPr b="0" lang="sv-SE" sz="1200" spc="-1" strike="noStrike">
                <a:solidFill>
                  <a:srgbClr val="000000"/>
                </a:solidFill>
                <a:latin typeface="DejaVu Sans"/>
                <a:ea typeface="DejaVu Sans"/>
              </a:rPr>
              <a:t>5</a:t>
            </a:fld>
            <a:endParaRPr b="0" lang="sv-SE" sz="1200" spc="-1" strike="noStrike">
              <a:latin typeface="DejaVu Sans"/>
            </a:endParaRPr>
          </a:p>
        </p:txBody>
      </p:sp>
      <p:sp>
        <p:nvSpPr>
          <p:cNvPr id="163" name="CustomShape 4"/>
          <p:cNvSpPr/>
          <p:nvPr/>
        </p:nvSpPr>
        <p:spPr>
          <a:xfrm>
            <a:off x="684360" y="549360"/>
            <a:ext cx="7771320" cy="9212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64" name="CustomShape 5"/>
          <p:cNvSpPr/>
          <p:nvPr/>
        </p:nvSpPr>
        <p:spPr>
          <a:xfrm>
            <a:off x="685800" y="1447560"/>
            <a:ext cx="7771320" cy="3670560"/>
          </a:xfrm>
          <a:prstGeom prst="rect">
            <a:avLst/>
          </a:prstGeom>
          <a:noFill/>
          <a:ln>
            <a:noFill/>
          </a:ln>
        </p:spPr>
        <p:style>
          <a:lnRef idx="0"/>
          <a:fillRef idx="0"/>
          <a:effectRef idx="0"/>
          <a:fontRef idx="minor"/>
        </p:style>
        <p:txBody>
          <a:bodyPr lIns="92160" rIns="92160" tIns="46080" bIns="46080">
            <a:normAutofit/>
          </a:bodyPr>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u="sng">
                <a:solidFill>
                  <a:srgbClr val="ccccff"/>
                </a:solidFill>
                <a:uFillTx/>
                <a:latin typeface="Times New Roman"/>
                <a:ea typeface="DejaVu Sans"/>
                <a:hlinkClick r:id="rId1"/>
              </a:rPr>
              <a:t>http://standards.ieee.org/faqs/affiliationFAQ.html</a:t>
            </a:r>
            <a:endParaRPr b="0" lang="sv-SE" sz="24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44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561960" y="334440"/>
            <a:ext cx="12369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DejaVu Sans"/>
                <a:ea typeface="DejaVu Sans"/>
              </a:rPr>
              <a:t>May 2019</a:t>
            </a:r>
            <a:endParaRPr b="0" lang="sv-SE" sz="1800" spc="-1" strike="noStrike">
              <a:latin typeface="DejaVu Sans"/>
            </a:endParaRPr>
          </a:p>
        </p:txBody>
      </p:sp>
      <p:sp>
        <p:nvSpPr>
          <p:cNvPr id="16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D70B03C3-D3B5-494A-ADC9-BD654FDC488D}"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168" name="CustomShape 4"/>
          <p:cNvSpPr/>
          <p:nvPr/>
        </p:nvSpPr>
        <p:spPr>
          <a:xfrm>
            <a:off x="685800" y="685440"/>
            <a:ext cx="7771320" cy="6544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69" name="CustomShape 5"/>
          <p:cNvSpPr/>
          <p:nvPr/>
        </p:nvSpPr>
        <p:spPr>
          <a:xfrm>
            <a:off x="304560" y="1752480"/>
            <a:ext cx="7847280" cy="4113720"/>
          </a:xfrm>
          <a:prstGeom prst="rect">
            <a:avLst/>
          </a:prstGeom>
          <a:noFill/>
          <a:ln>
            <a:noFill/>
          </a:ln>
        </p:spPr>
        <p:style>
          <a:lnRef idx="0"/>
          <a:fillRef idx="0"/>
          <a:effectRef idx="0"/>
          <a:fontRef idx="minor"/>
        </p:style>
        <p:txBody>
          <a:bodyPr lIns="90360" rIns="90360" tIns="44280" bIns="44280">
            <a:normAutofit/>
          </a:bodyPr>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IEEE 802 is a world-wide professional technical organization </a:t>
            </a:r>
            <a:endParaRPr b="0" lang="sv-SE" sz="2800" spc="-1" strike="noStrike">
              <a:latin typeface="DejaVu Sans"/>
            </a:endParaRPr>
          </a:p>
          <a:p>
            <a:pPr marL="342720" indent="-3416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Meetings are to be conducted in an </a:t>
            </a:r>
            <a:r>
              <a:rPr b="0" i="1" lang="sv-SE" sz="2800" spc="-1" strike="noStrike" u="sng">
                <a:solidFill>
                  <a:srgbClr val="0066ff"/>
                </a:solidFill>
                <a:uFillTx/>
                <a:latin typeface="Times New Roman"/>
                <a:ea typeface="DejaVu Sans"/>
              </a:rPr>
              <a:t>orderly</a:t>
            </a:r>
            <a:r>
              <a:rPr b="1" lang="sv-SE" sz="2800" spc="-1" strike="noStrike">
                <a:solidFill>
                  <a:srgbClr val="000000"/>
                </a:solidFill>
                <a:latin typeface="Times New Roman"/>
                <a:ea typeface="DejaVu Sans"/>
              </a:rPr>
              <a:t> and </a:t>
            </a:r>
            <a:r>
              <a:rPr b="1" i="1" lang="sv-SE" sz="2800" spc="-1" strike="noStrike" u="sng">
                <a:solidFill>
                  <a:srgbClr val="0066ff"/>
                </a:solidFill>
                <a:uFillTx/>
                <a:latin typeface="Times New Roman"/>
                <a:ea typeface="DejaVu Sans"/>
              </a:rPr>
              <a:t>professional</a:t>
            </a:r>
            <a:r>
              <a:rPr b="1" i="1" lang="sv-SE" sz="2800" spc="-1" strike="noStrike">
                <a:solidFill>
                  <a:srgbClr val="0066ff"/>
                </a:solidFill>
                <a:latin typeface="Times New Roman"/>
                <a:ea typeface="DejaVu Sans"/>
              </a:rPr>
              <a:t> </a:t>
            </a:r>
            <a:r>
              <a:rPr b="1" lang="sv-SE" sz="2800" spc="-1" strike="noStrike">
                <a:solidFill>
                  <a:srgbClr val="000000"/>
                </a:solidFill>
                <a:latin typeface="Times New Roman"/>
                <a:ea typeface="DejaVu Sans"/>
              </a:rPr>
              <a:t>manner in accordance with the policies and procedures governed by the organization.</a:t>
            </a:r>
            <a:endParaRPr b="0" lang="sv-SE" sz="2800" spc="-1" strike="noStrike">
              <a:latin typeface="DejaVu Sans"/>
            </a:endParaRPr>
          </a:p>
          <a:p>
            <a:pPr marL="342720" indent="-341640">
              <a:lnSpc>
                <a:spcPct val="90000"/>
              </a:lnSpc>
              <a:spcBef>
                <a:spcPts val="697"/>
              </a:spcBef>
              <a:buClr>
                <a:srgbClr val="0066ff"/>
              </a:buClr>
              <a:buFont typeface="Times New Roman"/>
              <a:buChar char="•"/>
            </a:pPr>
            <a:r>
              <a:rPr b="1" lang="sv-SE" sz="2800" spc="-1" strike="noStrike">
                <a:solidFill>
                  <a:srgbClr val="0066ff"/>
                </a:solidFill>
                <a:latin typeface="Times New Roman"/>
                <a:ea typeface="DejaVu Sans"/>
              </a:rPr>
              <a:t>Individuals are to address the </a:t>
            </a:r>
            <a:r>
              <a:rPr b="0" i="1" lang="sv-SE" sz="2800" spc="-1" strike="noStrike" u="sng">
                <a:solidFill>
                  <a:srgbClr val="0066ff"/>
                </a:solidFill>
                <a:uFillTx/>
                <a:latin typeface="Times New Roman"/>
                <a:ea typeface="DejaVu Sans"/>
              </a:rPr>
              <a:t>“Technical”</a:t>
            </a:r>
            <a:r>
              <a:rPr b="1" lang="sv-SE" sz="2800" spc="-1" strike="noStrike">
                <a:solidFill>
                  <a:srgbClr val="0066ff"/>
                </a:solidFill>
                <a:latin typeface="Times New Roman"/>
                <a:ea typeface="DejaVu Sans"/>
              </a:rPr>
              <a:t> content of the subject under consideration and refrain from making </a:t>
            </a:r>
            <a:r>
              <a:rPr b="0" i="1" lang="sv-SE" sz="2800" spc="-1" strike="noStrike" u="sng">
                <a:solidFill>
                  <a:srgbClr val="0066ff"/>
                </a:solidFill>
                <a:uFillTx/>
                <a:latin typeface="Times New Roman"/>
                <a:ea typeface="DejaVu Sans"/>
              </a:rPr>
              <a:t>“personal”</a:t>
            </a:r>
            <a:r>
              <a:rPr b="1" lang="sv-SE" sz="2800" spc="-1" strike="noStrike">
                <a:solidFill>
                  <a:srgbClr val="0066ff"/>
                </a:solidFill>
                <a:latin typeface="Times New Roman"/>
                <a:ea typeface="DejaVu Sans"/>
              </a:rPr>
              <a:t> comments to or about the presenter. </a:t>
            </a:r>
            <a:endParaRPr b="0" lang="sv-SE" sz="28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457200" indent="-45576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76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760">
              <a:lnSpc>
                <a:spcPct val="100000"/>
              </a:lnSpc>
              <a:spcBef>
                <a:spcPts val="601"/>
              </a:spcBef>
            </a:pPr>
            <a:r>
              <a:rPr b="1" lang="sv-SE" sz="2400" spc="-1" strike="noStrike" u="sng">
                <a:solidFill>
                  <a:srgbClr val="ccccff"/>
                </a:solidFill>
                <a:uFillTx/>
                <a:latin typeface="Times New Roman"/>
                <a:ea typeface="MS Gothic"/>
                <a:hlinkClick r:id="rId1"/>
              </a:rPr>
              <a:t>http://imat.ieee.org</a:t>
            </a:r>
            <a:endParaRPr b="0" lang="sv-SE" sz="2400" spc="-1" strike="noStrike">
              <a:latin typeface="DejaVu Sans"/>
            </a:endParaRPr>
          </a:p>
          <a:p>
            <a:pPr marL="457200" indent="-455760">
              <a:lnSpc>
                <a:spcPct val="100000"/>
              </a:lnSpc>
              <a:spcBef>
                <a:spcPts val="601"/>
              </a:spcBef>
            </a:pPr>
            <a:endParaRPr b="0" lang="sv-SE" sz="2400" spc="-1" strike="noStrike">
              <a:latin typeface="DejaVu Sans"/>
            </a:endParaRPr>
          </a:p>
          <a:p>
            <a:pPr marL="457200" indent="-45576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cccc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760">
              <a:lnSpc>
                <a:spcPct val="100000"/>
              </a:lnSpc>
              <a:spcBef>
                <a:spcPts val="601"/>
              </a:spcBef>
            </a:pPr>
            <a:endParaRPr b="0" lang="sv-SE" sz="2400" spc="-1" strike="noStrike">
              <a:latin typeface="DejaVu Sans"/>
            </a:endParaRPr>
          </a:p>
          <a:p>
            <a:pPr marL="457200" indent="-455760">
              <a:lnSpc>
                <a:spcPct val="100000"/>
              </a:lnSpc>
              <a:spcBef>
                <a:spcPts val="601"/>
              </a:spcBef>
            </a:pPr>
            <a:endParaRPr b="0" lang="sv-SE" sz="2400" spc="-1" strike="noStrike">
              <a:latin typeface="DejaVu Sans"/>
            </a:endParaRPr>
          </a:p>
        </p:txBody>
      </p:sp>
      <p:sp>
        <p:nvSpPr>
          <p:cNvPr id="171"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5589F60-BDBB-4E8E-B83D-8299B93C22E6}"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72"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3"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74"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1981080"/>
            <a:ext cx="7769520" cy="4111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44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Monday 13 May PM2, Room 4</a:t>
            </a:r>
            <a:endParaRPr b="0" lang="sv-SE" sz="2000" spc="-1" strike="noStrike">
              <a:latin typeface="DejaVu Sans"/>
            </a:endParaRPr>
          </a:p>
          <a:p>
            <a:pPr lvl="1" marL="743040" indent="-2844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16 May AM1, Room 3</a:t>
            </a:r>
            <a:endParaRPr b="0" lang="sv-SE" sz="2000" spc="-1" strike="noStrike">
              <a:latin typeface="DejaVu Sans"/>
            </a:endParaRPr>
          </a:p>
          <a:p>
            <a:pPr>
              <a:lnSpc>
                <a:spcPct val="100000"/>
              </a:lnSpc>
              <a:spcBef>
                <a:spcPts val="1417"/>
              </a:spcBef>
            </a:pPr>
            <a:endParaRPr b="0" lang="sv-SE" sz="2000" spc="-1" strike="noStrike">
              <a:latin typeface="DejaVu Sans"/>
            </a:endParaRPr>
          </a:p>
          <a:p>
            <a:pPr>
              <a:lnSpc>
                <a:spcPct val="100000"/>
              </a:lnSpc>
              <a:spcBef>
                <a:spcPts val="1417"/>
              </a:spcBef>
            </a:pPr>
            <a:endParaRPr b="0" lang="sv-SE" sz="2000" spc="-1" strike="noStrike">
              <a:latin typeface="DejaVu Sans"/>
            </a:endParaRPr>
          </a:p>
          <a:p>
            <a:pPr marL="343080" indent="-341640">
              <a:lnSpc>
                <a:spcPct val="100000"/>
              </a:lnSpc>
              <a:spcBef>
                <a:spcPts val="1417"/>
              </a:spcBef>
              <a:buClr>
                <a:srgbClr val="000000"/>
              </a:buClr>
              <a:buFont typeface="Times New Roman"/>
              <a:buChar char="•"/>
            </a:pPr>
            <a:r>
              <a:rPr b="0" lang="sv-SE" sz="2000" spc="-1" strike="noStrike">
                <a:solidFill>
                  <a:srgbClr val="000000"/>
                </a:solidFill>
                <a:latin typeface="Times New Roman"/>
                <a:ea typeface="MS Gothic"/>
              </a:rPr>
              <a:t>Currently the agenda is losely organized, but </a:t>
            </a:r>
            <a:r>
              <a:rPr b="0" lang="sv-SE" sz="2000" spc="-1" strike="noStrike" u="sng">
                <a:solidFill>
                  <a:srgbClr val="000000"/>
                </a:solidFill>
                <a:uFillTx/>
                <a:latin typeface="Times New Roman"/>
                <a:ea typeface="MS Gothic"/>
              </a:rPr>
              <a:t>we aim to have a good idea about how to proceed after Monday PM2</a:t>
            </a:r>
            <a:r>
              <a:rPr b="0" lang="sv-SE" sz="2000" spc="-1" strike="noStrike">
                <a:solidFill>
                  <a:srgbClr val="000000"/>
                </a:solidFill>
                <a:latin typeface="Times New Roman"/>
                <a:ea typeface="MS Gothic"/>
              </a:rPr>
              <a:t>.</a:t>
            </a:r>
            <a:endParaRPr b="0" lang="sv-SE" sz="2000" spc="-1" strike="noStrike">
              <a:latin typeface="DejaVu Sans"/>
            </a:endParaRPr>
          </a:p>
        </p:txBody>
      </p:sp>
      <p:sp>
        <p:nvSpPr>
          <p:cNvPr id="176" name="CustomShape 2"/>
          <p:cNvSpPr/>
          <p:nvPr/>
        </p:nvSpPr>
        <p:spPr>
          <a:xfrm>
            <a:off x="4344840" y="6475320"/>
            <a:ext cx="527040" cy="3621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A6C1797-C795-4545-9014-84BFD62C37EA}"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77" name="CustomShape 3"/>
          <p:cNvSpPr/>
          <p:nvPr/>
        </p:nvSpPr>
        <p:spPr>
          <a:xfrm>
            <a:off x="5357880" y="6475320"/>
            <a:ext cx="3183120" cy="1796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8" name="CustomShape 4"/>
          <p:cNvSpPr/>
          <p:nvPr/>
        </p:nvSpPr>
        <p:spPr>
          <a:xfrm>
            <a:off x="696960" y="333360"/>
            <a:ext cx="1873440" cy="271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79" name="CustomShape 5"/>
          <p:cNvSpPr/>
          <p:nvPr/>
        </p:nvSpPr>
        <p:spPr>
          <a:xfrm>
            <a:off x="685800" y="68580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3222</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2019-05-16T13:59:25Z</dcterms:modified>
  <cp:revision>49</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