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8ED961A-C03E-424A-A55F-4B562C0740BF}"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5640480" y="96840"/>
            <a:ext cx="638640" cy="2098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195" name="CustomShape 2"/>
          <p:cNvSpPr/>
          <p:nvPr/>
        </p:nvSpPr>
        <p:spPr>
          <a:xfrm>
            <a:off x="654120" y="96840"/>
            <a:ext cx="824400" cy="2098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196" name="CustomShape 3"/>
          <p:cNvSpPr/>
          <p:nvPr/>
        </p:nvSpPr>
        <p:spPr>
          <a:xfrm>
            <a:off x="5357880" y="8985240"/>
            <a:ext cx="92124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197" name="CustomShape 4"/>
          <p:cNvSpPr/>
          <p:nvPr/>
        </p:nvSpPr>
        <p:spPr>
          <a:xfrm>
            <a:off x="3222720" y="8985240"/>
            <a:ext cx="510120" cy="3625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8C6B8543-D871-4C26-B47A-B9F36D51EB4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8" name="CustomShape 5"/>
          <p:cNvSpPr/>
          <p:nvPr/>
        </p:nvSpPr>
        <p:spPr>
          <a:xfrm>
            <a:off x="1154160" y="701640"/>
            <a:ext cx="4624920" cy="3467520"/>
          </a:xfrm>
          <a:prstGeom prst="rect">
            <a:avLst/>
          </a:prstGeom>
          <a:solidFill>
            <a:srgbClr val="ffffff"/>
          </a:solidFill>
          <a:ln w="9360">
            <a:solidFill>
              <a:srgbClr val="000000"/>
            </a:solidFill>
            <a:miter/>
          </a:ln>
        </p:spPr>
        <p:style>
          <a:lnRef idx="0"/>
          <a:fillRef idx="0"/>
          <a:effectRef idx="0"/>
          <a:fontRef idx="minor"/>
        </p:style>
      </p:sp>
      <p:sp>
        <p:nvSpPr>
          <p:cNvPr id="199" name="PlaceHolder 6"/>
          <p:cNvSpPr>
            <a:spLocks noGrp="1"/>
          </p:cNvSpPr>
          <p:nvPr>
            <p:ph type="body"/>
          </p:nvPr>
        </p:nvSpPr>
        <p:spPr>
          <a:xfrm>
            <a:off x="923760" y="4408560"/>
            <a:ext cx="5085360" cy="426924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5640480" y="96840"/>
            <a:ext cx="638640" cy="2098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01" name="CustomShape 2"/>
          <p:cNvSpPr/>
          <p:nvPr/>
        </p:nvSpPr>
        <p:spPr>
          <a:xfrm>
            <a:off x="654120" y="96840"/>
            <a:ext cx="824400" cy="2098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02" name="CustomShape 3"/>
          <p:cNvSpPr/>
          <p:nvPr/>
        </p:nvSpPr>
        <p:spPr>
          <a:xfrm>
            <a:off x="5357880" y="8985240"/>
            <a:ext cx="92124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03" name="CustomShape 4"/>
          <p:cNvSpPr/>
          <p:nvPr/>
        </p:nvSpPr>
        <p:spPr>
          <a:xfrm>
            <a:off x="3222720" y="8985240"/>
            <a:ext cx="510120" cy="3625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E92749D3-DF4F-4710-9651-17174F775AB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5"/>
          <p:cNvSpPr/>
          <p:nvPr/>
        </p:nvSpPr>
        <p:spPr>
          <a:xfrm>
            <a:off x="1154160" y="701640"/>
            <a:ext cx="4624920" cy="3467520"/>
          </a:xfrm>
          <a:prstGeom prst="rect">
            <a:avLst/>
          </a:prstGeom>
          <a:solidFill>
            <a:srgbClr val="ffffff"/>
          </a:solidFill>
          <a:ln w="9360">
            <a:solidFill>
              <a:srgbClr val="000000"/>
            </a:solidFill>
            <a:miter/>
          </a:ln>
        </p:spPr>
        <p:style>
          <a:lnRef idx="0"/>
          <a:fillRef idx="0"/>
          <a:effectRef idx="0"/>
          <a:fontRef idx="minor"/>
        </p:style>
      </p:sp>
      <p:sp>
        <p:nvSpPr>
          <p:cNvPr id="205" name="PlaceHolder 6"/>
          <p:cNvSpPr>
            <a:spLocks noGrp="1"/>
          </p:cNvSpPr>
          <p:nvPr>
            <p:ph type="body"/>
          </p:nvPr>
        </p:nvSpPr>
        <p:spPr>
          <a:xfrm>
            <a:off x="923760" y="4408560"/>
            <a:ext cx="5085360" cy="426924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1299600" y="119880"/>
            <a:ext cx="7293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July 2013</a:t>
            </a:r>
            <a:endParaRPr b="0" lang="sv-SE" sz="1400" spc="-1" strike="noStrike">
              <a:latin typeface="DejaVu Sans"/>
            </a:endParaRPr>
          </a:p>
        </p:txBody>
      </p:sp>
      <p:sp>
        <p:nvSpPr>
          <p:cNvPr id="207" name="CustomShape 2"/>
          <p:cNvSpPr/>
          <p:nvPr/>
        </p:nvSpPr>
        <p:spPr>
          <a:xfrm>
            <a:off x="4734000" y="119880"/>
            <a:ext cx="219924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gn="r">
              <a:lnSpc>
                <a:spcPct val="100000"/>
              </a:lnSpc>
            </a:pPr>
            <a:r>
              <a:rPr b="1" lang="sv-SE" sz="1400" spc="-1" strike="noStrike">
                <a:solidFill>
                  <a:srgbClr val="000000"/>
                </a:solidFill>
                <a:latin typeface="Times New Roman"/>
              </a:rPr>
              <a:t>doc.: IEEE 802.11-12/0866r0</a:t>
            </a:r>
            <a:endParaRPr b="0" lang="sv-SE" sz="1400" spc="-1" strike="noStrike">
              <a:latin typeface="DejaVu Sans"/>
            </a:endParaRPr>
          </a:p>
        </p:txBody>
      </p:sp>
      <p:sp>
        <p:nvSpPr>
          <p:cNvPr id="208" name="CustomShape 3"/>
          <p:cNvSpPr/>
          <p:nvPr/>
        </p:nvSpPr>
        <p:spPr>
          <a:xfrm>
            <a:off x="442440" y="119880"/>
            <a:ext cx="12243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400" spc="-1" strike="noStrike">
                <a:solidFill>
                  <a:srgbClr val="000000"/>
                </a:solidFill>
                <a:latin typeface="Times New Roman"/>
              </a:rPr>
              <a:t>September 2012</a:t>
            </a:r>
            <a:endParaRPr b="0" lang="sv-SE" sz="1400" spc="-1" strike="noStrike">
              <a:latin typeface="DejaVu Sans"/>
            </a:endParaRPr>
          </a:p>
        </p:txBody>
      </p:sp>
      <p:sp>
        <p:nvSpPr>
          <p:cNvPr id="209" name="CustomShape 4"/>
          <p:cNvSpPr/>
          <p:nvPr/>
        </p:nvSpPr>
        <p:spPr>
          <a:xfrm>
            <a:off x="4498920" y="9615600"/>
            <a:ext cx="238716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200" spc="-1" strike="noStrike">
                <a:solidFill>
                  <a:srgbClr val="000000"/>
                </a:solidFill>
                <a:latin typeface="Times New Roman"/>
              </a:rPr>
              <a:t>Clint Chaplin, Chair (Samsung)</a:t>
            </a:r>
            <a:endParaRPr b="0" lang="sv-SE" sz="1200" spc="-1" strike="noStrike">
              <a:latin typeface="DejaVu Sans"/>
            </a:endParaRPr>
          </a:p>
        </p:txBody>
      </p:sp>
      <p:sp>
        <p:nvSpPr>
          <p:cNvPr id="210" name="CustomShape 5"/>
          <p:cNvSpPr/>
          <p:nvPr/>
        </p:nvSpPr>
        <p:spPr>
          <a:xfrm>
            <a:off x="3200400" y="9615600"/>
            <a:ext cx="40356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rPr>
              <a:t>Page </a:t>
            </a:r>
            <a:fld id="{FDF948FA-8040-49F0-BB42-DCDF911A6913}"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11" name="CustomShape 6"/>
          <p:cNvSpPr/>
          <p:nvPr/>
        </p:nvSpPr>
        <p:spPr>
          <a:xfrm>
            <a:off x="3849840" y="9434520"/>
            <a:ext cx="2944080" cy="496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6480" rIns="96480" tIns="48240" bIns="48240" anchor="b">
            <a:noAutofit/>
          </a:bodyPr>
          <a:p>
            <a:pPr algn="r">
              <a:lnSpc>
                <a:spcPct val="100000"/>
              </a:lnSpc>
            </a:pPr>
            <a:fld id="{96A22C7F-7DC8-4E32-82D9-898228D16C8F}" type="slidenum">
              <a:rPr b="0" lang="sv-SE" sz="1300" spc="-1" strike="noStrike">
                <a:solidFill>
                  <a:srgbClr val="000000"/>
                </a:solidFill>
                <a:latin typeface="Times New Roman"/>
              </a:rPr>
              <a:t>&lt;number&gt;</a:t>
            </a:fld>
            <a:endParaRPr b="0" lang="sv-SE" sz="1300" spc="-1" strike="noStrike">
              <a:latin typeface="DejaVu Sans"/>
            </a:endParaRPr>
          </a:p>
        </p:txBody>
      </p:sp>
      <p:sp>
        <p:nvSpPr>
          <p:cNvPr id="212" name="PlaceHolder 7"/>
          <p:cNvSpPr>
            <a:spLocks noGrp="1"/>
          </p:cNvSpPr>
          <p:nvPr>
            <p:ph type="sldImg"/>
          </p:nvPr>
        </p:nvSpPr>
        <p:spPr>
          <a:xfrm>
            <a:off x="915840" y="746280"/>
            <a:ext cx="4963680" cy="3721680"/>
          </a:xfrm>
          <a:prstGeom prst="rect">
            <a:avLst/>
          </a:prstGeom>
        </p:spPr>
      </p:sp>
      <p:sp>
        <p:nvSpPr>
          <p:cNvPr id="213" name="PlaceHolder 8"/>
          <p:cNvSpPr>
            <a:spLocks noGrp="1"/>
          </p:cNvSpPr>
          <p:nvPr>
            <p:ph type="body"/>
          </p:nvPr>
        </p:nvSpPr>
        <p:spPr>
          <a:xfrm>
            <a:off x="906480" y="4717800"/>
            <a:ext cx="498096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363840" y="9615600"/>
            <a:ext cx="774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ED157543-63ED-4E73-A6E7-CC6E3F3F29DC}"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15" name="CustomShape 2"/>
          <p:cNvSpPr/>
          <p:nvPr/>
        </p:nvSpPr>
        <p:spPr>
          <a:xfrm>
            <a:off x="5640480" y="96840"/>
            <a:ext cx="639000" cy="210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16" name="CustomShape 3"/>
          <p:cNvSpPr/>
          <p:nvPr/>
        </p:nvSpPr>
        <p:spPr>
          <a:xfrm>
            <a:off x="654120" y="96840"/>
            <a:ext cx="824760" cy="210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17" name="CustomShape 4"/>
          <p:cNvSpPr/>
          <p:nvPr/>
        </p:nvSpPr>
        <p:spPr>
          <a:xfrm>
            <a:off x="5357880" y="8985240"/>
            <a:ext cx="921600" cy="18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18" name="CustomShape 5"/>
          <p:cNvSpPr/>
          <p:nvPr/>
        </p:nvSpPr>
        <p:spPr>
          <a:xfrm>
            <a:off x="3222720" y="8985240"/>
            <a:ext cx="51048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7ECBDBC8-8D00-4015-AE59-6841F35954E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9" name="PlaceHolder 6"/>
          <p:cNvSpPr>
            <a:spLocks noGrp="1"/>
          </p:cNvSpPr>
          <p:nvPr>
            <p:ph type="sldImg"/>
          </p:nvPr>
        </p:nvSpPr>
        <p:spPr>
          <a:xfrm>
            <a:off x="1154160" y="701640"/>
            <a:ext cx="4625280" cy="3467880"/>
          </a:xfrm>
          <a:prstGeom prst="rect">
            <a:avLst/>
          </a:prstGeom>
        </p:spPr>
      </p:sp>
      <p:sp>
        <p:nvSpPr>
          <p:cNvPr id="220" name="CustomShape 7"/>
          <p:cNvSpPr/>
          <p:nvPr/>
        </p:nvSpPr>
        <p:spPr>
          <a:xfrm>
            <a:off x="923760" y="4408560"/>
            <a:ext cx="5085720" cy="426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1092960" y="119880"/>
            <a:ext cx="114264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22" name="CustomShape 2"/>
          <p:cNvSpPr/>
          <p:nvPr/>
        </p:nvSpPr>
        <p:spPr>
          <a:xfrm>
            <a:off x="4311360" y="119880"/>
            <a:ext cx="304452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23" name="CustomShape 3"/>
          <p:cNvSpPr/>
          <p:nvPr/>
        </p:nvSpPr>
        <p:spPr>
          <a:xfrm>
            <a:off x="116280" y="119880"/>
            <a:ext cx="187704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24" name="CustomShape 4"/>
          <p:cNvSpPr/>
          <p:nvPr/>
        </p:nvSpPr>
        <p:spPr>
          <a:xfrm>
            <a:off x="3702240" y="9615600"/>
            <a:ext cx="3980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25" name="CustomShape 5"/>
          <p:cNvSpPr/>
          <p:nvPr/>
        </p:nvSpPr>
        <p:spPr>
          <a:xfrm>
            <a:off x="2908440" y="9615600"/>
            <a:ext cx="988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52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E17A6DDD-2A1F-49FF-8CFF-46DCA8A7A229}" type="slidenum">
              <a:rPr b="0" lang="sv-SE" sz="1800" spc="-1" strike="noStrike">
                <a:solidFill>
                  <a:srgbClr val="000000"/>
                </a:solidFill>
                <a:latin typeface="DejaVu Sans"/>
              </a:rPr>
              <a:t>&lt;number&gt;</a:t>
            </a:fld>
            <a:endParaRPr b="0" lang="sv-SE" sz="1800" spc="-1" strike="noStrike">
              <a:latin typeface="DejaVu Sans"/>
            </a:endParaRPr>
          </a:p>
        </p:txBody>
      </p:sp>
      <p:sp>
        <p:nvSpPr>
          <p:cNvPr id="226" name="PlaceHolder 6"/>
          <p:cNvSpPr>
            <a:spLocks noGrp="1"/>
          </p:cNvSpPr>
          <p:nvPr>
            <p:ph type="sldImg"/>
          </p:nvPr>
        </p:nvSpPr>
        <p:spPr>
          <a:xfrm>
            <a:off x="914400" y="744480"/>
            <a:ext cx="4966560" cy="3725280"/>
          </a:xfrm>
          <a:prstGeom prst="rect">
            <a:avLst/>
          </a:prstGeom>
        </p:spPr>
      </p:sp>
      <p:sp>
        <p:nvSpPr>
          <p:cNvPr id="227" name="PlaceHolder 7"/>
          <p:cNvSpPr>
            <a:spLocks noGrp="1"/>
          </p:cNvSpPr>
          <p:nvPr>
            <p:ph type="body"/>
          </p:nvPr>
        </p:nvSpPr>
        <p:spPr>
          <a:xfrm>
            <a:off x="678960" y="4717800"/>
            <a:ext cx="543492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CustomShape 1"/>
          <p:cNvSpPr/>
          <p:nvPr/>
        </p:nvSpPr>
        <p:spPr>
          <a:xfrm>
            <a:off x="1092960" y="119880"/>
            <a:ext cx="114264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29" name="CustomShape 2"/>
          <p:cNvSpPr/>
          <p:nvPr/>
        </p:nvSpPr>
        <p:spPr>
          <a:xfrm>
            <a:off x="4311360" y="119880"/>
            <a:ext cx="304452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0" name="CustomShape 3"/>
          <p:cNvSpPr/>
          <p:nvPr/>
        </p:nvSpPr>
        <p:spPr>
          <a:xfrm>
            <a:off x="116280" y="119880"/>
            <a:ext cx="187704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52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1" name="CustomShape 4"/>
          <p:cNvSpPr/>
          <p:nvPr/>
        </p:nvSpPr>
        <p:spPr>
          <a:xfrm>
            <a:off x="3702240" y="9615600"/>
            <a:ext cx="3980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32" name="CustomShape 5"/>
          <p:cNvSpPr/>
          <p:nvPr/>
        </p:nvSpPr>
        <p:spPr>
          <a:xfrm>
            <a:off x="2908440" y="9615600"/>
            <a:ext cx="9882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52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955D04E7-D5F0-42B4-9E20-92FFFD38D1CF}" type="slidenum">
              <a:rPr b="0" lang="sv-SE" sz="1800" spc="-1" strike="noStrike">
                <a:solidFill>
                  <a:srgbClr val="000000"/>
                </a:solidFill>
                <a:latin typeface="DejaVu Sans"/>
              </a:rPr>
              <a:t>&lt;number&gt;</a:t>
            </a:fld>
            <a:endParaRPr b="0" lang="sv-SE" sz="1800" spc="-1" strike="noStrike">
              <a:latin typeface="DejaVu Sans"/>
            </a:endParaRPr>
          </a:p>
        </p:txBody>
      </p:sp>
      <p:sp>
        <p:nvSpPr>
          <p:cNvPr id="233" name="PlaceHolder 6"/>
          <p:cNvSpPr>
            <a:spLocks noGrp="1"/>
          </p:cNvSpPr>
          <p:nvPr>
            <p:ph type="body"/>
          </p:nvPr>
        </p:nvSpPr>
        <p:spPr>
          <a:xfrm>
            <a:off x="905040" y="4552560"/>
            <a:ext cx="4983840" cy="4176000"/>
          </a:xfrm>
          <a:prstGeom prst="rect">
            <a:avLst/>
          </a:prstGeom>
        </p:spPr>
        <p:txBody>
          <a:bodyPr lIns="0" rIns="0" tIns="0" bIns="0">
            <a:spAutoFit/>
          </a:bodyPr>
          <a:p>
            <a:endParaRPr b="0" lang="sv-SE" sz="2000" spc="-1" strike="noStrike">
              <a:latin typeface="DejaVu Sans"/>
            </a:endParaRPr>
          </a:p>
        </p:txBody>
      </p:sp>
      <p:sp>
        <p:nvSpPr>
          <p:cNvPr id="234" name="PlaceHolder 7"/>
          <p:cNvSpPr>
            <a:spLocks noGrp="1"/>
          </p:cNvSpPr>
          <p:nvPr>
            <p:ph type="sldImg"/>
          </p:nvPr>
        </p:nvSpPr>
        <p:spPr>
          <a:xfrm>
            <a:off x="914400" y="744480"/>
            <a:ext cx="4966560" cy="37252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26676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26676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266760" y="166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66760" y="166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9560" cy="2718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802.11-19/623r2 </a:t>
            </a:r>
            <a:endParaRPr b="0" lang="sv-SE" sz="1800" spc="-1" strike="noStrike">
              <a:latin typeface="DejaVu Sans"/>
            </a:endParaRPr>
          </a:p>
        </p:txBody>
      </p:sp>
      <p:sp>
        <p:nvSpPr>
          <p:cNvPr id="4" name="PlaceHolder 5"/>
          <p:cNvSpPr>
            <a:spLocks noGrp="1"/>
          </p:cNvSpPr>
          <p:nvPr>
            <p:ph type="title"/>
          </p:nvPr>
        </p:nvSpPr>
        <p:spPr>
          <a:xfrm>
            <a:off x="266760" y="1663200"/>
            <a:ext cx="8229240" cy="1144800"/>
          </a:xfrm>
          <a:prstGeom prst="rect">
            <a:avLst/>
          </a:prstGeom>
        </p:spPr>
        <p:txBody>
          <a:bodyPr lIns="0" rIns="0" tIns="0" bIns="0" anchor="ctr">
            <a:noAutofit/>
          </a:bodyPr>
          <a:p>
            <a:pPr algn="ctr"/>
            <a:r>
              <a:rPr b="0" lang="sv-SE" sz="4400" spc="-1" strike="noStrike">
                <a:latin typeface="DejaVu Sans"/>
              </a:rPr>
              <a:t>Click to </a:t>
            </a:r>
            <a:r>
              <a:rPr b="0" lang="sv-SE" sz="4400" spc="-1" strike="noStrike">
                <a:latin typeface="DejaVu Sans"/>
              </a:rPr>
              <a:t>edit the </a:t>
            </a:r>
            <a:r>
              <a:rPr b="0" lang="sv-SE" sz="4400" spc="-1" strike="noStrike">
                <a:latin typeface="DejaVu Sans"/>
              </a:rPr>
              <a:t>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5145840" y="33336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802.11-19/623r2 </a:t>
            </a:r>
            <a:endParaRPr b="0" lang="sv-SE" sz="1800" spc="-1" strike="noStrike">
              <a:latin typeface="DejaVu Sans"/>
            </a:endParaRPr>
          </a:p>
        </p:txBody>
      </p:sp>
      <p:sp>
        <p:nvSpPr>
          <p:cNvPr id="4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4" name="CustomShape 3"/>
          <p:cNvSpPr/>
          <p:nvPr/>
        </p:nvSpPr>
        <p:spPr>
          <a:xfrm>
            <a:off x="547920" y="6475320"/>
            <a:ext cx="749520" cy="167040"/>
          </a:xfrm>
          <a:prstGeom prst="rect">
            <a:avLst/>
          </a:prstGeom>
          <a:noFill/>
          <a:ln>
            <a:noFill/>
          </a:ln>
        </p:spPr>
        <p:style>
          <a:lnRef idx="0"/>
          <a:fillRef idx="0"/>
          <a:effectRef idx="0"/>
          <a:fontRef idx="minor"/>
        </p:style>
        <p:txBody>
          <a:bodyPr wrap="none" lIns="0" rIns="0" tIns="0" bIns="0">
            <a:spAutoFit/>
          </a:bodyPr>
          <a:p>
            <a:pPr marL="216000" indent="-21528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4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6" name="PlaceHolder 5"/>
          <p:cNvSpPr>
            <a:spLocks noGrp="1"/>
          </p:cNvSpPr>
          <p:nvPr>
            <p:ph type="title"/>
          </p:nvPr>
        </p:nvSpPr>
        <p:spPr>
          <a:xfrm>
            <a:off x="72000" y="173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336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802.11-19/623r2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520" cy="167040"/>
          </a:xfrm>
          <a:prstGeom prst="rect">
            <a:avLst/>
          </a:prstGeom>
          <a:noFill/>
          <a:ln>
            <a:noFill/>
          </a:ln>
        </p:spPr>
        <p:style>
          <a:lnRef idx="0"/>
          <a:fillRef idx="0"/>
          <a:effectRef idx="0"/>
          <a:fontRef idx="minor"/>
        </p:style>
        <p:txBody>
          <a:bodyPr wrap="none" lIns="0" rIns="0" tIns="0" bIns="0">
            <a:spAutoFit/>
          </a:bodyPr>
          <a:p>
            <a:pPr marL="216000" indent="-21528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194760" y="1447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22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33" name="CustomShape 2"/>
          <p:cNvSpPr/>
          <p:nvPr/>
        </p:nvSpPr>
        <p:spPr>
          <a:xfrm>
            <a:off x="5500800" y="6475320"/>
            <a:ext cx="304056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82FF39E-A032-4A23-BFF7-D91D35B761C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1320" cy="10656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1320" cy="395640"/>
          </a:xfrm>
          <a:prstGeom prst="rect">
            <a:avLst/>
          </a:prstGeom>
          <a:noFill/>
          <a:ln w="9360">
            <a:noFill/>
          </a:ln>
        </p:spPr>
        <p:style>
          <a:lnRef idx="0"/>
          <a:fillRef idx="0"/>
          <a:effectRef idx="0"/>
          <a:fontRef idx="minor"/>
        </p:style>
        <p:txBody>
          <a:bodyPr lIns="92160" rIns="92160" tIns="46080" bIns="46080">
            <a:noAutofit/>
          </a:bodyPr>
          <a:p>
            <a:pPr marL="343080" indent="-34200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2019-04-07</a:t>
            </a:r>
            <a:endParaRPr b="0" lang="sv-SE" sz="2000" spc="-1" strike="noStrike">
              <a:latin typeface="DejaVu Sans"/>
            </a:endParaRPr>
          </a:p>
        </p:txBody>
      </p:sp>
      <p:sp>
        <p:nvSpPr>
          <p:cNvPr id="137" name="CustomShape 6"/>
          <p:cNvSpPr/>
          <p:nvPr/>
        </p:nvSpPr>
        <p:spPr>
          <a:xfrm>
            <a:off x="533520" y="1940040"/>
            <a:ext cx="2489760" cy="57924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328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685800" y="1584000"/>
            <a:ext cx="7769880" cy="4751280"/>
          </a:xfrm>
          <a:prstGeom prst="rect">
            <a:avLst/>
          </a:prstGeom>
          <a:noFill/>
          <a:ln w="9360">
            <a:noFill/>
          </a:ln>
        </p:spPr>
        <p:style>
          <a:lnRef idx="0"/>
          <a:fillRef idx="0"/>
          <a:effectRef idx="0"/>
          <a:fontRef idx="minor"/>
        </p:style>
        <p:txBody>
          <a:bodyPr lIns="92160" rIns="92160" tIns="46080" bIns="46080">
            <a:noAutofit/>
          </a:bodyPr>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Appointing TIG vice-chair</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What has happened so far? (11-18/483r0, 11-19/588r1, 11-19/851r0)</a:t>
            </a:r>
            <a:endParaRPr b="0" lang="sv-SE" sz="1600" spc="-1" strike="noStrike">
              <a:latin typeface="DejaVu Sans"/>
            </a:endParaRPr>
          </a:p>
          <a:p>
            <a:pPr marL="343080" indent="-34200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Discussion around the work going forward</a:t>
            </a:r>
            <a:endParaRPr b="0" lang="sv-SE" sz="1600" spc="-1" strike="noStrike">
              <a:latin typeface="DejaVu Sans"/>
            </a:endParaRPr>
          </a:p>
          <a:p>
            <a:pPr lvl="1" marL="864000" indent="-32328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In which order to deal with tasks? i.e. defining problems, use cases, solutions?</a:t>
            </a:r>
            <a:endParaRPr b="0" lang="sv-SE" sz="1600" spc="-1" strike="noStrike">
              <a:latin typeface="DejaVu Sans"/>
            </a:endParaRPr>
          </a:p>
          <a:p>
            <a:pPr lvl="1" marL="864000" indent="-323280">
              <a:lnSpc>
                <a:spcPct val="100000"/>
              </a:lnSpc>
              <a:spcBef>
                <a:spcPts val="1134"/>
              </a:spcBef>
              <a:buClr>
                <a:srgbClr val="000000"/>
              </a:buClr>
              <a:buFont typeface="StarSymbol"/>
              <a:buAutoNum type="romanLcPeriod"/>
            </a:pPr>
            <a:r>
              <a:rPr b="1" lang="sv-SE" sz="1600" spc="-1" strike="noStrike">
                <a:solidFill>
                  <a:srgbClr val="000000"/>
                </a:solidFill>
                <a:latin typeface="Times New Roman"/>
                <a:ea typeface="MS Gothic"/>
              </a:rPr>
              <a:t>What is our expected output? i.e. should we aim to make a report which is interesting for people outside of the IEEE 802.11 community as well? Etc.</a:t>
            </a:r>
            <a:endParaRPr b="0" lang="sv-SE" sz="1600" spc="-1" strike="noStrike">
              <a:latin typeface="DejaVu Sans"/>
            </a:endParaRPr>
          </a:p>
          <a:p>
            <a:pPr marL="343080" indent="-34200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AOB (do we need teleconferences?)</a:t>
            </a:r>
            <a:endParaRPr b="0" lang="sv-SE" sz="1600" spc="-1" strike="noStrike">
              <a:latin typeface="DejaVu Sans"/>
            </a:endParaRPr>
          </a:p>
          <a:p>
            <a:pPr marL="343080" indent="-342000">
              <a:lnSpc>
                <a:spcPct val="100000"/>
              </a:lnSpc>
              <a:spcBef>
                <a:spcPts val="1417"/>
              </a:spcBef>
              <a:buClr>
                <a:srgbClr val="000000"/>
              </a:buClr>
              <a:buFont typeface="Aria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81" name="CustomShape 2"/>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CCA41C4-39FA-444F-A099-7B6EC91FF41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2" name="CustomShape 3"/>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3" name="CustomShape 4"/>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4" name="CustomShape 5"/>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685800" y="1584000"/>
            <a:ext cx="7769880" cy="4751280"/>
          </a:xfrm>
          <a:prstGeom prst="rect">
            <a:avLst/>
          </a:prstGeom>
          <a:noFill/>
          <a:ln w="9360">
            <a:noFill/>
          </a:ln>
        </p:spPr>
        <p:style>
          <a:lnRef idx="0"/>
          <a:fillRef idx="0"/>
          <a:effectRef idx="0"/>
          <a:fontRef idx="minor"/>
        </p:style>
        <p:txBody>
          <a:bodyPr lIns="92160" rIns="92160" tIns="46080" bIns="46080">
            <a:noAutofit/>
          </a:bodyPr>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Summary of events up to </a:t>
            </a:r>
            <a:r>
              <a:rPr b="1" lang="sv-SE" sz="1600" spc="-1" strike="noStrike">
                <a:solidFill>
                  <a:srgbClr val="000000"/>
                </a:solidFill>
                <a:latin typeface="Times New Roman"/>
                <a:ea typeface="MS Gothic"/>
              </a:rPr>
              <a:t>this point (slides), Amelia </a:t>
            </a:r>
            <a:r>
              <a:rPr b="1" lang="sv-SE" sz="1600" spc="-1" strike="noStrike">
                <a:solidFill>
                  <a:srgbClr val="000000"/>
                </a:solidFill>
                <a:latin typeface="Times New Roman"/>
                <a:ea typeface="MS Gothic"/>
              </a:rPr>
              <a:t>Andersdotter (ARTICLE19)</a:t>
            </a:r>
            <a:endParaRPr b="0" lang="sv-SE" sz="1600" spc="-1" strike="noStrike">
              <a:latin typeface="DejaVu Sans"/>
            </a:endParaRPr>
          </a:p>
          <a:p>
            <a:pPr marL="343080" indent="-342000">
              <a:lnSpc>
                <a:spcPct val="100000"/>
              </a:lnSpc>
              <a:spcBef>
                <a:spcPts val="601"/>
              </a:spcBef>
              <a:buClr>
                <a:srgbClr val="000000"/>
              </a:buClr>
              <a:buFont typeface="Arial"/>
              <a:buAutoNum type="arabicParenR"/>
            </a:pPr>
            <a:r>
              <a:rPr b="1" lang="sv-SE" sz="1600" spc="-1" strike="noStrike">
                <a:solidFill>
                  <a:srgbClr val="000000"/>
                </a:solidFill>
                <a:latin typeface="Times New Roman"/>
                <a:ea typeface="MS Gothic"/>
              </a:rPr>
              <a:t>P802.1CQ MAC Address </a:t>
            </a:r>
            <a:r>
              <a:rPr b="1" lang="sv-SE" sz="1600" spc="-1" strike="noStrike">
                <a:solidFill>
                  <a:srgbClr val="000000"/>
                </a:solidFill>
                <a:latin typeface="Times New Roman"/>
                <a:ea typeface="MS Gothic"/>
              </a:rPr>
              <a:t>Assignment Requirements, </a:t>
            </a:r>
            <a:r>
              <a:rPr b="1" lang="sv-SE" sz="1600" spc="-1" strike="noStrike">
                <a:solidFill>
                  <a:srgbClr val="000000"/>
                </a:solidFill>
                <a:latin typeface="Times New Roman"/>
                <a:ea typeface="MS Gothic"/>
              </a:rPr>
              <a:t>Max Riegel (Nokia), 11-</a:t>
            </a:r>
            <a:r>
              <a:rPr b="1" lang="sv-SE" sz="1600" spc="-1" strike="noStrike">
                <a:solidFill>
                  <a:srgbClr val="000000"/>
                </a:solidFill>
                <a:latin typeface="Times New Roman"/>
                <a:ea typeface="MS Gothic"/>
              </a:rPr>
              <a:t>19/851r0</a:t>
            </a:r>
            <a:endParaRPr b="0" lang="sv-SE" sz="1600" spc="-1" strike="noStrike">
              <a:latin typeface="DejaVu Sans"/>
            </a:endParaRPr>
          </a:p>
        </p:txBody>
      </p:sp>
      <p:sp>
        <p:nvSpPr>
          <p:cNvPr id="186" name="CustomShape 2"/>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78D6B3B-9467-4A56-B46E-A41067ED8A5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7" name="CustomShape 3"/>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8" name="CustomShape 4"/>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89" name="CustomShape 5"/>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B8690CC-6D13-465C-B978-C94D7736568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1" name="CustomShape 2"/>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2" name="CustomShape 3"/>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93" name="CustomShape 4"/>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Secretary?</a:t>
            </a:r>
            <a:endParaRPr b="0" lang="sv-SE" sz="1600" spc="-1" strike="noStrike">
              <a:latin typeface="DejaVu Sans"/>
            </a:endParaRPr>
          </a:p>
          <a:p>
            <a:pPr algn="ctr">
              <a:lnSpc>
                <a:spcPct val="100000"/>
              </a:lnSpc>
            </a:pPr>
            <a:endParaRPr b="0" lang="sv-SE" sz="1600" spc="-1" strike="noStrike">
              <a:latin typeface="DejaVu Sans"/>
            </a:endParaRPr>
          </a:p>
          <a:p>
            <a:pPr algn="ctr">
              <a:lnSpc>
                <a:spcPct val="100000"/>
              </a:lnSpc>
            </a:pPr>
            <a:r>
              <a:rPr b="1" lang="sv-SE" sz="1600" spc="-1" strike="noStrike">
                <a:solidFill>
                  <a:srgbClr val="000000"/>
                </a:solidFill>
                <a:latin typeface="Times New Roman"/>
                <a:ea typeface="MS Gothic"/>
              </a:rPr>
              <a:t>Proposal for vice-chair: Mark Hamilton (Ruckus)</a:t>
            </a:r>
            <a:endParaRPr b="0" lang="sv-SE" sz="16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Abstract</a:t>
            </a:r>
            <a:endParaRPr b="0" lang="sv-SE" sz="3200" spc="-1" strike="noStrike">
              <a:latin typeface="DejaVu Sans"/>
            </a:endParaRPr>
          </a:p>
        </p:txBody>
      </p:sp>
      <p:sp>
        <p:nvSpPr>
          <p:cNvPr id="141" name="CustomShape 2"/>
          <p:cNvSpPr/>
          <p:nvPr/>
        </p:nvSpPr>
        <p:spPr>
          <a:xfrm>
            <a:off x="685800" y="1981080"/>
            <a:ext cx="7769880" cy="4112280"/>
          </a:xfrm>
          <a:prstGeom prst="rect">
            <a:avLst/>
          </a:prstGeom>
          <a:noFill/>
          <a:ln w="9360">
            <a:noFill/>
          </a:ln>
        </p:spPr>
        <p:style>
          <a:lnRef idx="0"/>
          <a:fillRef idx="0"/>
          <a:effectRef idx="0"/>
          <a:fontRef idx="minor"/>
        </p:style>
        <p:txBody>
          <a:bodyPr lIns="92160" rIns="92160" tIns="46080" bIns="46080">
            <a:noAutofit/>
          </a:bodyPr>
          <a:p>
            <a:pPr marL="343080" indent="-342000" algn="just">
              <a:lnSpc>
                <a:spcPct val="100000"/>
              </a:lnSpc>
              <a:spcBef>
                <a:spcPts val="601"/>
              </a:spcBef>
            </a:pPr>
            <a:r>
              <a:rPr b="1" lang="sv-SE" sz="2400" spc="-1" strike="noStrike">
                <a:solidFill>
                  <a:srgbClr val="000000"/>
                </a:solidFill>
                <a:latin typeface="Times New Roman"/>
                <a:ea typeface="MS Gothic"/>
              </a:rPr>
              <a:t>This presentation contains the IEEE 802.11 RCM TIG agenda for its first meeting during the May 2019 session in Atlanta Georgia.</a:t>
            </a:r>
            <a:endParaRPr b="0" lang="sv-SE" sz="2400" spc="-1" strike="noStrike">
              <a:latin typeface="DejaVu Sans"/>
            </a:endParaRPr>
          </a:p>
        </p:txBody>
      </p:sp>
      <p:sp>
        <p:nvSpPr>
          <p:cNvPr id="142" name="CustomShape 3"/>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E50AA8A-5C6A-40F5-9631-3810B8DBFC8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3" name="CustomShape 4"/>
          <p:cNvSpPr/>
          <p:nvPr/>
        </p:nvSpPr>
        <p:spPr>
          <a:xfrm>
            <a:off x="5357880" y="6475320"/>
            <a:ext cx="3183480" cy="153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4" name="CustomShape 5"/>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685800" y="1981080"/>
            <a:ext cx="7769880" cy="4112280"/>
          </a:xfrm>
          <a:prstGeom prst="rect">
            <a:avLst/>
          </a:prstGeom>
          <a:noFill/>
          <a:ln w="9360">
            <a:noFill/>
          </a:ln>
        </p:spPr>
        <p:style>
          <a:lnRef idx="0"/>
          <a:fillRef idx="0"/>
          <a:effectRef idx="0"/>
          <a:fontRef idx="minor"/>
        </p:style>
        <p:txBody>
          <a:bodyPr lIns="92160" rIns="92160" tIns="46080" bIns="46080">
            <a:noAutofit/>
          </a:bodyPr>
          <a:p>
            <a:pPr marL="343080" indent="-342000" algn="ctr">
              <a:lnSpc>
                <a:spcPct val="90000"/>
              </a:lnSpc>
              <a:spcBef>
                <a:spcPts val="601"/>
              </a:spcBef>
            </a:pPr>
            <a:endParaRPr b="0" lang="sv-SE" sz="1800" spc="-1" strike="noStrike">
              <a:latin typeface="DejaVu Sans"/>
            </a:endParaRPr>
          </a:p>
          <a:p>
            <a:pPr marL="343080" indent="-342000" algn="ctr">
              <a:lnSpc>
                <a:spcPct val="90000"/>
              </a:lnSpc>
              <a:spcBef>
                <a:spcPts val="601"/>
              </a:spcBef>
            </a:pPr>
            <a:r>
              <a:rPr b="1" lang="sv-SE" sz="1500" spc="-1" strike="noStrike">
                <a:solidFill>
                  <a:srgbClr val="000000"/>
                </a:solidFill>
                <a:latin typeface="Arial"/>
                <a:ea typeface="MS Gothic"/>
              </a:rPr>
              <a:t>May 12-17, 2019, Atlanta, USA</a:t>
            </a:r>
            <a:endParaRPr b="0" lang="sv-SE" sz="1500" spc="-1" strike="noStrike">
              <a:latin typeface="DejaVu Sans"/>
            </a:endParaRPr>
          </a:p>
          <a:p>
            <a:pPr marL="343080" indent="-342000" algn="ctr">
              <a:lnSpc>
                <a:spcPct val="90000"/>
              </a:lnSpc>
              <a:spcBef>
                <a:spcPts val="601"/>
              </a:spcBef>
            </a:pPr>
            <a:endParaRPr b="0" lang="sv-SE" sz="1500" spc="-1" strike="noStrike">
              <a:latin typeface="DejaVu Sans"/>
            </a:endParaRPr>
          </a:p>
          <a:p>
            <a:pPr marL="343080" indent="-34200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2000" algn="ctr">
              <a:lnSpc>
                <a:spcPct val="90000"/>
              </a:lnSpc>
              <a:spcBef>
                <a:spcPts val="601"/>
              </a:spcBef>
            </a:pPr>
            <a:endParaRPr b="0" lang="sv-SE" sz="1500" spc="-1" strike="noStrike">
              <a:latin typeface="DejaVu Sans"/>
            </a:endParaRPr>
          </a:p>
        </p:txBody>
      </p:sp>
      <p:sp>
        <p:nvSpPr>
          <p:cNvPr id="146" name="CustomShape 2"/>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A951CB8-D1F5-4B51-A28E-71261D26EEB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7" name="CustomShape 3"/>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8" name="CustomShape 4"/>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49" name="CustomShape 5"/>
          <p:cNvSpPr/>
          <p:nvPr/>
        </p:nvSpPr>
        <p:spPr>
          <a:xfrm>
            <a:off x="678600" y="91584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04520" y="334800"/>
            <a:ext cx="9518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51" name="CustomShape 2"/>
          <p:cNvSpPr/>
          <p:nvPr/>
        </p:nvSpPr>
        <p:spPr>
          <a:xfrm>
            <a:off x="6410880" y="6475320"/>
            <a:ext cx="219996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2" name="CustomShape 3"/>
          <p:cNvSpPr/>
          <p:nvPr/>
        </p:nvSpPr>
        <p:spPr>
          <a:xfrm>
            <a:off x="4396680" y="6475320"/>
            <a:ext cx="4248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Times New Roman"/>
                <a:ea typeface="DejaVu Sans"/>
              </a:rPr>
              <a:t>Slide </a:t>
            </a:r>
            <a:fld id="{7A53B799-5948-4167-B419-203CF8F34B10}" type="slidenum">
              <a:rPr b="0" lang="sv-SE" sz="1200" spc="-1" strike="noStrike">
                <a:solidFill>
                  <a:srgbClr val="000000"/>
                </a:solidFill>
                <a:latin typeface="Times New Roman"/>
                <a:ea typeface="DejaVu Sans"/>
              </a:rPr>
              <a:t>&lt;number&gt;</a:t>
            </a:fld>
            <a:endParaRPr b="0" lang="sv-SE" sz="1200" spc="-1" strike="noStrike">
              <a:latin typeface="DejaVu Sans"/>
            </a:endParaRPr>
          </a:p>
        </p:txBody>
      </p:sp>
      <p:sp>
        <p:nvSpPr>
          <p:cNvPr id="153" name="CustomShape 4"/>
          <p:cNvSpPr/>
          <p:nvPr/>
        </p:nvSpPr>
        <p:spPr>
          <a:xfrm>
            <a:off x="394920" y="620640"/>
            <a:ext cx="8457480" cy="43128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1" lang="sv-SE" sz="2800" spc="-1" strike="noStrike" u="sng">
                <a:solidFill>
                  <a:srgbClr val="000000"/>
                </a:solidFill>
                <a:uFillTx/>
                <a:latin typeface="Times New Roman"/>
                <a:ea typeface="DejaVu Sans"/>
              </a:rPr>
              <a:t>Guidelines for IEEE-SA Meetings</a:t>
            </a:r>
            <a:endParaRPr b="0" lang="sv-SE" sz="2800" spc="-1" strike="noStrike">
              <a:latin typeface="DejaVu Sans"/>
            </a:endParaRPr>
          </a:p>
        </p:txBody>
      </p:sp>
      <p:sp>
        <p:nvSpPr>
          <p:cNvPr id="154" name="CustomShape 5"/>
          <p:cNvSpPr/>
          <p:nvPr/>
        </p:nvSpPr>
        <p:spPr>
          <a:xfrm>
            <a:off x="611280" y="1052640"/>
            <a:ext cx="8228880" cy="5328360"/>
          </a:xfrm>
          <a:prstGeom prst="rect">
            <a:avLst/>
          </a:prstGeom>
          <a:noFill/>
          <a:ln>
            <a:noFill/>
          </a:ln>
        </p:spPr>
        <p:style>
          <a:lnRef idx="0"/>
          <a:fillRef idx="0"/>
          <a:effectRef idx="0"/>
          <a:fontRef idx="minor"/>
        </p:style>
        <p:txBody>
          <a:bodyPr lIns="90000" rIns="90000" tIns="46800" bIns="46800">
            <a:normAutofit/>
          </a:bodyPr>
          <a:p>
            <a:pPr>
              <a:lnSpc>
                <a:spcPct val="80000"/>
              </a:lnSpc>
              <a:spcBef>
                <a:spcPts val="173"/>
              </a:spcBef>
            </a:pPr>
            <a:endParaRPr b="0" lang="sv-SE" sz="18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All IEEE-SA standards meetings shall be conducted in compliance with all applicable laws, including antitrust and competition laws.</a:t>
            </a:r>
            <a:endParaRPr b="0" lang="sv-SE" sz="16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interpretation, validity, or essentiality of patents/patent claims. </a:t>
            </a:r>
            <a:endParaRPr b="0" lang="sv-SE" sz="16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specific license rates, terms, or conditions.</a:t>
            </a:r>
            <a:endParaRPr b="0" lang="sv-SE" sz="1600" spc="-1" strike="noStrike">
              <a:latin typeface="DejaVu Sans"/>
            </a:endParaRPr>
          </a:p>
          <a:p>
            <a:pPr lvl="1" marL="630000" indent="-28512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Relative costs, including licensing costs of essential patent claims, of different technical approaches may be discussed in standards development meetings. </a:t>
            </a:r>
            <a:endParaRPr b="0" lang="sv-SE" sz="1600" spc="-1" strike="noStrike">
              <a:latin typeface="DejaVu Sans"/>
            </a:endParaRPr>
          </a:p>
          <a:p>
            <a:pPr lvl="2" marL="1143000" indent="-227880">
              <a:lnSpc>
                <a:spcPct val="80000"/>
              </a:lnSpc>
              <a:spcBef>
                <a:spcPts val="400"/>
              </a:spcBef>
              <a:spcAft>
                <a:spcPts val="799"/>
              </a:spcAft>
              <a:buClr>
                <a:srgbClr val="cc3300"/>
              </a:buClr>
              <a:buSzPct val="50000"/>
              <a:buFont typeface="Monotype Sorts" charset="2"/>
              <a:buChar char=""/>
            </a:pPr>
            <a:r>
              <a:rPr b="0" lang="sv-SE" sz="1600" spc="-1" strike="noStrike">
                <a:solidFill>
                  <a:srgbClr val="000099"/>
                </a:solidFill>
                <a:latin typeface="Arial"/>
                <a:ea typeface="DejaVu Sans"/>
              </a:rPr>
              <a:t>Technical considerations remain primary focus</a:t>
            </a:r>
            <a:endParaRPr b="0" lang="sv-SE" sz="16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or engage in the fixing of product prices, allocation of customers, or division of sales markets.</a:t>
            </a:r>
            <a:endParaRPr b="0" lang="sv-SE" sz="16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discuss the status or substance of ongoing or threatened litigation.</a:t>
            </a:r>
            <a:endParaRPr b="0" lang="sv-SE" sz="1600" spc="-1" strike="noStrike">
              <a:latin typeface="DejaVu Sans"/>
            </a:endParaRPr>
          </a:p>
          <a:p>
            <a:pPr marL="230040" indent="-229320">
              <a:lnSpc>
                <a:spcPct val="80000"/>
              </a:lnSpc>
              <a:spcBef>
                <a:spcPts val="400"/>
              </a:spcBef>
              <a:spcAft>
                <a:spcPts val="799"/>
              </a:spcAft>
              <a:buClr>
                <a:srgbClr val="cc3300"/>
              </a:buClr>
              <a:buSzPct val="50000"/>
              <a:buFont typeface="Monotype Sorts" charset="2"/>
              <a:buChar char=""/>
            </a:pPr>
            <a:r>
              <a:rPr b="1" lang="sv-SE" sz="1600" spc="-1" strike="noStrike">
                <a:solidFill>
                  <a:srgbClr val="000099"/>
                </a:solidFill>
                <a:latin typeface="Arial"/>
                <a:ea typeface="DejaVu Sans"/>
              </a:rPr>
              <a:t>Don’t be silent if inappropriate topics are discussed… do formally object.</a:t>
            </a:r>
            <a:endParaRPr b="0" lang="sv-SE" sz="1600" spc="-1" strike="noStrike">
              <a:latin typeface="DejaVu Sans"/>
            </a:endParaRPr>
          </a:p>
          <a:p>
            <a:pPr marL="230040" indent="-229320" algn="ctr">
              <a:lnSpc>
                <a:spcPct val="80000"/>
              </a:lnSpc>
              <a:spcBef>
                <a:spcPts val="298"/>
              </a:spcBef>
            </a:pPr>
            <a:r>
              <a:rPr b="1" lang="sv-SE" sz="1200" spc="-1" strike="noStrike">
                <a:solidFill>
                  <a:srgbClr val="000099"/>
                </a:solidFill>
                <a:latin typeface="Arial"/>
                <a:ea typeface="DejaVu Sans"/>
              </a:rPr>
              <a:t>---------------------------------------------------------------   </a:t>
            </a:r>
            <a:endParaRPr b="0" lang="sv-SE" sz="1200" spc="-1" strike="noStrike">
              <a:latin typeface="DejaVu Sans"/>
            </a:endParaRPr>
          </a:p>
          <a:p>
            <a:pPr marL="230040" indent="-229320" algn="ctr">
              <a:lnSpc>
                <a:spcPct val="80000"/>
              </a:lnSpc>
              <a:spcBef>
                <a:spcPts val="349"/>
              </a:spcBef>
            </a:pPr>
            <a:r>
              <a:rPr b="1" lang="sv-SE" sz="1400" spc="-1" strike="noStrike">
                <a:solidFill>
                  <a:srgbClr val="000099"/>
                </a:solidFill>
                <a:latin typeface="Arial"/>
                <a:ea typeface="DejaVu Sans"/>
              </a:rPr>
              <a:t>If you have questions, contact the IEEE-SA Standards Board Patent Committee Administrator at patcom@ieee.org or visit http://standards.ieee.org/about/sasb/patcom/index.html </a:t>
            </a:r>
            <a:br/>
            <a:endParaRPr b="0" lang="sv-SE" sz="1400" spc="-1" strike="noStrike">
              <a:latin typeface="DejaVu Sans"/>
            </a:endParaRPr>
          </a:p>
          <a:p>
            <a:pPr marL="230040" indent="-229320" algn="ctr">
              <a:lnSpc>
                <a:spcPct val="80000"/>
              </a:lnSpc>
              <a:spcBef>
                <a:spcPts val="349"/>
              </a:spcBef>
            </a:pPr>
            <a:r>
              <a:rPr b="1" lang="sv-SE" sz="1400" spc="-1" strike="noStrike">
                <a:solidFill>
                  <a:srgbClr val="000099"/>
                </a:solidFill>
                <a:latin typeface="Arial"/>
                <a:ea typeface="DejaVu Sans"/>
              </a:rPr>
              <a:t>See </a:t>
            </a:r>
            <a:r>
              <a:rPr b="1" i="1" lang="sv-SE" sz="1400" spc="-1" strike="noStrike">
                <a:solidFill>
                  <a:srgbClr val="000099"/>
                </a:solidFill>
                <a:latin typeface="Arial"/>
                <a:ea typeface="DejaVu Sans"/>
              </a:rPr>
              <a:t>IEEE-SA Standards Board Operations Manual</a:t>
            </a:r>
            <a:r>
              <a:rPr b="1" lang="sv-SE" sz="1400" spc="-1" strike="noStrike">
                <a:solidFill>
                  <a:srgbClr val="000099"/>
                </a:solidFill>
                <a:latin typeface="Arial"/>
                <a:ea typeface="DejaVu Sans"/>
              </a:rPr>
              <a:t>, clause 5.3.10 and “Promoting Competition and Innovation: What You Need to Know about the IEEE Standards Association's Antitrust and Competition Policy” for more details.</a:t>
            </a:r>
            <a:endParaRPr b="0" lang="sv-SE" sz="1400" spc="-1" strike="noStrike">
              <a:latin typeface="DejaVu Sans"/>
            </a:endParaRPr>
          </a:p>
          <a:p>
            <a:pPr marL="230040" indent="-229320" algn="ctr">
              <a:lnSpc>
                <a:spcPct val="80000"/>
              </a:lnSpc>
              <a:spcBef>
                <a:spcPts val="349"/>
              </a:spcBef>
            </a:pPr>
            <a:r>
              <a:rPr b="1" lang="sv-SE" sz="1400" spc="-1" strike="noStrike">
                <a:solidFill>
                  <a:srgbClr val="000099"/>
                </a:solidFill>
                <a:latin typeface="Arial"/>
                <a:ea typeface="DejaVu Sans"/>
              </a:rPr>
              <a:t>This slide set is available </a:t>
            </a:r>
            <a:br/>
            <a:r>
              <a:rPr b="1" lang="sv-SE" sz="1400" spc="-1" strike="noStrike">
                <a:solidFill>
                  <a:srgbClr val="000099"/>
                </a:solidFill>
                <a:latin typeface="Arial"/>
                <a:ea typeface="DejaVu Sans"/>
              </a:rPr>
              <a:t>at https://development.standards.ieee.org/myproject/Public/mytools/mob/slideset.ppt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240" y="357120"/>
            <a:ext cx="2374200" cy="272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DejaVu Sans"/>
              </a:rPr>
              <a:t>May 2019</a:t>
            </a:r>
            <a:endParaRPr b="0" lang="sv-SE" sz="1800" spc="-1" strike="noStrike">
              <a:latin typeface="DejaVu Sans"/>
            </a:endParaRPr>
          </a:p>
        </p:txBody>
      </p:sp>
      <p:sp>
        <p:nvSpPr>
          <p:cNvPr id="156" name="CustomShape 2"/>
          <p:cNvSpPr/>
          <p:nvPr/>
        </p:nvSpPr>
        <p:spPr>
          <a:xfrm>
            <a:off x="4344840" y="6475320"/>
            <a:ext cx="52812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F50F248A-2AC3-455C-AC23-B3F1A0561B6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57" name="CustomShape 3"/>
          <p:cNvSpPr/>
          <p:nvPr/>
        </p:nvSpPr>
        <p:spPr>
          <a:xfrm>
            <a:off x="685440" y="609480"/>
            <a:ext cx="8000280" cy="115992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58" name="CustomShape 4"/>
          <p:cNvSpPr/>
          <p:nvPr/>
        </p:nvSpPr>
        <p:spPr>
          <a:xfrm>
            <a:off x="539640" y="1525680"/>
            <a:ext cx="8002080" cy="4494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912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91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cccc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91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91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91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cccc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912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912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cccc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59" name="CustomShape 5"/>
          <p:cNvSpPr/>
          <p:nvPr/>
        </p:nvSpPr>
        <p:spPr>
          <a:xfrm>
            <a:off x="6410880" y="6475320"/>
            <a:ext cx="219996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561960" y="334800"/>
            <a:ext cx="12373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61" name="CustomShape 2"/>
          <p:cNvSpPr/>
          <p:nvPr/>
        </p:nvSpPr>
        <p:spPr>
          <a:xfrm>
            <a:off x="6410880" y="6475320"/>
            <a:ext cx="21992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2" name="CustomShape 3"/>
          <p:cNvSpPr/>
          <p:nvPr/>
        </p:nvSpPr>
        <p:spPr>
          <a:xfrm>
            <a:off x="4349880" y="6475320"/>
            <a:ext cx="51912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431921BD-7B26-4902-9749-8AD5521BC3F4}"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63" name="CustomShape 4"/>
          <p:cNvSpPr/>
          <p:nvPr/>
        </p:nvSpPr>
        <p:spPr>
          <a:xfrm>
            <a:off x="684360" y="549360"/>
            <a:ext cx="7771680" cy="9216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64" name="CustomShape 5"/>
          <p:cNvSpPr/>
          <p:nvPr/>
        </p:nvSpPr>
        <p:spPr>
          <a:xfrm>
            <a:off x="685800" y="1447560"/>
            <a:ext cx="7771680" cy="3670920"/>
          </a:xfrm>
          <a:prstGeom prst="rect">
            <a:avLst/>
          </a:prstGeom>
          <a:noFill/>
          <a:ln>
            <a:noFill/>
          </a:ln>
        </p:spPr>
        <p:style>
          <a:lnRef idx="0"/>
          <a:fillRef idx="0"/>
          <a:effectRef idx="0"/>
          <a:fontRef idx="minor"/>
        </p:style>
        <p:txBody>
          <a:bodyPr lIns="92160" rIns="92160" tIns="46080" bIns="46080">
            <a:normAutofit/>
          </a:bodyPr>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4760">
              <a:lnSpc>
                <a:spcPct val="90000"/>
              </a:lnSpc>
              <a:spcBef>
                <a:spcPts val="598"/>
              </a:spcBef>
              <a:buClr>
                <a:srgbClr val="000000"/>
              </a:buClr>
              <a:buFont typeface="Times New Roman"/>
              <a:buChar char="–"/>
            </a:pPr>
            <a:r>
              <a:rPr b="0" lang="sv-SE" sz="2400" spc="-1" strike="noStrike" u="sng">
                <a:solidFill>
                  <a:srgbClr val="ccccff"/>
                </a:solidFill>
                <a:uFillTx/>
                <a:latin typeface="Times New Roman"/>
                <a:ea typeface="DejaVu Sans"/>
                <a:hlinkClick r:id="rId1"/>
              </a:rPr>
              <a:t>http://standards.ieee.org/faqs/affiliationFAQ.html</a:t>
            </a:r>
            <a:endParaRPr b="0" lang="sv-SE" sz="2400" spc="-1" strike="noStrike">
              <a:latin typeface="DejaVu Sans"/>
            </a:endParaRPr>
          </a:p>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47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47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47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561960" y="334800"/>
            <a:ext cx="12373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DejaVu Sans"/>
                <a:ea typeface="DejaVu Sans"/>
              </a:rPr>
              <a:t>May 2019</a:t>
            </a:r>
            <a:endParaRPr b="0" lang="sv-SE" sz="1800" spc="-1" strike="noStrike">
              <a:latin typeface="DejaVu Sans"/>
            </a:endParaRPr>
          </a:p>
        </p:txBody>
      </p:sp>
      <p:sp>
        <p:nvSpPr>
          <p:cNvPr id="166" name="CustomShape 2"/>
          <p:cNvSpPr/>
          <p:nvPr/>
        </p:nvSpPr>
        <p:spPr>
          <a:xfrm>
            <a:off x="6410880" y="6475320"/>
            <a:ext cx="21992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7" name="CustomShape 3"/>
          <p:cNvSpPr/>
          <p:nvPr/>
        </p:nvSpPr>
        <p:spPr>
          <a:xfrm>
            <a:off x="4349880" y="6475320"/>
            <a:ext cx="51912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FFDD7CD9-18DE-4BFF-BA54-A3B103338503}"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68" name="CustomShape 4"/>
          <p:cNvSpPr/>
          <p:nvPr/>
        </p:nvSpPr>
        <p:spPr>
          <a:xfrm>
            <a:off x="685800" y="685440"/>
            <a:ext cx="7771680" cy="65484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69" name="CustomShape 5"/>
          <p:cNvSpPr/>
          <p:nvPr/>
        </p:nvSpPr>
        <p:spPr>
          <a:xfrm>
            <a:off x="304560" y="1752480"/>
            <a:ext cx="7847640" cy="4114080"/>
          </a:xfrm>
          <a:prstGeom prst="rect">
            <a:avLst/>
          </a:prstGeom>
          <a:noFill/>
          <a:ln>
            <a:noFill/>
          </a:ln>
        </p:spPr>
        <p:style>
          <a:lnRef idx="0"/>
          <a:fillRef idx="0"/>
          <a:effectRef idx="0"/>
          <a:fontRef idx="minor"/>
        </p:style>
        <p:txBody>
          <a:bodyPr lIns="90360" rIns="90360" tIns="44280" bIns="44280">
            <a:normAutofit/>
          </a:bodyPr>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IEEE 802 is a world-wide professional technical organization </a:t>
            </a:r>
            <a:endParaRPr b="0" lang="sv-SE" sz="2800" spc="-1" strike="noStrike">
              <a:latin typeface="DejaVu Sans"/>
            </a:endParaRPr>
          </a:p>
          <a:p>
            <a:pPr marL="342720" indent="-3420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Meetings are to be conducted in an </a:t>
            </a:r>
            <a:r>
              <a:rPr b="0" i="1" lang="sv-SE" sz="2800" spc="-1" strike="noStrike" u="sng">
                <a:solidFill>
                  <a:srgbClr val="0066ff"/>
                </a:solidFill>
                <a:uFillTx/>
                <a:latin typeface="Times New Roman"/>
                <a:ea typeface="DejaVu Sans"/>
              </a:rPr>
              <a:t>orderly</a:t>
            </a:r>
            <a:r>
              <a:rPr b="1" lang="sv-SE" sz="2800" spc="-1" strike="noStrike">
                <a:solidFill>
                  <a:srgbClr val="000000"/>
                </a:solidFill>
                <a:latin typeface="Times New Roman"/>
                <a:ea typeface="DejaVu Sans"/>
              </a:rPr>
              <a:t> and </a:t>
            </a:r>
            <a:r>
              <a:rPr b="1" i="1" lang="sv-SE" sz="2800" spc="-1" strike="noStrike" u="sng">
                <a:solidFill>
                  <a:srgbClr val="0066ff"/>
                </a:solidFill>
                <a:uFillTx/>
                <a:latin typeface="Times New Roman"/>
                <a:ea typeface="DejaVu Sans"/>
              </a:rPr>
              <a:t>professional</a:t>
            </a:r>
            <a:r>
              <a:rPr b="1" i="1" lang="sv-SE" sz="2800" spc="-1" strike="noStrike">
                <a:solidFill>
                  <a:srgbClr val="0066ff"/>
                </a:solidFill>
                <a:latin typeface="Times New Roman"/>
                <a:ea typeface="DejaVu Sans"/>
              </a:rPr>
              <a:t> </a:t>
            </a:r>
            <a:r>
              <a:rPr b="1" lang="sv-SE" sz="2800" spc="-1" strike="noStrike">
                <a:solidFill>
                  <a:srgbClr val="000000"/>
                </a:solidFill>
                <a:latin typeface="Times New Roman"/>
                <a:ea typeface="DejaVu Sans"/>
              </a:rPr>
              <a:t>manner in accordance with the policies and procedures governed by the organization.</a:t>
            </a:r>
            <a:endParaRPr b="0" lang="sv-SE" sz="2800" spc="-1" strike="noStrike">
              <a:latin typeface="DejaVu Sans"/>
            </a:endParaRPr>
          </a:p>
          <a:p>
            <a:pPr marL="342720" indent="-342000">
              <a:lnSpc>
                <a:spcPct val="90000"/>
              </a:lnSpc>
              <a:spcBef>
                <a:spcPts val="697"/>
              </a:spcBef>
              <a:buClr>
                <a:srgbClr val="0066ff"/>
              </a:buClr>
              <a:buFont typeface="Times New Roman"/>
              <a:buChar char="•"/>
            </a:pPr>
            <a:r>
              <a:rPr b="1" lang="sv-SE" sz="2800" spc="-1" strike="noStrike">
                <a:solidFill>
                  <a:srgbClr val="0066ff"/>
                </a:solidFill>
                <a:latin typeface="Times New Roman"/>
                <a:ea typeface="DejaVu Sans"/>
              </a:rPr>
              <a:t>Individuals are to address the </a:t>
            </a:r>
            <a:r>
              <a:rPr b="0" i="1" lang="sv-SE" sz="2800" spc="-1" strike="noStrike" u="sng">
                <a:solidFill>
                  <a:srgbClr val="0066ff"/>
                </a:solidFill>
                <a:uFillTx/>
                <a:latin typeface="Times New Roman"/>
                <a:ea typeface="DejaVu Sans"/>
              </a:rPr>
              <a:t>“Technical”</a:t>
            </a:r>
            <a:r>
              <a:rPr b="1" lang="sv-SE" sz="2800" spc="-1" strike="noStrike">
                <a:solidFill>
                  <a:srgbClr val="0066ff"/>
                </a:solidFill>
                <a:latin typeface="Times New Roman"/>
                <a:ea typeface="DejaVu Sans"/>
              </a:rPr>
              <a:t> content of the subject under consideration and refrain from making </a:t>
            </a:r>
            <a:r>
              <a:rPr b="0" i="1" lang="sv-SE" sz="2800" spc="-1" strike="noStrike" u="sng">
                <a:solidFill>
                  <a:srgbClr val="0066ff"/>
                </a:solidFill>
                <a:uFillTx/>
                <a:latin typeface="Times New Roman"/>
                <a:ea typeface="DejaVu Sans"/>
              </a:rPr>
              <a:t>“personal”</a:t>
            </a:r>
            <a:r>
              <a:rPr b="1" lang="sv-SE" sz="2800" spc="-1" strike="noStrike">
                <a:solidFill>
                  <a:srgbClr val="0066ff"/>
                </a:solidFill>
                <a:latin typeface="Times New Roman"/>
                <a:ea typeface="DejaVu Sans"/>
              </a:rPr>
              <a:t> comments to or about the presenter. </a:t>
            </a:r>
            <a:endParaRPr b="0" lang="sv-SE" sz="28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85800" y="1981080"/>
            <a:ext cx="7769880" cy="4112280"/>
          </a:xfrm>
          <a:prstGeom prst="rect">
            <a:avLst/>
          </a:prstGeom>
          <a:noFill/>
          <a:ln w="9360">
            <a:noFill/>
          </a:ln>
        </p:spPr>
        <p:style>
          <a:lnRef idx="0"/>
          <a:fillRef idx="0"/>
          <a:effectRef idx="0"/>
          <a:fontRef idx="minor"/>
        </p:style>
        <p:txBody>
          <a:bodyPr lIns="92160" rIns="92160" tIns="46080" bIns="46080">
            <a:noAutofit/>
          </a:bodyPr>
          <a:p>
            <a:pPr marL="457200" indent="-45612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612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6120">
              <a:lnSpc>
                <a:spcPct val="100000"/>
              </a:lnSpc>
              <a:spcBef>
                <a:spcPts val="601"/>
              </a:spcBef>
            </a:pPr>
            <a:r>
              <a:rPr b="1" lang="sv-SE" sz="2400" spc="-1" strike="noStrike" u="sng">
                <a:solidFill>
                  <a:srgbClr val="ccccff"/>
                </a:solidFill>
                <a:uFillTx/>
                <a:latin typeface="Times New Roman"/>
                <a:ea typeface="MS Gothic"/>
                <a:hlinkClick r:id="rId1"/>
              </a:rPr>
              <a:t>http://imat.ieee.org</a:t>
            </a:r>
            <a:endParaRPr b="0" lang="sv-SE" sz="2400" spc="-1" strike="noStrike">
              <a:latin typeface="DejaVu Sans"/>
            </a:endParaRPr>
          </a:p>
          <a:p>
            <a:pPr marL="457200" indent="-456120">
              <a:lnSpc>
                <a:spcPct val="100000"/>
              </a:lnSpc>
              <a:spcBef>
                <a:spcPts val="601"/>
              </a:spcBef>
            </a:pPr>
            <a:endParaRPr b="0" lang="sv-SE" sz="2400" spc="-1" strike="noStrike">
              <a:latin typeface="DejaVu Sans"/>
            </a:endParaRPr>
          </a:p>
          <a:p>
            <a:pPr marL="457200" indent="-45612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cccc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6120">
              <a:lnSpc>
                <a:spcPct val="100000"/>
              </a:lnSpc>
              <a:spcBef>
                <a:spcPts val="601"/>
              </a:spcBef>
            </a:pPr>
            <a:endParaRPr b="0" lang="sv-SE" sz="2400" spc="-1" strike="noStrike">
              <a:latin typeface="DejaVu Sans"/>
            </a:endParaRPr>
          </a:p>
          <a:p>
            <a:pPr marL="457200" indent="-456120">
              <a:lnSpc>
                <a:spcPct val="100000"/>
              </a:lnSpc>
              <a:spcBef>
                <a:spcPts val="601"/>
              </a:spcBef>
            </a:pPr>
            <a:endParaRPr b="0" lang="sv-SE" sz="2400" spc="-1" strike="noStrike">
              <a:latin typeface="DejaVu Sans"/>
            </a:endParaRPr>
          </a:p>
        </p:txBody>
      </p:sp>
      <p:sp>
        <p:nvSpPr>
          <p:cNvPr id="171" name="CustomShape 2"/>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9627B90-CBF5-4E26-89E8-2B0683DA24D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2" name="CustomShape 3"/>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3" name="CustomShape 4"/>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74" name="CustomShape 5"/>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685800" y="1981080"/>
            <a:ext cx="7769880" cy="4112280"/>
          </a:xfrm>
          <a:prstGeom prst="rect">
            <a:avLst/>
          </a:prstGeom>
          <a:noFill/>
          <a:ln w="9360">
            <a:noFill/>
          </a:ln>
        </p:spPr>
        <p:style>
          <a:lnRef idx="0"/>
          <a:fillRef idx="0"/>
          <a:effectRef idx="0"/>
          <a:fontRef idx="minor"/>
        </p:style>
        <p:txBody>
          <a:bodyPr lIns="92160" rIns="92160" tIns="46080" bIns="46080">
            <a:noAutofit/>
          </a:bodyPr>
          <a:p>
            <a:pPr marL="343080" indent="-34200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47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Monday 13 May PM2, Room 4</a:t>
            </a:r>
            <a:endParaRPr b="0" lang="sv-SE" sz="2000" spc="-1" strike="noStrike">
              <a:latin typeface="DejaVu Sans"/>
            </a:endParaRPr>
          </a:p>
          <a:p>
            <a:pPr lvl="1" marL="743040" indent="-28476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16 May AM1, Room 3</a:t>
            </a:r>
            <a:endParaRPr b="0" lang="sv-SE" sz="2000" spc="-1" strike="noStrike">
              <a:latin typeface="DejaVu Sans"/>
            </a:endParaRPr>
          </a:p>
          <a:p>
            <a:pPr>
              <a:lnSpc>
                <a:spcPct val="100000"/>
              </a:lnSpc>
              <a:spcBef>
                <a:spcPts val="1417"/>
              </a:spcBef>
            </a:pPr>
            <a:endParaRPr b="0" lang="sv-SE" sz="2000" spc="-1" strike="noStrike">
              <a:latin typeface="DejaVu Sans"/>
            </a:endParaRPr>
          </a:p>
          <a:p>
            <a:pPr>
              <a:lnSpc>
                <a:spcPct val="100000"/>
              </a:lnSpc>
              <a:spcBef>
                <a:spcPts val="1417"/>
              </a:spcBef>
            </a:pPr>
            <a:endParaRPr b="0" lang="sv-SE" sz="2000" spc="-1" strike="noStrike">
              <a:latin typeface="DejaVu Sans"/>
            </a:endParaRPr>
          </a:p>
          <a:p>
            <a:pPr marL="343080" indent="-342000">
              <a:lnSpc>
                <a:spcPct val="100000"/>
              </a:lnSpc>
              <a:spcBef>
                <a:spcPts val="1417"/>
              </a:spcBef>
              <a:buClr>
                <a:srgbClr val="000000"/>
              </a:buClr>
              <a:buFont typeface="Times New Roman"/>
              <a:buChar char="•"/>
            </a:pPr>
            <a:r>
              <a:rPr b="0" lang="sv-SE" sz="2000" spc="-1" strike="noStrike">
                <a:solidFill>
                  <a:srgbClr val="000000"/>
                </a:solidFill>
                <a:latin typeface="Times New Roman"/>
                <a:ea typeface="MS Gothic"/>
              </a:rPr>
              <a:t>Currently the agenda is losely organized, but </a:t>
            </a:r>
            <a:r>
              <a:rPr b="0" lang="sv-SE" sz="2000" spc="-1" strike="noStrike" u="sng">
                <a:solidFill>
                  <a:srgbClr val="000000"/>
                </a:solidFill>
                <a:uFillTx/>
                <a:latin typeface="Times New Roman"/>
                <a:ea typeface="MS Gothic"/>
              </a:rPr>
              <a:t>we aim to have a good idea about how to proceed after Monday PM2</a:t>
            </a:r>
            <a:r>
              <a:rPr b="0" lang="sv-SE" sz="2000" spc="-1" strike="noStrike">
                <a:solidFill>
                  <a:srgbClr val="000000"/>
                </a:solidFill>
                <a:latin typeface="Times New Roman"/>
                <a:ea typeface="MS Gothic"/>
              </a:rPr>
              <a:t>.</a:t>
            </a:r>
            <a:endParaRPr b="0" lang="sv-SE" sz="2000" spc="-1" strike="noStrike">
              <a:latin typeface="DejaVu Sans"/>
            </a:endParaRPr>
          </a:p>
        </p:txBody>
      </p:sp>
      <p:sp>
        <p:nvSpPr>
          <p:cNvPr id="176" name="CustomShape 2"/>
          <p:cNvSpPr/>
          <p:nvPr/>
        </p:nvSpPr>
        <p:spPr>
          <a:xfrm>
            <a:off x="4344840" y="6475320"/>
            <a:ext cx="527400" cy="3625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99332B3-3271-4910-A6D9-0AF60DDD711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7" name="CustomShape 3"/>
          <p:cNvSpPr/>
          <p:nvPr/>
        </p:nvSpPr>
        <p:spPr>
          <a:xfrm>
            <a:off x="5357880" y="6475320"/>
            <a:ext cx="3183480" cy="1800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8" name="CustomShape 4"/>
          <p:cNvSpPr/>
          <p:nvPr/>
        </p:nvSpPr>
        <p:spPr>
          <a:xfrm>
            <a:off x="696960" y="333360"/>
            <a:ext cx="1873800" cy="2718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May 2019</a:t>
            </a:r>
            <a:endParaRPr b="0" lang="sv-SE" sz="1800" spc="-1" strike="noStrike">
              <a:latin typeface="DejaVu Sans"/>
            </a:endParaRPr>
          </a:p>
        </p:txBody>
      </p:sp>
      <p:sp>
        <p:nvSpPr>
          <p:cNvPr id="179" name="CustomShape 5"/>
          <p:cNvSpPr/>
          <p:nvPr/>
        </p:nvSpPr>
        <p:spPr>
          <a:xfrm>
            <a:off x="685800" y="68580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1234</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2019-05-13T06:35:57Z</dcterms:modified>
  <cp:revision>46</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