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5" r:id="rId4"/>
    <p:sldId id="266" r:id="rId5"/>
    <p:sldId id="335" r:id="rId6"/>
    <p:sldId id="319" r:id="rId7"/>
    <p:sldId id="268" r:id="rId8"/>
    <p:sldId id="280" r:id="rId9"/>
    <p:sldId id="355" r:id="rId10"/>
    <p:sldId id="270" r:id="rId11"/>
    <p:sldId id="272" r:id="rId12"/>
    <p:sldId id="334" r:id="rId13"/>
    <p:sldId id="332" r:id="rId14"/>
    <p:sldId id="275" r:id="rId15"/>
    <p:sldId id="336" r:id="rId16"/>
    <p:sldId id="337" r:id="rId17"/>
    <p:sldId id="338" r:id="rId18"/>
    <p:sldId id="343" r:id="rId19"/>
    <p:sldId id="344" r:id="rId20"/>
    <p:sldId id="345" r:id="rId21"/>
    <p:sldId id="321" r:id="rId22"/>
    <p:sldId id="346" r:id="rId23"/>
    <p:sldId id="350" r:id="rId24"/>
    <p:sldId id="351" r:id="rId25"/>
    <p:sldId id="348" r:id="rId26"/>
    <p:sldId id="352" r:id="rId27"/>
    <p:sldId id="354" r:id="rId28"/>
    <p:sldId id="353" r:id="rId29"/>
    <p:sldId id="356" r:id="rId30"/>
    <p:sldId id="274" r:id="rId31"/>
    <p:sldId id="324" r:id="rId32"/>
    <p:sldId id="26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3" d="100"/>
          <a:sy n="73" d="100"/>
        </p:scale>
        <p:origin x="84"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89847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6</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30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802.11-19/0618r3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0519-00-AANI-aani-march-2019-meeting-minute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8/11-18-1340-09-AANI-proposed-ls-to-3gpp-wfa-wba-wififorward-on-the-studies-done-regarding-benchmarking-of-802-11ax-capabilities.docx" TargetMode="External"/><Relationship Id="rId5" Type="http://schemas.openxmlformats.org/officeDocument/2006/relationships/hyperlink" Target="https://mentor.ieee.org/802.11/dcn/16/11-16-1510-02-AANI-reply-to-liaison-from-3gpp-ran2-on-estimated-throughput-11-16-1384.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671-00-AANI-preliminary-results-of-euht-evaluation-on-urban-macro-urllc.pptx" TargetMode="External"/><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672-00-AANI-euht-standard-intro-0422.pptx%20EUHT%20standard%20intro_0422"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728-00-AANI-euht-evaluation-mobility.pptx" TargetMode="External"/><Relationship Id="rId2" Type="http://schemas.openxmlformats.org/officeDocument/2006/relationships/hyperlink" Target="https://mentor.ieee.org/802.11/dcn/19/11-19-0694-00-AANI-preliminary-results-of-euht-evaluation-on-urban-macro-urllc-and-mmtc.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tu.int/dms_pub/itu-r/md/15/sg05/c/R15-SG05-C-0056!!MSW-E.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303"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March 2019 Meeting in Vancouver, BC, Canada</a:t>
            </a:r>
            <a:r>
              <a:rPr lang="en-US" altLang="en-US" dirty="0"/>
              <a:t>:</a:t>
            </a:r>
            <a:br>
              <a:rPr lang="en-US" altLang="en-US" dirty="0"/>
            </a:br>
            <a:r>
              <a:rPr lang="en-US" altLang="en-US" dirty="0">
                <a:hlinkClick r:id="rId2"/>
              </a:rPr>
              <a:t>11-19/0519r0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11-19/0743r0 “AANI SC Minutes, AANI SC”  -Roger Marks (EthAirNet Associates) </a:t>
            </a:r>
          </a:p>
          <a:p>
            <a:pPr>
              <a:buFont typeface="Arial" panose="020B0604020202020204" pitchFamily="34" charset="0"/>
              <a:buChar char="•"/>
            </a:pPr>
            <a:r>
              <a:rPr lang="en-US" altLang="en-US" sz="2000" dirty="0"/>
              <a:t>11-19/0726r1 “AANI SC Minutes AANI SC 2019-04-29” - </a:t>
            </a:r>
            <a:r>
              <a:rPr lang="en-US" altLang="en-US" sz="2000" dirty="0" err="1"/>
              <a:t>Haifeng</a:t>
            </a:r>
            <a:r>
              <a:rPr lang="en-US" altLang="en-US" sz="2000" dirty="0"/>
              <a:t> Huang (Nufront) </a:t>
            </a:r>
          </a:p>
          <a:p>
            <a:pPr>
              <a:buFont typeface="Arial" panose="020B0604020202020204" pitchFamily="34" charset="0"/>
              <a:buChar char="•"/>
            </a:pPr>
            <a:r>
              <a:rPr lang="en-US" altLang="en-US" sz="2000" dirty="0"/>
              <a:t>11-19/0692r0 “AANI SC Minutes, AANI SC, 2019-04-22” - </a:t>
            </a:r>
            <a:r>
              <a:rPr lang="en-US" altLang="en-US" sz="2000" dirty="0" err="1"/>
              <a:t>Haifeng</a:t>
            </a:r>
            <a:r>
              <a:rPr lang="en-US" altLang="en-US" sz="2000" dirty="0"/>
              <a:t> HUSANG (Nufront) </a:t>
            </a:r>
          </a:p>
          <a:p>
            <a:pPr>
              <a:buFont typeface="Arial" panose="020B0604020202020204" pitchFamily="34" charset="0"/>
              <a:buChar char="•"/>
            </a:pPr>
            <a:r>
              <a:rPr lang="en-US" altLang="en-US" sz="2000" dirty="0"/>
              <a:t>11-19/0675r0 “AANI SC Minutes, AANI SC, 2019-04-16” Joseph Levy (InterDigital) </a:t>
            </a:r>
          </a:p>
          <a:p>
            <a:pPr>
              <a:buFont typeface="Arial" panose="020B0604020202020204" pitchFamily="34" charset="0"/>
              <a:buChar char="•"/>
            </a:pPr>
            <a:r>
              <a:rPr lang="en-US" altLang="en-US" sz="2000" dirty="0"/>
              <a:t>11-19/0631r1 “AANI SC Minutes, AANI SC, 2019-04-08” Joseph Levy (InterDigital) </a:t>
            </a:r>
          </a:p>
          <a:p>
            <a:pPr lvl="1"/>
            <a:r>
              <a:rPr lang="en-US" altLang="en-US" dirty="0"/>
              <a:t>Comments?</a:t>
            </a:r>
          </a:p>
          <a:p>
            <a:pPr lvl="1"/>
            <a:r>
              <a:rPr lang="en-US" altLang="en-US" dirty="0"/>
              <a:t> 	Objections to approving the minutes? </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6" y="150813"/>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878238" y="782663"/>
            <a:ext cx="10475383"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1"/>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2"/>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3"/>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4"/>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5"/>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t>Tuesday 16 March, EVE – 19:30-21:30 TBC </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dirty="0">
                <a:hlinkClick r:id="rId2"/>
              </a:rPr>
              <a:t>11-18/0256r0</a:t>
            </a:r>
            <a:r>
              <a:rPr lang="en-US" sz="2000" dirty="0"/>
              <a:t> “802.11ax for IMT-2020” </a:t>
            </a:r>
          </a:p>
          <a:p>
            <a:pPr>
              <a:buFont typeface="Arial" panose="020B0604020202020204" pitchFamily="34" charset="0"/>
              <a:buChar char="•"/>
            </a:pPr>
            <a:r>
              <a:rPr lang="en-US" sz="2000" dirty="0">
                <a:hlinkClick r:id="rId3"/>
              </a:rPr>
              <a:t>11-18/0517r2</a:t>
            </a:r>
            <a:r>
              <a:rPr lang="en-US" sz="2000" dirty="0"/>
              <a:t> “802.11ax for IMT-2020 eMBB Indoor Hotspot and Dense Urban”</a:t>
            </a:r>
          </a:p>
          <a:p>
            <a:pPr>
              <a:buFont typeface="Arial" panose="020B0604020202020204" pitchFamily="34" charset="0"/>
              <a:buChar char="•"/>
            </a:pPr>
            <a:r>
              <a:rPr lang="en-US" sz="2000" u="sng" dirty="0">
                <a:hlinkClick r:id="rId4"/>
              </a:rPr>
              <a:t>11-18/0915r3</a:t>
            </a:r>
            <a:r>
              <a:rPr lang="en-US" sz="2000" dirty="0"/>
              <a:t> “Benchmarking of 802.11ax against eMBB Indoor Hotspot requirements using IMT-2020 simulation methodology”</a:t>
            </a:r>
          </a:p>
          <a:p>
            <a:pPr>
              <a:buFont typeface="Arial" panose="020B0604020202020204" pitchFamily="34" charset="0"/>
              <a:buChar char="•"/>
            </a:pPr>
            <a:r>
              <a:rPr lang="en-US" sz="2000" dirty="0">
                <a:hlinkClick r:id="rId5"/>
              </a:rPr>
              <a:t>11-18/1240r4</a:t>
            </a:r>
            <a:r>
              <a:rPr lang="en-US" sz="2000" dirty="0"/>
              <a:t> “802.11ax for IMT-2020 eMBB Indoor Hotspot”</a:t>
            </a:r>
          </a:p>
          <a:p>
            <a:pPr>
              <a:buFont typeface="Arial" panose="020B0604020202020204" pitchFamily="34" charset="0"/>
              <a:buChar char="•"/>
            </a:pPr>
            <a:r>
              <a:rPr lang="en-US" sz="2000" dirty="0">
                <a:hlinkClick r:id="rId6"/>
              </a:rPr>
              <a:t>11-18/1573r7</a:t>
            </a:r>
            <a:r>
              <a:rPr lang="en-US" sz="2000" dirty="0"/>
              <a:t> “Summary of 802.11ax Self Evaluation for IMT-2020 EMBB Indoor Hotspot and Dense Urban Test Environments”</a:t>
            </a:r>
          </a:p>
          <a:p>
            <a:pPr>
              <a:buFont typeface="Arial" panose="020B0604020202020204" pitchFamily="34" charset="0"/>
              <a:buChar char="•"/>
            </a:pPr>
            <a:r>
              <a:rPr lang="en-US" sz="2000" dirty="0">
                <a:hlinkClick r:id="rId7"/>
              </a:rPr>
              <a:t>11-18/1340r9</a:t>
            </a:r>
            <a:r>
              <a:rPr lang="en-US" sz="2000" dirty="0"/>
              <a:t> “Proposed LS to 3GPP/WFA/WBA/WifiForward on the studies done regarding benchmarking of 802.11ax capabilities”</a:t>
            </a:r>
          </a:p>
          <a:p>
            <a:pPr>
              <a:buFont typeface="Arial" panose="020B0604020202020204" pitchFamily="34" charset="0"/>
              <a:buChar char="•"/>
            </a:pPr>
            <a:r>
              <a:rPr lang="en-US" sz="2000" dirty="0">
                <a:hlinkClick r:id="rId8"/>
              </a:rPr>
              <a:t>LS sent by the 802.11 WG Chair</a:t>
            </a:r>
            <a:r>
              <a:rPr lang="en-US" sz="2000" dirty="0"/>
              <a:t>, based on: </a:t>
            </a:r>
            <a:r>
              <a:rPr lang="en-US" altLang="en-US" sz="2000" dirty="0">
                <a:hlinkClick r:id="rId7"/>
              </a:rPr>
              <a:t>11-18/1340r9</a:t>
            </a:r>
            <a:r>
              <a:rPr lang="en-US" sz="2000" dirty="0"/>
              <a:t> </a:t>
            </a:r>
          </a:p>
          <a:p>
            <a:pPr marL="0" indent="0"/>
            <a:endParaRPr lang="en-US" i="1" dirty="0"/>
          </a:p>
          <a:p>
            <a:pPr marL="0" indent="0" algn="ctr"/>
            <a:r>
              <a:rPr lang="en-US" i="1" dirty="0"/>
              <a:t>Note: IMT-2020 proposal deadline is 2 July 2019 – May is Last 802.11 meeting prior</a:t>
            </a: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1/4</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37098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2/4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07475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3/4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Tuesday 16 April 2019 @ 22:00 EDT:</a:t>
            </a:r>
          </a:p>
          <a:p>
            <a:pPr marL="857250" lvl="1" indent="-457200">
              <a:buFont typeface="Arial" panose="020B0604020202020204" pitchFamily="34" charset="0"/>
              <a:buChar char="•"/>
            </a:pPr>
            <a:r>
              <a:rPr lang="en-US" altLang="en-US" sz="2400" b="0" dirty="0"/>
              <a:t>Shenfa LIU (Nufront) presented </a:t>
            </a:r>
            <a:r>
              <a:rPr lang="en-US" altLang="en-US" sz="2400" b="0" dirty="0">
                <a:hlinkClick r:id="rId2"/>
              </a:rPr>
              <a:t>11-19/0626r0</a:t>
            </a:r>
            <a:r>
              <a:rPr lang="en-US" altLang="en-US" sz="2400" b="0" dirty="0"/>
              <a:t> – “</a:t>
            </a:r>
            <a:r>
              <a:rPr lang="nl-NL" sz="2400" dirty="0"/>
              <a:t>EUHT Tech Brief En for IEEE 20190407</a:t>
            </a:r>
            <a:r>
              <a:rPr lang="en-US" altLang="en-US" sz="2400" b="0" dirty="0"/>
              <a:t>”</a:t>
            </a:r>
            <a:br>
              <a:rPr lang="en-US" b="0" dirty="0"/>
            </a:br>
            <a:r>
              <a:rPr lang="en-US" sz="2400" b="0" dirty="0"/>
              <a:t>An overview of EUHT technology</a:t>
            </a:r>
            <a:r>
              <a:rPr lang="en-US" altLang="en-US" sz="2400" b="0" dirty="0"/>
              <a:t> </a:t>
            </a:r>
          </a:p>
          <a:p>
            <a:pPr marL="857250" lvl="1" indent="-457200">
              <a:buFont typeface="Arial" panose="020B0604020202020204" pitchFamily="34" charset="0"/>
              <a:buChar char="•"/>
            </a:pPr>
            <a:r>
              <a:rPr lang="en-US" altLang="en-US" sz="2400" b="0" dirty="0"/>
              <a:t>Some technical discussion followed the presentation</a:t>
            </a:r>
          </a:p>
          <a:p>
            <a:pPr marL="857250" lvl="1" indent="-457200">
              <a:buFont typeface="Arial" panose="020B0604020202020204" pitchFamily="34" charset="0"/>
              <a:buChar char="•"/>
            </a:pPr>
            <a:r>
              <a:rPr lang="en-US" altLang="en-US" sz="2400" dirty="0"/>
              <a:t>An overview of the critical dates associated with IMT-2020 process was provided</a:t>
            </a:r>
          </a:p>
          <a:p>
            <a:pPr marL="457200" indent="-457200">
              <a:buFont typeface="Arial" panose="020B0604020202020204" pitchFamily="34" charset="0"/>
              <a:buChar char="•"/>
            </a:pPr>
            <a:r>
              <a:rPr lang="en-US" altLang="en-US" sz="2800" b="0" dirty="0"/>
              <a:t>Teleconference Monday 22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3"/>
              </a:rPr>
              <a:t>11-19/0671r0</a:t>
            </a:r>
            <a:r>
              <a:rPr lang="en-US" altLang="en-US" sz="2400" dirty="0"/>
              <a:t>  “The preliminary evaluation results of EUHT on Urban Macro URLLC” </a:t>
            </a:r>
          </a:p>
          <a:p>
            <a:pPr marL="857250" lvl="1" indent="-457200">
              <a:buFont typeface="Arial" panose="020B0604020202020204" pitchFamily="34" charset="0"/>
              <a:buChar char="•"/>
            </a:pPr>
            <a:r>
              <a:rPr lang="en-US" altLang="en-US" sz="2400" dirty="0"/>
              <a:t>And posted </a:t>
            </a:r>
            <a:r>
              <a:rPr lang="nl-NL" altLang="en-US" sz="2400" dirty="0">
                <a:hlinkClick r:id="rId4"/>
              </a:rPr>
              <a:t>11-19/0672r0</a:t>
            </a:r>
            <a:r>
              <a:rPr lang="en-US" sz="2400" dirty="0"/>
              <a:t> - EUHT standard intro_0422 Jun Lei (Nufront)</a:t>
            </a:r>
          </a:p>
          <a:p>
            <a:pPr marL="857250" lvl="1" indent="-457200">
              <a:buFont typeface="Arial" panose="020B0604020202020204" pitchFamily="34" charset="0"/>
              <a:buChar char="•"/>
            </a:pPr>
            <a:r>
              <a:rPr lang="en-US" sz="2400" dirty="0"/>
              <a:t>The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94115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4/4</a:t>
            </a:r>
          </a:p>
        </p:txBody>
      </p:sp>
      <p:sp>
        <p:nvSpPr>
          <p:cNvPr id="3" name="Content Placeholder 2"/>
          <p:cNvSpPr>
            <a:spLocks noGrp="1"/>
          </p:cNvSpPr>
          <p:nvPr>
            <p:ph idx="1"/>
          </p:nvPr>
        </p:nvSpPr>
        <p:spPr>
          <a:xfrm>
            <a:off x="461964" y="1298576"/>
            <a:ext cx="11265958" cy="5176838"/>
          </a:xfrm>
        </p:spPr>
        <p:txBody>
          <a:bodyPr/>
          <a:lstStyle/>
          <a:p>
            <a:pPr marL="457200" indent="-457200">
              <a:buFont typeface="Arial" panose="020B0604020202020204" pitchFamily="34" charset="0"/>
              <a:buChar char="•"/>
            </a:pPr>
            <a:r>
              <a:rPr lang="en-US" altLang="en-US" sz="2800" b="0" dirty="0"/>
              <a:t>Teleconference Monday 29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2"/>
              </a:rPr>
              <a:t>11-19/0694r0</a:t>
            </a:r>
            <a:r>
              <a:rPr lang="en-US" altLang="en-US" sz="2400" dirty="0"/>
              <a:t>  “</a:t>
            </a:r>
            <a:r>
              <a:rPr lang="en-US" sz="2400" dirty="0"/>
              <a:t>Preliminary Results of EUHT Evaluation on Urban Macro URLLC and mMTC</a:t>
            </a:r>
            <a:r>
              <a:rPr lang="en-US" altLang="en-US" sz="2400" dirty="0"/>
              <a:t>” </a:t>
            </a:r>
          </a:p>
          <a:p>
            <a:pPr marL="857250" lvl="1" indent="-457200">
              <a:buFont typeface="Arial" panose="020B0604020202020204" pitchFamily="34" charset="0"/>
              <a:buChar char="•"/>
            </a:pPr>
            <a:r>
              <a:rPr lang="en-US" sz="2400" dirty="0"/>
              <a:t>The procedures, requirements, and critical dates were reviewed and discussed</a:t>
            </a:r>
          </a:p>
          <a:p>
            <a:pPr marL="457200" indent="-457200">
              <a:buFont typeface="Arial" panose="020B0604020202020204" pitchFamily="34" charset="0"/>
              <a:buChar char="•"/>
            </a:pPr>
            <a:r>
              <a:rPr lang="en-US" sz="2800" dirty="0"/>
              <a:t> </a:t>
            </a:r>
            <a:r>
              <a:rPr lang="en-US" altLang="en-US" sz="2800" b="0" dirty="0"/>
              <a:t>Teleconference Monday 6 May 2019 @ 10:00 EDT:</a:t>
            </a:r>
          </a:p>
          <a:p>
            <a:pPr marL="857250" lvl="1" indent="-457200">
              <a:spcBef>
                <a:spcPts val="200"/>
              </a:spcBef>
              <a:buFont typeface="Arial" panose="020B0604020202020204" pitchFamily="34" charset="0"/>
              <a:buChar char="•"/>
              <a:defRPr/>
            </a:pPr>
            <a:r>
              <a:rPr lang="en-US" altLang="en-US" sz="2400" dirty="0"/>
              <a:t>Jun LEI (Nufront) presented </a:t>
            </a:r>
            <a:r>
              <a:rPr lang="en-US" altLang="en-US" sz="2400" dirty="0">
                <a:hlinkClick r:id="rId3"/>
              </a:rPr>
              <a:t>11-19/0728r0</a:t>
            </a:r>
            <a:r>
              <a:rPr lang="en-US" altLang="en-US" sz="2400" dirty="0"/>
              <a:t> “</a:t>
            </a:r>
            <a:r>
              <a:rPr lang="en-US" sz="2400" dirty="0"/>
              <a:t>EUHT Evaluation Mobility”</a:t>
            </a:r>
          </a:p>
          <a:p>
            <a:pPr marL="857250" lvl="1" indent="-457200">
              <a:buFont typeface="Arial" panose="020B0604020202020204" pitchFamily="34" charset="0"/>
              <a:buChar char="•"/>
            </a:pPr>
            <a:r>
              <a:rPr lang="en-US" sz="2400" dirty="0"/>
              <a:t>The Chair reviewed status and ITU process</a:t>
            </a:r>
            <a:endParaRPr lang="nl-NL" altLang="en-US" sz="28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197451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46468-7C78-481D-BAB5-4770BF43BCFE}"/>
              </a:ext>
            </a:extLst>
          </p:cNvPr>
          <p:cNvSpPr>
            <a:spLocks noGrp="1"/>
          </p:cNvSpPr>
          <p:nvPr>
            <p:ph type="title"/>
          </p:nvPr>
        </p:nvSpPr>
        <p:spPr/>
        <p:txBody>
          <a:bodyPr/>
          <a:lstStyle/>
          <a:p>
            <a:r>
              <a:rPr lang="en-US" dirty="0"/>
              <a:t>What needs to be provided for a IMT-2020 proposal</a:t>
            </a:r>
          </a:p>
        </p:txBody>
      </p:sp>
      <p:sp>
        <p:nvSpPr>
          <p:cNvPr id="3" name="Content Placeholder 2">
            <a:extLst>
              <a:ext uri="{FF2B5EF4-FFF2-40B4-BE49-F238E27FC236}">
                <a16:creationId xmlns:a16="http://schemas.microsoft.com/office/drawing/2014/main" id="{F54CA145-871C-4FED-9CB0-9C364095AC7E}"/>
              </a:ext>
            </a:extLst>
          </p:cNvPr>
          <p:cNvSpPr>
            <a:spLocks noGrp="1"/>
          </p:cNvSpPr>
          <p:nvPr>
            <p:ph idx="1"/>
          </p:nvPr>
        </p:nvSpPr>
        <p:spPr>
          <a:xfrm>
            <a:off x="457200" y="1981201"/>
            <a:ext cx="11201399" cy="4494213"/>
          </a:xfrm>
        </p:spPr>
        <p:txBody>
          <a:bodyPr/>
          <a:lstStyle/>
          <a:p>
            <a:r>
              <a:rPr lang="en-US" dirty="0"/>
              <a:t>A joint 802.11ax/EUHT proposal must have a:</a:t>
            </a:r>
          </a:p>
          <a:p>
            <a:pPr marL="457200" indent="-457200">
              <a:buFont typeface="+mj-lt"/>
              <a:buAutoNum type="arabicPeriod"/>
            </a:pPr>
            <a:r>
              <a:rPr lang="en-US" dirty="0"/>
              <a:t>A Complete Characteristics Template (Description Template 5.2.3.2)</a:t>
            </a:r>
          </a:p>
          <a:p>
            <a:pPr marL="457200" indent="-457200">
              <a:buFont typeface="+mj-lt"/>
              <a:buAutoNum type="arabicPeriod"/>
            </a:pPr>
            <a:r>
              <a:rPr lang="en-US" dirty="0"/>
              <a:t>A Complete Link Budget Template (Description Template 5.2.3.3)</a:t>
            </a:r>
          </a:p>
          <a:p>
            <a:pPr marL="457200" indent="-457200">
              <a:buFont typeface="+mj-lt"/>
              <a:buAutoNum type="arabicPeriod"/>
            </a:pPr>
            <a:r>
              <a:rPr lang="en-US" dirty="0"/>
              <a:t>A Complete Compliance Template (RIT/SRIT Compliance Template 5.2.4)</a:t>
            </a:r>
          </a:p>
          <a:p>
            <a:pPr marL="457200" indent="-457200">
              <a:buFont typeface="+mj-lt"/>
              <a:buAutoNum type="arabicPeriod"/>
            </a:pPr>
            <a:r>
              <a:rPr lang="en-US" dirty="0"/>
              <a:t>A Complete Self-Evaluation Report (Self generated or endorsed)</a:t>
            </a:r>
          </a:p>
          <a:p>
            <a:pPr marL="457200" indent="-457200">
              <a:buFont typeface="+mj-lt"/>
              <a:buAutoNum type="arabicPeriod"/>
            </a:pPr>
            <a:r>
              <a:rPr lang="en-US" dirty="0"/>
              <a:t>An Indication of Compliance with the ITU Policy on Intellectual Property Rights</a:t>
            </a:r>
          </a:p>
          <a:p>
            <a:pPr marL="457200" indent="-457200">
              <a:buFont typeface="+mj-lt"/>
              <a:buAutoNum type="arabicPeriod"/>
            </a:pPr>
            <a:endParaRPr lang="en-US" dirty="0"/>
          </a:p>
          <a:p>
            <a:pPr marL="0" indent="0"/>
            <a:r>
              <a:rPr lang="en-US" b="0" dirty="0"/>
              <a:t>According to ITU-R </a:t>
            </a:r>
            <a:r>
              <a:rPr lang="fr-FR" b="0" dirty="0"/>
              <a:t>Document 5/56-E - </a:t>
            </a:r>
            <a:r>
              <a:rPr lang="fr-FR" b="0" i="1" dirty="0"/>
              <a:t>Working Party 5D, </a:t>
            </a:r>
            <a:r>
              <a:rPr lang="en-US" b="0" i="1" dirty="0"/>
              <a:t>DRAFT NEW REPORT ITU-R M.[IMT-2020.SUBMISSION Requirements, evaluation criteria and submission templates for the development of IMT-2020 </a:t>
            </a:r>
            <a:r>
              <a:rPr lang="en-US" b="0" dirty="0"/>
              <a:t>– 3 July 2017 - </a:t>
            </a:r>
            <a:r>
              <a:rPr lang="en-US" dirty="0">
                <a:hlinkClick r:id="rId2"/>
              </a:rPr>
              <a:t>IMT-2020.SUBMISSION</a:t>
            </a:r>
            <a:endParaRPr lang="en-US" b="0" dirty="0"/>
          </a:p>
          <a:p>
            <a:pPr marL="0" indent="0"/>
            <a:endParaRPr lang="en-US" b="0" dirty="0"/>
          </a:p>
        </p:txBody>
      </p:sp>
      <p:sp>
        <p:nvSpPr>
          <p:cNvPr id="4" name="Slide Number Placeholder 3">
            <a:extLst>
              <a:ext uri="{FF2B5EF4-FFF2-40B4-BE49-F238E27FC236}">
                <a16:creationId xmlns:a16="http://schemas.microsoft.com/office/drawing/2014/main" id="{0E35F84D-DE9D-4F01-A923-C4E9D002221F}"/>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EF5C5C4-511D-49AE-984B-FD00560DF39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45EBD10-70D6-48D8-BC50-67380EFDE25E}"/>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65409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7238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May 2019</a:t>
            </a:r>
          </a:p>
          <a:p>
            <a:pPr algn="ctr"/>
            <a:r>
              <a:rPr lang="en-GB" dirty="0"/>
              <a:t>Grand Hyatt Atlanta in Buckhead, Atlanta, Georgia, USA</a:t>
            </a:r>
          </a:p>
          <a:p>
            <a:pPr algn="ctr"/>
            <a:r>
              <a:rPr lang="en-US" altLang="en-US" dirty="0"/>
              <a:t>Chair: Joseph Levy (InterDigital)</a:t>
            </a:r>
          </a:p>
          <a:p>
            <a:pPr algn="ctr"/>
            <a:r>
              <a:rPr lang="en-US" altLang="en-US" dirty="0"/>
              <a:t>Vice Chair: Open</a:t>
            </a:r>
          </a:p>
          <a:p>
            <a:pPr algn="ctr"/>
            <a:r>
              <a:rPr lang="en-US" altLang="en-US" dirty="0"/>
              <a:t>Secretary: Open</a:t>
            </a:r>
          </a:p>
          <a:p>
            <a:r>
              <a:rPr lang="en-US" altLang="en-US" dirty="0"/>
              <a:t>r1:Updated prior to the Monday PM2 session</a:t>
            </a:r>
          </a:p>
          <a:p>
            <a:r>
              <a:rPr lang="en-US" altLang="en-US" dirty="0"/>
              <a:t>r2:Updated after the </a:t>
            </a:r>
            <a:r>
              <a:rPr lang="en-US" altLang="en-US"/>
              <a:t>Monday PM2 </a:t>
            </a:r>
            <a:r>
              <a:rPr lang="en-US" altLang="en-US" dirty="0"/>
              <a:t>session, prior to Tuesday AM1 session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F68D-BF2F-4196-91B5-8A5717D39AE7}"/>
              </a:ext>
            </a:extLst>
          </p:cNvPr>
          <p:cNvSpPr>
            <a:spLocks noGrp="1"/>
          </p:cNvSpPr>
          <p:nvPr>
            <p:ph type="title"/>
          </p:nvPr>
        </p:nvSpPr>
        <p:spPr/>
        <p:txBody>
          <a:bodyPr/>
          <a:lstStyle/>
          <a:p>
            <a:r>
              <a:rPr lang="en-US" dirty="0"/>
              <a:t>Dates of Interest</a:t>
            </a:r>
          </a:p>
        </p:txBody>
      </p:sp>
      <p:sp>
        <p:nvSpPr>
          <p:cNvPr id="3" name="Date Placeholder 2">
            <a:extLst>
              <a:ext uri="{FF2B5EF4-FFF2-40B4-BE49-F238E27FC236}">
                <a16:creationId xmlns:a16="http://schemas.microsoft.com/office/drawing/2014/main" id="{7EC4DEE3-90E9-4767-B3A8-7F86C8EAC498}"/>
              </a:ext>
            </a:extLst>
          </p:cNvPr>
          <p:cNvSpPr>
            <a:spLocks noGrp="1"/>
          </p:cNvSpPr>
          <p:nvPr>
            <p:ph type="dt" idx="10"/>
          </p:nvPr>
        </p:nvSpPr>
        <p:spPr/>
        <p:txBody>
          <a:bodyPr/>
          <a:lstStyle/>
          <a:p>
            <a:r>
              <a:rPr lang="en-US" dirty="0"/>
              <a:t>May 2019</a:t>
            </a:r>
            <a:endParaRPr lang="en-GB" dirty="0"/>
          </a:p>
        </p:txBody>
      </p:sp>
      <p:sp>
        <p:nvSpPr>
          <p:cNvPr id="4" name="Footer Placeholder 3">
            <a:extLst>
              <a:ext uri="{FF2B5EF4-FFF2-40B4-BE49-F238E27FC236}">
                <a16:creationId xmlns:a16="http://schemas.microsoft.com/office/drawing/2014/main" id="{1CCA04CE-782B-40D8-9E91-647696920CD5}"/>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0C4990B-A27B-44F2-94F7-7C7EE0090CEE}"/>
              </a:ext>
            </a:extLst>
          </p:cNvPr>
          <p:cNvSpPr>
            <a:spLocks noGrp="1"/>
          </p:cNvSpPr>
          <p:nvPr>
            <p:ph type="sldNum" idx="12"/>
          </p:nvPr>
        </p:nvSpPr>
        <p:spPr/>
        <p:txBody>
          <a:bodyPr/>
          <a:lstStyle/>
          <a:p>
            <a:r>
              <a:rPr lang="en-GB" dirty="0"/>
              <a:t>Slide </a:t>
            </a:r>
            <a:fld id="{06B781AF-4CCF-49B0-A572-DE54FBE5D942}" type="slidenum">
              <a:rPr lang="en-GB" smtClean="0"/>
              <a:pPr/>
              <a:t>20</a:t>
            </a:fld>
            <a:endParaRPr lang="en-GB" dirty="0"/>
          </a:p>
        </p:txBody>
      </p:sp>
      <p:graphicFrame>
        <p:nvGraphicFramePr>
          <p:cNvPr id="6" name="Object 5">
            <a:extLst>
              <a:ext uri="{FF2B5EF4-FFF2-40B4-BE49-F238E27FC236}">
                <a16:creationId xmlns:a16="http://schemas.microsoft.com/office/drawing/2014/main" id="{1D4C355E-0B3C-4EF8-845B-02B7FB0E7543}"/>
              </a:ext>
            </a:extLst>
          </p:cNvPr>
          <p:cNvGraphicFramePr>
            <a:graphicFrameLocks noChangeAspect="1"/>
          </p:cNvGraphicFramePr>
          <p:nvPr>
            <p:extLst/>
          </p:nvPr>
        </p:nvGraphicFramePr>
        <p:xfrm>
          <a:off x="228600" y="1728528"/>
          <a:ext cx="11615659" cy="4138871"/>
        </p:xfrm>
        <a:graphic>
          <a:graphicData uri="http://schemas.openxmlformats.org/presentationml/2006/ole">
            <mc:AlternateContent xmlns:mc="http://schemas.openxmlformats.org/markup-compatibility/2006">
              <mc:Choice xmlns:v="urn:schemas-microsoft-com:vml" Requires="v">
                <p:oleObj spid="_x0000_s5133" name="Worksheet" r:id="rId3" imgW="9572462" imgH="2933700" progId="Excel.Sheet.12">
                  <p:embed/>
                </p:oleObj>
              </mc:Choice>
              <mc:Fallback>
                <p:oleObj name="Worksheet" r:id="rId3" imgW="9572462" imgH="2933700" progId="Excel.Sheet.12">
                  <p:embed/>
                  <p:pic>
                    <p:nvPicPr>
                      <p:cNvPr id="6" name="Object 5">
                        <a:extLst>
                          <a:ext uri="{FF2B5EF4-FFF2-40B4-BE49-F238E27FC236}">
                            <a16:creationId xmlns:a16="http://schemas.microsoft.com/office/drawing/2014/main" id="{1D4C355E-0B3C-4EF8-845B-02B7FB0E7543}"/>
                          </a:ext>
                        </a:extLst>
                      </p:cNvPr>
                      <p:cNvPicPr/>
                      <p:nvPr/>
                    </p:nvPicPr>
                    <p:blipFill>
                      <a:blip r:embed="rId4"/>
                      <a:stretch>
                        <a:fillRect/>
                      </a:stretch>
                    </p:blipFill>
                    <p:spPr>
                      <a:xfrm>
                        <a:off x="228600" y="1728528"/>
                        <a:ext cx="11615659" cy="4138871"/>
                      </a:xfrm>
                      <a:prstGeom prst="rect">
                        <a:avLst/>
                      </a:prstGeom>
                    </p:spPr>
                  </p:pic>
                </p:oleObj>
              </mc:Fallback>
            </mc:AlternateContent>
          </a:graphicData>
        </a:graphic>
      </p:graphicFrame>
    </p:spTree>
    <p:extLst>
      <p:ext uri="{BB962C8B-B14F-4D97-AF65-F5344CB8AC3E}">
        <p14:creationId xmlns:p14="http://schemas.microsoft.com/office/powerpoint/2010/main" val="221664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t>11-19/0855r2 “ANI SC Comments on Proposal to Submit IEEE 802.11ax and EUHT to ITU for IMT-2020” Hassan Yaghoobi (Intel Corp.) </a:t>
            </a:r>
          </a:p>
          <a:p>
            <a:pPr marL="571500" indent="-457200">
              <a:buFont typeface="+mj-lt"/>
              <a:buAutoNum type="arabicPeriod"/>
            </a:pPr>
            <a:r>
              <a:rPr lang="en-US" altLang="en-US" dirty="0"/>
              <a:t>11-19/0889r2 “AANI SC Response to the comments on Proposal to Submit IEEE 802.11ax and EUHT to ITU for IMT-2020” Jun LEI (Nufront) </a:t>
            </a:r>
          </a:p>
          <a:p>
            <a:pPr marL="571500" indent="-457200">
              <a:buFont typeface="+mj-lt"/>
              <a:buAutoNum type="arabicPeriod"/>
            </a:pPr>
            <a:r>
              <a:rPr lang="en-US" altLang="en-US" dirty="0"/>
              <a:t>11-19/0869r0 “AANI SC Current Status of submission about EUHT” Jun LEI (Nufront) </a:t>
            </a:r>
          </a:p>
          <a:p>
            <a:pPr marL="571500" indent="-457200">
              <a:buFont typeface="+mj-lt"/>
              <a:buAutoNum type="arabicPeriod"/>
            </a:pPr>
            <a:r>
              <a:rPr lang="en-US" altLang="en-US" dirty="0">
                <a:solidFill>
                  <a:schemeClr val="bg1">
                    <a:lumMod val="65000"/>
                  </a:schemeClr>
                </a:solidFill>
              </a:rPr>
              <a:t>11-19/0888r0 “AANI SC Discussion on IMT-2020 </a:t>
            </a:r>
            <a:r>
              <a:rPr lang="en-US" altLang="en-US" dirty="0" err="1">
                <a:solidFill>
                  <a:schemeClr val="bg1">
                    <a:lumMod val="65000"/>
                  </a:schemeClr>
                </a:solidFill>
              </a:rPr>
              <a:t>mMTC</a:t>
            </a:r>
            <a:r>
              <a:rPr lang="en-US" altLang="en-US" dirty="0">
                <a:solidFill>
                  <a:schemeClr val="bg1">
                    <a:lumMod val="65000"/>
                  </a:schemeClr>
                </a:solidFill>
              </a:rPr>
              <a:t> and URLLC requirements” Sindhu Verma (Broadcom) </a:t>
            </a:r>
          </a:p>
          <a:p>
            <a:pPr marL="571500" indent="-457200">
              <a:buFont typeface="+mj-lt"/>
              <a:buAutoNum type="arabicPeriod"/>
            </a:pPr>
            <a:r>
              <a:rPr lang="en-US" altLang="en-US" dirty="0">
                <a:solidFill>
                  <a:schemeClr val="bg1">
                    <a:lumMod val="65000"/>
                  </a:schemeClr>
                </a:solidFill>
              </a:rPr>
              <a:t>11-19/0871r0 “AANI SC 802.11ax for IMT-2020 </a:t>
            </a:r>
            <a:r>
              <a:rPr lang="en-US" altLang="en-US" dirty="0" err="1">
                <a:solidFill>
                  <a:schemeClr val="bg1">
                    <a:lumMod val="65000"/>
                  </a:schemeClr>
                </a:solidFill>
              </a:rPr>
              <a:t>eMBB</a:t>
            </a:r>
            <a:r>
              <a:rPr lang="en-US" altLang="en-US" dirty="0">
                <a:solidFill>
                  <a:schemeClr val="bg1">
                    <a:lumMod val="65000"/>
                  </a:schemeClr>
                </a:solidFill>
              </a:rPr>
              <a:t> Dense Urban” Sindhu Verma (Broadcom) </a:t>
            </a:r>
          </a:p>
          <a:p>
            <a:pPr marL="571500" indent="-457200">
              <a:buFont typeface="+mj-lt"/>
              <a:buAutoNum type="arabicPeriod"/>
            </a:pPr>
            <a:r>
              <a:rPr lang="en-US" altLang="en-US" dirty="0">
                <a:solidFill>
                  <a:schemeClr val="bg1">
                    <a:lumMod val="65000"/>
                  </a:schemeClr>
                </a:solidFill>
              </a:rPr>
              <a:t>11-19/0870r0 “AANI SC Submission documents of EUHT” Jun LEI (Nufront) </a:t>
            </a: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98622-7D65-4A39-81AD-8F03030EF49F}"/>
              </a:ext>
            </a:extLst>
          </p:cNvPr>
          <p:cNvSpPr>
            <a:spLocks noGrp="1"/>
          </p:cNvSpPr>
          <p:nvPr>
            <p:ph type="title"/>
          </p:nvPr>
        </p:nvSpPr>
        <p:spPr/>
        <p:txBody>
          <a:bodyPr/>
          <a:lstStyle/>
          <a:p>
            <a:r>
              <a:rPr lang="en-US" dirty="0"/>
              <a:t>Straw Poll – 5/13 PM2</a:t>
            </a:r>
          </a:p>
        </p:txBody>
      </p:sp>
      <p:sp>
        <p:nvSpPr>
          <p:cNvPr id="3" name="Content Placeholder 2">
            <a:extLst>
              <a:ext uri="{FF2B5EF4-FFF2-40B4-BE49-F238E27FC236}">
                <a16:creationId xmlns:a16="http://schemas.microsoft.com/office/drawing/2014/main" id="{55F4710E-5E4C-4FE9-AEDB-C34D7E035EB7}"/>
              </a:ext>
            </a:extLst>
          </p:cNvPr>
          <p:cNvSpPr>
            <a:spLocks noGrp="1"/>
          </p:cNvSpPr>
          <p:nvPr>
            <p:ph idx="1"/>
          </p:nvPr>
        </p:nvSpPr>
        <p:spPr/>
        <p:txBody>
          <a:bodyPr/>
          <a:lstStyle/>
          <a:p>
            <a:r>
              <a:rPr lang="en-US" dirty="0"/>
              <a:t>Assuming all documentation is in order and available for review. Do you support submitting a joint 802.11ax and EUHT IMT-2020 proposal?</a:t>
            </a:r>
          </a:p>
          <a:p>
            <a:endParaRPr lang="en-US" dirty="0"/>
          </a:p>
          <a:p>
            <a:r>
              <a:rPr lang="en-US" dirty="0"/>
              <a:t>Yes: 4</a:t>
            </a:r>
          </a:p>
          <a:p>
            <a:r>
              <a:rPr lang="en-US" dirty="0"/>
              <a:t>No: 11</a:t>
            </a:r>
          </a:p>
          <a:p>
            <a:r>
              <a:rPr lang="en-US" dirty="0"/>
              <a:t>I need more information:</a:t>
            </a:r>
          </a:p>
          <a:p>
            <a:r>
              <a:rPr lang="en-US" dirty="0"/>
              <a:t>Abstain: </a:t>
            </a:r>
          </a:p>
          <a:p>
            <a:endParaRPr lang="en-US" dirty="0"/>
          </a:p>
          <a:p>
            <a:r>
              <a:rPr lang="en-US" dirty="0"/>
              <a:t>Room Count: 15  </a:t>
            </a:r>
          </a:p>
          <a:p>
            <a:r>
              <a:rPr lang="en-US" dirty="0"/>
              <a:t>802.11 voting members: 9</a:t>
            </a:r>
          </a:p>
        </p:txBody>
      </p:sp>
      <p:sp>
        <p:nvSpPr>
          <p:cNvPr id="4" name="Slide Number Placeholder 3">
            <a:extLst>
              <a:ext uri="{FF2B5EF4-FFF2-40B4-BE49-F238E27FC236}">
                <a16:creationId xmlns:a16="http://schemas.microsoft.com/office/drawing/2014/main" id="{4BF1E176-E8C0-447F-A315-18B8745343E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CDAE9CB-D93A-4994-8B31-465769F6EBD4}"/>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389732B1-365D-41C2-B0D5-5B00CCA1D941}"/>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769004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a:t>Joseph Levy (InterDigital)</a:t>
            </a:r>
            <a:endParaRPr lang="en-GB" dirty="0"/>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a:t>Slide </a:t>
            </a:r>
            <a:fld id="{DE40C9FC-4879-4F20-9ECA-A574A90476B7}" type="slidenum">
              <a:rPr lang="en-GB" smtClean="0"/>
              <a:pPr/>
              <a:t>23</a:t>
            </a:fld>
            <a:endParaRPr lang="en-GB" dirty="0"/>
          </a:p>
        </p:txBody>
      </p:sp>
    </p:spTree>
    <p:extLst>
      <p:ext uri="{BB962C8B-B14F-4D97-AF65-F5344CB8AC3E}">
        <p14:creationId xmlns:p14="http://schemas.microsoft.com/office/powerpoint/2010/main" val="280048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98622-7D65-4A39-81AD-8F03030EF49F}"/>
              </a:ext>
            </a:extLst>
          </p:cNvPr>
          <p:cNvSpPr>
            <a:spLocks noGrp="1"/>
          </p:cNvSpPr>
          <p:nvPr>
            <p:ph type="title"/>
          </p:nvPr>
        </p:nvSpPr>
        <p:spPr/>
        <p:txBody>
          <a:bodyPr/>
          <a:lstStyle/>
          <a:p>
            <a:r>
              <a:rPr lang="en-US" dirty="0"/>
              <a:t>Straw Poll - 5/14 AM1</a:t>
            </a:r>
          </a:p>
        </p:txBody>
      </p:sp>
      <p:sp>
        <p:nvSpPr>
          <p:cNvPr id="3" name="Content Placeholder 2">
            <a:extLst>
              <a:ext uri="{FF2B5EF4-FFF2-40B4-BE49-F238E27FC236}">
                <a16:creationId xmlns:a16="http://schemas.microsoft.com/office/drawing/2014/main" id="{55F4710E-5E4C-4FE9-AEDB-C34D7E035EB7}"/>
              </a:ext>
            </a:extLst>
          </p:cNvPr>
          <p:cNvSpPr>
            <a:spLocks noGrp="1"/>
          </p:cNvSpPr>
          <p:nvPr>
            <p:ph idx="1"/>
          </p:nvPr>
        </p:nvSpPr>
        <p:spPr>
          <a:xfrm>
            <a:off x="914401" y="1981201"/>
            <a:ext cx="10361084" cy="4343399"/>
          </a:xfrm>
        </p:spPr>
        <p:txBody>
          <a:bodyPr/>
          <a:lstStyle/>
          <a:p>
            <a:r>
              <a:rPr lang="en-US" dirty="0"/>
              <a:t>Assuming all documentation is in order and available for review.  Do you support submitting a joint 802.11ax and EUHT IMT-2020 proposal?</a:t>
            </a:r>
          </a:p>
          <a:p>
            <a:endParaRPr lang="en-US" dirty="0"/>
          </a:p>
          <a:p>
            <a:r>
              <a:rPr lang="en-US" dirty="0"/>
              <a:t>Yes: 6</a:t>
            </a:r>
          </a:p>
          <a:p>
            <a:r>
              <a:rPr lang="en-US" dirty="0"/>
              <a:t>No: 3</a:t>
            </a:r>
          </a:p>
          <a:p>
            <a:r>
              <a:rPr lang="en-US" dirty="0"/>
              <a:t>I need more information:</a:t>
            </a:r>
          </a:p>
          <a:p>
            <a:r>
              <a:rPr lang="en-US" dirty="0"/>
              <a:t>Abstain: 2</a:t>
            </a:r>
          </a:p>
          <a:p>
            <a:endParaRPr lang="en-US" dirty="0"/>
          </a:p>
          <a:p>
            <a:r>
              <a:rPr lang="en-US" dirty="0"/>
              <a:t>Room Count: 12</a:t>
            </a:r>
          </a:p>
          <a:p>
            <a:r>
              <a:rPr lang="en-US" dirty="0"/>
              <a:t>802.11 voting members:7</a:t>
            </a:r>
          </a:p>
        </p:txBody>
      </p:sp>
      <p:sp>
        <p:nvSpPr>
          <p:cNvPr id="4" name="Slide Number Placeholder 3">
            <a:extLst>
              <a:ext uri="{FF2B5EF4-FFF2-40B4-BE49-F238E27FC236}">
                <a16:creationId xmlns:a16="http://schemas.microsoft.com/office/drawing/2014/main" id="{4BF1E176-E8C0-447F-A315-18B8745343E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DAE9CB-D93A-4994-8B31-465769F6EBD4}"/>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389732B1-365D-41C2-B0D5-5B00CCA1D941}"/>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937233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solidFill>
                  <a:schemeClr val="bg1">
                    <a:lumMod val="65000"/>
                  </a:schemeClr>
                </a:solidFill>
              </a:rPr>
              <a:t>11-19/0855r2 “Comments on Proposal to Submit IEEE 802.11ax and EUHT to ITU for IMT-2020” Hassan Yaghoobi (Intel Corp.) </a:t>
            </a:r>
          </a:p>
          <a:p>
            <a:pPr marL="571500" indent="-457200">
              <a:buFont typeface="+mj-lt"/>
              <a:buAutoNum type="arabicPeriod"/>
            </a:pPr>
            <a:r>
              <a:rPr lang="en-US" altLang="en-US" dirty="0">
                <a:solidFill>
                  <a:schemeClr val="bg1">
                    <a:lumMod val="65000"/>
                  </a:schemeClr>
                </a:solidFill>
              </a:rPr>
              <a:t>11-19/0889r2 “Response to the comments on Proposal to Submit IEEE 802.11ax and EUHT to ITU for IMT-2020” Jun LEI (Nufront) </a:t>
            </a:r>
          </a:p>
          <a:p>
            <a:pPr marL="571500" indent="-457200">
              <a:buFont typeface="+mj-lt"/>
              <a:buAutoNum type="arabicPeriod"/>
            </a:pPr>
            <a:r>
              <a:rPr lang="en-US" altLang="en-US" dirty="0">
                <a:solidFill>
                  <a:schemeClr val="bg1">
                    <a:lumMod val="65000"/>
                  </a:schemeClr>
                </a:solidFill>
              </a:rPr>
              <a:t>11-19/0869r0 “Current Status of submission about EUHT” Jun LEI (Nufront) </a:t>
            </a:r>
          </a:p>
          <a:p>
            <a:pPr marL="571500" indent="-457200">
              <a:buFont typeface="+mj-lt"/>
              <a:buAutoNum type="arabicPeriod"/>
            </a:pPr>
            <a:r>
              <a:rPr lang="en-US" altLang="en-US" dirty="0">
                <a:solidFill>
                  <a:schemeClr val="tx1"/>
                </a:solidFill>
              </a:rPr>
              <a:t>11-19/0888r0 “Discussion on IMT-2020 </a:t>
            </a:r>
            <a:r>
              <a:rPr lang="en-US" altLang="en-US" dirty="0" err="1">
                <a:solidFill>
                  <a:schemeClr val="tx1"/>
                </a:solidFill>
              </a:rPr>
              <a:t>mMTC</a:t>
            </a:r>
            <a:r>
              <a:rPr lang="en-US" altLang="en-US" dirty="0">
                <a:solidFill>
                  <a:schemeClr val="tx1"/>
                </a:solidFill>
              </a:rPr>
              <a:t> and URLLC requirements” Sindhu Verma (Broadcom) </a:t>
            </a:r>
          </a:p>
          <a:p>
            <a:pPr marL="571500" indent="-457200">
              <a:buFont typeface="+mj-lt"/>
              <a:buAutoNum type="arabicPeriod"/>
            </a:pPr>
            <a:r>
              <a:rPr lang="en-US" altLang="en-US" dirty="0">
                <a:solidFill>
                  <a:schemeClr val="tx1"/>
                </a:solidFill>
              </a:rPr>
              <a:t>11-19/0871r0 “802.11ax for IMT-2020 </a:t>
            </a:r>
            <a:r>
              <a:rPr lang="en-US" altLang="en-US" dirty="0" err="1">
                <a:solidFill>
                  <a:schemeClr val="tx1"/>
                </a:solidFill>
              </a:rPr>
              <a:t>eMBB</a:t>
            </a:r>
            <a:r>
              <a:rPr lang="en-US" altLang="en-US" dirty="0">
                <a:solidFill>
                  <a:schemeClr val="tx1"/>
                </a:solidFill>
              </a:rPr>
              <a:t> Dense Urban” Sindhu Verma (Broadcom) </a:t>
            </a:r>
          </a:p>
          <a:p>
            <a:pPr marL="571500" indent="-457200">
              <a:buFont typeface="+mj-lt"/>
              <a:buAutoNum type="arabicPeriod"/>
            </a:pPr>
            <a:r>
              <a:rPr lang="en-US" altLang="en-US" dirty="0">
                <a:solidFill>
                  <a:schemeClr val="tx1"/>
                </a:solidFill>
              </a:rPr>
              <a:t>11-19/0870r0 “Submission documents of EUHT” Jun LEI (Nufront) </a:t>
            </a: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83194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a:t>Joseph Levy (InterDigital)</a:t>
            </a:r>
            <a:endParaRPr lang="en-GB" dirty="0"/>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a:t>Slide </a:t>
            </a:r>
            <a:fld id="{DE40C9FC-4879-4F20-9ECA-A574A90476B7}" type="slidenum">
              <a:rPr lang="en-GB" smtClean="0"/>
              <a:pPr/>
              <a:t>26</a:t>
            </a:fld>
            <a:endParaRPr lang="en-GB" dirty="0"/>
          </a:p>
        </p:txBody>
      </p:sp>
    </p:spTree>
    <p:extLst>
      <p:ext uri="{BB962C8B-B14F-4D97-AF65-F5344CB8AC3E}">
        <p14:creationId xmlns:p14="http://schemas.microsoft.com/office/powerpoint/2010/main" val="1181675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dirty="0">
                <a:solidFill>
                  <a:schemeClr val="tx1"/>
                </a:solidFill>
              </a:rPr>
              <a:t>11-19/0870r1 “Submission documents of EUHT” Jun LEI (Nufront) </a:t>
            </a:r>
          </a:p>
          <a:p>
            <a:pPr marL="514350" lvl="1" indent="0"/>
            <a:r>
              <a:rPr lang="en-US" altLang="en-US" dirty="0">
                <a:solidFill>
                  <a:schemeClr val="tx1"/>
                </a:solidFill>
              </a:rPr>
              <a:t>Discussion on embedded documents:</a:t>
            </a:r>
          </a:p>
          <a:p>
            <a:pPr marL="971550" lvl="1" indent="-457200">
              <a:buFont typeface="+mj-lt"/>
              <a:buAutoNum type="arabicPeriod"/>
            </a:pPr>
            <a:r>
              <a:rPr lang="en-US" altLang="en-US" dirty="0">
                <a:solidFill>
                  <a:schemeClr val="tx1"/>
                </a:solidFill>
              </a:rPr>
              <a:t>Characteristics template – EUHT RIT</a:t>
            </a:r>
          </a:p>
          <a:p>
            <a:pPr marL="971550" lvl="1" indent="-457200">
              <a:buFont typeface="+mj-lt"/>
              <a:buAutoNum type="arabicPeriod"/>
            </a:pPr>
            <a:r>
              <a:rPr lang="en-US" altLang="en-US" dirty="0">
                <a:solidFill>
                  <a:schemeClr val="tx1"/>
                </a:solidFill>
              </a:rPr>
              <a:t>Link Budget Template – Channel Model A – EUHT - 700MHz</a:t>
            </a:r>
          </a:p>
          <a:p>
            <a:pPr marL="971550" lvl="1" indent="-457200">
              <a:buFont typeface="+mj-lt"/>
              <a:buAutoNum type="arabicPeriod"/>
            </a:pPr>
            <a:r>
              <a:rPr lang="en-US" altLang="en-US" dirty="0">
                <a:solidFill>
                  <a:schemeClr val="tx1"/>
                </a:solidFill>
              </a:rPr>
              <a:t>Compliance Template – EUHT RIT</a:t>
            </a:r>
          </a:p>
          <a:p>
            <a:pPr marL="971550" lvl="1" indent="-457200">
              <a:buFont typeface="+mj-lt"/>
              <a:buAutoNum type="arabicPeriod"/>
            </a:pPr>
            <a:r>
              <a:rPr lang="en-US" altLang="en-US" dirty="0">
                <a:solidFill>
                  <a:schemeClr val="tx1"/>
                </a:solidFill>
              </a:rPr>
              <a:t>Self Evaluation Report – EUHT </a:t>
            </a:r>
          </a:p>
          <a:p>
            <a:pPr marL="971550" lvl="1" indent="-457200">
              <a:buFont typeface="+mj-lt"/>
              <a:buAutoNum type="arabicPeriod"/>
            </a:pP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472198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a:t>Joseph Levy (InterDigital)</a:t>
            </a:r>
            <a:endParaRPr lang="en-GB" dirty="0"/>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a:t>Slide </a:t>
            </a:r>
            <a:fld id="{DE40C9FC-4879-4F20-9ECA-A574A90476B7}" type="slidenum">
              <a:rPr lang="en-GB" smtClean="0"/>
              <a:pPr/>
              <a:t>28</a:t>
            </a:fld>
            <a:endParaRPr lang="en-GB" dirty="0"/>
          </a:p>
        </p:txBody>
      </p:sp>
    </p:spTree>
    <p:extLst>
      <p:ext uri="{BB962C8B-B14F-4D97-AF65-F5344CB8AC3E}">
        <p14:creationId xmlns:p14="http://schemas.microsoft.com/office/powerpoint/2010/main" val="1086895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Continued 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dirty="0">
                <a:solidFill>
                  <a:schemeClr val="tx1"/>
                </a:solidFill>
              </a:rPr>
              <a:t>11-19/0870r1 “Submission documents of EUHT” Jun LEI (Nufront) </a:t>
            </a:r>
          </a:p>
          <a:p>
            <a:pPr marL="514350" lvl="1" indent="0"/>
            <a:r>
              <a:rPr lang="en-US" altLang="en-US" dirty="0">
                <a:solidFill>
                  <a:schemeClr val="tx1"/>
                </a:solidFill>
              </a:rPr>
              <a:t>Discussion on embedded documents:</a:t>
            </a:r>
          </a:p>
          <a:p>
            <a:pPr marL="971550" lvl="1" indent="-457200">
              <a:buFont typeface="+mj-lt"/>
              <a:buAutoNum type="arabicPeriod"/>
            </a:pPr>
            <a:r>
              <a:rPr lang="en-US" altLang="en-US" dirty="0">
                <a:solidFill>
                  <a:schemeClr val="tx1"/>
                </a:solidFill>
              </a:rPr>
              <a:t>Characteristics template – EUHT RIT</a:t>
            </a:r>
          </a:p>
          <a:p>
            <a:pPr marL="971550" lvl="1" indent="-457200">
              <a:buFont typeface="+mj-lt"/>
              <a:buAutoNum type="arabicPeriod"/>
            </a:pPr>
            <a:r>
              <a:rPr lang="en-US" altLang="en-US" dirty="0">
                <a:solidFill>
                  <a:schemeClr val="tx1"/>
                </a:solidFill>
              </a:rPr>
              <a:t>Link Budget Template – Channel Model A – EUHT - 700MHz</a:t>
            </a:r>
          </a:p>
          <a:p>
            <a:pPr marL="971550" lvl="1" indent="-457200">
              <a:buFont typeface="+mj-lt"/>
              <a:buAutoNum type="arabicPeriod"/>
            </a:pPr>
            <a:r>
              <a:rPr lang="en-US" altLang="en-US" dirty="0">
                <a:solidFill>
                  <a:schemeClr val="tx1"/>
                </a:solidFill>
              </a:rPr>
              <a:t>Compliance Template – EUHT RIT</a:t>
            </a:r>
          </a:p>
          <a:p>
            <a:pPr marL="971550" lvl="1" indent="-457200">
              <a:buFont typeface="+mj-lt"/>
              <a:buAutoNum type="arabicPeriod"/>
            </a:pPr>
            <a:r>
              <a:rPr lang="en-US" altLang="en-US" dirty="0">
                <a:solidFill>
                  <a:schemeClr val="tx1"/>
                </a:solidFill>
              </a:rPr>
              <a:t>Self Evaluation Report – EUHT </a:t>
            </a:r>
          </a:p>
          <a:p>
            <a:pPr marL="971550" lvl="1" indent="-457200">
              <a:buFont typeface="+mj-lt"/>
              <a:buAutoNum type="arabicPeriod"/>
            </a:pP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966265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it-IT" altLang="en-US" dirty="0"/>
              <a:t>14-19 July 2019 Austria Center Vienna, Vienna, Austria</a:t>
            </a:r>
            <a:r>
              <a:rPr lang="en-GB" dirty="0"/>
              <a:t>:</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is 2 July 2019</a:t>
            </a:r>
            <a:br>
              <a:rPr lang="en-US" i="1" dirty="0"/>
            </a:br>
            <a:r>
              <a:rPr lang="en-US" i="1" dirty="0"/>
              <a:t>				</a:t>
            </a:r>
            <a:r>
              <a:rPr lang="en-US" i="1" dirty="0">
                <a:highlight>
                  <a:srgbClr val="FFFF00"/>
                </a:highlight>
              </a:rPr>
              <a:t>this meeting was the final AANI F2F meeting before the deadline</a:t>
            </a:r>
          </a:p>
          <a:p>
            <a:pPr marL="400050" lvl="1" indent="0"/>
            <a:endParaRPr lang="en-US" altLang="en-US" sz="700" i="1" dirty="0"/>
          </a:p>
          <a:p>
            <a:pPr marL="400050" lvl="1" indent="0"/>
            <a:r>
              <a:rPr lang="en-US" altLang="en-US" dirty="0"/>
              <a:t>Meeting time requested: 1 sessions –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914400"/>
            <a:ext cx="10978036" cy="5561014"/>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altLang="en-US" sz="1600" dirty="0"/>
              <a:t>Chair’s Status General</a:t>
            </a:r>
          </a:p>
          <a:p>
            <a:pPr marL="857250" lvl="1" indent="-457200">
              <a:spcBef>
                <a:spcPts val="200"/>
              </a:spcBef>
              <a:buFont typeface="Times New Roman" panose="02020603050405020304" pitchFamily="18" charset="0"/>
              <a:buAutoNum type="arabicPeriod"/>
              <a:defRPr/>
            </a:pPr>
            <a:r>
              <a:rPr lang="en-US" altLang="en-US" sz="1600" dirty="0"/>
              <a:t>Chair’s Status Regarding the submission of a 802.11ax/EUHT IMT-2020 proposal to ITU-R WP5d</a:t>
            </a:r>
          </a:p>
          <a:p>
            <a:pPr marL="857250" lvl="1" indent="-457200">
              <a:spcBef>
                <a:spcPts val="200"/>
              </a:spcBef>
              <a:buFont typeface="Times New Roman" panose="02020603050405020304" pitchFamily="18" charset="0"/>
              <a:buAutoNum type="arabicPeriod"/>
              <a:defRPr/>
            </a:pPr>
            <a:r>
              <a:rPr lang="en-US" altLang="en-US" sz="1600" dirty="0"/>
              <a:t>Contributions on Proposal Status:</a:t>
            </a:r>
          </a:p>
          <a:p>
            <a:pPr marL="1257300" lvl="2" indent="-457200">
              <a:spcBef>
                <a:spcPts val="200"/>
              </a:spcBef>
              <a:buFont typeface="Times New Roman" panose="02020603050405020304" pitchFamily="18" charset="0"/>
              <a:buAutoNum type="arabicPeriod"/>
              <a:defRPr/>
            </a:pPr>
            <a:r>
              <a:rPr lang="en-US" altLang="en-US" sz="1400" dirty="0"/>
              <a:t>11-19/0855 – “</a:t>
            </a:r>
            <a:r>
              <a:rPr lang="en-US" sz="1400" dirty="0"/>
              <a:t>Comments on Proposal to Submit IEEE 802.11ax and EUHT to ITU for IMT-2020”</a:t>
            </a:r>
          </a:p>
          <a:p>
            <a:pPr marL="1257300" lvl="2" indent="-457200">
              <a:spcBef>
                <a:spcPts val="200"/>
              </a:spcBef>
              <a:buFont typeface="Times New Roman" panose="02020603050405020304" pitchFamily="18" charset="0"/>
              <a:buAutoNum type="arabicPeriod"/>
              <a:defRPr/>
            </a:pPr>
            <a:r>
              <a:rPr lang="en-US" altLang="en-US" sz="1400" dirty="0"/>
              <a:t>11-19/0889 – “</a:t>
            </a:r>
            <a:r>
              <a:rPr lang="en-US" sz="1400" dirty="0"/>
              <a:t>Response to the comments on Proposal to Submit IEEE 802.11ax and EUHT to ITU for IMT-2020”</a:t>
            </a:r>
            <a:endParaRPr lang="en-US" altLang="en-US" sz="1400" dirty="0"/>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Times New Roman" panose="02020603050405020304" pitchFamily="18" charset="0"/>
              <a:buAutoNum type="arabicPeriod"/>
              <a:defRPr/>
            </a:pPr>
            <a:r>
              <a:rPr lang="en-US" sz="1600" dirty="0"/>
              <a:t>11-190/869 – “Current Status of submission about EUHT”</a:t>
            </a:r>
          </a:p>
          <a:p>
            <a:pPr marL="457200" indent="-457200">
              <a:spcBef>
                <a:spcPts val="200"/>
              </a:spcBef>
              <a:buFont typeface="Times New Roman" panose="02020603050405020304" pitchFamily="18" charset="0"/>
              <a:buAutoNum type="arabicPeriod"/>
              <a:defRPr/>
            </a:pPr>
            <a:r>
              <a:rPr lang="en-US" sz="2000" dirty="0"/>
              <a:t>Straw Poll </a:t>
            </a:r>
          </a:p>
          <a:p>
            <a:pPr marL="0" indent="0"/>
            <a:r>
              <a:rPr lang="en-US" dirty="0"/>
              <a:t>Tuesday – AM1</a:t>
            </a:r>
          </a:p>
          <a:p>
            <a:pPr marL="457200" indent="-457200">
              <a:buFont typeface="+mj-lt"/>
              <a:buAutoNum type="arabicPeriod"/>
            </a:pPr>
            <a:r>
              <a:rPr lang="en-US" sz="2000" dirty="0"/>
              <a:t>Continuation of Technical Discussion / Contributions</a:t>
            </a:r>
          </a:p>
          <a:p>
            <a:pPr marL="857250" lvl="1" indent="-457200">
              <a:buFont typeface="+mj-lt"/>
              <a:buAutoNum type="arabicPeriod"/>
            </a:pPr>
            <a:r>
              <a:rPr lang="en-US" sz="1600" dirty="0"/>
              <a:t>Introduction of: 11-19/0870 – “Submission documents of EUHT”</a:t>
            </a:r>
          </a:p>
          <a:p>
            <a:pPr marL="857250" lvl="1" indent="-457200">
              <a:buFont typeface="+mj-lt"/>
              <a:buAutoNum type="arabicPeriod"/>
            </a:pPr>
            <a:r>
              <a:rPr lang="en-US" sz="1600" dirty="0"/>
              <a:t>11-19/0871 “802.11ax for IMT-2020 </a:t>
            </a:r>
            <a:r>
              <a:rPr lang="en-US" sz="1600" dirty="0" err="1"/>
              <a:t>eMBB</a:t>
            </a:r>
            <a:r>
              <a:rPr lang="en-US" sz="1600" dirty="0"/>
              <a:t> Dense Urban”</a:t>
            </a:r>
          </a:p>
          <a:p>
            <a:pPr marL="857250" lvl="1" indent="-457200">
              <a:buFont typeface="+mj-lt"/>
              <a:buAutoNum type="arabicPeriod"/>
            </a:pPr>
            <a:r>
              <a:rPr lang="en-US" sz="1600" dirty="0"/>
              <a:t>11-19/0888 “Discussion on IMT-2020 </a:t>
            </a:r>
            <a:r>
              <a:rPr lang="en-US" sz="1600" dirty="0" err="1"/>
              <a:t>mMTC</a:t>
            </a:r>
            <a:r>
              <a:rPr lang="en-US" sz="1600" dirty="0"/>
              <a:t> and URLLC requirements”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914400"/>
            <a:ext cx="10978036" cy="5561014"/>
          </a:xfrm>
        </p:spPr>
        <p:txBody>
          <a:bodyPr/>
          <a:lstStyle/>
          <a:p>
            <a:pPr marL="0" indent="0"/>
            <a:r>
              <a:rPr lang="en-US" dirty="0"/>
              <a:t>Thursday – AM1</a:t>
            </a:r>
          </a:p>
          <a:p>
            <a:pPr marL="457200" indent="-457200">
              <a:buFont typeface="+mj-lt"/>
              <a:buAutoNum type="arabicPeriod"/>
            </a:pPr>
            <a:r>
              <a:rPr lang="en-US" sz="2000" dirty="0"/>
              <a:t>Continuation of Technical Discussion / Contributions</a:t>
            </a:r>
          </a:p>
          <a:p>
            <a:pPr marL="857250" lvl="1" indent="-457200">
              <a:buFont typeface="+mj-lt"/>
              <a:buAutoNum type="arabicPeriod"/>
            </a:pPr>
            <a:r>
              <a:rPr lang="en-US" sz="1600" dirty="0"/>
              <a:t>11-19/0870 “Submission documents of EUHT” – Detailed discussion</a:t>
            </a:r>
          </a:p>
          <a:p>
            <a:pPr marL="857250" lvl="1" indent="-457200">
              <a:buFont typeface="+mj-lt"/>
              <a:buAutoNum type="arabicPeriod"/>
            </a:pPr>
            <a:r>
              <a:rPr lang="en-US" sz="1600" dirty="0"/>
              <a:t>??</a:t>
            </a:r>
          </a:p>
          <a:p>
            <a:pPr marL="0" indent="0"/>
            <a:r>
              <a:rPr lang="en-US" dirty="0"/>
              <a:t>Thursday – PM2</a:t>
            </a:r>
          </a:p>
          <a:p>
            <a:pPr>
              <a:spcBef>
                <a:spcPts val="200"/>
              </a:spcBef>
              <a:buFont typeface="+mj-lt"/>
              <a:buAutoNum type="arabicPeriod"/>
              <a:defRPr/>
            </a:pPr>
            <a:r>
              <a:rPr lang="en-US" sz="2000" dirty="0"/>
              <a:t>Continuation of Technical Discussion / Contributions</a:t>
            </a:r>
          </a:p>
          <a:p>
            <a:pPr lvl="1">
              <a:spcBef>
                <a:spcPts val="200"/>
              </a:spcBef>
              <a:buFont typeface="+mj-lt"/>
              <a:buAutoNum type="arabicPeriod"/>
              <a:defRPr/>
            </a:pPr>
            <a:r>
              <a:rPr lang="en-US" sz="1600" dirty="0"/>
              <a:t>11-19/0870 “Submission documents of EUHT” – Detailed discussion</a:t>
            </a:r>
          </a:p>
          <a:p>
            <a:pPr lvl="1">
              <a:spcBef>
                <a:spcPts val="200"/>
              </a:spcBef>
              <a:buFont typeface="+mj-lt"/>
              <a:buAutoNum type="arabicPeriod"/>
              <a:defRPr/>
            </a:pPr>
            <a:r>
              <a:rPr lang="en-US" altLang="en-US" sz="1600" dirty="0"/>
              <a:t>??</a:t>
            </a:r>
          </a:p>
          <a:p>
            <a:pPr>
              <a:spcBef>
                <a:spcPts val="200"/>
              </a:spcBef>
              <a:buFont typeface="+mj-lt"/>
              <a:buAutoNum type="arabicPeriod"/>
              <a:defRPr/>
            </a:pPr>
            <a:r>
              <a:rPr lang="en-US" sz="2000" dirty="0"/>
              <a:t>Straw Polls / Motions</a:t>
            </a:r>
          </a:p>
          <a:p>
            <a:pPr>
              <a:spcBef>
                <a:spcPts val="200"/>
              </a:spcBef>
              <a:buFont typeface="+mj-lt"/>
              <a:buAutoNum type="arabicPeriod"/>
              <a:defRPr/>
            </a:pPr>
            <a:r>
              <a:rPr lang="en-US" sz="2000" dirty="0"/>
              <a:t>Nendica – Update </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172402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Monday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a:t>Joseph Levy (InterDigital)</a:t>
            </a:r>
            <a:endParaRPr lang="en-GB" dirty="0"/>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a:t>Slide </a:t>
            </a:r>
            <a:fld id="{DE40C9FC-4879-4F20-9ECA-A574A90476B7}" type="slidenum">
              <a:rPr lang="en-GB" smtClean="0"/>
              <a:pPr/>
              <a:t>9</a:t>
            </a:fld>
            <a:endParaRPr lang="en-GB" dirty="0"/>
          </a:p>
        </p:txBody>
      </p:sp>
    </p:spTree>
    <p:extLst>
      <p:ext uri="{BB962C8B-B14F-4D97-AF65-F5344CB8AC3E}">
        <p14:creationId xmlns:p14="http://schemas.microsoft.com/office/powerpoint/2010/main" val="4311494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22324</TotalTime>
  <Words>2480</Words>
  <Application>Microsoft Office PowerPoint</Application>
  <PresentationFormat>Widescreen</PresentationFormat>
  <Paragraphs>384</Paragraphs>
  <Slides>32</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Arial Unicode MS</vt:lpstr>
      <vt:lpstr>MS Gothic</vt:lpstr>
      <vt:lpstr>Arial</vt:lpstr>
      <vt:lpstr>Helvetica</vt:lpstr>
      <vt:lpstr>Monotype Sorts</vt:lpstr>
      <vt:lpstr>Times New Roman</vt:lpstr>
      <vt:lpstr>Office Theme</vt:lpstr>
      <vt:lpstr>Document</vt:lpstr>
      <vt:lpstr>Worksheet</vt:lpstr>
      <vt:lpstr>AANI SC Agenda</vt:lpstr>
      <vt:lpstr>Abstract</vt:lpstr>
      <vt:lpstr>Reminders and Rules</vt:lpstr>
      <vt:lpstr>Agenda</vt:lpstr>
      <vt:lpstr>Agenda</vt:lpstr>
      <vt:lpstr>Guidelines for IEEE-SA Meetings</vt:lpstr>
      <vt:lpstr>Resources – URLs</vt:lpstr>
      <vt:lpstr>Participation in IEEE 802 Meetings</vt:lpstr>
      <vt:lpstr>Monday PM2</vt:lpstr>
      <vt:lpstr>Approval of Minutes</vt:lpstr>
      <vt:lpstr>AANI SC Background 1/3</vt:lpstr>
      <vt:lpstr>Nendica Reminder</vt:lpstr>
      <vt:lpstr>AANI SC Background 2/3</vt:lpstr>
      <vt:lpstr>AANI SC Background 3/3</vt:lpstr>
      <vt:lpstr>Background 1/4</vt:lpstr>
      <vt:lpstr>Background 2/4</vt:lpstr>
      <vt:lpstr>Background 3/4</vt:lpstr>
      <vt:lpstr>Background 4/4</vt:lpstr>
      <vt:lpstr>What needs to be provided for a IMT-2020 proposal</vt:lpstr>
      <vt:lpstr>Dates of Interest</vt:lpstr>
      <vt:lpstr>Discussion / Contributions</vt:lpstr>
      <vt:lpstr>Straw Poll – 5/13 PM2</vt:lpstr>
      <vt:lpstr>Tuesday AM1</vt:lpstr>
      <vt:lpstr>Straw Poll - 5/14 AM1</vt:lpstr>
      <vt:lpstr>Discussion / Contributions</vt:lpstr>
      <vt:lpstr>Thursday AM1</vt:lpstr>
      <vt:lpstr>Discussion / Contributions</vt:lpstr>
      <vt:lpstr>Thursday PM2</vt:lpstr>
      <vt:lpstr>Continued Discussion / Contributions</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11-19-0618-01-AANI-aani-sc-agenda-may-2019</dc:title>
  <dc:creator>Levy, Joseph</dc:creator>
  <cp:lastModifiedBy>Joseph Levy</cp:lastModifiedBy>
  <cp:revision>321</cp:revision>
  <cp:lastPrinted>1601-01-01T00:00:00Z</cp:lastPrinted>
  <dcterms:created xsi:type="dcterms:W3CDTF">2017-06-02T20:57:23Z</dcterms:created>
  <dcterms:modified xsi:type="dcterms:W3CDTF">2019-05-14T15:59:31Z</dcterms:modified>
</cp:coreProperties>
</file>