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47" r:id="rId25"/>
    <p:sldId id="848"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99" autoAdjust="0"/>
    <p:restoredTop sz="94095" autoAdjust="0"/>
  </p:normalViewPr>
  <p:slideViewPr>
    <p:cSldViewPr>
      <p:cViewPr varScale="1">
        <p:scale>
          <a:sx n="66" d="100"/>
          <a:sy n="66" d="100"/>
        </p:scale>
        <p:origin x="444" y="4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810"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996055285"/>
              </p:ext>
            </p:extLst>
          </p:nvPr>
        </p:nvGraphicFramePr>
        <p:xfrm>
          <a:off x="1447800" y="2758191"/>
          <a:ext cx="9203568" cy="3515360"/>
        </p:xfrm>
        <a:graphic>
          <a:graphicData uri="http://schemas.openxmlformats.org/drawingml/2006/table">
            <a:tbl>
              <a:tblPr/>
              <a:tblGrid>
                <a:gridCol w="1092731"/>
                <a:gridCol w="4555613"/>
                <a:gridCol w="2077728"/>
                <a:gridCol w="738748"/>
                <a:gridCol w="738748"/>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802.11-19/424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on BPSK-Mark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802.11-19/651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Sync Field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Off WG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19/0755r0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CIDs 2424 and 2491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Eunsung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11/19-0794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FDMA Transmit Spectrum Mask”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Sudhir Srinivasa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Tx LO comment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Richard </a:t>
                      </a:r>
                      <a:r>
                        <a:rPr lang="en-US" sz="1400" b="0" i="0" u="none" strike="noStrike" dirty="0">
                          <a:solidFill>
                            <a:srgbClr val="000000"/>
                          </a:solidFill>
                          <a:effectLst/>
                          <a:latin typeface="Calibri" panose="020F0502020204030204" pitchFamily="34" charset="0"/>
                        </a:rPr>
                        <a:t>van 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Tx mask for WUR-Sync and WUR-Data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misc. part 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11-19/645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CR for HDR LDR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EVM specification for OOK waveform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Proposed CR for CID 2112, 2633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11-19/710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PHY-CR-for-MC-OOK</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11-19/861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CR for CIDs on Clause 31.2.8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Vinod Kristem</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70</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16</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9" name="Table 8"/>
          <p:cNvGraphicFramePr>
            <a:graphicFrameLocks noGrp="1"/>
          </p:cNvGraphicFramePr>
          <p:nvPr>
            <p:extLst>
              <p:ext uri="{D42A27DB-BD31-4B8C-83A1-F6EECF244321}">
                <p14:modId xmlns:p14="http://schemas.microsoft.com/office/powerpoint/2010/main" val="3191629467"/>
              </p:ext>
            </p:extLst>
          </p:nvPr>
        </p:nvGraphicFramePr>
        <p:xfrm>
          <a:off x="965794" y="1834896"/>
          <a:ext cx="10134599" cy="4613910"/>
        </p:xfrm>
        <a:graphic>
          <a:graphicData uri="http://schemas.openxmlformats.org/drawingml/2006/table">
            <a:tbl>
              <a:tblPr/>
              <a:tblGrid>
                <a:gridCol w="1203272"/>
                <a:gridCol w="5016457"/>
                <a:gridCol w="2287912"/>
                <a:gridCol w="813479"/>
                <a:gridCol w="813479"/>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 19/443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WUR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Jeongki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11-19/576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LB237 CR WUR FDMA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Yongho Seok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11-19/0744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MAC CR on Channel Access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Ming Gan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Capabilities element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742r0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Power Management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19/0749r0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miscellaneous CIDs Part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PO-Kai Huang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19/0729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CRs for clause 30.9.2 and 30.9.3 Protected WUR frames - Part2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CID 2347 and 2699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Misc MAC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2354 2698 and 2753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11-19/482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WUR Short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Menzo Wentink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a:solidFill>
                            <a:srgbClr val="000000"/>
                          </a:solidFill>
                          <a:effectLst/>
                          <a:latin typeface="Calibri" panose="020F0502020204030204" pitchFamily="34" charset="0"/>
                        </a:rPr>
                        <a:t>11-19-761r0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Resolutions to CIDs related to Protected WUR frames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Yunsong</a:t>
                      </a:r>
                      <a:r>
                        <a:rPr lang="en-US" sz="1400" b="0" i="0" u="none" strike="noStrike" dirty="0">
                          <a:solidFill>
                            <a:srgbClr val="000000"/>
                          </a:solidFill>
                          <a:effectLst/>
                          <a:latin typeface="Calibri" panose="020F0502020204030204" pitchFamily="34" charset="0"/>
                        </a:rPr>
                        <a:t>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11-19/399r2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11-19/834r0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11-18-1836-08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mac-cr-cid-296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Gaurav Patwardhan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30.3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11-19/803r0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30.4.4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11-19/585r0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mac-cr-protected-wur-frames-part1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Alfred Asterjadhi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11-19/581r0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r>
                        <a:rPr lang="en-US" sz="1400" b="0" i="0" u="none" strike="noStrike" dirty="0" err="1" smtClean="0">
                          <a:solidFill>
                            <a:srgbClr val="000000"/>
                          </a:solidFill>
                          <a:effectLst/>
                          <a:latin typeface="Calibri" panose="020F0502020204030204" pitchFamily="34" charset="0"/>
                        </a:rPr>
                        <a:t>cr</a:t>
                      </a:r>
                      <a:r>
                        <a:rPr lang="en-US" sz="1400" b="0" i="0" u="none" strike="noStrike" dirty="0" smtClean="0">
                          <a:solidFill>
                            <a:srgbClr val="000000"/>
                          </a:solidFill>
                          <a:effectLst/>
                          <a:latin typeface="Calibri" panose="020F0502020204030204" pitchFamily="34" charset="0"/>
                        </a:rPr>
                        <a:t>-identifiers-of-</a:t>
                      </a:r>
                      <a:r>
                        <a:rPr lang="en-US" sz="1400" b="0" i="0" u="none" strike="noStrike" dirty="0" err="1" smtClean="0">
                          <a:solidFill>
                            <a:srgbClr val="000000"/>
                          </a:solidFill>
                          <a:effectLst/>
                          <a:latin typeface="Calibri" panose="020F0502020204030204" pitchFamily="34" charset="0"/>
                        </a:rPr>
                        <a:t>wur</a:t>
                      </a:r>
                      <a:r>
                        <a:rPr lang="en-US" sz="1400" b="0" i="0" u="none" strike="noStrike" dirty="0" smtClean="0">
                          <a:solidFill>
                            <a:srgbClr val="000000"/>
                          </a:solidFill>
                          <a:effectLst/>
                          <a:latin typeface="Calibri" panose="020F0502020204030204" pitchFamily="34" charset="0"/>
                        </a:rPr>
                        <a:t>-frames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Alfred Asterjadhi</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207</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53</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
        <p:nvSpPr>
          <p:cNvPr id="11" name="TextBox 10"/>
          <p:cNvSpPr txBox="1"/>
          <p:nvPr/>
        </p:nvSpPr>
        <p:spPr>
          <a:xfrm>
            <a:off x="11122051" y="4419600"/>
            <a:ext cx="950901" cy="276999"/>
          </a:xfrm>
          <a:prstGeom prst="rect">
            <a:avLst/>
          </a:prstGeom>
          <a:noFill/>
        </p:spPr>
        <p:txBody>
          <a:bodyPr wrap="none" rtlCol="0">
            <a:spAutoFit/>
          </a:bodyPr>
          <a:lstStyle/>
          <a:p>
            <a:r>
              <a:rPr lang="en-US" dirty="0" smtClean="0"/>
              <a:t>Not finished</a:t>
            </a:r>
            <a:endParaRPr lang="en-US" dirty="0"/>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smtClean="0"/>
              <a:t>(doc: IEEE 802.11-19/557r0),  ad-hoc </a:t>
            </a:r>
            <a:r>
              <a:rPr lang="en-US" altLang="en-US" sz="1500" dirty="0"/>
              <a:t>meeting (doc: IEEE </a:t>
            </a:r>
            <a:r>
              <a:rPr lang="en-US" altLang="en-US" sz="1500" dirty="0" smtClean="0"/>
              <a:t>802.11-19/674r0</a:t>
            </a:r>
            <a:r>
              <a:rPr lang="en-US" altLang="en-US" sz="1500" dirty="0" smtClean="0"/>
              <a:t>) and </a:t>
            </a:r>
            <a:r>
              <a:rPr lang="en-US" altLang="en-US" sz="1500" dirty="0"/>
              <a:t>teleconference minutes (doc: IEEE </a:t>
            </a:r>
            <a:r>
              <a:rPr lang="en-US" altLang="en-US" sz="1500" dirty="0" smtClean="0"/>
              <a:t>802.11-19/679r1) </a:t>
            </a:r>
            <a:r>
              <a:rPr lang="en-US" altLang="en-US" sz="1500" dirty="0"/>
              <a:t>approval</a:t>
            </a:r>
          </a:p>
          <a:p>
            <a:pPr lvl="1">
              <a:spcBef>
                <a:spcPts val="100"/>
              </a:spcBef>
            </a:pPr>
            <a:r>
              <a:rPr lang="en-US" altLang="en-US" sz="1500" dirty="0"/>
              <a:t>Summary from </a:t>
            </a:r>
            <a:r>
              <a:rPr lang="en-US" altLang="en-US" sz="1500" dirty="0" smtClean="0"/>
              <a:t>March 2019 </a:t>
            </a:r>
            <a:r>
              <a:rPr lang="en-US" altLang="en-US" sz="1500" dirty="0"/>
              <a:t>Meeting</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lvl="1">
              <a:spcBef>
                <a:spcPts val="100"/>
              </a:spcBef>
            </a:pPr>
            <a:endParaRPr lang="en-US" altLang="en-US" sz="1500" dirty="0"/>
          </a:p>
        </p:txBody>
      </p:sp>
      <p:sp>
        <p:nvSpPr>
          <p:cNvPr id="21508" name="Content Placeholder 7"/>
          <p:cNvSpPr>
            <a:spLocks noGrp="1"/>
          </p:cNvSpPr>
          <p:nvPr>
            <p:ph sz="half" idx="2"/>
          </p:nvPr>
        </p:nvSpPr>
        <p:spPr>
          <a:xfrm>
            <a:off x="6022848" y="1599684"/>
            <a:ext cx="5178552" cy="4875730"/>
          </a:xfrm>
        </p:spPr>
        <p:txBody>
          <a:bodyPr/>
          <a:lstStyle/>
          <a:p>
            <a:pPr>
              <a:spcBef>
                <a:spcPts val="100"/>
              </a:spcBef>
            </a:pPr>
            <a:r>
              <a:rPr lang="en-US" altLang="en-US" sz="1500" dirty="0"/>
              <a:t>Tuesday: </a:t>
            </a:r>
            <a:r>
              <a:rPr lang="en-US" altLang="en-US" sz="1500" dirty="0" smtClean="0"/>
              <a:t>AM1</a:t>
            </a:r>
            <a:r>
              <a:rPr lang="en-US" altLang="en-US" sz="1500" dirty="0"/>
              <a:t>, PM2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100"/>
              </a:spcBef>
            </a:pPr>
            <a:r>
              <a:rPr lang="en-US" altLang="en-US" sz="1500" dirty="0"/>
              <a:t>Wednesday AM1, PM1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r>
              <a:rPr lang="en-US" altLang="en-US" sz="1500" dirty="0"/>
              <a:t>Thursday: </a:t>
            </a:r>
            <a:r>
              <a:rPr lang="en-US" altLang="en-US" sz="1500" dirty="0" smtClean="0"/>
              <a:t>AM2, PM1 (4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b="1" dirty="0"/>
              <a:t>Motions: Comment </a:t>
            </a:r>
            <a:r>
              <a:rPr lang="en-US" altLang="en-US" sz="1500" b="1" dirty="0" smtClean="0"/>
              <a:t>resolutions</a:t>
            </a:r>
          </a:p>
          <a:p>
            <a:pPr lvl="1">
              <a:spcBef>
                <a:spcPts val="0"/>
              </a:spcBef>
            </a:pPr>
            <a:r>
              <a:rPr lang="en-US" altLang="en-US" sz="1500" b="1" dirty="0" smtClean="0"/>
              <a:t>Motion: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F2F meeting</a:t>
            </a:r>
          </a:p>
          <a:p>
            <a:pPr lvl="1">
              <a:spcBef>
                <a:spcPts val="0"/>
              </a:spcBef>
            </a:pPr>
            <a:r>
              <a:rPr lang="en-US" altLang="en-US" sz="1500" dirty="0"/>
              <a:t>Teleconference call schedule</a:t>
            </a:r>
          </a:p>
          <a:p>
            <a:pPr lvl="1">
              <a:spcBef>
                <a:spcPts val="0"/>
              </a:spcBef>
            </a:pPr>
            <a:r>
              <a:rPr lang="en-US" altLang="en-US" sz="1500" dirty="0"/>
              <a:t>Presentations, Adjourn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2019 </a:t>
            </a:r>
            <a:r>
              <a:rPr lang="en-US" altLang="en-US" dirty="0" smtClean="0"/>
              <a:t>Meeting, </a:t>
            </a:r>
            <a:r>
              <a:rPr lang="en-US" altLang="en-US" dirty="0"/>
              <a:t>A</a:t>
            </a:r>
            <a:r>
              <a:rPr lang="en-US" altLang="en-US" dirty="0" smtClean="0"/>
              <a:t>d-hoc Meeting </a:t>
            </a:r>
            <a:r>
              <a:rPr lang="en-US" altLang="en-US" dirty="0" smtClean="0"/>
              <a:t>and Teleconference Calls</a:t>
            </a:r>
          </a:p>
        </p:txBody>
      </p:sp>
      <p:sp>
        <p:nvSpPr>
          <p:cNvPr id="31747" name="Content Placeholder 2"/>
          <p:cNvSpPr>
            <a:spLocks noGrp="1"/>
          </p:cNvSpPr>
          <p:nvPr>
            <p:ph idx="1"/>
          </p:nvPr>
        </p:nvSpPr>
        <p:spPr>
          <a:xfrm>
            <a:off x="76200" y="1981200"/>
            <a:ext cx="8458200" cy="4425605"/>
          </a:xfrm>
        </p:spPr>
        <p:txBody>
          <a:bodyPr/>
          <a:lstStyle/>
          <a:p>
            <a:r>
              <a:rPr lang="en-US" altLang="en-US" dirty="0" smtClean="0"/>
              <a:t>March meeting: </a:t>
            </a:r>
            <a:r>
              <a:rPr lang="en-US" altLang="en-US" dirty="0" err="1" smtClean="0"/>
              <a:t>TGba</a:t>
            </a:r>
            <a:r>
              <a:rPr lang="en-US" altLang="en-US" dirty="0" smtClean="0"/>
              <a:t> </a:t>
            </a:r>
            <a:r>
              <a:rPr lang="en-US" altLang="en-US" dirty="0"/>
              <a:t>worked on the comment resolution on D2.0</a:t>
            </a:r>
          </a:p>
          <a:p>
            <a:pPr lvl="1"/>
            <a:r>
              <a:rPr lang="en-US" altLang="en-US" dirty="0"/>
              <a:t>40% completed (327 comments resolved out of 827</a:t>
            </a:r>
            <a:r>
              <a:rPr lang="en-US" altLang="en-US" dirty="0" smtClean="0"/>
              <a:t>)</a:t>
            </a:r>
          </a:p>
          <a:p>
            <a:pPr lvl="1"/>
            <a:r>
              <a:rPr lang="en-US" altLang="en-US" dirty="0"/>
              <a:t>Reviewed TG timeline</a:t>
            </a:r>
          </a:p>
          <a:p>
            <a:r>
              <a:rPr lang="en-US" altLang="en-US" dirty="0" err="1" smtClean="0"/>
              <a:t>TGba</a:t>
            </a:r>
            <a:r>
              <a:rPr lang="en-US" altLang="en-US" dirty="0" smtClean="0"/>
              <a:t> </a:t>
            </a:r>
            <a:r>
              <a:rPr lang="en-US" altLang="en-US" dirty="0" smtClean="0"/>
              <a:t>held an </a:t>
            </a:r>
            <a:r>
              <a:rPr lang="en-US" altLang="en-US" dirty="0"/>
              <a:t>ad-hoc meeting at the Bay area on </a:t>
            </a:r>
            <a:r>
              <a:rPr lang="en-US" altLang="en-US" dirty="0" smtClean="0"/>
              <a:t>April </a:t>
            </a:r>
            <a:r>
              <a:rPr lang="en-US" altLang="en-US" dirty="0" smtClean="0"/>
              <a:t>17-18</a:t>
            </a:r>
          </a:p>
          <a:p>
            <a:pPr lvl="1"/>
            <a:r>
              <a:rPr lang="en-US" altLang="en-US" dirty="0" smtClean="0"/>
              <a:t>~150 CIDs ready for motion</a:t>
            </a:r>
          </a:p>
          <a:p>
            <a:r>
              <a:rPr lang="en-US" altLang="en-US" dirty="0" smtClean="0"/>
              <a:t>Three teleconference calls</a:t>
            </a:r>
          </a:p>
          <a:p>
            <a:pPr lvl="1"/>
            <a:r>
              <a:rPr lang="en-US" altLang="en-US" dirty="0" smtClean="0"/>
              <a:t>67 CIDs ready for motion</a:t>
            </a:r>
          </a:p>
          <a:p>
            <a:r>
              <a:rPr lang="en-US" altLang="en-US" dirty="0" smtClean="0"/>
              <a:t>66% comment resolution complete</a:t>
            </a:r>
          </a:p>
          <a:p>
            <a:pPr lvl="1"/>
            <a:r>
              <a:rPr lang="en-US" altLang="en-US" b="1" dirty="0" smtClean="0"/>
              <a:t>283 unresolved CIDs</a:t>
            </a:r>
            <a:endParaRPr lang="en-US" altLang="en-US" b="1" dirty="0"/>
          </a:p>
          <a:p>
            <a:r>
              <a:rPr lang="en-US" altLang="en-US" dirty="0" smtClean="0"/>
              <a:t>Agenda</a:t>
            </a:r>
            <a:r>
              <a:rPr lang="en-US" altLang="en-US" dirty="0"/>
              <a:t>: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2698759149"/>
              </p:ext>
            </p:extLst>
          </p:nvPr>
        </p:nvGraphicFramePr>
        <p:xfrm>
          <a:off x="8632584" y="1641536"/>
          <a:ext cx="3276600" cy="4833620"/>
        </p:xfrm>
        <a:graphic>
          <a:graphicData uri="http://schemas.openxmlformats.org/drawingml/2006/table">
            <a:tbl>
              <a:tblPr/>
              <a:tblGrid>
                <a:gridCol w="1468087"/>
                <a:gridCol w="1808513"/>
              </a:tblGrid>
              <a:tr h="158750">
                <a:tc>
                  <a:txBody>
                    <a:bodyPr/>
                    <a:lstStyle/>
                    <a:p>
                      <a:pPr algn="ctr" fontAlgn="b"/>
                      <a:r>
                        <a:rPr lang="en-US" sz="1400" b="1" i="0" u="none" strike="noStrike" dirty="0" smtClean="0">
                          <a:solidFill>
                            <a:schemeClr val="bg1"/>
                          </a:solidFill>
                          <a:effectLst/>
                          <a:latin typeface="Arial" panose="020B0604020202020204" pitchFamily="34" charset="0"/>
                        </a:rPr>
                        <a:t>Assignee</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ctr" fontAlgn="b"/>
                      <a:r>
                        <a:rPr lang="en-US" sz="1400" b="1" i="0" u="none" strike="noStrike" dirty="0" smtClean="0">
                          <a:solidFill>
                            <a:schemeClr val="bg1"/>
                          </a:solidFill>
                          <a:effectLst/>
                          <a:latin typeface="Arial" panose="020B0604020202020204" pitchFamily="34" charset="0"/>
                        </a:rPr>
                        <a:t>Num</a:t>
                      </a:r>
                      <a:r>
                        <a:rPr lang="en-US" sz="1400" b="1" i="0" u="none" strike="noStrike" baseline="0" dirty="0" smtClean="0">
                          <a:solidFill>
                            <a:schemeClr val="bg1"/>
                          </a:solidFill>
                          <a:effectLst/>
                          <a:latin typeface="Arial" panose="020B0604020202020204" pitchFamily="34" charset="0"/>
                        </a:rPr>
                        <a:t>ber of CIDs</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r h="158750">
                <a:tc>
                  <a:txBody>
                    <a:bodyPr/>
                    <a:lstStyle/>
                    <a:p>
                      <a:pPr algn="l" fontAlgn="b"/>
                      <a:r>
                        <a:rPr lang="en-US" sz="1400" b="0" i="0" u="none" strike="noStrike">
                          <a:effectLst/>
                          <a:latin typeface="Arial" panose="020B0604020202020204" pitchFamily="34" charset="0"/>
                        </a:rPr>
                        <a:t>Po-Kai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c>
                  <a:txBody>
                    <a:bodyPr/>
                    <a:lstStyle/>
                    <a:p>
                      <a:pPr algn="r" fontAlgn="b"/>
                      <a:r>
                        <a:rPr lang="en-US" sz="1400" b="0" i="0" u="none" strike="noStrike">
                          <a:effectLst/>
                          <a:latin typeface="Arial" panose="020B0604020202020204" pitchFamily="34" charset="0"/>
                        </a:rPr>
                        <a:t>278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r>
              <a:tr h="158750">
                <a:tc>
                  <a:txBody>
                    <a:bodyPr/>
                    <a:lstStyle/>
                    <a:p>
                      <a:pPr algn="l" fontAlgn="b"/>
                      <a:r>
                        <a:rPr lang="en-US" sz="1400" b="0" i="0" u="none" strike="noStrike">
                          <a:effectLst/>
                          <a:latin typeface="Arial" panose="020B0604020202020204" pitchFamily="34" charset="0"/>
                        </a:rPr>
                        <a:t>Minyoung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147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Alfred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Rojan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65</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Vinod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Suhwook</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39</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kaiying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26</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Yongho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Woojin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yunsong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Xiaofei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Leif</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Eunsung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Steve</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Sun Bo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 Huang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Menzo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Rui Cao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Gaurav</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c>
                  <a:txBody>
                    <a:bodyPr/>
                    <a:lstStyle/>
                    <a:p>
                      <a:pPr algn="r" fontAlgn="b"/>
                      <a:r>
                        <a:rPr lang="en-US" sz="1400" b="0" i="0" u="none" strike="noStrike">
                          <a:effectLst/>
                          <a:latin typeface="Arial" panose="020B0604020202020204" pitchFamily="34" charset="0"/>
                        </a:rPr>
                        <a:t>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r>
              <a:tr h="158750">
                <a:tc>
                  <a:txBody>
                    <a:bodyPr/>
                    <a:lstStyle/>
                    <a:p>
                      <a:pPr algn="l" fontAlgn="b"/>
                      <a:r>
                        <a:rPr lang="en-US" sz="1400" b="0" i="0" u="none" strike="noStrike" dirty="0">
                          <a:solidFill>
                            <a:schemeClr val="bg1"/>
                          </a:solidFill>
                          <a:effectLst/>
                          <a:latin typeface="Arial" panose="020B0604020202020204" pitchFamily="34" charset="0"/>
                        </a:rPr>
                        <a:t>Grand Total</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r" fontAlgn="b"/>
                      <a:r>
                        <a:rPr lang="en-US" sz="1400" b="0" i="0" u="none" strike="noStrike" dirty="0">
                          <a:solidFill>
                            <a:schemeClr val="bg1"/>
                          </a:solidFill>
                          <a:effectLst/>
                          <a:latin typeface="Arial" panose="020B0604020202020204" pitchFamily="34" charset="0"/>
                        </a:rPr>
                        <a:t>827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bl>
          </a:graphicData>
        </a:graphic>
      </p:graphicFrame>
      <p:sp>
        <p:nvSpPr>
          <p:cNvPr id="3" name="TextBox 2"/>
          <p:cNvSpPr txBox="1"/>
          <p:nvPr/>
        </p:nvSpPr>
        <p:spPr>
          <a:xfrm>
            <a:off x="8534400" y="1376472"/>
            <a:ext cx="2237857" cy="307777"/>
          </a:xfrm>
          <a:prstGeom prst="rect">
            <a:avLst/>
          </a:prstGeom>
          <a:noFill/>
        </p:spPr>
        <p:txBody>
          <a:bodyPr wrap="none" rtlCol="0">
            <a:spAutoFit/>
          </a:bodyPr>
          <a:lstStyle/>
          <a:p>
            <a:r>
              <a:rPr lang="en-US" sz="1400" b="1" dirty="0" smtClean="0"/>
              <a:t>Comment DB: 11-19/312r9</a:t>
            </a:r>
            <a:endParaRPr lang="en-US" sz="1400" b="1"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2019 meeting [doc: IEEE 802.11-19/557r0</a:t>
            </a:r>
            <a:r>
              <a:rPr lang="en-US" altLang="en-US" dirty="0"/>
              <a:t>], ad-hoc meeting </a:t>
            </a:r>
            <a:r>
              <a:rPr lang="en-US" altLang="en-US" dirty="0" smtClean="0"/>
              <a:t>[doc</a:t>
            </a:r>
            <a:r>
              <a:rPr lang="en-US" altLang="en-US" dirty="0"/>
              <a:t>: IEEE </a:t>
            </a:r>
            <a:r>
              <a:rPr lang="en-US" altLang="en-US" dirty="0" smtClean="0"/>
              <a:t>802.11-19/674r0] </a:t>
            </a:r>
            <a:r>
              <a:rPr lang="en-US" altLang="en-US" dirty="0" smtClean="0"/>
              <a:t>and teleconference call [doc: IEEE </a:t>
            </a:r>
            <a:r>
              <a:rPr lang="en-US" altLang="en-US" dirty="0" smtClean="0"/>
              <a:t>802.11-19/679r2]</a:t>
            </a:r>
            <a:endParaRPr lang="en-US" altLang="en-US" dirty="0" smtClean="0"/>
          </a:p>
          <a:p>
            <a:endParaRPr lang="en-US" altLang="en-US" dirty="0" smtClean="0"/>
          </a:p>
          <a:p>
            <a:pPr lvl="1"/>
            <a:r>
              <a:rPr lang="en-US" altLang="en-US" dirty="0" smtClean="0"/>
              <a:t>Move</a:t>
            </a:r>
            <a:r>
              <a:rPr lang="en-US" altLang="en-US" dirty="0" smtClean="0"/>
              <a:t>: </a:t>
            </a:r>
            <a:r>
              <a:rPr lang="en-US" altLang="en-US" dirty="0" err="1" smtClean="0"/>
              <a:t>Yunsong</a:t>
            </a:r>
            <a:r>
              <a:rPr lang="en-US" altLang="en-US" dirty="0" smtClean="0"/>
              <a:t> Yang</a:t>
            </a:r>
            <a:endParaRPr lang="en-US" altLang="en-US" dirty="0" smtClean="0"/>
          </a:p>
          <a:p>
            <a:pPr lvl="1"/>
            <a:r>
              <a:rPr lang="en-US" altLang="en-US" dirty="0" smtClean="0"/>
              <a:t>Second</a:t>
            </a:r>
            <a:r>
              <a:rPr lang="en-US" altLang="en-US" dirty="0" smtClean="0"/>
              <a:t>: Xiaofei Wang</a:t>
            </a:r>
            <a:endParaRPr lang="en-US" altLang="en-US" dirty="0" smtClean="0"/>
          </a:p>
          <a:p>
            <a:pPr lvl="1"/>
            <a:r>
              <a:rPr lang="en-US" altLang="en-US" dirty="0" smtClean="0"/>
              <a:t>Result</a:t>
            </a:r>
            <a:r>
              <a:rPr lang="en-US" altLang="en-US" dirty="0"/>
              <a:t>: </a:t>
            </a:r>
            <a:r>
              <a:rPr lang="en-US" altLang="en-US" dirty="0" smtClean="0"/>
              <a:t> Passes unanimously</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#2017</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[TBD] </a:t>
            </a:r>
            <a:r>
              <a:rPr lang="en-US" dirty="0"/>
              <a:t>for the CIDs listed below:</a:t>
            </a:r>
            <a:endParaRPr lang="en-US" b="0" dirty="0"/>
          </a:p>
          <a:p>
            <a:pPr marL="0" indent="0">
              <a:buNone/>
            </a:pPr>
            <a:r>
              <a:rPr lang="en-US" dirty="0"/>
              <a:t>- CIDs</a:t>
            </a:r>
            <a:r>
              <a:rPr lang="en-US" dirty="0" smtClean="0"/>
              <a:t>:</a:t>
            </a:r>
            <a:endParaRPr lang="en-US" b="0" dirty="0"/>
          </a:p>
          <a:p>
            <a:pPr marL="0" indent="0">
              <a:buNone/>
            </a:pPr>
            <a:r>
              <a:rPr lang="en-US" b="0" dirty="0"/>
              <a:t> </a:t>
            </a:r>
          </a:p>
          <a:p>
            <a:pPr marL="0" indent="0">
              <a:buNone/>
            </a:pPr>
            <a:r>
              <a:rPr lang="en-US" dirty="0"/>
              <a:t>Move</a:t>
            </a:r>
            <a:r>
              <a:rPr lang="en-US" dirty="0" smtClean="0"/>
              <a:t>:</a:t>
            </a:r>
            <a:endParaRPr lang="en-US" b="0" dirty="0"/>
          </a:p>
          <a:p>
            <a:pPr marL="0" indent="0">
              <a:buNone/>
            </a:pPr>
            <a:r>
              <a:rPr lang="en-US" dirty="0"/>
              <a:t>Second: </a:t>
            </a:r>
            <a:endParaRPr lang="en-US" b="0" dirty="0"/>
          </a:p>
          <a:p>
            <a:pPr marL="0" indent="0">
              <a:buNone/>
            </a:pPr>
            <a:r>
              <a:rPr lang="en-US" dirty="0"/>
              <a:t>Result</a:t>
            </a:r>
            <a:r>
              <a:rPr lang="en-US" dirty="0" smtClean="0"/>
              <a:t>:</a:t>
            </a:r>
            <a:endParaRPr lang="en-US"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24</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a:t>[Moved by &lt;name&gt; on behalf of &lt;group&gt;</a:t>
            </a:r>
          </a:p>
          <a:p>
            <a:pPr marL="0" indent="0">
              <a:buNone/>
            </a:pPr>
            <a:r>
              <a:rPr lang="en-US" sz="2000" dirty="0" err="1"/>
              <a:t>TGax</a:t>
            </a:r>
            <a:r>
              <a:rPr lang="en-US" sz="2000" dirty="0"/>
              <a:t> vote:] </a:t>
            </a:r>
          </a:p>
          <a:p>
            <a:pPr marL="0" indent="0">
              <a:buNone/>
            </a:pPr>
            <a:r>
              <a:rPr lang="en-US" sz="2000" dirty="0"/>
              <a:t>[Moved</a:t>
            </a:r>
            <a:r>
              <a:rPr lang="en-US" sz="2000" dirty="0" smtClean="0"/>
              <a:t>: ,  </a:t>
            </a:r>
            <a:r>
              <a:rPr lang="en-US" sz="2000" dirty="0"/>
              <a:t>Seconded</a:t>
            </a:r>
            <a:r>
              <a:rPr lang="en-US" sz="2000" dirty="0" smtClean="0"/>
              <a:t>:, </a:t>
            </a:r>
            <a:r>
              <a:rPr lang="en-US" sz="2000" dirty="0"/>
              <a:t>Result: </a:t>
            </a:r>
            <a:r>
              <a:rPr lang="en-US" sz="2000" dirty="0" smtClean="0"/>
              <a:t>Y-N-A]</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7539611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(Mondays, 1.5 hour each):</a:t>
            </a:r>
          </a:p>
          <a:p>
            <a:pPr marL="685800" lvl="2" indent="-342900">
              <a:defRPr/>
            </a:pPr>
            <a:r>
              <a:rPr lang="en-US" altLang="en-US" sz="2400" b="1" dirty="0" smtClean="0"/>
              <a:t>TBD, </a:t>
            </a:r>
            <a:r>
              <a:rPr lang="en-US" altLang="en-US" sz="2400" b="1" dirty="0"/>
              <a:t>10:00 ET</a:t>
            </a:r>
            <a:endParaRPr lang="en-US" altLang="en-US" sz="2400" b="1" baseline="30000" dirty="0"/>
          </a:p>
          <a:p>
            <a:pPr marL="685800" lvl="2" indent="-342900">
              <a:defRPr/>
            </a:pPr>
            <a:r>
              <a:rPr lang="en-US" altLang="en-US" sz="2400" b="1" dirty="0" smtClean="0"/>
              <a:t>TBD, </a:t>
            </a:r>
            <a:r>
              <a:rPr lang="en-US" altLang="en-US" sz="2400" b="1" dirty="0"/>
              <a:t>17:00 ET</a:t>
            </a:r>
            <a:endParaRPr lang="en-US" altLang="en-US" sz="2400" b="1" baseline="30000" dirty="0"/>
          </a:p>
          <a:p>
            <a:pPr marL="685800" lvl="2" indent="-342900">
              <a:defRPr/>
            </a:pPr>
            <a:r>
              <a:rPr lang="en-US" altLang="en-US" sz="2400" b="1" dirty="0" smtClean="0"/>
              <a:t>TBD, </a:t>
            </a:r>
            <a:r>
              <a:rPr lang="en-US" altLang="en-US" sz="2400" b="1" dirty="0"/>
              <a:t>23:00 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(LB237) and instruct the editor to generate P802.11ba D3.0</a:t>
            </a:r>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a:t>
            </a:r>
            <a:r>
              <a:rPr lang="en-US" dirty="0" smtClean="0"/>
              <a:t>May 6: </a:t>
            </a:r>
            <a:endParaRPr lang="en-US" dirty="0" smtClean="0"/>
          </a:p>
          <a:p>
            <a:pPr lvl="1">
              <a:defRPr/>
            </a:pPr>
            <a:r>
              <a:rPr lang="en-US" b="0" dirty="0" smtClean="0"/>
              <a:t>Received </a:t>
            </a:r>
            <a:r>
              <a:rPr lang="en-US" dirty="0" smtClean="0"/>
              <a:t>34</a:t>
            </a:r>
            <a:r>
              <a:rPr lang="en-US" dirty="0" smtClean="0"/>
              <a:t> </a:t>
            </a:r>
            <a:r>
              <a:rPr lang="en-US" dirty="0" smtClean="0"/>
              <a:t>s</a:t>
            </a:r>
            <a:r>
              <a:rPr lang="en-US" b="0" dirty="0" smtClean="0"/>
              <a:t>ubmissions (updated on </a:t>
            </a:r>
            <a:r>
              <a:rPr lang="en-US" dirty="0" smtClean="0"/>
              <a:t>May 12</a:t>
            </a:r>
            <a:r>
              <a:rPr lang="en-US" b="0" dirty="0" smtClean="0"/>
              <a:t>)</a:t>
            </a:r>
            <a:endParaRPr lang="en-US" b="0" dirty="0" smtClean="0"/>
          </a:p>
          <a:p>
            <a:pPr>
              <a:defRPr/>
            </a:pPr>
            <a:endParaRPr lang="en-US" dirty="0" smtClean="0"/>
          </a:p>
          <a:p>
            <a:pPr>
              <a:defRPr/>
            </a:pPr>
            <a:r>
              <a:rPr lang="en-US" dirty="0" smtClean="0"/>
              <a:t>Grouped submissions by topics</a:t>
            </a:r>
          </a:p>
          <a:p>
            <a:pPr lvl="1">
              <a:defRPr/>
            </a:pPr>
            <a:r>
              <a:rPr lang="en-US" dirty="0" smtClean="0"/>
              <a:t>PHY (~70 CIDs)</a:t>
            </a:r>
            <a:endParaRPr lang="en-US" dirty="0" smtClean="0"/>
          </a:p>
          <a:p>
            <a:pPr lvl="1">
              <a:defRPr/>
            </a:pPr>
            <a:r>
              <a:rPr lang="en-US" dirty="0" smtClean="0"/>
              <a:t>MAC (~210 CIDs)</a:t>
            </a:r>
            <a:endParaRPr lang="en-US" dirty="0" smtClean="0"/>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141727</TotalTime>
  <Words>2367</Words>
  <Application>Microsoft Office PowerPoint</Application>
  <PresentationFormat>Widescreen</PresentationFormat>
  <Paragraphs>660</Paragraphs>
  <Slides>31</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Ad-hoc Meeting and Teleconference Calls</vt:lpstr>
      <vt:lpstr>Motion - Minutes</vt:lpstr>
      <vt:lpstr>Motion #2017</vt:lpstr>
      <vt:lpstr>Motion - WG Recirculation Ballot</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5215</cp:revision>
  <cp:lastPrinted>2014-11-04T15:04:57Z</cp:lastPrinted>
  <dcterms:created xsi:type="dcterms:W3CDTF">2007-04-17T18:10:23Z</dcterms:created>
  <dcterms:modified xsi:type="dcterms:W3CDTF">2019-05-14T04:03:15Z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2019-05-14 04:03:15Z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