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708" r:id="rId2"/>
    <p:sldId id="678" r:id="rId3"/>
    <p:sldId id="679" r:id="rId4"/>
    <p:sldId id="656" r:id="rId5"/>
    <p:sldId id="665" r:id="rId6"/>
    <p:sldId id="666" r:id="rId7"/>
    <p:sldId id="710" r:id="rId8"/>
    <p:sldId id="711" r:id="rId9"/>
    <p:sldId id="715" r:id="rId10"/>
    <p:sldId id="762" r:id="rId11"/>
    <p:sldId id="799" r:id="rId12"/>
    <p:sldId id="826" r:id="rId13"/>
    <p:sldId id="750" r:id="rId14"/>
    <p:sldId id="778" r:id="rId15"/>
    <p:sldId id="779" r:id="rId16"/>
    <p:sldId id="780" r:id="rId17"/>
    <p:sldId id="781" r:id="rId18"/>
    <p:sldId id="782" r:id="rId19"/>
    <p:sldId id="727" r:id="rId20"/>
    <p:sldId id="704" r:id="rId21"/>
    <p:sldId id="705" r:id="rId22"/>
    <p:sldId id="707" r:id="rId23"/>
    <p:sldId id="809" r:id="rId24"/>
    <p:sldId id="721" r:id="rId25"/>
    <p:sldId id="847" r:id="rId26"/>
    <p:sldId id="848" r:id="rId27"/>
    <p:sldId id="800" r:id="rId28"/>
    <p:sldId id="694" r:id="rId29"/>
    <p:sldId id="695" r:id="rId30"/>
    <p:sldId id="740" r:id="rId31"/>
    <p:sldId id="741" r:id="rId32"/>
    <p:sldId id="825" r:id="rId3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143" autoAdjust="0"/>
    <p:restoredTop sz="94095" autoAdjust="0"/>
  </p:normalViewPr>
  <p:slideViewPr>
    <p:cSldViewPr>
      <p:cViewPr varScale="1">
        <p:scale>
          <a:sx n="75" d="100"/>
          <a:sy n="75" d="100"/>
        </p:scale>
        <p:origin x="72" y="116"/>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2916"/>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18</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27</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29</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299971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14</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May 2019</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901453" y="304027"/>
            <a:ext cx="32830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802.11-19/0617r0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smtClean="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318859570"/>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5770" name="Document" r:id="rId4" imgW="8261588" imgH="3047832" progId="Word.Document.8">
                  <p:embed/>
                </p:oleObj>
              </mc:Choice>
              <mc:Fallback>
                <p:oleObj name="Document" r:id="rId4" imgW="8261588" imgH="3047832" progId="Word.Document.8">
                  <p:embed/>
                  <p:pic>
                    <p:nvPicPr>
                      <p:cNvPr id="0" name=""/>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smtClean="0"/>
              <a:t>May 2019 </a:t>
            </a:r>
            <a:br>
              <a:rPr lang="en-US" altLang="en-US" smtClean="0"/>
            </a:br>
            <a:r>
              <a:rPr lang="en-US" altLang="en-US" smtClean="0"/>
              <a:t>TGba Agenda</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a:t>
            </a:r>
            <a:r>
              <a:rPr lang="en-GB" sz="2000" b="0" kern="0" dirty="0" smtClean="0"/>
              <a:t>2019-4-5</a:t>
            </a:r>
            <a:endParaRPr lang="en-GB" sz="2000" b="0" kern="0" dirty="0"/>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CR </a:t>
            </a:r>
          </a:p>
        </p:txBody>
      </p:sp>
      <p:sp>
        <p:nvSpPr>
          <p:cNvPr id="4" name="Date Placeholder 3"/>
          <p:cNvSpPr>
            <a:spLocks noGrp="1"/>
          </p:cNvSpPr>
          <p:nvPr>
            <p:ph type="dt" sz="quarter"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7B4BA-9FEB-4760-8CA5-378D6C5B75E3}" type="slidenum">
              <a:rPr lang="en-US" altLang="en-US" sz="1200" b="0"/>
              <a:pPr>
                <a:spcBef>
                  <a:spcPct val="0"/>
                </a:spcBef>
                <a:buFontTx/>
                <a:buNone/>
              </a:pPr>
              <a:t>10</a:t>
            </a:fld>
            <a:endParaRPr lang="en-US" altLang="en-US" sz="1200" b="0" dirty="0"/>
          </a:p>
        </p:txBody>
      </p:sp>
      <p:sp>
        <p:nvSpPr>
          <p:cNvPr id="8" name="TextBox 7"/>
          <p:cNvSpPr txBox="1"/>
          <p:nvPr/>
        </p:nvSpPr>
        <p:spPr>
          <a:xfrm>
            <a:off x="9147431" y="685801"/>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a:p>
            <a:pPr marL="228600" indent="-228600">
              <a:buFont typeface="+mj-lt"/>
              <a:buAutoNum type="arabicPeriod"/>
              <a:defRPr/>
            </a:pPr>
            <a:r>
              <a:rPr lang="en-US" dirty="0">
                <a:solidFill>
                  <a:schemeClr val="accent2"/>
                </a:solidFill>
              </a:rPr>
              <a:t>Pending docs</a:t>
            </a:r>
            <a:endParaRPr lang="en-US" dirty="0">
              <a:solidFill>
                <a:schemeClr val="accent2"/>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CR</a:t>
            </a:r>
            <a:endParaRPr lang="en-US" dirty="0"/>
          </a:p>
        </p:txBody>
      </p:sp>
      <p:sp>
        <p:nvSpPr>
          <p:cNvPr id="3" name="Date Placeholder 2"/>
          <p:cNvSpPr>
            <a:spLocks noGrp="1"/>
          </p:cNvSpPr>
          <p:nvPr>
            <p:ph type="dt" sz="half" idx="10"/>
          </p:nvPr>
        </p:nvSpPr>
        <p:spPr/>
        <p:txBody>
          <a:bodyPr/>
          <a:lstStyle/>
          <a:p>
            <a:pPr>
              <a:defRPr/>
            </a:pPr>
            <a:r>
              <a:rPr lang="en-US" smtClean="0"/>
              <a:t>May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4777" y="6475413"/>
            <a:ext cx="504049" cy="184666"/>
          </a:xfrm>
        </p:spPr>
        <p:txBody>
          <a:bodyPr/>
          <a:lstStyle/>
          <a:p>
            <a:pPr>
              <a:defRPr/>
            </a:pPr>
            <a:r>
              <a:rPr lang="en-US" altLang="en-US" smtClean="0"/>
              <a:t>Slide </a:t>
            </a:r>
            <a:fld id="{A2D159C0-1697-4662-BECF-0324D4AA669F}" type="slidenum">
              <a:rPr lang="en-US" altLang="en-US" smtClean="0"/>
              <a:pPr>
                <a:defRPr/>
              </a:pPr>
              <a:t>11</a:t>
            </a:fld>
            <a:endParaRPr lang="en-US" altLang="en-US"/>
          </a:p>
        </p:txBody>
      </p:sp>
      <p:sp>
        <p:nvSpPr>
          <p:cNvPr id="7" name="TextBox 6"/>
          <p:cNvSpPr txBox="1"/>
          <p:nvPr/>
        </p:nvSpPr>
        <p:spPr>
          <a:xfrm>
            <a:off x="9147431" y="685801"/>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a:p>
            <a:pPr marL="228600" indent="-228600">
              <a:buFont typeface="+mj-lt"/>
              <a:buAutoNum type="arabicPeriod"/>
              <a:defRPr/>
            </a:pPr>
            <a:r>
              <a:rPr lang="en-US" dirty="0">
                <a:solidFill>
                  <a:schemeClr val="accent2"/>
                </a:solidFill>
              </a:rPr>
              <a:t>Pending docs</a:t>
            </a:r>
            <a:endParaRPr lang="en-US" dirty="0">
              <a:solidFill>
                <a:schemeClr val="accent2"/>
              </a:solidFill>
            </a:endParaRPr>
          </a:p>
        </p:txBody>
      </p:sp>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General </a:t>
            </a:r>
            <a:br>
              <a:rPr lang="en-US" altLang="en-US" dirty="0" smtClean="0"/>
            </a:br>
            <a:r>
              <a:rPr lang="en-US" altLang="en-US" dirty="0" smtClean="0"/>
              <a:t>– Clause 6, Architecture, Others</a:t>
            </a:r>
            <a:endParaRPr lang="en-US" dirty="0"/>
          </a:p>
        </p:txBody>
      </p:sp>
      <p:sp>
        <p:nvSpPr>
          <p:cNvPr id="3" name="Date Placeholder 2"/>
          <p:cNvSpPr>
            <a:spLocks noGrp="1"/>
          </p:cNvSpPr>
          <p:nvPr>
            <p:ph type="dt" sz="half" idx="10"/>
          </p:nvPr>
        </p:nvSpPr>
        <p:spPr/>
        <p:txBody>
          <a:bodyPr/>
          <a:lstStyle/>
          <a:p>
            <a:pPr>
              <a:defRPr/>
            </a:pPr>
            <a:r>
              <a:rPr lang="en-US" smtClean="0"/>
              <a:t>May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smtClean="0"/>
              <a:t>Slide </a:t>
            </a:r>
            <a:fld id="{A2D159C0-1697-4662-BECF-0324D4AA669F}" type="slidenum">
              <a:rPr lang="en-US" altLang="en-US" smtClean="0"/>
              <a:pPr>
                <a:defRPr/>
              </a:pPr>
              <a:t>12</a:t>
            </a:fld>
            <a:endParaRPr lang="en-US" altLang="en-US"/>
          </a:p>
        </p:txBody>
      </p:sp>
      <p:sp>
        <p:nvSpPr>
          <p:cNvPr id="7" name="TextBox 6"/>
          <p:cNvSpPr txBox="1"/>
          <p:nvPr/>
        </p:nvSpPr>
        <p:spPr>
          <a:xfrm>
            <a:off x="9147431" y="685801"/>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a:p>
            <a:pPr marL="228600" indent="-228600">
              <a:buFont typeface="+mj-lt"/>
              <a:buAutoNum type="arabicPeriod"/>
              <a:defRPr/>
            </a:pPr>
            <a:r>
              <a:rPr lang="en-US" dirty="0">
                <a:solidFill>
                  <a:schemeClr val="accent2"/>
                </a:solidFill>
              </a:rPr>
              <a:t>Pending docs</a:t>
            </a:r>
            <a:endParaRPr lang="en-US" dirty="0">
              <a:solidFill>
                <a:schemeClr val="accent2"/>
              </a:solidFill>
            </a:endParaRPr>
          </a:p>
        </p:txBody>
      </p:sp>
    </p:spTree>
    <p:extLst>
      <p:ext uri="{BB962C8B-B14F-4D97-AF65-F5344CB8AC3E}">
        <p14:creationId xmlns:p14="http://schemas.microsoft.com/office/powerpoint/2010/main" val="2023378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929218" y="1600200"/>
            <a:ext cx="5204883" cy="4881310"/>
          </a:xfrm>
        </p:spPr>
        <p:txBody>
          <a:bodyPr/>
          <a:lstStyle/>
          <a:p>
            <a:pPr>
              <a:spcBef>
                <a:spcPts val="100"/>
              </a:spcBef>
            </a:pPr>
            <a:r>
              <a:rPr lang="en-US" altLang="en-US" sz="1500" dirty="0"/>
              <a:t>Monday: </a:t>
            </a:r>
            <a:r>
              <a:rPr lang="en-US" altLang="en-US" sz="1500" dirty="0" smtClean="0"/>
              <a:t>AM2 </a:t>
            </a:r>
            <a:r>
              <a:rPr lang="en-US" altLang="en-US" sz="1500" dirty="0"/>
              <a:t>(2 hours</a:t>
            </a:r>
            <a:r>
              <a:rPr lang="en-US" altLang="en-US" sz="1500" dirty="0" smtClean="0"/>
              <a:t>)</a:t>
            </a:r>
            <a:endParaRPr lang="en-US" altLang="en-US" sz="1500" dirty="0"/>
          </a:p>
          <a:p>
            <a:pPr lvl="1">
              <a:spcBef>
                <a:spcPts val="100"/>
              </a:spcBef>
            </a:pPr>
            <a:r>
              <a:rPr lang="en-US" altLang="en-US" sz="1500" dirty="0"/>
              <a:t>Call meeting to order</a:t>
            </a:r>
          </a:p>
          <a:p>
            <a:pPr lvl="1">
              <a:spcBef>
                <a:spcPts val="100"/>
              </a:spcBef>
            </a:pPr>
            <a:r>
              <a:rPr lang="en-US" altLang="en-US" sz="1500" dirty="0"/>
              <a:t>Call for submissions</a:t>
            </a:r>
          </a:p>
          <a:p>
            <a:pPr lvl="1">
              <a:spcBef>
                <a:spcPts val="100"/>
              </a:spcBef>
            </a:pPr>
            <a:r>
              <a:rPr lang="en-US" altLang="en-US" sz="1500" dirty="0"/>
              <a:t>Review agenda and approval</a:t>
            </a:r>
          </a:p>
          <a:p>
            <a:pPr lvl="1">
              <a:spcBef>
                <a:spcPts val="100"/>
              </a:spcBef>
            </a:pPr>
            <a:r>
              <a:rPr lang="en-US" altLang="en-US" sz="1500" dirty="0"/>
              <a:t>IEEE 802 and 802.11 IPR Policy and procedure</a:t>
            </a:r>
          </a:p>
          <a:p>
            <a:pPr lvl="1">
              <a:spcBef>
                <a:spcPts val="100"/>
              </a:spcBef>
            </a:pPr>
            <a:r>
              <a:rPr lang="en-US" altLang="en-US" sz="1500" dirty="0"/>
              <a:t>Participation in IEEE 802 Meetings </a:t>
            </a:r>
          </a:p>
          <a:p>
            <a:pPr lvl="1">
              <a:spcBef>
                <a:spcPts val="100"/>
              </a:spcBef>
            </a:pPr>
            <a:r>
              <a:rPr lang="en-US" altLang="en-US" sz="1500" b="1" dirty="0"/>
              <a:t>Motion</a:t>
            </a:r>
            <a:r>
              <a:rPr lang="en-US" altLang="en-US" sz="1500" dirty="0"/>
              <a:t>: </a:t>
            </a:r>
            <a:r>
              <a:rPr lang="en-US" altLang="en-US" sz="1500" dirty="0" smtClean="0"/>
              <a:t>March 2019 </a:t>
            </a:r>
            <a:r>
              <a:rPr lang="en-US" altLang="en-US" sz="1500" dirty="0"/>
              <a:t>meeting (</a:t>
            </a:r>
            <a:r>
              <a:rPr lang="en-US" altLang="en-US" sz="1500" dirty="0"/>
              <a:t>doc: IEEE </a:t>
            </a:r>
            <a:r>
              <a:rPr lang="en-US" altLang="en-US" sz="1500" dirty="0" smtClean="0"/>
              <a:t>802.11-19/557r0</a:t>
            </a:r>
            <a:r>
              <a:rPr lang="en-US" altLang="en-US" sz="1500" dirty="0"/>
              <a:t>) and teleconference minutes (doc: IEEE </a:t>
            </a:r>
            <a:r>
              <a:rPr lang="en-US" altLang="en-US" sz="1500" dirty="0" smtClean="0"/>
              <a:t>802.11-19/???r0</a:t>
            </a:r>
            <a:r>
              <a:rPr lang="en-US" altLang="en-US" sz="1500" dirty="0"/>
              <a:t>) approval</a:t>
            </a:r>
          </a:p>
          <a:p>
            <a:pPr lvl="1">
              <a:spcBef>
                <a:spcPts val="100"/>
              </a:spcBef>
            </a:pPr>
            <a:r>
              <a:rPr lang="en-US" altLang="en-US" sz="1500" dirty="0"/>
              <a:t>Summary from </a:t>
            </a:r>
            <a:r>
              <a:rPr lang="en-US" altLang="en-US" sz="1500" dirty="0" smtClean="0"/>
              <a:t>March 2019 </a:t>
            </a:r>
            <a:r>
              <a:rPr lang="en-US" altLang="en-US" sz="1500" dirty="0"/>
              <a:t>Meeting</a:t>
            </a:r>
            <a:endParaRPr lang="en-US" altLang="en-US" sz="1500" dirty="0"/>
          </a:p>
          <a:p>
            <a:pPr lvl="1">
              <a:spcBef>
                <a:spcPts val="100"/>
              </a:spcBef>
            </a:pPr>
            <a:r>
              <a:rPr lang="en-US" altLang="en-US" sz="1500" dirty="0" smtClean="0"/>
              <a:t>Presentations </a:t>
            </a:r>
            <a:r>
              <a:rPr lang="en-US" altLang="en-US" sz="1500" dirty="0"/>
              <a:t>on comment resolution</a:t>
            </a:r>
          </a:p>
          <a:p>
            <a:pPr lvl="1">
              <a:spcBef>
                <a:spcPts val="100"/>
              </a:spcBef>
            </a:pPr>
            <a:r>
              <a:rPr lang="en-US" altLang="en-US" sz="1500" dirty="0"/>
              <a:t>Recess</a:t>
            </a:r>
          </a:p>
          <a:p>
            <a:pPr>
              <a:spcBef>
                <a:spcPts val="100"/>
              </a:spcBef>
            </a:pPr>
            <a:r>
              <a:rPr lang="en-US" altLang="en-US" sz="1500" dirty="0"/>
              <a:t>Monday: </a:t>
            </a:r>
            <a:r>
              <a:rPr lang="en-US" altLang="en-US" sz="1500" dirty="0" smtClean="0"/>
              <a:t>EVE </a:t>
            </a:r>
            <a:r>
              <a:rPr lang="en-US" altLang="en-US" sz="1500" dirty="0"/>
              <a:t>(2 hours</a:t>
            </a:r>
            <a:r>
              <a:rPr lang="en-US" altLang="en-US" sz="1500" dirty="0" smtClean="0"/>
              <a:t>)</a:t>
            </a:r>
            <a:endParaRPr lang="en-US" altLang="en-US" sz="1500" dirty="0"/>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a:t>
            </a:r>
            <a:r>
              <a:rPr lang="en-US" altLang="en-US" sz="1500" dirty="0"/>
              <a:t>resolutions</a:t>
            </a:r>
          </a:p>
          <a:p>
            <a:pPr lvl="1">
              <a:spcBef>
                <a:spcPts val="0"/>
              </a:spcBef>
            </a:pPr>
            <a:r>
              <a:rPr lang="en-US" altLang="en-US" sz="1500" dirty="0"/>
              <a:t>Recess</a:t>
            </a:r>
            <a:endParaRPr lang="en-US" altLang="en-US" sz="1500" dirty="0"/>
          </a:p>
          <a:p>
            <a:pPr lvl="1">
              <a:spcBef>
                <a:spcPts val="100"/>
              </a:spcBef>
            </a:pPr>
            <a:endParaRPr lang="en-US" altLang="en-US" sz="1500" dirty="0"/>
          </a:p>
        </p:txBody>
      </p:sp>
      <p:sp>
        <p:nvSpPr>
          <p:cNvPr id="21508" name="Content Placeholder 7"/>
          <p:cNvSpPr>
            <a:spLocks noGrp="1"/>
          </p:cNvSpPr>
          <p:nvPr>
            <p:ph sz="half" idx="2"/>
          </p:nvPr>
        </p:nvSpPr>
        <p:spPr>
          <a:xfrm>
            <a:off x="6022848" y="1599684"/>
            <a:ext cx="5178552" cy="4875730"/>
          </a:xfrm>
        </p:spPr>
        <p:txBody>
          <a:bodyPr/>
          <a:lstStyle/>
          <a:p>
            <a:pPr>
              <a:spcBef>
                <a:spcPts val="100"/>
              </a:spcBef>
            </a:pPr>
            <a:r>
              <a:rPr lang="en-US" altLang="en-US" sz="1500" dirty="0"/>
              <a:t>Tuesday: </a:t>
            </a:r>
            <a:r>
              <a:rPr lang="en-US" altLang="en-US" sz="1500" dirty="0" smtClean="0"/>
              <a:t>AM1</a:t>
            </a:r>
            <a:r>
              <a:rPr lang="en-US" altLang="en-US" sz="1500" dirty="0"/>
              <a:t>, PM2 (4 hours</a:t>
            </a:r>
            <a:r>
              <a:rPr lang="en-US" altLang="en-US" sz="1500" dirty="0" smtClean="0"/>
              <a:t>)</a:t>
            </a:r>
            <a:endParaRPr lang="en-US" altLang="en-US" sz="1500" dirty="0"/>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resolutions</a:t>
            </a:r>
          </a:p>
          <a:p>
            <a:pPr lvl="1">
              <a:spcBef>
                <a:spcPts val="0"/>
              </a:spcBef>
            </a:pPr>
            <a:r>
              <a:rPr lang="en-US" altLang="en-US" sz="1500" dirty="0"/>
              <a:t>Recess</a:t>
            </a:r>
          </a:p>
          <a:p>
            <a:pPr>
              <a:spcBef>
                <a:spcPts val="100"/>
              </a:spcBef>
            </a:pPr>
            <a:r>
              <a:rPr lang="en-US" altLang="en-US" sz="1500" dirty="0"/>
              <a:t>Wednesday AM1, PM1 (4 </a:t>
            </a:r>
            <a:r>
              <a:rPr lang="en-US" altLang="en-US" sz="1500" dirty="0"/>
              <a:t>hours</a:t>
            </a:r>
            <a:r>
              <a:rPr lang="en-US" altLang="en-US" sz="1500" dirty="0" smtClean="0"/>
              <a:t>)</a:t>
            </a:r>
            <a:endParaRPr lang="en-US" altLang="en-US" sz="1500" dirty="0"/>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a:t>
            </a:r>
            <a:r>
              <a:rPr lang="en-US" altLang="en-US" sz="1500" dirty="0"/>
              <a:t>resolutions</a:t>
            </a:r>
          </a:p>
          <a:p>
            <a:pPr lvl="1">
              <a:spcBef>
                <a:spcPts val="0"/>
              </a:spcBef>
            </a:pPr>
            <a:r>
              <a:rPr lang="en-US" altLang="en-US" sz="1500" dirty="0"/>
              <a:t>Recess</a:t>
            </a:r>
            <a:endParaRPr lang="en-US" altLang="en-US" sz="1500" dirty="0"/>
          </a:p>
          <a:p>
            <a:pPr>
              <a:spcBef>
                <a:spcPts val="0"/>
              </a:spcBef>
            </a:pPr>
            <a:r>
              <a:rPr lang="en-US" altLang="en-US" sz="1500" dirty="0"/>
              <a:t>Thursday: </a:t>
            </a:r>
            <a:r>
              <a:rPr lang="en-US" altLang="en-US" sz="1500" dirty="0" smtClean="0"/>
              <a:t>AM2, PM1 (4 </a:t>
            </a:r>
            <a:r>
              <a:rPr lang="en-US" altLang="en-US" sz="1500" dirty="0"/>
              <a:t>hours)</a:t>
            </a:r>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b="1" dirty="0"/>
              <a:t>Motions: Comment </a:t>
            </a:r>
            <a:r>
              <a:rPr lang="en-US" altLang="en-US" sz="1500" b="1" dirty="0" smtClean="0"/>
              <a:t>resolutions</a:t>
            </a:r>
          </a:p>
          <a:p>
            <a:pPr lvl="1">
              <a:spcBef>
                <a:spcPts val="0"/>
              </a:spcBef>
            </a:pPr>
            <a:r>
              <a:rPr lang="en-US" altLang="en-US" sz="1500" b="1" dirty="0" smtClean="0"/>
              <a:t>Motion: WG recirculation letter ballot</a:t>
            </a:r>
            <a:endParaRPr lang="en-US" altLang="en-US" sz="1500" b="1" dirty="0"/>
          </a:p>
          <a:p>
            <a:pPr lvl="1">
              <a:spcBef>
                <a:spcPts val="0"/>
              </a:spcBef>
            </a:pPr>
            <a:r>
              <a:rPr lang="en-US" altLang="en-US" sz="1500" dirty="0" smtClean="0"/>
              <a:t>TG </a:t>
            </a:r>
            <a:r>
              <a:rPr lang="en-US" altLang="en-US" sz="1500" dirty="0"/>
              <a:t>timeline discussion</a:t>
            </a:r>
          </a:p>
          <a:p>
            <a:pPr lvl="1">
              <a:spcBef>
                <a:spcPts val="0"/>
              </a:spcBef>
            </a:pPr>
            <a:r>
              <a:rPr lang="en-US" altLang="en-US" sz="1500" dirty="0"/>
              <a:t>Goal for </a:t>
            </a:r>
            <a:r>
              <a:rPr lang="en-US" altLang="en-US" sz="1500" dirty="0" smtClean="0"/>
              <a:t>July </a:t>
            </a:r>
            <a:r>
              <a:rPr lang="en-US" altLang="en-US" sz="1500" dirty="0"/>
              <a:t>2019 </a:t>
            </a:r>
            <a:r>
              <a:rPr lang="en-US" altLang="en-US" sz="1500" dirty="0"/>
              <a:t>F2F meeting</a:t>
            </a:r>
          </a:p>
          <a:p>
            <a:pPr lvl="1">
              <a:spcBef>
                <a:spcPts val="0"/>
              </a:spcBef>
            </a:pPr>
            <a:r>
              <a:rPr lang="en-US" altLang="en-US" sz="1500" dirty="0"/>
              <a:t>Teleconference call schedule</a:t>
            </a:r>
          </a:p>
          <a:p>
            <a:pPr lvl="1">
              <a:spcBef>
                <a:spcPts val="0"/>
              </a:spcBef>
            </a:pPr>
            <a:r>
              <a:rPr lang="en-US" altLang="en-US" sz="1500" dirty="0"/>
              <a:t>Presentations, Adjourn</a:t>
            </a:r>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13</a:t>
            </a:fld>
            <a:endParaRPr lang="en-US" altLang="en-US" sz="1200" b="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14</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15</a:t>
            </a:fld>
            <a:endParaRPr lang="en-US" altLang="en-US"/>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t>
            </a:r>
            <a:r>
              <a:rPr lang="en-US" altLang="en-US" sz="2000" dirty="0">
                <a:latin typeface="Calibri" pitchFamily="34" charset="0"/>
                <a:cs typeface="Calibri" pitchFamily="34" charset="0"/>
              </a:rPr>
              <a:t>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09800" y="685801"/>
            <a:ext cx="7772400" cy="680179"/>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29218" y="1365980"/>
            <a:ext cx="10272182" cy="46482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t>
            </a:r>
            <a:r>
              <a:rPr lang="en-US" altLang="en-US" sz="1400" dirty="0">
                <a:latin typeface="Calibri" panose="020F0502020204030204" pitchFamily="34" charset="0"/>
                <a:cs typeface="Calibri" panose="020F0502020204030204" pitchFamily="34" charset="0"/>
              </a:rPr>
              <a:t>and </a:t>
            </a:r>
            <a:r>
              <a:rPr lang="en-US" altLang="en-US" sz="1400" dirty="0">
                <a:latin typeface="Calibri" panose="020F0502020204030204" pitchFamily="34" charset="0"/>
                <a:cs typeface="Calibri" panose="020F0502020204030204" pitchFamily="34" charset="0"/>
              </a:rPr>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52400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17</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May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929218" y="1600201"/>
            <a:ext cx="10348382" cy="4875213"/>
          </a:xfrm>
        </p:spPr>
        <p:txBody>
          <a:bodyPr/>
          <a:lstStyle/>
          <a:p>
            <a:pPr marL="0" indent="0" defTabSz="457200" eaLnBrk="1" hangingPunct="1">
              <a:spcBef>
                <a:spcPts val="600"/>
              </a:spcBef>
              <a:buSzPct val="100000"/>
              <a:buNone/>
              <a:defRPr/>
            </a:pPr>
            <a:r>
              <a:rPr lang="en-US" altLang="en-US" sz="1600" kern="1200" dirty="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a:ea typeface="MS Gothic" panose="020B0609070205080204" pitchFamily="49" charset="-128"/>
                <a:cs typeface="+mn-cs"/>
              </a:rPr>
              <a:t>is </a:t>
            </a:r>
            <a:r>
              <a:rPr lang="en-GB" altLang="en-US" sz="1600" kern="1200" dirty="0">
                <a:ea typeface="MS Gothic" panose="020B0609070205080204" pitchFamily="49" charset="-128"/>
                <a:cs typeface="+mn-cs"/>
              </a:rPr>
              <a:t>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None/>
              <a:defRPr/>
            </a:pPr>
            <a:r>
              <a:rPr lang="en-GB" altLang="en-US" sz="1200" b="0" kern="1200" dirty="0">
                <a:ea typeface="MS Gothic" panose="020B0609070205080204" pitchFamily="49" charset="-128"/>
                <a:cs typeface="+mn-cs"/>
              </a:rPr>
              <a:t>(Latest revision of IEEE 802 LMSC Working Group Policies and Procedures: </a:t>
            </a:r>
            <a:r>
              <a:rPr lang="en-GB" altLang="en-US" sz="1200" b="0" kern="1200" dirty="0">
                <a:ea typeface="MS Gothic" panose="020B0609070205080204" pitchFamily="49" charset="-128"/>
                <a:cs typeface="+mn-cs"/>
                <a:hlinkClick r:id="rId4"/>
              </a:rPr>
              <a:t>http://www.ieee802.org/devdocs.shtml</a:t>
            </a:r>
            <a:r>
              <a:rPr lang="en-GB" altLang="en-US" sz="1200" b="0" kern="1200" dirty="0">
                <a:ea typeface="MS Gothic" panose="020B0609070205080204" pitchFamily="49" charset="-128"/>
                <a:cs typeface="+mn-cs"/>
              </a:rPr>
              <a:t>)</a:t>
            </a:r>
          </a:p>
          <a:p>
            <a:pPr marL="0" indent="0" defTabSz="457200" eaLnBrk="1" hangingPunct="1">
              <a:spcBef>
                <a:spcPts val="600"/>
              </a:spcBef>
              <a:buSzPct val="100000"/>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xfrm>
            <a:off x="5841122" y="648838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412B227-2146-4F8F-B087-2992DD2D4ECD}" type="slidenum">
              <a:rPr lang="en-US" altLang="en-US" sz="1200" b="0"/>
              <a:pPr>
                <a:spcBef>
                  <a:spcPct val="0"/>
                </a:spcBef>
                <a:buFontTx/>
                <a:buNone/>
              </a:pPr>
              <a:t>19</a:t>
            </a:fld>
            <a:endParaRPr lang="en-US" altLang="en-US" sz="1200" b="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rgbClr val="0000FF"/>
                </a:solidFill>
                <a:cs typeface="Times New Roman" panose="02020603050405020304" pitchFamily="18" charset="0"/>
              </a:rPr>
              <a:t>IEEE 802.11 </a:t>
            </a:r>
            <a:r>
              <a:rPr lang="en-US" altLang="en-US" sz="3600" dirty="0" err="1">
                <a:solidFill>
                  <a:srgbClr val="0000FF"/>
                </a:solidFill>
                <a:cs typeface="Times New Roman" panose="02020603050405020304" pitchFamily="18" charset="0"/>
              </a:rPr>
              <a:t>TGba</a:t>
            </a:r>
            <a:r>
              <a:rPr lang="en-US" altLang="en-US" sz="3600" dirty="0">
                <a:solidFill>
                  <a:srgbClr val="0000FF"/>
                </a:solidFill>
                <a:cs typeface="Times New Roman" panose="02020603050405020304" pitchFamily="18" charset="0"/>
              </a:rPr>
              <a:t>:</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Wake-up Radio Operation</a:t>
            </a:r>
            <a:endParaRPr lang="en-US" altLang="en-US" sz="3600" dirty="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 Buckhead, Atlanta, Georgia, USA</a:t>
            </a:r>
          </a:p>
          <a:p>
            <a:pPr algn="ctr">
              <a:lnSpc>
                <a:spcPct val="90000"/>
              </a:lnSpc>
              <a:buFontTx/>
              <a:buNone/>
            </a:pPr>
            <a:r>
              <a:rPr lang="en-US" altLang="en-US" sz="3200" dirty="0">
                <a:cs typeface="Times New Roman" panose="02020603050405020304" pitchFamily="18" charset="0"/>
              </a:rPr>
              <a:t>May 12-17, 2019</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(Huawei), 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a:t>IEEE Code of Ethics</a:t>
            </a:r>
          </a:p>
          <a:p>
            <a:pPr lvl="1"/>
            <a:r>
              <a:rPr lang="en-US" altLang="en-US" sz="1600">
                <a:hlinkClick r:id="rId2"/>
              </a:rPr>
              <a:t>http://www.ieee.org/about/corporate/governance/p7-8.html</a:t>
            </a:r>
            <a:r>
              <a:rPr lang="en-US" altLang="en-US" sz="1600"/>
              <a:t> </a:t>
            </a:r>
          </a:p>
          <a:p>
            <a:r>
              <a:rPr lang="en-US" altLang="en-US" sz="1800"/>
              <a:t>IEEE Standards Association (IEEE-SA) Affiliation FAQ</a:t>
            </a:r>
          </a:p>
          <a:p>
            <a:pPr lvl="1"/>
            <a:r>
              <a:rPr lang="en-US" altLang="en-US" sz="1600">
                <a:hlinkClick r:id="rId3"/>
              </a:rPr>
              <a:t>http://standards.ieee.org/faqs/affiliation.html</a:t>
            </a:r>
            <a:r>
              <a:rPr lang="en-US" altLang="en-US" sz="1600"/>
              <a:t> </a:t>
            </a:r>
          </a:p>
          <a:p>
            <a:r>
              <a:rPr lang="en-US" altLang="en-US" sz="1800"/>
              <a:t>Antitrust and Competition Policy</a:t>
            </a:r>
          </a:p>
          <a:p>
            <a:pPr lvl="1"/>
            <a:r>
              <a:rPr lang="en-US" altLang="en-US" sz="1600">
                <a:hlinkClick r:id="rId4"/>
              </a:rPr>
              <a:t>http://standards.ieee.org/resources/antitrust-guidelines.pdf</a:t>
            </a:r>
            <a:r>
              <a:rPr lang="en-US" altLang="en-US" sz="1600"/>
              <a:t>  </a:t>
            </a:r>
            <a:endParaRPr lang="en-US" altLang="en-US" sz="1600">
              <a:hlinkClick r:id="rId5"/>
            </a:endParaRPr>
          </a:p>
          <a:p>
            <a:r>
              <a:rPr lang="en-US" altLang="en-US" sz="1800"/>
              <a:t>Letter of Assurance Form</a:t>
            </a:r>
          </a:p>
          <a:p>
            <a:pPr lvl="1"/>
            <a:r>
              <a:rPr lang="en-US" altLang="en-US" sz="1600">
                <a:hlinkClick r:id="rId6"/>
              </a:rPr>
              <a:t>http://standards.ieee.org/develop/policies/bylaws/sect6-7.html#loa</a:t>
            </a:r>
            <a:r>
              <a:rPr lang="en-US" altLang="en-US" sz="1600"/>
              <a:t> </a:t>
            </a:r>
          </a:p>
          <a:p>
            <a:pPr lvl="1"/>
            <a:r>
              <a:rPr lang="en-US" altLang="en-US" sz="1600">
                <a:hlinkClick r:id="rId5"/>
              </a:rPr>
              <a:t>https://development.standards.ieee.org/myproject/Public//mytools/mob/loa.pdf</a:t>
            </a:r>
          </a:p>
          <a:p>
            <a:r>
              <a:rPr lang="en-US" altLang="en-US" sz="1800"/>
              <a:t>IEEE-SA Patent Committee FAQ &amp; Patent slides</a:t>
            </a:r>
          </a:p>
          <a:p>
            <a:pPr lvl="1"/>
            <a:r>
              <a:rPr lang="en-US" altLang="en-US" sz="1600">
                <a:hlinkClick r:id="rId7"/>
              </a:rPr>
              <a:t>http://standards.ieee.org/board/pat/faq.pdf</a:t>
            </a:r>
            <a:r>
              <a:rPr lang="en-US" altLang="en-US" sz="1600"/>
              <a:t> and </a:t>
            </a:r>
            <a:r>
              <a:rPr lang="en-US" altLang="en-US" sz="1600">
                <a:hlinkClick r:id="rId5"/>
              </a:rPr>
              <a:t>http://standards.ieee.org/board/pat/pat-slideset.ppt</a:t>
            </a:r>
            <a:r>
              <a:rPr lang="en-US" altLang="en-US" sz="1600"/>
              <a:t> </a:t>
            </a:r>
          </a:p>
          <a:p>
            <a:endParaRPr lang="en-GB" altLang="en-US" sz="1800"/>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111C748-BB34-4569-AA97-01C58406E0B3}" type="slidenum">
              <a:rPr lang="en-US" altLang="en-US" sz="1200" b="0"/>
              <a:pPr>
                <a:spcBef>
                  <a:spcPct val="0"/>
                </a:spcBef>
                <a:buFontTx/>
                <a:buNone/>
              </a:pPr>
              <a:t>20</a:t>
            </a:fld>
            <a:endParaRPr lang="en-US" altLang="en-US" sz="1200" b="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a:t>The current version of the IEEE-SA Standards Board Bylaws is available at: </a:t>
            </a:r>
          </a:p>
          <a:p>
            <a:pPr lvl="1"/>
            <a:r>
              <a:rPr lang="en-US" altLang="en-US" sz="1600">
                <a:hlinkClick r:id="rId2"/>
              </a:rPr>
              <a:t>http://standards.ieee.org/develop/policies/bylaws/index.html</a:t>
            </a:r>
            <a:r>
              <a:rPr lang="en-US" altLang="en-US" sz="1600"/>
              <a:t> (HTML version) </a:t>
            </a:r>
          </a:p>
          <a:p>
            <a:pPr lvl="1"/>
            <a:r>
              <a:rPr lang="en-US" altLang="en-US" sz="1600">
                <a:hlinkClick r:id="rId3"/>
              </a:rPr>
              <a:t>http://standards.ieee.org/develop/policies/bylaws/sb_bylaws.pdf</a:t>
            </a:r>
            <a:r>
              <a:rPr lang="en-US" altLang="en-US" sz="1600"/>
              <a:t> (PDF version) </a:t>
            </a:r>
          </a:p>
          <a:p>
            <a:endParaRPr lang="en-US" altLang="en-US" sz="1800"/>
          </a:p>
          <a:p>
            <a:r>
              <a:rPr lang="en-US" altLang="en-US" sz="1800"/>
              <a:t>The current version of the IEEE-SA Standards Board Operations Manual is available at: </a:t>
            </a:r>
          </a:p>
          <a:p>
            <a:pPr lvl="1"/>
            <a:r>
              <a:rPr lang="en-US" altLang="en-US" sz="1600">
                <a:hlinkClick r:id="rId4"/>
              </a:rPr>
              <a:t>http://standards.ieee.org/develop/policies/opman/index.html</a:t>
            </a:r>
            <a:r>
              <a:rPr lang="en-US" altLang="en-US" sz="1600"/>
              <a:t> (HTML version) </a:t>
            </a:r>
          </a:p>
          <a:p>
            <a:pPr lvl="1"/>
            <a:r>
              <a:rPr lang="en-US" altLang="en-US" sz="1600">
                <a:hlinkClick r:id="rId5"/>
              </a:rPr>
              <a:t>http://standards.ieee.org/develop/policies/opman/sb_om.pdf</a:t>
            </a:r>
            <a:r>
              <a:rPr lang="en-US" altLang="en-US" sz="160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C615E78-C1C0-4857-B435-017C609339BB}" type="slidenum">
              <a:rPr lang="en-US" altLang="en-US" sz="1200" b="0"/>
              <a:pPr>
                <a:spcBef>
                  <a:spcPct val="0"/>
                </a:spcBef>
                <a:buFontTx/>
                <a:buNone/>
              </a:pPr>
              <a:t>21</a:t>
            </a:fld>
            <a:endParaRPr lang="en-US" altLang="en-US" sz="1200" b="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endParaRPr lang="en-US" altLang="en-US" smtClean="0"/>
          </a:p>
        </p:txBody>
      </p:sp>
      <p:sp>
        <p:nvSpPr>
          <p:cNvPr id="30723" name="Content Placeholder 2"/>
          <p:cNvSpPr>
            <a:spLocks noGrp="1"/>
          </p:cNvSpPr>
          <p:nvPr>
            <p:ph idx="1"/>
          </p:nvPr>
        </p:nvSpPr>
        <p:spPr/>
        <p:txBody>
          <a:bodyPr/>
          <a:lstStyle/>
          <a:p>
            <a:r>
              <a:rPr lang="en-US" altLang="en-US" sz="1800" dirty="0" smtClean="0"/>
              <a:t>IEEE 802 Policies &amp; Procedures </a:t>
            </a:r>
          </a:p>
          <a:p>
            <a:pPr lvl="1"/>
            <a:r>
              <a:rPr lang="en-US" altLang="en-US" sz="1600" dirty="0" smtClean="0"/>
              <a:t>(link to </a:t>
            </a:r>
            <a:r>
              <a:rPr lang="en-US" altLang="en-US" sz="1600" dirty="0" err="1" smtClean="0"/>
              <a:t>AudCom</a:t>
            </a:r>
            <a:r>
              <a:rPr lang="en-US" altLang="en-US" sz="1600" dirty="0" smtClean="0"/>
              <a:t>, approved by IEEE-SA Standards Board June 2014) </a:t>
            </a:r>
          </a:p>
          <a:p>
            <a:pPr lvl="1"/>
            <a:r>
              <a:rPr lang="en-US" altLang="en-US" sz="1600" dirty="0" smtClean="0">
                <a:hlinkClick r:id="rId2"/>
              </a:rPr>
              <a:t>http://standards.ieee.org/board/aud/LMSC.pdf</a:t>
            </a:r>
            <a:endParaRPr lang="en-US" altLang="en-US" sz="1600" dirty="0" smtClean="0"/>
          </a:p>
          <a:p>
            <a:r>
              <a:rPr lang="en-US" altLang="en-US" sz="1800" dirty="0" smtClean="0"/>
              <a:t>IEEE 802 Operations Manual (13 Nov 2015)</a:t>
            </a:r>
          </a:p>
          <a:p>
            <a:pPr lvl="1"/>
            <a:r>
              <a:rPr lang="en-US" altLang="en-US" sz="1600" dirty="0" smtClean="0">
                <a:hlinkClick r:id="rId3"/>
              </a:rPr>
              <a:t>http://www.ieee802.org/PNP/approved/IEEE_802_OM_v18.pdf</a:t>
            </a:r>
            <a:endParaRPr lang="en-US" altLang="en-US" sz="1600" dirty="0" smtClean="0"/>
          </a:p>
          <a:p>
            <a:r>
              <a:rPr lang="en-US" altLang="en-US" sz="1800" dirty="0" smtClean="0"/>
              <a:t>IEEE 802 Working Group Policies &amp;Procedures (13 Nov 2015) </a:t>
            </a:r>
          </a:p>
          <a:p>
            <a:pPr lvl="1"/>
            <a:r>
              <a:rPr lang="en-US" altLang="en-US" sz="1600" dirty="0" smtClean="0">
                <a:hlinkClick r:id="rId4"/>
              </a:rPr>
              <a:t>http://www.ieee802.org/PNP/approved/IEEE_802_WG_PandP_v18.1.pdf</a:t>
            </a:r>
            <a:r>
              <a:rPr lang="en-US" altLang="en-US" sz="1600" dirty="0" smtClean="0"/>
              <a:t> (editor update)</a:t>
            </a:r>
          </a:p>
          <a:p>
            <a:r>
              <a:rPr lang="en-US" altLang="en-US" sz="1800" dirty="0" smtClean="0"/>
              <a:t>IEEE 802 LMSC Chair's Guidelines (18 Mar 2016)</a:t>
            </a:r>
            <a:endParaRPr lang="en-US" altLang="en-US" sz="1800" dirty="0" smtClean="0">
              <a:hlinkClick r:id="rId5"/>
            </a:endParaRPr>
          </a:p>
          <a:p>
            <a:pPr lvl="1"/>
            <a:r>
              <a:rPr lang="en-US" altLang="en-US" sz="1600" dirty="0" smtClean="0">
                <a:hlinkClick r:id="rId6"/>
              </a:rPr>
              <a:t>http://www.ieee802.org/PNP/approved/IEEE_802_Chairs_guidelines_v23.pdf</a:t>
            </a:r>
          </a:p>
          <a:p>
            <a:r>
              <a:rPr lang="en-US" altLang="en-US" sz="1800" dirty="0" smtClean="0"/>
              <a:t>IEEE 802.11 WG OM: (13 Nov 2015)</a:t>
            </a:r>
          </a:p>
          <a:p>
            <a:pPr lvl="1"/>
            <a:r>
              <a:rPr lang="en-US" altLang="en-US" sz="1600" dirty="0" smtClean="0">
                <a:hlinkClick r:id="rId7"/>
              </a:rPr>
              <a:t>https://mentor.ieee.org/802.11/dcn/14/11-14-0629-14-0000-802-11-operations-manual.docx</a:t>
            </a:r>
            <a:r>
              <a:rPr lang="en-US" altLang="en-US" sz="1600" dirty="0" smtClean="0"/>
              <a:t>   </a:t>
            </a:r>
          </a:p>
          <a:p>
            <a:r>
              <a:rPr lang="en-US" altLang="en-US" sz="1800" dirty="0" smtClean="0"/>
              <a:t>Policies and Procedures hierarchy</a:t>
            </a:r>
          </a:p>
          <a:p>
            <a:pPr lvl="1"/>
            <a:r>
              <a:rPr lang="en-US" altLang="en-US" sz="1600" dirty="0" smtClean="0">
                <a:hlinkClick r:id="rId8"/>
              </a:rPr>
              <a:t>http://www.ieee802.org/11/Rules/rules.shtml</a:t>
            </a:r>
            <a:endParaRPr lang="en-US" altLang="en-US" sz="1600" dirty="0" smtClean="0"/>
          </a:p>
          <a:p>
            <a:pPr lvl="1"/>
            <a:r>
              <a:rPr lang="en-US" altLang="en-US" sz="1600" dirty="0" smtClean="0"/>
              <a:t>IEEE 802 Procedural document website: </a:t>
            </a:r>
            <a:r>
              <a:rPr lang="en-US" altLang="en-US" sz="1600" dirty="0" smtClean="0">
                <a:hlinkClick r:id="rId9"/>
              </a:rPr>
              <a:t>http://www.ieee802.org/devdocs.shtml</a:t>
            </a:r>
            <a:r>
              <a:rPr lang="en-US" altLang="en-US" sz="1600" dirty="0" smtClean="0"/>
              <a:t> </a:t>
            </a:r>
          </a:p>
          <a:p>
            <a:endParaRPr lang="en-US" altLang="en-US" sz="1800" dirty="0" smtClean="0"/>
          </a:p>
        </p:txBody>
      </p:sp>
      <p:sp>
        <p:nvSpPr>
          <p:cNvPr id="4" name="Date Placeholder 3"/>
          <p:cNvSpPr>
            <a:spLocks noGrp="1"/>
          </p:cNvSpPr>
          <p:nvPr>
            <p:ph type="dt" sz="quarter" idx="10"/>
          </p:nvPr>
        </p:nvSpPr>
        <p:spPr/>
        <p:txBody>
          <a:bodyPr/>
          <a:lstStyle/>
          <a:p>
            <a:r>
              <a:rPr lang="en-US" smtClean="0"/>
              <a:t>May 2019</a:t>
            </a:r>
            <a:endParaRPr lang="en-US"/>
          </a:p>
        </p:txBody>
      </p:sp>
      <p:sp>
        <p:nvSpPr>
          <p:cNvPr id="5" name="Footer Placeholder 4"/>
          <p:cNvSpPr>
            <a:spLocks noGrp="1"/>
          </p:cNvSpPr>
          <p:nvPr>
            <p:ph type="ftr" sz="quarter" idx="11"/>
          </p:nvPr>
        </p:nvSpPr>
        <p:spPr/>
        <p:txBody>
          <a:bodyPr/>
          <a:lstStyle/>
          <a:p>
            <a:r>
              <a:rPr lang="en-US" smtClean="0"/>
              <a:t>Minyoung Park (Intel Corp.)</a:t>
            </a:r>
            <a:endParaRPr lang="en-US"/>
          </a:p>
        </p:txBody>
      </p:sp>
      <p:sp>
        <p:nvSpPr>
          <p:cNvPr id="30726" name="Slide Number Placeholder 5"/>
          <p:cNvSpPr>
            <a:spLocks noGrp="1"/>
          </p:cNvSpPr>
          <p:nvPr>
            <p:ph type="sldNum" sz="quarter" idx="12"/>
          </p:nvPr>
        </p:nvSpPr>
        <p:spPr>
          <a:xfrm>
            <a:off x="5887915" y="6475413"/>
            <a:ext cx="517770" cy="184666"/>
          </a:xfrm>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None/>
            </a:pPr>
            <a:r>
              <a:rPr lang="en-US" altLang="en-US" sz="1200" b="0" dirty="0" smtClean="0"/>
              <a:t>Slide </a:t>
            </a:r>
            <a:fld id="{5429E2FB-F1B8-4C35-AA3D-F2B419234142}" type="slidenum">
              <a:rPr lang="en-US" altLang="en-US" sz="1200" b="0" smtClean="0"/>
              <a:pPr>
                <a:buNone/>
              </a:pPr>
              <a:t>22</a:t>
            </a:fld>
            <a:endParaRPr lang="en-US" altLang="en-US" sz="1200" b="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a:t>
            </a:r>
            <a:r>
              <a:rPr lang="en-US" altLang="en-US" dirty="0" smtClean="0"/>
              <a:t>March </a:t>
            </a:r>
            <a:r>
              <a:rPr lang="en-US" altLang="en-US" dirty="0" smtClean="0"/>
              <a:t>2019 Meeting and Teleconference Calls</a:t>
            </a:r>
          </a:p>
        </p:txBody>
      </p:sp>
      <p:sp>
        <p:nvSpPr>
          <p:cNvPr id="31747" name="Content Placeholder 2"/>
          <p:cNvSpPr>
            <a:spLocks noGrp="1"/>
          </p:cNvSpPr>
          <p:nvPr>
            <p:ph idx="1"/>
          </p:nvPr>
        </p:nvSpPr>
        <p:spPr>
          <a:xfrm>
            <a:off x="1066800" y="1981201"/>
            <a:ext cx="10134600" cy="4494213"/>
          </a:xfrm>
        </p:spPr>
        <p:txBody>
          <a:bodyPr/>
          <a:lstStyle/>
          <a:p>
            <a:r>
              <a:rPr lang="en-US" altLang="en-US" dirty="0" err="1"/>
              <a:t>TGba</a:t>
            </a:r>
            <a:r>
              <a:rPr lang="en-US" altLang="en-US" dirty="0"/>
              <a:t> worked on the comment resolution on D2.0</a:t>
            </a:r>
          </a:p>
          <a:p>
            <a:pPr lvl="1"/>
            <a:r>
              <a:rPr lang="en-US" altLang="en-US" dirty="0"/>
              <a:t>40% completed (327 comments resolved out of 827)</a:t>
            </a:r>
          </a:p>
          <a:p>
            <a:r>
              <a:rPr lang="en-US" altLang="en-US" dirty="0" err="1"/>
              <a:t>TGba</a:t>
            </a:r>
            <a:r>
              <a:rPr lang="en-US" altLang="en-US" dirty="0"/>
              <a:t> </a:t>
            </a:r>
            <a:r>
              <a:rPr lang="en-US" altLang="en-US" dirty="0" smtClean="0"/>
              <a:t>held an </a:t>
            </a:r>
            <a:r>
              <a:rPr lang="en-US" altLang="en-US" dirty="0"/>
              <a:t>ad-hoc meeting at the Bay area on </a:t>
            </a:r>
            <a:r>
              <a:rPr lang="en-US" altLang="en-US" dirty="0" smtClean="0"/>
              <a:t>April 17-18</a:t>
            </a:r>
            <a:endParaRPr lang="en-US" altLang="en-US" dirty="0"/>
          </a:p>
          <a:p>
            <a:r>
              <a:rPr lang="en-US" altLang="en-US" dirty="0"/>
              <a:t>Reviewed TG timeline</a:t>
            </a:r>
          </a:p>
          <a:p>
            <a:r>
              <a:rPr lang="en-US" altLang="en-US" dirty="0"/>
              <a:t>Agenda: </a:t>
            </a:r>
            <a:r>
              <a:rPr lang="en-US" altLang="en-US" dirty="0" smtClean="0"/>
              <a:t>doc:11-19/242r8</a:t>
            </a:r>
            <a:endParaRPr lang="en-US" altLang="en-US" dirty="0"/>
          </a:p>
          <a:p>
            <a:endParaRPr lang="en-US" altLang="en-US"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23</a:t>
            </a:fld>
            <a:endParaRPr lang="en-US" altLang="en-US" sz="1200" b="0" dirty="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a:t>
            </a:r>
            <a:r>
              <a:rPr lang="en-US" altLang="en-US" dirty="0" smtClean="0"/>
              <a:t>March 2019 </a:t>
            </a:r>
            <a:r>
              <a:rPr lang="en-US" altLang="en-US" dirty="0" smtClean="0"/>
              <a:t>meeting [doc: IEEE </a:t>
            </a:r>
            <a:r>
              <a:rPr lang="en-US" altLang="en-US" dirty="0" smtClean="0"/>
              <a:t>802.11-19/557r0</a:t>
            </a:r>
            <a:r>
              <a:rPr lang="en-US" altLang="en-US" dirty="0" smtClean="0"/>
              <a:t>] and teleconference call [doc: IEEE </a:t>
            </a:r>
            <a:r>
              <a:rPr lang="en-US" altLang="en-US" dirty="0" smtClean="0"/>
              <a:t>802.11-19/???r0</a:t>
            </a:r>
            <a:r>
              <a:rPr lang="en-US" altLang="en-US" dirty="0" smtClean="0"/>
              <a:t>]</a:t>
            </a:r>
          </a:p>
          <a:p>
            <a:endParaRPr lang="en-US" altLang="en-US" dirty="0" smtClean="0"/>
          </a:p>
          <a:p>
            <a:pPr lvl="1"/>
            <a:r>
              <a:rPr lang="en-US" altLang="en-US" dirty="0" smtClean="0"/>
              <a:t>Move</a:t>
            </a:r>
            <a:r>
              <a:rPr lang="en-US" altLang="en-US" dirty="0" smtClean="0"/>
              <a:t>:</a:t>
            </a:r>
            <a:endParaRPr lang="en-US" altLang="en-US" dirty="0" smtClean="0"/>
          </a:p>
          <a:p>
            <a:pPr lvl="1"/>
            <a:r>
              <a:rPr lang="en-US" altLang="en-US" dirty="0" smtClean="0"/>
              <a:t>Second</a:t>
            </a:r>
            <a:r>
              <a:rPr lang="en-US" altLang="en-US" dirty="0" smtClean="0"/>
              <a:t>:</a:t>
            </a:r>
            <a:endParaRPr lang="en-US" altLang="en-US" dirty="0" smtClean="0"/>
          </a:p>
          <a:p>
            <a:pPr lvl="1"/>
            <a:r>
              <a:rPr lang="en-US" altLang="en-US" dirty="0" smtClean="0"/>
              <a:t>Result</a:t>
            </a:r>
            <a:r>
              <a:rPr lang="en-US" altLang="en-US" dirty="0" smtClean="0"/>
              <a:t>:</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24</a:t>
            </a:fld>
            <a:endParaRPr lang="en-US" altLang="en-US" sz="1200" b="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2017</a:t>
            </a:r>
            <a:endParaRPr lang="en-US" dirty="0"/>
          </a:p>
        </p:txBody>
      </p:sp>
      <p:sp>
        <p:nvSpPr>
          <p:cNvPr id="9" name="Content Placeholder 8"/>
          <p:cNvSpPr>
            <a:spLocks noGrp="1"/>
          </p:cNvSpPr>
          <p:nvPr>
            <p:ph idx="1"/>
          </p:nvPr>
        </p:nvSpPr>
        <p:spPr/>
        <p:txBody>
          <a:bodyPr/>
          <a:lstStyle/>
          <a:p>
            <a:pPr marL="0" indent="0">
              <a:buNone/>
            </a:pPr>
            <a:r>
              <a:rPr lang="en-US" dirty="0"/>
              <a:t>Move to accept the comment </a:t>
            </a:r>
            <a:r>
              <a:rPr lang="en-US" dirty="0" smtClean="0"/>
              <a:t>resolutions </a:t>
            </a:r>
            <a:r>
              <a:rPr lang="en-US" dirty="0"/>
              <a:t>in </a:t>
            </a:r>
            <a:r>
              <a:rPr lang="en-US" dirty="0" smtClean="0"/>
              <a:t>[TBD] </a:t>
            </a:r>
            <a:r>
              <a:rPr lang="en-US" dirty="0"/>
              <a:t>for the CIDs listed below:</a:t>
            </a:r>
            <a:endParaRPr lang="en-US" b="0" dirty="0"/>
          </a:p>
          <a:p>
            <a:pPr marL="0" indent="0">
              <a:buNone/>
            </a:pPr>
            <a:r>
              <a:rPr lang="en-US" dirty="0"/>
              <a:t>- CIDs</a:t>
            </a:r>
            <a:r>
              <a:rPr lang="en-US" dirty="0" smtClean="0"/>
              <a:t>:</a:t>
            </a:r>
            <a:endParaRPr lang="en-US" b="0" dirty="0"/>
          </a:p>
          <a:p>
            <a:pPr marL="0" indent="0">
              <a:buNone/>
            </a:pPr>
            <a:r>
              <a:rPr lang="en-US" b="0" dirty="0"/>
              <a:t> </a:t>
            </a:r>
          </a:p>
          <a:p>
            <a:pPr marL="0" indent="0">
              <a:buNone/>
            </a:pPr>
            <a:r>
              <a:rPr lang="en-US" dirty="0"/>
              <a:t>Move</a:t>
            </a:r>
            <a:r>
              <a:rPr lang="en-US" dirty="0" smtClean="0"/>
              <a:t>:</a:t>
            </a:r>
            <a:endParaRPr lang="en-US" b="0" dirty="0"/>
          </a:p>
          <a:p>
            <a:pPr marL="0" indent="0">
              <a:buNone/>
            </a:pPr>
            <a:r>
              <a:rPr lang="en-US" dirty="0"/>
              <a:t>Second: </a:t>
            </a:r>
            <a:endParaRPr lang="en-US" b="0" dirty="0"/>
          </a:p>
          <a:p>
            <a:pPr marL="0" indent="0">
              <a:buNone/>
            </a:pPr>
            <a:r>
              <a:rPr lang="en-US" dirty="0"/>
              <a:t>Result</a:t>
            </a:r>
            <a:r>
              <a:rPr lang="en-US" dirty="0" smtClean="0"/>
              <a:t>:</a:t>
            </a:r>
            <a:endParaRPr lang="en-US" b="0" dirty="0"/>
          </a:p>
          <a:p>
            <a:pPr marL="457200" lvl="1" indent="0">
              <a:buNone/>
            </a:pPr>
            <a:endParaRPr lang="en-US" dirty="0"/>
          </a:p>
        </p:txBody>
      </p:sp>
      <p:sp>
        <p:nvSpPr>
          <p:cNvPr id="5" name="Date Placeholder 4"/>
          <p:cNvSpPr>
            <a:spLocks noGrp="1"/>
          </p:cNvSpPr>
          <p:nvPr>
            <p:ph type="dt" sz="half" idx="10"/>
          </p:nvPr>
        </p:nvSpPr>
        <p:spPr/>
        <p:txBody>
          <a:bodyPr/>
          <a:lstStyle/>
          <a:p>
            <a:pPr>
              <a:defRPr/>
            </a:pPr>
            <a:r>
              <a:rPr lang="en-US" smtClean="0"/>
              <a:t>May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91924" y="6475413"/>
            <a:ext cx="509755" cy="184666"/>
          </a:xfrm>
        </p:spPr>
        <p:txBody>
          <a:bodyPr/>
          <a:lstStyle/>
          <a:p>
            <a:pPr>
              <a:defRPr/>
            </a:pPr>
            <a:r>
              <a:rPr lang="en-US" altLang="en-US" smtClean="0"/>
              <a:t>Slide </a:t>
            </a:r>
            <a:fld id="{B3AADB1E-8AB1-401D-93B7-30E1984F35A9}" type="slidenum">
              <a:rPr lang="en-US" altLang="en-US" smtClean="0"/>
              <a:pPr>
                <a:defRPr/>
              </a:pPr>
              <a:t>25</a:t>
            </a:fld>
            <a:endParaRPr lang="en-US" altLang="en-US"/>
          </a:p>
        </p:txBody>
      </p:sp>
    </p:spTree>
    <p:extLst>
      <p:ext uri="{BB962C8B-B14F-4D97-AF65-F5344CB8AC3E}">
        <p14:creationId xmlns:p14="http://schemas.microsoft.com/office/powerpoint/2010/main" val="15944220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WG Recirculation Ballot</a:t>
            </a:r>
          </a:p>
        </p:txBody>
      </p:sp>
      <p:sp>
        <p:nvSpPr>
          <p:cNvPr id="3" name="Content Placeholder 2"/>
          <p:cNvSpPr>
            <a:spLocks noGrp="1"/>
          </p:cNvSpPr>
          <p:nvPr>
            <p:ph idx="1"/>
          </p:nvPr>
        </p:nvSpPr>
        <p:spPr/>
        <p:txBody>
          <a:bodyPr/>
          <a:lstStyle/>
          <a:p>
            <a:r>
              <a:rPr lang="en-US" dirty="0"/>
              <a:t>Having approved comment resolutions for all of the comments received from LB </a:t>
            </a:r>
            <a:r>
              <a:rPr lang="en-US" dirty="0" smtClean="0"/>
              <a:t>237 </a:t>
            </a:r>
            <a:r>
              <a:rPr lang="en-US" dirty="0"/>
              <a:t>on </a:t>
            </a:r>
            <a:r>
              <a:rPr lang="en-US" dirty="0" smtClean="0"/>
              <a:t>P802.11ba D2.0</a:t>
            </a:r>
            <a:endParaRPr lang="en-US" dirty="0"/>
          </a:p>
          <a:p>
            <a:r>
              <a:rPr lang="en-US" dirty="0"/>
              <a:t>Instruct the editor to prepare </a:t>
            </a:r>
            <a:r>
              <a:rPr lang="en-US" dirty="0" smtClean="0"/>
              <a:t>P802.11ba D3.0 </a:t>
            </a:r>
            <a:r>
              <a:rPr lang="en-US" dirty="0"/>
              <a:t>incorporating these resolutions and,</a:t>
            </a:r>
          </a:p>
          <a:p>
            <a:r>
              <a:rPr lang="en-US" dirty="0"/>
              <a:t>Approve a 15 day Working Group Recirculation Ballot asking the question “Should </a:t>
            </a:r>
            <a:r>
              <a:rPr lang="en-US" dirty="0" smtClean="0"/>
              <a:t>P802.11ba D3.0 </a:t>
            </a:r>
            <a:r>
              <a:rPr lang="en-US" dirty="0"/>
              <a:t>be forwarded to Sponsor Ballot</a:t>
            </a:r>
            <a:r>
              <a:rPr lang="en-US" dirty="0" smtClean="0"/>
              <a:t>?”</a:t>
            </a:r>
          </a:p>
          <a:p>
            <a:endParaRPr lang="en-US" dirty="0"/>
          </a:p>
          <a:p>
            <a:pPr marL="0" indent="0">
              <a:buNone/>
            </a:pPr>
            <a:r>
              <a:rPr lang="en-US" sz="2000" dirty="0"/>
              <a:t>[Moved by &lt;name&gt; on behalf of &lt;group&gt;</a:t>
            </a:r>
          </a:p>
          <a:p>
            <a:pPr marL="0" indent="0">
              <a:buNone/>
            </a:pPr>
            <a:r>
              <a:rPr lang="en-US" sz="2000" dirty="0" err="1"/>
              <a:t>TGax</a:t>
            </a:r>
            <a:r>
              <a:rPr lang="en-US" sz="2000" dirty="0"/>
              <a:t> vote:] </a:t>
            </a:r>
          </a:p>
          <a:p>
            <a:pPr marL="0" indent="0">
              <a:buNone/>
            </a:pPr>
            <a:r>
              <a:rPr lang="en-US" sz="2000" dirty="0"/>
              <a:t>[Moved</a:t>
            </a:r>
            <a:r>
              <a:rPr lang="en-US" sz="2000" dirty="0" smtClean="0"/>
              <a:t>: ,  </a:t>
            </a:r>
            <a:r>
              <a:rPr lang="en-US" sz="2000" dirty="0"/>
              <a:t>Seconded</a:t>
            </a:r>
            <a:r>
              <a:rPr lang="en-US" sz="2000" dirty="0" smtClean="0"/>
              <a:t>:, </a:t>
            </a:r>
            <a:r>
              <a:rPr lang="en-US" sz="2000" dirty="0"/>
              <a:t>Result: </a:t>
            </a:r>
            <a:r>
              <a:rPr lang="en-US" sz="2000" dirty="0" smtClean="0"/>
              <a:t>Y-N-A]</a:t>
            </a:r>
            <a:endParaRPr lang="en-US" sz="2000" dirty="0"/>
          </a:p>
          <a:p>
            <a:pPr marL="0" indent="0">
              <a:buNone/>
            </a:pPr>
            <a:endParaRPr lang="en-US" sz="2000" dirty="0"/>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26</a:t>
            </a:fld>
            <a:endParaRPr lang="en-US" altLang="en-US"/>
          </a:p>
        </p:txBody>
      </p:sp>
    </p:spTree>
    <p:extLst>
      <p:ext uri="{BB962C8B-B14F-4D97-AF65-F5344CB8AC3E}">
        <p14:creationId xmlns:p14="http://schemas.microsoft.com/office/powerpoint/2010/main" val="17539611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2667000" y="1295401"/>
            <a:ext cx="7239000" cy="4875213"/>
          </a:xfrm>
        </p:spPr>
        <p:txBody>
          <a:bodyPr/>
          <a:lstStyle/>
          <a:p>
            <a:r>
              <a:rPr lang="en-US" altLang="en-US" sz="1800" dirty="0"/>
              <a:t>2017</a:t>
            </a:r>
          </a:p>
          <a:p>
            <a:pPr lvl="1"/>
            <a:r>
              <a:rPr lang="en-US" altLang="en-US" sz="1800" b="1" dirty="0"/>
              <a:t>January</a:t>
            </a:r>
            <a:r>
              <a:rPr lang="en-US" altLang="en-US" sz="1800" dirty="0"/>
              <a:t>: </a:t>
            </a:r>
            <a:r>
              <a:rPr lang="en-US" altLang="en-US" sz="1800" dirty="0" err="1"/>
              <a:t>TGba</a:t>
            </a:r>
            <a:r>
              <a:rPr lang="en-US" altLang="en-US" sz="1800" dirty="0"/>
              <a:t> formation meeting</a:t>
            </a:r>
          </a:p>
          <a:p>
            <a:r>
              <a:rPr lang="en-US" altLang="en-US" sz="1800" dirty="0"/>
              <a:t>2018</a:t>
            </a:r>
          </a:p>
          <a:p>
            <a:pPr lvl="1"/>
            <a:r>
              <a:rPr lang="en-US" altLang="en-US" sz="1800" b="1" dirty="0"/>
              <a:t>January</a:t>
            </a:r>
            <a:r>
              <a:rPr lang="en-US" altLang="en-US" sz="1800" dirty="0"/>
              <a:t>: </a:t>
            </a:r>
            <a:r>
              <a:rPr lang="en-US" altLang="en-US" sz="1800" dirty="0" err="1"/>
              <a:t>TGba</a:t>
            </a:r>
            <a:r>
              <a:rPr lang="en-US" altLang="en-US" sz="1800" dirty="0"/>
              <a:t> Draft </a:t>
            </a:r>
            <a:r>
              <a:rPr lang="en-US" altLang="en-US" sz="1800" dirty="0"/>
              <a:t>0.1</a:t>
            </a:r>
            <a:endParaRPr lang="en-US" altLang="en-US" sz="1800" b="1" dirty="0"/>
          </a:p>
          <a:p>
            <a:pPr lvl="1"/>
            <a:r>
              <a:rPr lang="en-US" altLang="en-US" sz="1800" b="1" dirty="0"/>
              <a:t>September</a:t>
            </a:r>
            <a:r>
              <a:rPr lang="en-US" altLang="en-US" sz="1800" dirty="0"/>
              <a:t>: </a:t>
            </a:r>
            <a:r>
              <a:rPr lang="en-US" altLang="en-US" sz="1800" dirty="0" err="1"/>
              <a:t>TGba</a:t>
            </a:r>
            <a:r>
              <a:rPr lang="en-US" altLang="en-US" sz="1800" dirty="0"/>
              <a:t> Draft 1.0</a:t>
            </a:r>
          </a:p>
          <a:p>
            <a:pPr lvl="1"/>
            <a:r>
              <a:rPr lang="en-US" altLang="en-US" sz="1800" b="1" dirty="0"/>
              <a:t>November</a:t>
            </a:r>
            <a:r>
              <a:rPr lang="en-US" altLang="en-US" sz="1800" dirty="0"/>
              <a:t>: Comment resolution on </a:t>
            </a:r>
            <a:r>
              <a:rPr lang="en-US" altLang="en-US" sz="1800" dirty="0" err="1"/>
              <a:t>TGba</a:t>
            </a:r>
            <a:r>
              <a:rPr lang="en-US" altLang="en-US" sz="1800" dirty="0"/>
              <a:t> Draft1.0</a:t>
            </a:r>
          </a:p>
          <a:p>
            <a:r>
              <a:rPr lang="en-US" altLang="en-US" sz="1800" dirty="0"/>
              <a:t>2019:</a:t>
            </a:r>
          </a:p>
          <a:p>
            <a:pPr lvl="1"/>
            <a:r>
              <a:rPr lang="en-US" altLang="en-US" sz="1800" b="1" dirty="0"/>
              <a:t>January</a:t>
            </a:r>
            <a:r>
              <a:rPr lang="en-US" altLang="en-US" sz="1800" dirty="0"/>
              <a:t>: </a:t>
            </a:r>
            <a:r>
              <a:rPr lang="en-US" altLang="en-US" sz="1800" dirty="0" err="1"/>
              <a:t>TGba</a:t>
            </a:r>
            <a:r>
              <a:rPr lang="en-US" altLang="en-US" sz="1800" dirty="0"/>
              <a:t> Draft 2.0</a:t>
            </a:r>
          </a:p>
          <a:p>
            <a:pPr lvl="1"/>
            <a:r>
              <a:rPr lang="en-US" altLang="en-US" sz="1800" b="1" dirty="0"/>
              <a:t>March</a:t>
            </a:r>
            <a:r>
              <a:rPr lang="en-US" altLang="en-US" sz="1800" dirty="0"/>
              <a:t>: Comment resolution on D2.0</a:t>
            </a:r>
          </a:p>
          <a:p>
            <a:pPr lvl="1"/>
            <a:r>
              <a:rPr lang="en-US" altLang="en-US" sz="1800" b="1" dirty="0"/>
              <a:t>May</a:t>
            </a:r>
            <a:r>
              <a:rPr lang="en-US" altLang="en-US" sz="1800" dirty="0"/>
              <a:t>: </a:t>
            </a:r>
            <a:r>
              <a:rPr lang="en-US" altLang="en-US" sz="1800" dirty="0" err="1"/>
              <a:t>TGba</a:t>
            </a:r>
            <a:r>
              <a:rPr lang="en-US" altLang="en-US" sz="1800" dirty="0"/>
              <a:t> Draft 3.0 – WG Recirculation LB</a:t>
            </a:r>
          </a:p>
          <a:p>
            <a:pPr lvl="1"/>
            <a:r>
              <a:rPr lang="en-US" altLang="en-US" sz="1800" b="1" dirty="0"/>
              <a:t>July</a:t>
            </a:r>
            <a:r>
              <a:rPr lang="en-US" altLang="en-US" sz="1800" dirty="0"/>
              <a:t>: Comment resolution on D3.0, MDR/MEC done</a:t>
            </a:r>
          </a:p>
          <a:p>
            <a:pPr lvl="1"/>
            <a:r>
              <a:rPr lang="en-US" altLang="en-US" sz="1800" b="1" dirty="0"/>
              <a:t>September</a:t>
            </a:r>
            <a:r>
              <a:rPr lang="en-US" altLang="en-US" sz="1800" dirty="0"/>
              <a:t>: </a:t>
            </a:r>
            <a:r>
              <a:rPr lang="en-US" altLang="en-US" sz="1800" dirty="0" err="1"/>
              <a:t>TGba</a:t>
            </a:r>
            <a:r>
              <a:rPr lang="en-US" altLang="en-US" sz="1800" dirty="0"/>
              <a:t> Draft 4.0, Formation of sponsor ballot pool</a:t>
            </a:r>
          </a:p>
          <a:p>
            <a:pPr lvl="1"/>
            <a:r>
              <a:rPr lang="en-US" altLang="en-US" sz="1800" b="1" dirty="0"/>
              <a:t>November</a:t>
            </a:r>
            <a:r>
              <a:rPr lang="en-US" altLang="en-US" sz="1800" dirty="0"/>
              <a:t>: </a:t>
            </a:r>
            <a:r>
              <a:rPr lang="en-US" altLang="en-US" sz="1800" dirty="0" err="1"/>
              <a:t>TGba</a:t>
            </a:r>
            <a:r>
              <a:rPr lang="en-US" altLang="en-US" sz="1800" dirty="0"/>
              <a:t> Draft 5.0, Sponsor ballot</a:t>
            </a:r>
          </a:p>
          <a:p>
            <a:r>
              <a:rPr lang="en-US" altLang="en-US" sz="1800" dirty="0"/>
              <a:t>2020:</a:t>
            </a:r>
          </a:p>
          <a:p>
            <a:pPr lvl="1"/>
            <a:r>
              <a:rPr lang="en-US" altLang="en-US" sz="1800" b="1" dirty="0"/>
              <a:t>September</a:t>
            </a:r>
            <a:r>
              <a:rPr lang="en-US" altLang="en-US" sz="1800" dirty="0"/>
              <a:t>: </a:t>
            </a:r>
            <a:r>
              <a:rPr lang="en-US" altLang="en-US" sz="1800" dirty="0" err="1"/>
              <a:t>RevCom</a:t>
            </a:r>
            <a:endParaRPr lang="en-US" altLang="en-US" sz="1800" dirty="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xfrm>
            <a:off x="60316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4FF03CB-C896-4D9C-8EF4-239AB973C5F4}" type="slidenum">
              <a:rPr lang="en-US" altLang="en-US" sz="1200" b="0"/>
              <a:pPr>
                <a:spcBef>
                  <a:spcPct val="0"/>
                </a:spcBef>
                <a:buFontTx/>
                <a:buNone/>
              </a:pPr>
              <a:t>27</a:t>
            </a:fld>
            <a:endParaRPr lang="en-US" altLang="en-US" sz="1200" b="0" dirty="0"/>
          </a:p>
        </p:txBody>
      </p:sp>
      <p:grpSp>
        <p:nvGrpSpPr>
          <p:cNvPr id="6" name="Group 5"/>
          <p:cNvGrpSpPr/>
          <p:nvPr/>
        </p:nvGrpSpPr>
        <p:grpSpPr>
          <a:xfrm>
            <a:off x="1752600" y="3962400"/>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a:t>We are here</a:t>
              </a:r>
              <a:endParaRPr lang="en-US" sz="1400" b="1" dirty="0"/>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May 2019</a:t>
            </a:r>
          </a:p>
        </p:txBody>
      </p:sp>
      <p:sp>
        <p:nvSpPr>
          <p:cNvPr id="33795" name="Content Placeholder 8"/>
          <p:cNvSpPr>
            <a:spLocks noGrp="1"/>
          </p:cNvSpPr>
          <p:nvPr>
            <p:ph idx="1"/>
          </p:nvPr>
        </p:nvSpPr>
        <p:spPr>
          <a:xfrm>
            <a:off x="2047876" y="2133600"/>
            <a:ext cx="8162925" cy="4114800"/>
          </a:xfrm>
        </p:spPr>
        <p:txBody>
          <a:bodyPr/>
          <a:lstStyle/>
          <a:p>
            <a:pPr>
              <a:defRPr/>
            </a:pPr>
            <a:r>
              <a:rPr lang="en-US" altLang="en-US" dirty="0" smtClean="0"/>
              <a:t>TBD</a:t>
            </a:r>
            <a:endParaRPr lang="en-US" altLang="en-US" dirty="0"/>
          </a:p>
          <a:p>
            <a:pPr>
              <a:defRPr/>
            </a:pPr>
            <a:endParaRPr lang="en-US" altLang="en-US" dirty="0" smtClean="0"/>
          </a:p>
          <a:p>
            <a:pPr>
              <a:defRPr/>
            </a:pPr>
            <a:endParaRPr lang="en-US" altLang="en-US" dirty="0" smtClean="0"/>
          </a:p>
          <a:p>
            <a:pPr marL="0" indent="0">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May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xfrm>
            <a:off x="5874460"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9C08EAE7-1D40-41D7-9B52-6E64E0A4FB7D}" type="slidenum">
              <a:rPr lang="en-US" altLang="en-US" sz="1200" b="0"/>
              <a:pPr>
                <a:spcBef>
                  <a:spcPct val="0"/>
                </a:spcBef>
                <a:buFontTx/>
                <a:buNone/>
              </a:pPr>
              <a:t>28</a:t>
            </a:fld>
            <a:endParaRPr lang="en-US" altLang="en-US" sz="1200" b="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2220912" y="1981200"/>
            <a:ext cx="7761288" cy="4114800"/>
          </a:xfrm>
        </p:spPr>
        <p:txBody>
          <a:bodyPr/>
          <a:lstStyle/>
          <a:p>
            <a:pPr marL="342900" lvl="1" indent="-342900">
              <a:buFontTx/>
              <a:buChar char="•"/>
              <a:defRPr/>
            </a:pPr>
            <a:r>
              <a:rPr lang="en-US" altLang="en-US" sz="2800" b="1" dirty="0"/>
              <a:t>Proposed schedule (Mondays, 1.5 hour each):</a:t>
            </a:r>
          </a:p>
          <a:p>
            <a:pPr marL="685800" lvl="2" indent="-342900">
              <a:defRPr/>
            </a:pPr>
            <a:r>
              <a:rPr lang="en-US" altLang="en-US" sz="2400" b="1" dirty="0" smtClean="0"/>
              <a:t>TBD, </a:t>
            </a:r>
            <a:r>
              <a:rPr lang="en-US" altLang="en-US" sz="2400" b="1" dirty="0"/>
              <a:t>10:00 ET</a:t>
            </a:r>
            <a:endParaRPr lang="en-US" altLang="en-US" sz="2400" b="1" baseline="30000" dirty="0"/>
          </a:p>
          <a:p>
            <a:pPr marL="685800" lvl="2" indent="-342900">
              <a:defRPr/>
            </a:pPr>
            <a:r>
              <a:rPr lang="en-US" altLang="en-US" sz="2400" b="1" dirty="0" smtClean="0"/>
              <a:t>TBD, </a:t>
            </a:r>
            <a:r>
              <a:rPr lang="en-US" altLang="en-US" sz="2400" b="1" dirty="0"/>
              <a:t>17:00 </a:t>
            </a:r>
            <a:r>
              <a:rPr lang="en-US" altLang="en-US" sz="2400" b="1" dirty="0"/>
              <a:t>ET</a:t>
            </a:r>
            <a:endParaRPr lang="en-US" altLang="en-US" sz="2400" b="1" baseline="30000" dirty="0"/>
          </a:p>
          <a:p>
            <a:pPr marL="685800" lvl="2" indent="-342900">
              <a:defRPr/>
            </a:pPr>
            <a:r>
              <a:rPr lang="en-US" altLang="en-US" sz="2400" b="1" dirty="0" smtClean="0"/>
              <a:t>TBD, </a:t>
            </a:r>
            <a:r>
              <a:rPr lang="en-US" altLang="en-US" sz="2400" b="1" dirty="0"/>
              <a:t>23:00 </a:t>
            </a:r>
            <a:r>
              <a:rPr lang="en-US" altLang="en-US" sz="2400" b="1" dirty="0"/>
              <a:t>ET</a:t>
            </a: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29</a:t>
            </a:fld>
            <a:endParaRPr lang="en-US" altLang="en-US" sz="1200" b="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a:t>
            </a:r>
            <a:r>
              <a:rPr lang="en-US" altLang="en-US" dirty="0" smtClean="0"/>
              <a:t>May </a:t>
            </a:r>
            <a:r>
              <a:rPr lang="en-US" altLang="en-US" dirty="0" smtClean="0"/>
              <a:t>2019 session</a:t>
            </a:r>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30</a:t>
            </a:fld>
            <a:endParaRPr lang="en-US" altLang="en-US" sz="1200" b="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31</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May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smtClean="0"/>
              <a:t>Slide </a:t>
            </a:r>
            <a:fld id="{B3AADB1E-8AB1-401D-93B7-30E1984F35A9}" type="slidenum">
              <a:rPr lang="en-US" altLang="en-US" smtClean="0"/>
              <a:pPr>
                <a:defRPr/>
              </a:pPr>
              <a:t>32</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xfrm>
            <a:off x="5879594" y="646272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86542-6B9C-4A56-8B17-DC4883078DD8}" type="slidenum">
              <a:rPr lang="en-US" altLang="en-US" sz="1200" b="0"/>
              <a:pPr>
                <a:spcBef>
                  <a:spcPct val="0"/>
                </a:spcBef>
                <a:buFontTx/>
                <a:buNone/>
              </a:pPr>
              <a:t>4</a:t>
            </a:fld>
            <a:endParaRPr lang="en-US" altLang="en-US" sz="1200" b="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EA93470-B795-4BC8-B7E4-942636225AF8}" type="slidenum">
              <a:rPr lang="en-US" altLang="en-US" sz="1200" b="0"/>
              <a:pPr>
                <a:spcBef>
                  <a:spcPct val="0"/>
                </a:spcBef>
                <a:buFontTx/>
                <a:buNone/>
              </a:pPr>
              <a:t>5</a:t>
            </a:fld>
            <a:endParaRPr lang="en-US" altLang="en-US" sz="1200" b="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05ED895-A1BC-46F9-8DC0-8704ED42B469}" type="slidenum">
              <a:rPr lang="en-US" altLang="en-US" sz="1200" b="0"/>
              <a:pPr>
                <a:spcBef>
                  <a:spcPct val="0"/>
                </a:spcBef>
                <a:buFontTx/>
                <a:buNone/>
              </a:pPr>
              <a:t>6</a:t>
            </a:fld>
            <a:endParaRPr lang="en-US" altLang="en-US" sz="1200" b="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08582985"/>
              </p:ext>
            </p:extLst>
          </p:nvPr>
        </p:nvGraphicFramePr>
        <p:xfrm>
          <a:off x="1909872" y="1828800"/>
          <a:ext cx="8397240" cy="2667000"/>
        </p:xfrm>
        <a:graphic>
          <a:graphicData uri="http://schemas.openxmlformats.org/drawingml/2006/table">
            <a:tbl>
              <a:tblPr firstRow="1" bandRow="1">
                <a:tableStyleId>{073A0DAA-6AF3-43AB-8588-CEC1D06C72B9}</a:tableStyleId>
              </a:tblPr>
              <a:tblGrid>
                <a:gridCol w="1554480"/>
                <a:gridCol w="1762760"/>
                <a:gridCol w="1762760"/>
                <a:gridCol w="1762760"/>
                <a:gridCol w="1554480"/>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20D640C-C722-4D77-8FC8-47D537D1240F}" type="slidenum">
              <a:rPr lang="en-US" altLang="en-US" sz="1200" b="0"/>
              <a:pPr>
                <a:spcBef>
                  <a:spcPct val="0"/>
                </a:spcBef>
                <a:buFontTx/>
                <a:buNone/>
              </a:pPr>
              <a:t>7</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1909873" y="4906491"/>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914400" y="2057401"/>
            <a:ext cx="10363200" cy="4341813"/>
          </a:xfrm>
        </p:spPr>
        <p:txBody>
          <a:bodyPr/>
          <a:lstStyle/>
          <a:p>
            <a:pPr>
              <a:defRPr/>
            </a:pPr>
            <a:r>
              <a:rPr lang="en-US" altLang="en-US" dirty="0" smtClean="0"/>
              <a:t>Complete comment resolution on </a:t>
            </a:r>
            <a:r>
              <a:rPr lang="en-US" altLang="en-US" dirty="0" err="1" smtClean="0"/>
              <a:t>TGba</a:t>
            </a:r>
            <a:r>
              <a:rPr lang="en-US" altLang="en-US" dirty="0" smtClean="0"/>
              <a:t> D2.0 </a:t>
            </a:r>
            <a:r>
              <a:rPr lang="en-US" altLang="en-US" dirty="0" smtClean="0"/>
              <a:t>(LB237) and instruct the editor to generate P802.11ba D3.0</a:t>
            </a:r>
            <a:endParaRPr lang="en-US" altLang="en-US" dirty="0" smtClean="0"/>
          </a:p>
          <a:p>
            <a:pPr>
              <a:defRPr/>
            </a:pPr>
            <a:endParaRPr lang="en-US" altLang="en-US" dirty="0" smtClean="0"/>
          </a:p>
          <a:p>
            <a:pPr>
              <a:defRPr/>
            </a:pPr>
            <a:r>
              <a:rPr lang="en-US" altLang="en-US" dirty="0" smtClean="0"/>
              <a:t>Approve WG </a:t>
            </a:r>
            <a:r>
              <a:rPr lang="en-US" altLang="en-US" dirty="0"/>
              <a:t>recirculation letter </a:t>
            </a:r>
            <a:r>
              <a:rPr lang="en-US" altLang="en-US" dirty="0" smtClean="0"/>
              <a:t>ballot</a:t>
            </a:r>
            <a:endParaRPr lang="en-US" altLang="en-US" dirty="0"/>
          </a:p>
          <a:p>
            <a:pPr>
              <a:defRPr/>
            </a:pPr>
            <a:endParaRPr lang="en-US" altLang="en-US" dirty="0" smtClean="0"/>
          </a:p>
          <a:p>
            <a:pPr>
              <a:defRPr/>
            </a:pPr>
            <a:r>
              <a:rPr lang="en-US" altLang="en-US" dirty="0" smtClean="0"/>
              <a:t>Review </a:t>
            </a:r>
            <a:r>
              <a:rPr lang="en-US" altLang="en-US" dirty="0"/>
              <a:t>TG timeline</a:t>
            </a:r>
            <a:endParaRPr lang="en-US" altLang="en-US" sz="2000" dirty="0"/>
          </a:p>
          <a:p>
            <a:endParaRPr lang="en-US" altLang="en-US" sz="2000"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A0A6492-A455-4AD2-A19D-A4E84B1CCB2D}" type="slidenum">
              <a:rPr lang="en-US" altLang="en-US" sz="1200" b="0"/>
              <a:pPr>
                <a:spcBef>
                  <a:spcPct val="0"/>
                </a:spcBef>
                <a:buFontTx/>
                <a:buNone/>
              </a:pPr>
              <a:t>8</a:t>
            </a:fld>
            <a:endParaRPr lang="en-US" altLang="en-US" sz="1200" b="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09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929217" y="1524001"/>
            <a:ext cx="10462683" cy="4951413"/>
          </a:xfrm>
        </p:spPr>
        <p:txBody>
          <a:bodyPr/>
          <a:lstStyle/>
          <a:p>
            <a:pPr>
              <a:defRPr/>
            </a:pPr>
            <a:r>
              <a:rPr lang="en-US" dirty="0" smtClean="0"/>
              <a:t>Call for submissions sent out on TBD: </a:t>
            </a:r>
          </a:p>
          <a:p>
            <a:pPr lvl="1">
              <a:defRPr/>
            </a:pPr>
            <a:r>
              <a:rPr lang="en-US" b="0" dirty="0" smtClean="0"/>
              <a:t>Received </a:t>
            </a:r>
            <a:r>
              <a:rPr lang="en-US" dirty="0" smtClean="0"/>
              <a:t>?? </a:t>
            </a:r>
            <a:r>
              <a:rPr lang="en-US" dirty="0" smtClean="0"/>
              <a:t>s</a:t>
            </a:r>
            <a:r>
              <a:rPr lang="en-US" b="0" dirty="0" smtClean="0"/>
              <a:t>ubmissions (updated on </a:t>
            </a:r>
            <a:r>
              <a:rPr lang="en-US" dirty="0" smtClean="0"/>
              <a:t>TBD</a:t>
            </a:r>
            <a:r>
              <a:rPr lang="en-US" b="0" dirty="0" smtClean="0"/>
              <a:t>)</a:t>
            </a:r>
            <a:endParaRPr lang="en-US" b="0" dirty="0" smtClean="0"/>
          </a:p>
          <a:p>
            <a:pPr>
              <a:defRPr/>
            </a:pPr>
            <a:endParaRPr lang="en-US" dirty="0" smtClean="0"/>
          </a:p>
          <a:p>
            <a:pPr>
              <a:defRPr/>
            </a:pPr>
            <a:r>
              <a:rPr lang="en-US" dirty="0" smtClean="0"/>
              <a:t>Grouped submissions by topics</a:t>
            </a:r>
          </a:p>
          <a:p>
            <a:pPr lvl="1">
              <a:defRPr/>
            </a:pPr>
            <a:r>
              <a:rPr lang="en-US" dirty="0" smtClean="0"/>
              <a:t>PHY</a:t>
            </a:r>
          </a:p>
          <a:p>
            <a:pPr lvl="1">
              <a:defRPr/>
            </a:pPr>
            <a:r>
              <a:rPr lang="en-US" dirty="0" smtClean="0"/>
              <a:t>MAC</a:t>
            </a:r>
          </a:p>
          <a:p>
            <a:pPr lvl="1">
              <a:defRPr/>
            </a:pPr>
            <a:r>
              <a:rPr lang="en-US" dirty="0" smtClean="0"/>
              <a:t>General</a:t>
            </a:r>
          </a:p>
          <a:p>
            <a:pPr lvl="2">
              <a:defRPr/>
            </a:pPr>
            <a:r>
              <a:rPr lang="en-US" dirty="0" smtClean="0"/>
              <a:t>Clause 1, 3, and 4 (architecture and definitions)</a:t>
            </a:r>
          </a:p>
          <a:p>
            <a:pPr lvl="2">
              <a:defRPr/>
            </a:pPr>
            <a:r>
              <a:rPr lang="en-US" dirty="0" smtClean="0"/>
              <a:t>Clause 6 MLME</a:t>
            </a:r>
          </a:p>
          <a:p>
            <a:pPr lvl="2">
              <a:defRPr/>
            </a:pPr>
            <a:r>
              <a:rPr lang="en-US" dirty="0" smtClean="0"/>
              <a:t>Others</a:t>
            </a:r>
          </a:p>
          <a:p>
            <a:pPr lvl="2">
              <a:defRPr/>
            </a:pPr>
            <a:endParaRPr lang="en-US"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xfrm>
            <a:off x="5944152" y="6488386"/>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F0D70E5-9AF7-4A30-B6FF-66C7C50BAA31}" type="slidenum">
              <a:rPr lang="en-US" altLang="en-US" sz="1200" b="0"/>
              <a:pPr>
                <a:spcBef>
                  <a:spcPct val="0"/>
                </a:spcBef>
                <a:buFontTx/>
                <a:buNone/>
              </a:pPr>
              <a:t>9</a:t>
            </a:fld>
            <a:endParaRPr lang="en-US" altLang="en-US" sz="1200"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127132</TotalTime>
  <Words>1943</Words>
  <Application>Microsoft Office PowerPoint</Application>
  <PresentationFormat>Widescreen</PresentationFormat>
  <Paragraphs>468</Paragraphs>
  <Slides>32</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1" baseType="lpstr">
      <vt:lpstr>Monotype Sorts</vt:lpstr>
      <vt:lpstr>MS Gothic</vt:lpstr>
      <vt:lpstr>MS PGothic</vt:lpstr>
      <vt:lpstr>Arial</vt:lpstr>
      <vt:lpstr>Calibri</vt:lpstr>
      <vt:lpstr>Helvetica</vt:lpstr>
      <vt:lpstr>Times New Roman</vt:lpstr>
      <vt:lpstr>802-11-Submission</vt:lpstr>
      <vt:lpstr>Document</vt:lpstr>
      <vt:lpstr>May 2019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 - CR </vt:lpstr>
      <vt:lpstr>MAC - CR</vt:lpstr>
      <vt:lpstr>General  – Clause 6, Architecture, Others</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March 2019 Meeting and Teleconference Calls</vt:lpstr>
      <vt:lpstr>Motion - Minutes</vt:lpstr>
      <vt:lpstr>Motion #2017</vt:lpstr>
      <vt:lpstr>Motion - WG Recirculation Ballot</vt:lpstr>
      <vt:lpstr>TGba Timeline </vt:lpstr>
      <vt:lpstr>Goal for May 2019</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11-18/1042r11</dc:title>
  <dc:subject>Submission</dc:subject>
  <dc:creator>minyoung.park@intel.com</dc:creator>
  <cp:keywords>July 2018, CTPClassification=CTP_NT</cp:keywords>
  <dc:description>TGba Agenda July 2018</dc:description>
  <cp:lastModifiedBy>Park, Minyoung</cp:lastModifiedBy>
  <cp:revision>5169</cp:revision>
  <cp:lastPrinted>2014-11-04T15:04:57Z</cp:lastPrinted>
  <dcterms:created xsi:type="dcterms:W3CDTF">2007-04-17T18:10:23Z</dcterms:created>
  <dcterms:modified xsi:type="dcterms:W3CDTF">2019-04-05T18:23:01Z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9de5a140-4d94-469a-9331-b0c82385dacb</vt:lpwstr>
  </property>
  <property fmtid="{D5CDD505-2E9C-101B-9397-08002B2CF9AE}" pid="32" name="CTP_TimeStamp">
    <vt:lpwstr>2019-04-05 18:23:01Z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