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73" r:id="rId18"/>
    <p:sldId id="274" r:id="rId19"/>
    <p:sldId id="275" r:id="rId20"/>
    <p:sldId id="292" r:id="rId21"/>
    <p:sldId id="293" r:id="rId22"/>
    <p:sldId id="295" r:id="rId23"/>
    <p:sldId id="296" r:id="rId24"/>
    <p:sldId id="297" r:id="rId25"/>
    <p:sldId id="298" r:id="rId26"/>
    <p:sldId id="290" r:id="rId27"/>
    <p:sldId id="291" r:id="rId28"/>
    <p:sldId id="278" r:id="rId29"/>
    <p:sldId id="283" r:id="rId30"/>
    <p:sldId id="281" r:id="rId31"/>
    <p:sldId id="284" r:id="rId32"/>
    <p:sldId id="285" r:id="rId33"/>
    <p:sldId id="287" r:id="rId34"/>
    <p:sldId id="286"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6" autoAdjust="0"/>
    <p:restoredTop sz="94660"/>
  </p:normalViewPr>
  <p:slideViewPr>
    <p:cSldViewPr>
      <p:cViewPr>
        <p:scale>
          <a:sx n="136" d="100"/>
          <a:sy n="136" d="100"/>
        </p:scale>
        <p:origin x="880" y="1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802.11-19/0615r2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616-01-0wng-agenda-for-wng-sc-2019-may.ppt" TargetMode="External"/><Relationship Id="rId2" Type="http://schemas.openxmlformats.org/officeDocument/2006/relationships/hyperlink" Target="https://mentor.ieee.org/802.11/dcn/19/11-19-0292-09-00ax-comments-on-tgax-d4-0.xls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573-00-00ax-munites-of-tgax-teleconferences-from-march-to-april-2019.docx" TargetMode="External"/><Relationship Id="rId2" Type="http://schemas.openxmlformats.org/officeDocument/2006/relationships/hyperlink" Target="https://mentor.ieee.org/802.11/dcn/19/11-19-0428-00-00ax-tgax-march-2019-vancouver-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19/11-19-0462-00-00ax-mar-2019-vancouver-tgax-phy-ad-hoc-minutes.docx" TargetMode="External"/><Relationship Id="rId4" Type="http://schemas.openxmlformats.org/officeDocument/2006/relationships/hyperlink" Target="https://mentor.ieee.org/802.11/dcn/19/11-19-0501-00-00ax-mac-ad-hoc-meeting-minutes-march-2019.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May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2019-04-05</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03"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March 2019.</a:t>
            </a:r>
          </a:p>
          <a:p>
            <a:pPr>
              <a:buFont typeface="Arial" panose="020B0604020202020204" pitchFamily="34" charset="0"/>
              <a:buChar char="•"/>
            </a:pPr>
            <a:r>
              <a:rPr lang="en-US" dirty="0"/>
              <a:t>Continue the resolution of comments received on draft D4.0</a:t>
            </a:r>
          </a:p>
          <a:p>
            <a:pPr lvl="1">
              <a:buFont typeface="Arial" panose="020B0604020202020204" pitchFamily="34" charset="0"/>
              <a:buChar char="•"/>
            </a:pPr>
            <a:r>
              <a:rPr lang="en-US" dirty="0"/>
              <a:t>Comment Resolution Submissions.</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992187" y="1177924"/>
            <a:ext cx="3808413" cy="4113213"/>
          </a:xfrm>
        </p:spPr>
        <p:txBody>
          <a:bodyPr/>
          <a:lstStyle/>
          <a:p>
            <a:pPr>
              <a:lnSpc>
                <a:spcPct val="80000"/>
              </a:lnSpc>
            </a:pPr>
            <a:endParaRPr lang="en-US" altLang="en-US" sz="1200" dirty="0"/>
          </a:p>
          <a:p>
            <a:pPr>
              <a:lnSpc>
                <a:spcPct val="80000"/>
              </a:lnSpc>
            </a:pPr>
            <a:r>
              <a:rPr lang="en-US" altLang="en-US" sz="1400" dirty="0"/>
              <a:t>Monday May 13, 10:30 – 12:30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lvl="1">
              <a:lnSpc>
                <a:spcPct val="80000"/>
              </a:lnSpc>
            </a:pPr>
            <a:endParaRPr lang="en-US" altLang="en-US" sz="1200" dirty="0"/>
          </a:p>
          <a:p>
            <a:pPr lvl="0">
              <a:lnSpc>
                <a:spcPct val="80000"/>
              </a:lnSpc>
            </a:pPr>
            <a:r>
              <a:rPr lang="en-CA" altLang="en-US" sz="1400" dirty="0"/>
              <a:t>Monday</a:t>
            </a:r>
            <a:r>
              <a:rPr lang="en-US" altLang="en-US" sz="1400" dirty="0"/>
              <a:t> May 13, 13:30 – 15:30</a:t>
            </a:r>
          </a:p>
          <a:p>
            <a:pPr lvl="1">
              <a:lnSpc>
                <a:spcPct val="80000"/>
              </a:lnSpc>
            </a:pPr>
            <a:r>
              <a:rPr lang="en-US" altLang="en-US" sz="1200" dirty="0" err="1"/>
              <a:t>Adhoc</a:t>
            </a:r>
            <a:r>
              <a:rPr lang="en-US" altLang="en-US" sz="1200" dirty="0"/>
              <a:t> group meetings</a:t>
            </a:r>
          </a:p>
          <a:p>
            <a:pPr lvl="0">
              <a:lnSpc>
                <a:spcPct val="80000"/>
              </a:lnSpc>
            </a:pPr>
            <a:endParaRPr lang="en-CA" altLang="en-US" sz="1400" dirty="0"/>
          </a:p>
          <a:p>
            <a:pPr lvl="0">
              <a:lnSpc>
                <a:spcPct val="80000"/>
              </a:lnSpc>
            </a:pPr>
            <a:r>
              <a:rPr lang="en-CA" altLang="en-US" sz="1400" dirty="0"/>
              <a:t>Tuesday</a:t>
            </a:r>
            <a:r>
              <a:rPr lang="en-US" altLang="en-US" sz="1400" dirty="0"/>
              <a:t> May 14, 10:30 – 12:30</a:t>
            </a:r>
          </a:p>
          <a:p>
            <a:pPr lvl="1">
              <a:lnSpc>
                <a:spcPct val="80000"/>
              </a:lnSpc>
            </a:pPr>
            <a:r>
              <a:rPr lang="en-US" altLang="en-US" sz="1200" dirty="0" err="1"/>
              <a:t>Adhoc</a:t>
            </a:r>
            <a:r>
              <a:rPr lang="en-US" altLang="en-US" sz="1200" dirty="0"/>
              <a:t> group meetings</a:t>
            </a:r>
          </a:p>
          <a:p>
            <a:pPr lvl="1">
              <a:lnSpc>
                <a:spcPct val="80000"/>
              </a:lnSpc>
            </a:pPr>
            <a:endParaRPr lang="en-US" altLang="en-US" sz="1200" dirty="0"/>
          </a:p>
          <a:p>
            <a:pPr lvl="0">
              <a:lnSpc>
                <a:spcPct val="80000"/>
              </a:lnSpc>
            </a:pPr>
            <a:r>
              <a:rPr lang="en-CA" altLang="en-US" sz="1400" dirty="0"/>
              <a:t>Tuesday</a:t>
            </a:r>
            <a:r>
              <a:rPr lang="en-US" altLang="en-US" sz="1400" dirty="0"/>
              <a:t> May 14, 13:30 – 15:30</a:t>
            </a:r>
          </a:p>
          <a:p>
            <a:pPr lvl="1">
              <a:lnSpc>
                <a:spcPct val="80000"/>
              </a:lnSpc>
            </a:pPr>
            <a:r>
              <a:rPr lang="en-US" altLang="en-US" sz="1200" dirty="0"/>
              <a:t>Ad hoc group meetings</a:t>
            </a:r>
          </a:p>
          <a:p>
            <a:pPr lvl="1">
              <a:lnSpc>
                <a:spcPct val="80000"/>
              </a:lnSpc>
            </a:pPr>
            <a:endParaRPr lang="en-US" altLang="en-US" sz="1200" dirty="0"/>
          </a:p>
          <a:p>
            <a:pPr>
              <a:lnSpc>
                <a:spcPct val="80000"/>
              </a:lnSpc>
            </a:pPr>
            <a:r>
              <a:rPr lang="en-US" altLang="en-US" sz="1200" dirty="0"/>
              <a:t>Wednesday May 15,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800600" y="1447800"/>
            <a:ext cx="3810000" cy="4113213"/>
          </a:xfrm>
        </p:spPr>
        <p:txBody>
          <a:bodyPr/>
          <a:lstStyle/>
          <a:p>
            <a:pPr>
              <a:lnSpc>
                <a:spcPct val="80000"/>
              </a:lnSpc>
            </a:pPr>
            <a:r>
              <a:rPr lang="en-US" altLang="en-US" sz="1400" dirty="0"/>
              <a:t>Wednesday May 15, 16:00 – 18:00</a:t>
            </a:r>
          </a:p>
          <a:p>
            <a:pPr lvl="1">
              <a:lnSpc>
                <a:spcPct val="80000"/>
              </a:lnSpc>
            </a:pPr>
            <a:r>
              <a:rPr lang="en-US" altLang="en-US" sz="1200" dirty="0"/>
              <a:t>Ad hoc group meetings</a:t>
            </a:r>
          </a:p>
          <a:p>
            <a:pPr lvl="1">
              <a:lnSpc>
                <a:spcPct val="80000"/>
              </a:lnSpc>
            </a:pPr>
            <a:endParaRPr lang="en-US" altLang="en-US" sz="1200" dirty="0"/>
          </a:p>
          <a:p>
            <a:pPr>
              <a:lnSpc>
                <a:spcPct val="80000"/>
              </a:lnSpc>
            </a:pPr>
            <a:r>
              <a:rPr lang="en-US" altLang="en-US" sz="1400" dirty="0"/>
              <a:t>Thursday May 16,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lvl="1">
              <a:lnSpc>
                <a:spcPct val="80000"/>
              </a:lnSpc>
            </a:pPr>
            <a:endParaRPr lang="en-US" altLang="en-US" sz="1800" dirty="0"/>
          </a:p>
          <a:p>
            <a:pPr>
              <a:lnSpc>
                <a:spcPct val="80000"/>
              </a:lnSpc>
            </a:pPr>
            <a:r>
              <a:rPr lang="en-US" altLang="en-US" sz="1400" dirty="0"/>
              <a:t>Thursday May 16,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64491881"/>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708660">
                  <a:extLst>
                    <a:ext uri="{9D8B030D-6E8A-4147-A177-3AD203B41FA5}">
                      <a16:colId xmlns:a16="http://schemas.microsoft.com/office/drawing/2014/main" val="20005"/>
                    </a:ext>
                  </a:extLst>
                </a:gridCol>
                <a:gridCol w="708660">
                  <a:extLst>
                    <a:ext uri="{9D8B030D-6E8A-4147-A177-3AD203B41FA5}">
                      <a16:colId xmlns:a16="http://schemas.microsoft.com/office/drawing/2014/main" val="20006"/>
                    </a:ext>
                  </a:extLst>
                </a:gridCol>
                <a:gridCol w="1417320">
                  <a:extLst>
                    <a:ext uri="{9D8B030D-6E8A-4147-A177-3AD203B41FA5}">
                      <a16:colId xmlns:a16="http://schemas.microsoft.com/office/drawing/2014/main" val="20007"/>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gridSpan="2">
                  <a:txBody>
                    <a:bodyPr/>
                    <a:lstStyle/>
                    <a:p>
                      <a:pPr algn="ctr"/>
                      <a:r>
                        <a:rPr lang="en-US" dirty="0"/>
                        <a:t>Wednesday</a:t>
                      </a:r>
                    </a:p>
                  </a:txBody>
                  <a:tcPr/>
                </a:tc>
                <a:tc hMerge="1">
                  <a:txBody>
                    <a:bodyPr/>
                    <a:lstStyle/>
                    <a:p>
                      <a:endParaRPr lang="en-US"/>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a:t>TGax</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algn="ctr"/>
                      <a:r>
                        <a:rPr lang="en-US" sz="1800" b="1" dirty="0" err="1"/>
                        <a:t>TGax</a:t>
                      </a:r>
                      <a:endParaRPr lang="en-US" sz="1800" b="1" dirty="0"/>
                    </a:p>
                  </a:txBody>
                  <a:tcPr/>
                </a:tc>
                <a:tc hMerge="1">
                  <a:txBody>
                    <a:bodyPr/>
                    <a:lstStyle/>
                    <a:p>
                      <a:endParaRPr lang="en-US"/>
                    </a:p>
                  </a:txBody>
                  <a:tcPr/>
                </a:tc>
                <a:tc>
                  <a:txBody>
                    <a:bodyPr/>
                    <a:lstStyle/>
                    <a:p>
                      <a:pPr algn="ctr"/>
                      <a:r>
                        <a:rPr lang="en-US" sz="1200" b="1" dirty="0"/>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MAC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200" b="1" dirty="0"/>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a:t>
                      </a:r>
                    </a:p>
                  </a:txBody>
                  <a:tcPr/>
                </a:tc>
                <a:tc gridSpan="2">
                  <a:txBody>
                    <a:bodyPr/>
                    <a:lstStyle/>
                    <a:p>
                      <a:pPr algn="ctr"/>
                      <a:r>
                        <a:rPr lang="en-US" sz="1800" b="1" dirty="0" err="1"/>
                        <a:t>TGax</a:t>
                      </a:r>
                      <a:endParaRPr lang="en-US" sz="1800" b="1" dirty="0"/>
                    </a:p>
                  </a:txBody>
                  <a:tcPr/>
                </a:tc>
                <a:tc hMerge="1">
                  <a:txBody>
                    <a:bodyPr/>
                    <a:lstStyle/>
                    <a:p>
                      <a:pPr algn="ctr"/>
                      <a:endParaRPr lang="en-US" sz="1800" b="1" dirty="0"/>
                    </a:p>
                  </a:txBody>
                  <a:tcPr/>
                </a:tc>
                <a:tc>
                  <a:txBody>
                    <a:bodyPr/>
                    <a:lstStyle/>
                    <a:p>
                      <a:pPr algn="ctr"/>
                      <a:r>
                        <a:rPr lang="en-US" b="1" dirty="0" err="1"/>
                        <a:t>TGax</a:t>
                      </a: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a:txBody>
                    <a:bodyPr/>
                    <a:lstStyle/>
                    <a:p>
                      <a:endParaRPr lang="en-US"/>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a:t>
                      </a:r>
                    </a:p>
                  </a:txBody>
                  <a:tcPr/>
                </a:tc>
                <a:tc>
                  <a:txBody>
                    <a:bodyPr/>
                    <a:lstStyle/>
                    <a:p>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gridSpan="2">
                  <a:txBody>
                    <a:bodyPr/>
                    <a:lstStyle/>
                    <a:p>
                      <a:pPr algn="ctr"/>
                      <a:endParaRPr lang="en-US" b="1" dirty="0"/>
                    </a:p>
                  </a:txBody>
                  <a:tcPr/>
                </a:tc>
                <a:tc hMerge="1">
                  <a:txBody>
                    <a:bodyPr/>
                    <a:lstStyle/>
                    <a:p>
                      <a:endParaRPr 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May 13, 10:30 – 12:30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Summary from March 2019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Editor Report – Robert Stacey</a:t>
            </a:r>
          </a:p>
          <a:p>
            <a:pPr lvl="1">
              <a:lnSpc>
                <a:spcPct val="80000"/>
              </a:lnSpc>
              <a:buFont typeface="Arial" panose="020B0604020202020204" pitchFamily="34" charset="0"/>
              <a:buChar char="•"/>
            </a:pPr>
            <a:r>
              <a:rPr lang="en-US" altLang="en-US" dirty="0"/>
              <a:t>Scope of Editing – will be done later</a:t>
            </a:r>
          </a:p>
          <a:p>
            <a:pPr lvl="0">
              <a:lnSpc>
                <a:spcPct val="80000"/>
              </a:lnSpc>
              <a:buFont typeface="Arial" panose="020B0604020202020204" pitchFamily="34" charset="0"/>
              <a:buChar char="•"/>
            </a:pPr>
            <a:r>
              <a:rPr lang="en-US" altLang="en-US" dirty="0"/>
              <a:t>Ad Hoc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See the embedded spreadsheet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graphicFrame>
        <p:nvGraphicFramePr>
          <p:cNvPr id="9" name="Object 8">
            <a:extLst>
              <a:ext uri="{FF2B5EF4-FFF2-40B4-BE49-F238E27FC236}">
                <a16:creationId xmlns:a16="http://schemas.microsoft.com/office/drawing/2014/main" id="{6AF62C65-DDFA-3544-ACD9-047BE3F38F91}"/>
              </a:ext>
            </a:extLst>
          </p:cNvPr>
          <p:cNvGraphicFramePr>
            <a:graphicFrameLocks noChangeAspect="1"/>
          </p:cNvGraphicFramePr>
          <p:nvPr>
            <p:extLst>
              <p:ext uri="{D42A27DB-BD31-4B8C-83A1-F6EECF244321}">
                <p14:modId xmlns:p14="http://schemas.microsoft.com/office/powerpoint/2010/main" val="28877768"/>
              </p:ext>
            </p:extLst>
          </p:nvPr>
        </p:nvGraphicFramePr>
        <p:xfrm>
          <a:off x="3445743" y="2789548"/>
          <a:ext cx="3304816" cy="2087252"/>
        </p:xfrm>
        <a:graphic>
          <a:graphicData uri="http://schemas.openxmlformats.org/presentationml/2006/ole">
            <mc:AlternateContent xmlns:mc="http://schemas.openxmlformats.org/markup-compatibility/2006">
              <mc:Choice xmlns:v="urn:schemas-microsoft-com:vml" Requires="v">
                <p:oleObj spid="_x0000_s4125"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3445743" y="2789548"/>
                        <a:ext cx="3304816" cy="208725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March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Started the resolution of comments received on draft D4.0.</a:t>
            </a:r>
          </a:p>
          <a:p>
            <a:pPr>
              <a:buFont typeface="Arial" panose="020B0604020202020204" pitchFamily="34" charset="0"/>
              <a:buChar char="•"/>
            </a:pPr>
            <a:r>
              <a:rPr lang="en-US" dirty="0"/>
              <a:t>Comment spreadsheet shows resolutions were drafted for about 350 (not all of them are approved).</a:t>
            </a:r>
          </a:p>
          <a:p>
            <a:pPr lvl="1">
              <a:buFont typeface="Arial" panose="020B0604020202020204" pitchFamily="34" charset="0"/>
              <a:buChar char="•"/>
            </a:pPr>
            <a:r>
              <a:rPr lang="en-US" dirty="0">
                <a:hlinkClick r:id="rId2"/>
              </a:rPr>
              <a:t>https://mentor.ieee.org/802.11/dcn/19/11-19-0292-09-00ax-comments-on-tgax-d4-0.xlsx</a:t>
            </a:r>
            <a:r>
              <a:rPr lang="en-US" dirty="0"/>
              <a:t> </a:t>
            </a:r>
          </a:p>
          <a:p>
            <a:pPr>
              <a:buFont typeface="Arial" panose="020B0604020202020204" pitchFamily="34" charset="0"/>
              <a:buChar char="•"/>
            </a:pPr>
            <a:r>
              <a:rPr lang="en-US" dirty="0"/>
              <a:t>Held an ad hoc meeting in San Diego, May 8-10</a:t>
            </a:r>
          </a:p>
          <a:p>
            <a:pPr lvl="1">
              <a:buFont typeface="Arial" panose="020B0604020202020204" pitchFamily="34" charset="0"/>
              <a:buChar char="•"/>
            </a:pPr>
            <a:r>
              <a:rPr lang="en-US" dirty="0">
                <a:hlinkClick r:id="rId3"/>
              </a:rPr>
              <a:t>https://mentor.ieee.org/802.11/dcn/19/11-19-0616-01-0wng-agenda-for-wng-sc-2019-may.ppt</a:t>
            </a:r>
            <a:r>
              <a:rPr lang="en-US" dirty="0"/>
              <a:t> </a:t>
            </a:r>
          </a:p>
          <a:p>
            <a:pPr lvl="1">
              <a:buFont typeface="Arial" panose="020B0604020202020204" pitchFamily="34" charset="0"/>
              <a:buChar char="•"/>
            </a:pPr>
            <a:r>
              <a:rPr lang="en-US" dirty="0"/>
              <a:t>129 CIDs are ready for motion.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(March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March 2019 Interim meeting to today: </a:t>
            </a:r>
          </a:p>
          <a:p>
            <a:pPr lvl="1">
              <a:buFont typeface="Arial" panose="020B0604020202020204" pitchFamily="34" charset="0"/>
              <a:buChar char="•"/>
            </a:pPr>
            <a:r>
              <a:rPr lang="en-US" altLang="en-US" sz="1600" dirty="0">
                <a:hlinkClick r:id="rId2"/>
              </a:rPr>
              <a:t>https://mentor.ieee.org/802.11/dcn/19/11-19-0428-00-00ax-tgax-march-2019-vancouver-meeting-minutes.docx</a:t>
            </a:r>
            <a:r>
              <a:rPr lang="en-US" altLang="en-US" sz="1600" dirty="0"/>
              <a:t> </a:t>
            </a:r>
          </a:p>
          <a:p>
            <a:pPr lvl="1">
              <a:buFont typeface="Arial" panose="020B0604020202020204" pitchFamily="34" charset="0"/>
              <a:buChar char="•"/>
            </a:pPr>
            <a:r>
              <a:rPr lang="en-US" altLang="en-US" sz="1600" dirty="0">
                <a:hlinkClick r:id="rId3"/>
              </a:rPr>
              <a:t>https://mentor.ieee.org/802.11/dcn/19/11-19-0573-00-00ax-munites-of-tgax-teleconferences-from-march-to-april-2019.docx</a:t>
            </a:r>
            <a:r>
              <a:rPr lang="en-US" altLang="en-US" sz="1600" dirty="0"/>
              <a:t> </a:t>
            </a:r>
          </a:p>
          <a:p>
            <a:pPr lvl="1">
              <a:buFont typeface="Arial" panose="020B0604020202020204" pitchFamily="34" charset="0"/>
              <a:buChar char="•"/>
            </a:pPr>
            <a:r>
              <a:rPr lang="en-US" altLang="en-US" sz="1600" dirty="0">
                <a:hlinkClick r:id="rId4"/>
              </a:rPr>
              <a:t>https://mentor.ieee.org/802.11/dcn/19/11-19-0501-00-00ax-mac-ad-hoc-meeting-minutes-march-2019.docx</a:t>
            </a:r>
            <a:r>
              <a:rPr lang="en-US" altLang="en-US" sz="1600" dirty="0"/>
              <a:t> </a:t>
            </a:r>
          </a:p>
          <a:p>
            <a:pPr lvl="1">
              <a:buFont typeface="Arial" panose="020B0604020202020204" pitchFamily="34" charset="0"/>
              <a:buChar char="•"/>
            </a:pPr>
            <a:r>
              <a:rPr lang="en-US" altLang="en-US" sz="1600" dirty="0">
                <a:hlinkClick r:id="rId5"/>
              </a:rPr>
              <a:t>https://mentor.ieee.org/802.11/dcn/19/11-19-0462-00-00ax-mar-2019-vancouver-tgax-phy-ad-hoc-minutes.docx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Alfred </a:t>
            </a:r>
            <a:r>
              <a:rPr lang="en-US" altLang="en-US" sz="2000" dirty="0" err="1"/>
              <a:t>Asterjadhi</a:t>
            </a:r>
            <a:r>
              <a:rPr lang="en-US" altLang="en-US" sz="2000" dirty="0"/>
              <a:t>	Second: Abhishek </a:t>
            </a:r>
            <a:r>
              <a:rPr lang="en-US" altLang="en-US" sz="2000" dirty="0" err="1"/>
              <a:t>Patil</a:t>
            </a:r>
            <a:endParaRPr lang="en-US" altLang="en-US" sz="2000" dirty="0"/>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Report </a:t>
            </a:r>
          </a:p>
        </p:txBody>
      </p:sp>
      <p:sp>
        <p:nvSpPr>
          <p:cNvPr id="3" name="Content Placeholder 2"/>
          <p:cNvSpPr>
            <a:spLocks noGrp="1"/>
          </p:cNvSpPr>
          <p:nvPr>
            <p:ph idx="1"/>
          </p:nvPr>
        </p:nvSpPr>
        <p:spPr/>
        <p:txBody>
          <a:bodyPr/>
          <a:lstStyle/>
          <a:p>
            <a:r>
              <a:rPr lang="en-US" dirty="0"/>
              <a:t>Robert Stacey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743574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May 12-17, 2019</a:t>
            </a:r>
          </a:p>
          <a:p>
            <a:pPr algn="ctr">
              <a:lnSpc>
                <a:spcPct val="90000"/>
              </a:lnSpc>
              <a:buFontTx/>
              <a:buNone/>
            </a:pPr>
            <a:r>
              <a:rPr lang="en-US" sz="4000" dirty="0">
                <a:latin typeface="Arial" panose="020B0604020202020204" pitchFamily="34" charset="0"/>
              </a:rPr>
              <a:t>Atlanta, Georgia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3856E-2215-5142-BC62-48BD1040A002}"/>
              </a:ext>
            </a:extLst>
          </p:cNvPr>
          <p:cNvSpPr>
            <a:spLocks noGrp="1"/>
          </p:cNvSpPr>
          <p:nvPr>
            <p:ph type="title"/>
          </p:nvPr>
        </p:nvSpPr>
        <p:spPr/>
        <p:txBody>
          <a:bodyPr/>
          <a:lstStyle/>
          <a:p>
            <a:r>
              <a:rPr lang="en-US" dirty="0"/>
              <a:t>Ad Hoc Meeting</a:t>
            </a:r>
          </a:p>
        </p:txBody>
      </p:sp>
      <p:sp>
        <p:nvSpPr>
          <p:cNvPr id="3" name="Content Placeholder 2">
            <a:extLst>
              <a:ext uri="{FF2B5EF4-FFF2-40B4-BE49-F238E27FC236}">
                <a16:creationId xmlns:a16="http://schemas.microsoft.com/office/drawing/2014/main" id="{122CC45B-4431-864B-A402-AD48959E96BC}"/>
              </a:ext>
            </a:extLst>
          </p:cNvPr>
          <p:cNvSpPr>
            <a:spLocks noGrp="1"/>
          </p:cNvSpPr>
          <p:nvPr>
            <p:ph idx="1"/>
          </p:nvPr>
        </p:nvSpPr>
        <p:spPr/>
        <p:txBody>
          <a:bodyPr/>
          <a:lstStyle/>
          <a:p>
            <a:pPr>
              <a:buFont typeface="Arial" panose="020B0604020202020204" pitchFamily="34" charset="0"/>
              <a:buChar char="•"/>
            </a:pPr>
            <a:r>
              <a:rPr lang="en-US" dirty="0"/>
              <a:t>July 10-12 in Rennes, France</a:t>
            </a:r>
          </a:p>
        </p:txBody>
      </p:sp>
      <p:sp>
        <p:nvSpPr>
          <p:cNvPr id="4" name="Slide Number Placeholder 3">
            <a:extLst>
              <a:ext uri="{FF2B5EF4-FFF2-40B4-BE49-F238E27FC236}">
                <a16:creationId xmlns:a16="http://schemas.microsoft.com/office/drawing/2014/main" id="{5220F754-505D-DC45-920A-2C60CDF07B4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B3F3D5A7-7FCB-E64D-BFDF-89F8D37D2BF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8EDEE80-801F-5949-898E-3B71213A20C2}"/>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987075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B4A1-3D60-9B44-810B-50D8AA81FD90}"/>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EAE77A98-19B9-A140-9BFF-C71C1590435D}"/>
              </a:ext>
            </a:extLst>
          </p:cNvPr>
          <p:cNvSpPr>
            <a:spLocks noGrp="1"/>
          </p:cNvSpPr>
          <p:nvPr>
            <p:ph idx="1"/>
          </p:nvPr>
        </p:nvSpPr>
        <p:spPr/>
        <p:txBody>
          <a:bodyPr/>
          <a:lstStyle/>
          <a:p>
            <a:pPr>
              <a:buFont typeface="Arial" panose="020B0604020202020204" pitchFamily="34" charset="0"/>
              <a:buChar char="•"/>
            </a:pPr>
            <a:r>
              <a:rPr lang="en-CA" sz="2000" dirty="0"/>
              <a:t>Form standards association ballot Pool / Reform</a:t>
            </a:r>
            <a:r>
              <a:rPr lang="en-US" sz="2000" dirty="0"/>
              <a:t>	</a:t>
            </a:r>
            <a:r>
              <a:rPr lang="en-US" sz="2000" dirty="0">
                <a:solidFill>
                  <a:srgbClr val="FF0000"/>
                </a:solidFill>
              </a:rPr>
              <a:t>June 2019</a:t>
            </a:r>
          </a:p>
          <a:p>
            <a:pPr>
              <a:buFont typeface="Arial" panose="020B0604020202020204" pitchFamily="34" charset="0"/>
              <a:buChar char="•"/>
            </a:pPr>
            <a:r>
              <a:rPr lang="en-US" sz="2000" dirty="0"/>
              <a:t>MEC/MDR								May 2019 –starts next week</a:t>
            </a:r>
          </a:p>
          <a:p>
            <a:pPr>
              <a:buFont typeface="Arial" panose="020B0604020202020204" pitchFamily="34" charset="0"/>
              <a:buChar char="•"/>
            </a:pPr>
            <a:r>
              <a:rPr lang="en-US" sz="2000" dirty="0"/>
              <a:t>Sponsor Ballot							</a:t>
            </a:r>
            <a:r>
              <a:rPr lang="en-US" sz="2000" dirty="0">
                <a:solidFill>
                  <a:srgbClr val="FF0000"/>
                </a:solidFill>
              </a:rPr>
              <a:t>August 2019</a:t>
            </a:r>
          </a:p>
          <a:p>
            <a:pPr>
              <a:buFont typeface="Arial" panose="020B0604020202020204" pitchFamily="34" charset="0"/>
              <a:buChar char="•"/>
            </a:pPr>
            <a:r>
              <a:rPr lang="en-US" sz="2000" dirty="0"/>
              <a:t>Final WG Approval						January 2020</a:t>
            </a:r>
          </a:p>
          <a:p>
            <a:pPr>
              <a:buFont typeface="Arial" panose="020B0604020202020204" pitchFamily="34" charset="0"/>
              <a:buChar char="•"/>
            </a:pPr>
            <a:r>
              <a:rPr lang="en-CA" sz="2000" dirty="0"/>
              <a:t>Final or Conditional 802 EC Approval	March 2020</a:t>
            </a:r>
          </a:p>
          <a:p>
            <a:pPr>
              <a:buFont typeface="Arial" panose="020B0604020202020204" pitchFamily="34" charset="0"/>
              <a:buChar char="•"/>
            </a:pPr>
            <a:r>
              <a:rPr lang="en-CA" sz="2000" dirty="0" err="1"/>
              <a:t>RevCom</a:t>
            </a:r>
            <a:r>
              <a:rPr lang="en-CA" sz="2000" dirty="0"/>
              <a:t> &amp; Standards Board Final or Continuous Process Approval								June 2020</a:t>
            </a:r>
            <a:endParaRPr lang="en-US" sz="1800" dirty="0"/>
          </a:p>
        </p:txBody>
      </p:sp>
      <p:sp>
        <p:nvSpPr>
          <p:cNvPr id="4" name="Slide Number Placeholder 3">
            <a:extLst>
              <a:ext uri="{FF2B5EF4-FFF2-40B4-BE49-F238E27FC236}">
                <a16:creationId xmlns:a16="http://schemas.microsoft.com/office/drawing/2014/main" id="{7FB67840-5126-D94D-B002-442ACA725EA6}"/>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F54ABBB-7003-884F-A240-E164D3CB5F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0F46203-CB63-5241-822D-0B5416B37DF8}"/>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167649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E2E1E-B524-7E42-9F98-E0BAECFB5B30}"/>
              </a:ext>
            </a:extLst>
          </p:cNvPr>
          <p:cNvSpPr>
            <a:spLocks noGrp="1"/>
          </p:cNvSpPr>
          <p:nvPr>
            <p:ph type="title"/>
          </p:nvPr>
        </p:nvSpPr>
        <p:spPr/>
        <p:txBody>
          <a:bodyPr/>
          <a:lstStyle/>
          <a:p>
            <a:r>
              <a:rPr lang="en-US" dirty="0"/>
              <a:t>11-19/0837 (</a:t>
            </a:r>
            <a:r>
              <a:rPr lang="en-US" dirty="0" err="1"/>
              <a:t>Youhan</a:t>
            </a:r>
            <a:r>
              <a:rPr lang="en-US" dirty="0"/>
              <a:t> Kim)</a:t>
            </a:r>
          </a:p>
        </p:txBody>
      </p:sp>
      <p:sp>
        <p:nvSpPr>
          <p:cNvPr id="3" name="Content Placeholder 2">
            <a:extLst>
              <a:ext uri="{FF2B5EF4-FFF2-40B4-BE49-F238E27FC236}">
                <a16:creationId xmlns:a16="http://schemas.microsoft.com/office/drawing/2014/main" id="{FB497AC1-263C-6442-8828-BBB6424448DE}"/>
              </a:ext>
            </a:extLst>
          </p:cNvPr>
          <p:cNvSpPr>
            <a:spLocks noGrp="1"/>
          </p:cNvSpPr>
          <p:nvPr>
            <p:ph idx="1"/>
          </p:nvPr>
        </p:nvSpPr>
        <p:spPr/>
        <p:txBody>
          <a:bodyPr/>
          <a:lstStyle/>
          <a:p>
            <a:r>
              <a:rPr lang="en-US" dirty="0"/>
              <a:t>Do you accept resolutions to CIDs </a:t>
            </a:r>
            <a:r>
              <a:rPr lang="en-GB" dirty="0"/>
              <a:t>20798, 21368, 21369, 20828, 20605, 20515, 20778, 20993, 20666</a:t>
            </a:r>
            <a:r>
              <a:rPr lang="en-CA" dirty="0"/>
              <a:t>  in doc 11-19/0837r1?</a:t>
            </a:r>
          </a:p>
          <a:p>
            <a:endParaRPr lang="en-CA" dirty="0"/>
          </a:p>
          <a:p>
            <a:r>
              <a:rPr lang="en-US" dirty="0">
                <a:highlight>
                  <a:srgbClr val="00FF00"/>
                </a:highlight>
              </a:rPr>
              <a:t>Y/N/A: 47/0/1</a:t>
            </a:r>
          </a:p>
          <a:p>
            <a:endParaRPr lang="en-US" dirty="0"/>
          </a:p>
        </p:txBody>
      </p:sp>
      <p:sp>
        <p:nvSpPr>
          <p:cNvPr id="4" name="Slide Number Placeholder 3">
            <a:extLst>
              <a:ext uri="{FF2B5EF4-FFF2-40B4-BE49-F238E27FC236}">
                <a16:creationId xmlns:a16="http://schemas.microsoft.com/office/drawing/2014/main" id="{5CD592D1-65A3-7846-A39A-8FD6755EEB9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0B8E219-0D7F-9B4C-BC28-F4F92B89E11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9DB07F3-908C-D049-96FC-F40B0645D8E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9546393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8937D-23EE-8945-B1FE-B7FE907F1568}"/>
              </a:ext>
            </a:extLst>
          </p:cNvPr>
          <p:cNvSpPr>
            <a:spLocks noGrp="1"/>
          </p:cNvSpPr>
          <p:nvPr>
            <p:ph type="title"/>
          </p:nvPr>
        </p:nvSpPr>
        <p:spPr/>
        <p:txBody>
          <a:bodyPr/>
          <a:lstStyle/>
          <a:p>
            <a:r>
              <a:rPr lang="en-US" dirty="0"/>
              <a:t>SP on CID 20993 (11-19/0837r1)</a:t>
            </a:r>
          </a:p>
        </p:txBody>
      </p:sp>
      <p:sp>
        <p:nvSpPr>
          <p:cNvPr id="3" name="Content Placeholder 2">
            <a:extLst>
              <a:ext uri="{FF2B5EF4-FFF2-40B4-BE49-F238E27FC236}">
                <a16:creationId xmlns:a16="http://schemas.microsoft.com/office/drawing/2014/main" id="{E0533EA8-92A5-6147-80F7-40384B6FA5A0}"/>
              </a:ext>
            </a:extLst>
          </p:cNvPr>
          <p:cNvSpPr>
            <a:spLocks noGrp="1"/>
          </p:cNvSpPr>
          <p:nvPr>
            <p:ph idx="1"/>
          </p:nvPr>
        </p:nvSpPr>
        <p:spPr/>
        <p:txBody>
          <a:bodyPr/>
          <a:lstStyle/>
          <a:p>
            <a:pPr>
              <a:buFont typeface="Arial" panose="020B0604020202020204" pitchFamily="34" charset="0"/>
              <a:buChar char="•"/>
            </a:pPr>
            <a:r>
              <a:rPr lang="en-US" dirty="0"/>
              <a:t>Which option do you support?</a:t>
            </a:r>
          </a:p>
          <a:p>
            <a:pPr lvl="1"/>
            <a:r>
              <a:rPr lang="en-GB" dirty="0"/>
              <a:t>1. Add new requirement that higher </a:t>
            </a:r>
            <a:r>
              <a:rPr lang="en-GB" dirty="0" err="1"/>
              <a:t>Nss</a:t>
            </a:r>
            <a:r>
              <a:rPr lang="en-GB" dirty="0"/>
              <a:t> cannot require less nominal packet padding than lower </a:t>
            </a:r>
            <a:r>
              <a:rPr lang="en-GB" dirty="0" err="1"/>
              <a:t>Nss</a:t>
            </a:r>
            <a:r>
              <a:rPr lang="en-GB" dirty="0"/>
              <a:t> using the same QAM</a:t>
            </a:r>
            <a:endParaRPr lang="en-CA" sz="1200" dirty="0"/>
          </a:p>
          <a:p>
            <a:pPr lvl="1"/>
            <a:r>
              <a:rPr lang="en-GB" dirty="0"/>
              <a:t>2. Do not add new requirement that higher </a:t>
            </a:r>
            <a:r>
              <a:rPr lang="en-GB" dirty="0" err="1"/>
              <a:t>Nss</a:t>
            </a:r>
            <a:r>
              <a:rPr lang="en-GB" dirty="0"/>
              <a:t> cannot require less nominal packet padding than lower </a:t>
            </a:r>
            <a:r>
              <a:rPr lang="en-GB" dirty="0" err="1"/>
              <a:t>Nss</a:t>
            </a:r>
            <a:r>
              <a:rPr lang="en-GB" dirty="0"/>
              <a:t> using the same QAM</a:t>
            </a:r>
            <a:r>
              <a:rPr lang="en-CA" dirty="0"/>
              <a:t> </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Option 1: 6</a:t>
            </a:r>
          </a:p>
          <a:p>
            <a:pPr>
              <a:buFont typeface="Arial" panose="020B0604020202020204" pitchFamily="34" charset="0"/>
              <a:buChar char="•"/>
            </a:pPr>
            <a:r>
              <a:rPr lang="en-US" dirty="0"/>
              <a:t>Option 2: 21</a:t>
            </a:r>
          </a:p>
        </p:txBody>
      </p:sp>
      <p:sp>
        <p:nvSpPr>
          <p:cNvPr id="4" name="Slide Number Placeholder 3">
            <a:extLst>
              <a:ext uri="{FF2B5EF4-FFF2-40B4-BE49-F238E27FC236}">
                <a16:creationId xmlns:a16="http://schemas.microsoft.com/office/drawing/2014/main" id="{737727EB-627F-7144-9736-63B1879B1B7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6614B9B7-EC9D-7D46-B6D8-C493EFF12E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2240541-A51E-7540-A5E8-7E2E61E8C00E}"/>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551878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152AB-F270-DB47-827A-6C1941C6B5E2}"/>
              </a:ext>
            </a:extLst>
          </p:cNvPr>
          <p:cNvSpPr>
            <a:spLocks noGrp="1"/>
          </p:cNvSpPr>
          <p:nvPr>
            <p:ph type="title"/>
          </p:nvPr>
        </p:nvSpPr>
        <p:spPr/>
        <p:txBody>
          <a:bodyPr/>
          <a:lstStyle/>
          <a:p>
            <a:r>
              <a:rPr lang="en-US" dirty="0"/>
              <a:t>11-19/0422 (</a:t>
            </a:r>
            <a:r>
              <a:rPr lang="en-US" dirty="0" err="1"/>
              <a:t>Xiaogang</a:t>
            </a:r>
            <a:r>
              <a:rPr lang="en-US" dirty="0"/>
              <a:t>)</a:t>
            </a:r>
          </a:p>
        </p:txBody>
      </p:sp>
      <p:sp>
        <p:nvSpPr>
          <p:cNvPr id="3" name="Content Placeholder 2">
            <a:extLst>
              <a:ext uri="{FF2B5EF4-FFF2-40B4-BE49-F238E27FC236}">
                <a16:creationId xmlns:a16="http://schemas.microsoft.com/office/drawing/2014/main" id="{58EBD506-0A41-1945-9BA4-AD52FB968FB6}"/>
              </a:ext>
            </a:extLst>
          </p:cNvPr>
          <p:cNvSpPr>
            <a:spLocks noGrp="1"/>
          </p:cNvSpPr>
          <p:nvPr>
            <p:ph idx="1"/>
          </p:nvPr>
        </p:nvSpPr>
        <p:spPr/>
        <p:txBody>
          <a:bodyPr/>
          <a:lstStyle/>
          <a:p>
            <a:r>
              <a:rPr lang="en-US" dirty="0"/>
              <a:t>Do you agree to resolution to CID 21502 in doc 11-19/0422r2?</a:t>
            </a:r>
          </a:p>
          <a:p>
            <a:endParaRPr lang="en-US" dirty="0"/>
          </a:p>
          <a:p>
            <a:r>
              <a:rPr lang="en-US" dirty="0"/>
              <a:t>SP is deferred.</a:t>
            </a:r>
          </a:p>
        </p:txBody>
      </p:sp>
      <p:sp>
        <p:nvSpPr>
          <p:cNvPr id="4" name="Slide Number Placeholder 3">
            <a:extLst>
              <a:ext uri="{FF2B5EF4-FFF2-40B4-BE49-F238E27FC236}">
                <a16:creationId xmlns:a16="http://schemas.microsoft.com/office/drawing/2014/main" id="{1BA9092F-6339-5640-A9FD-06D02F0CC63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F6FB37D8-30ED-3141-A050-B5186AD2903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EF14FFC-224F-4048-A779-7DDCA048E0A9}"/>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1042164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1C7C5-82F5-2A45-BD58-8A2F7DB8A1E7}"/>
              </a:ext>
            </a:extLst>
          </p:cNvPr>
          <p:cNvSpPr>
            <a:spLocks noGrp="1"/>
          </p:cNvSpPr>
          <p:nvPr>
            <p:ph type="title"/>
          </p:nvPr>
        </p:nvSpPr>
        <p:spPr/>
        <p:txBody>
          <a:bodyPr/>
          <a:lstStyle/>
          <a:p>
            <a:r>
              <a:rPr lang="en-US" dirty="0"/>
              <a:t>11-19/0652 (Alfred </a:t>
            </a:r>
            <a:r>
              <a:rPr lang="en-US" dirty="0" err="1"/>
              <a:t>Asterjadhi</a:t>
            </a:r>
            <a:r>
              <a:rPr lang="en-US" dirty="0"/>
              <a:t>)</a:t>
            </a:r>
          </a:p>
        </p:txBody>
      </p:sp>
      <p:sp>
        <p:nvSpPr>
          <p:cNvPr id="3" name="Content Placeholder 2">
            <a:extLst>
              <a:ext uri="{FF2B5EF4-FFF2-40B4-BE49-F238E27FC236}">
                <a16:creationId xmlns:a16="http://schemas.microsoft.com/office/drawing/2014/main" id="{7DBADB29-A9CB-F447-9F7D-DBA941D60FB5}"/>
              </a:ext>
            </a:extLst>
          </p:cNvPr>
          <p:cNvSpPr>
            <a:spLocks noGrp="1"/>
          </p:cNvSpPr>
          <p:nvPr>
            <p:ph idx="1"/>
          </p:nvPr>
        </p:nvSpPr>
        <p:spPr/>
        <p:txBody>
          <a:bodyPr/>
          <a:lstStyle/>
          <a:p>
            <a:pPr lvl="0"/>
            <a:r>
              <a:rPr lang="en-US" dirty="0"/>
              <a:t>Do you accept resolutions to CIDs </a:t>
            </a:r>
            <a:r>
              <a:rPr lang="en-GB" dirty="0"/>
              <a:t>20333, 20334, 20335, </a:t>
            </a:r>
            <a:r>
              <a:rPr lang="en-GB" dirty="0">
                <a:solidFill>
                  <a:srgbClr val="FF0000"/>
                </a:solidFill>
              </a:rPr>
              <a:t>20359</a:t>
            </a:r>
            <a:r>
              <a:rPr lang="en-GB" dirty="0"/>
              <a:t>, 20361, 20402, </a:t>
            </a:r>
            <a:r>
              <a:rPr lang="en-GB" dirty="0">
                <a:solidFill>
                  <a:srgbClr val="FF0000"/>
                </a:solidFill>
              </a:rPr>
              <a:t>20403</a:t>
            </a:r>
            <a:r>
              <a:rPr lang="en-GB" dirty="0"/>
              <a:t>, 20404, 20405, 20408,</a:t>
            </a:r>
            <a:r>
              <a:rPr lang="en-CA" dirty="0"/>
              <a:t> </a:t>
            </a:r>
            <a:r>
              <a:rPr lang="en-GB" dirty="0"/>
              <a:t>21087, 21088, 21089, 21090, 21091, 21092, 21093, 21170, 20353, 20354, 20355, 20356, 20357, 20358, 20838 in doc 11-19/0652r0?</a:t>
            </a:r>
          </a:p>
          <a:p>
            <a:pPr lvl="0"/>
            <a:endParaRPr lang="en-GB" dirty="0"/>
          </a:p>
          <a:p>
            <a:pPr lvl="0"/>
            <a:r>
              <a:rPr lang="en-GB" dirty="0"/>
              <a:t>To be continued (Monday AM2)</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8FA77052-837A-8741-90A0-1BC4DE70B053}"/>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3C3721A-AF1C-0D47-9AD0-721722604CC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13EAE6-613E-C647-96AD-124E384C735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3750710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Monday May 13,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1689928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May 14,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0659386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May 14,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May 15,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Wednesday May 15,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6553081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Thursday May 16, 08:00 – 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0091668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May 16, 13:30 – 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May 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1620</TotalTime>
  <Words>1864</Words>
  <Application>Microsoft Macintosh PowerPoint</Application>
  <PresentationFormat>On-screen Show (4:3)</PresentationFormat>
  <Paragraphs>370</Paragraphs>
  <Slides>34</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3" baseType="lpstr">
      <vt:lpstr>Arial</vt:lpstr>
      <vt:lpstr>Arial Black</vt:lpstr>
      <vt:lpstr>Calibri</vt:lpstr>
      <vt:lpstr>Monotype Sorts</vt:lpstr>
      <vt:lpstr>Symbol</vt:lpstr>
      <vt:lpstr>Times New Roman</vt:lpstr>
      <vt:lpstr>Office Theme</vt:lpstr>
      <vt:lpstr>Document</vt:lpstr>
      <vt:lpstr>Microsoft Excel Worksheet</vt:lpstr>
      <vt:lpstr>TGax May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May 13, 10:30 – 12:30 </vt:lpstr>
      <vt:lpstr>Submissions</vt:lpstr>
      <vt:lpstr>Summary from March 2019</vt:lpstr>
      <vt:lpstr>Approval of  TG Minutes (March 2019 Meeting and Telecon Minutes) </vt:lpstr>
      <vt:lpstr>Editor Report </vt:lpstr>
      <vt:lpstr>Ad Hoc Meeting</vt:lpstr>
      <vt:lpstr>Timeline</vt:lpstr>
      <vt:lpstr>11-19/0837 (Youhan Kim)</vt:lpstr>
      <vt:lpstr>SP on CID 20993 (11-19/0837r1)</vt:lpstr>
      <vt:lpstr>11-19/0422 (Xiaogang)</vt:lpstr>
      <vt:lpstr>11-19/0652 (Alfred Asterjadhi)</vt:lpstr>
      <vt:lpstr>Agenda for Monday May 13, 13:30 – 15:30 </vt:lpstr>
      <vt:lpstr>Agenda for Tuesday May 14, 10:30 – 12:30 </vt:lpstr>
      <vt:lpstr>Agenda for Tuesday May 14, 13:30 – 15:30 </vt:lpstr>
      <vt:lpstr>Agenda for Wednesday May 15, 13:30 – 15:30 </vt:lpstr>
      <vt:lpstr>Agenda for Wednesday May 15, 16:00 – 18:00 </vt:lpstr>
      <vt:lpstr>Agenda for Thursday May 16, 08:00 – 10:00</vt:lpstr>
      <vt:lpstr>Agenda for Thursday May 16, 13:30 – 15:30</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133</cp:revision>
  <cp:lastPrinted>1601-01-01T00:00:00Z</cp:lastPrinted>
  <dcterms:created xsi:type="dcterms:W3CDTF">2017-01-26T15:28:16Z</dcterms:created>
  <dcterms:modified xsi:type="dcterms:W3CDTF">2019-05-13T16:26:29Z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1554466496</vt:lpwstr>
  </property>
</Properties>
</file>