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0"/>
  </p:notesMasterIdLst>
  <p:handoutMasterIdLst>
    <p:handoutMasterId r:id="rId31"/>
  </p:handoutMasterIdLst>
  <p:sldIdLst>
    <p:sldId id="256" r:id="rId2"/>
    <p:sldId id="257" r:id="rId3"/>
    <p:sldId id="289" r:id="rId4"/>
    <p:sldId id="488" r:id="rId5"/>
    <p:sldId id="489" r:id="rId6"/>
    <p:sldId id="300" r:id="rId7"/>
    <p:sldId id="490" r:id="rId8"/>
    <p:sldId id="267" r:id="rId9"/>
    <p:sldId id="491" r:id="rId10"/>
    <p:sldId id="258" r:id="rId11"/>
    <p:sldId id="262" r:id="rId12"/>
    <p:sldId id="260" r:id="rId13"/>
    <p:sldId id="266" r:id="rId14"/>
    <p:sldId id="492" r:id="rId15"/>
    <p:sldId id="265" r:id="rId16"/>
    <p:sldId id="437" r:id="rId17"/>
    <p:sldId id="483" r:id="rId18"/>
    <p:sldId id="273" r:id="rId19"/>
    <p:sldId id="315" r:id="rId20"/>
    <p:sldId id="275" r:id="rId21"/>
    <p:sldId id="290" r:id="rId22"/>
    <p:sldId id="274" r:id="rId23"/>
    <p:sldId id="281" r:id="rId24"/>
    <p:sldId id="280" r:id="rId25"/>
    <p:sldId id="283" r:id="rId26"/>
    <p:sldId id="284" r:id="rId27"/>
    <p:sldId id="29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267"/>
            <p14:sldId id="491"/>
            <p14:sldId id="258"/>
            <p14:sldId id="262"/>
            <p14:sldId id="260"/>
            <p14:sldId id="266"/>
            <p14:sldId id="492"/>
            <p14:sldId id="265"/>
            <p14:sldId id="437"/>
            <p14:sldId id="483"/>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81" autoAdjust="0"/>
    <p:restoredTop sz="80603" autoAdjust="0"/>
  </p:normalViewPr>
  <p:slideViewPr>
    <p:cSldViewPr>
      <p:cViewPr varScale="1">
        <p:scale>
          <a:sx n="52" d="100"/>
          <a:sy n="52" d="100"/>
        </p:scale>
        <p:origin x="90" y="18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802-11-19/0612r0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802-11-19/0612r0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802-11-19/0612r0</a:t>
            </a:r>
            <a:endParaRPr lang="en-US" dirty="0"/>
          </a:p>
        </p:txBody>
      </p:sp>
      <p:sp>
        <p:nvSpPr>
          <p:cNvPr id="5" name="Rectangle 3"/>
          <p:cNvSpPr>
            <a:spLocks noGrp="1" noChangeArrowheads="1"/>
          </p:cNvSpPr>
          <p:nvPr>
            <p:ph type="dt"/>
          </p:nvPr>
        </p:nvSpPr>
        <p:spPr>
          <a:ln/>
        </p:spPr>
        <p:txBody>
          <a:bodyPr/>
          <a:lstStyle/>
          <a:p>
            <a:r>
              <a:rPr lang="en-US"/>
              <a:t>May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802-11-19/0612r0</a:t>
            </a:r>
            <a:endParaRPr lang="en-US" dirty="0"/>
          </a:p>
        </p:txBody>
      </p:sp>
      <p:sp>
        <p:nvSpPr>
          <p:cNvPr id="5" name="Rectangle 3"/>
          <p:cNvSpPr>
            <a:spLocks noGrp="1" noChangeArrowheads="1"/>
          </p:cNvSpPr>
          <p:nvPr>
            <p:ph type="dt"/>
          </p:nvPr>
        </p:nvSpPr>
        <p:spPr>
          <a:ln/>
        </p:spPr>
        <p:txBody>
          <a:bodyPr/>
          <a:lstStyle/>
          <a:p>
            <a:r>
              <a:rPr lang="en-US"/>
              <a:t>May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802-11-19/0612r0</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802-11-19/0612r0</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802-11-19/0612r0</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May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21</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endParaRPr lang="en-GB" sz="1100" dirty="0">
              <a:effectLst/>
            </a:endParaRPr>
          </a:p>
        </p:txBody>
      </p:sp>
      <p:sp>
        <p:nvSpPr>
          <p:cNvPr id="4" name="Header Placeholder 3"/>
          <p:cNvSpPr>
            <a:spLocks noGrp="1"/>
          </p:cNvSpPr>
          <p:nvPr>
            <p:ph type="hdr" idx="10"/>
          </p:nvPr>
        </p:nvSpPr>
        <p:spPr/>
        <p:txBody>
          <a:bodyPr/>
          <a:lstStyle/>
          <a:p>
            <a:r>
              <a:rPr lang="en-US"/>
              <a:t>doc.: IEEE 802-11-19/0612r0</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802-11-19/0612r0</a:t>
            </a:r>
          </a:p>
        </p:txBody>
      </p:sp>
      <p:sp>
        <p:nvSpPr>
          <p:cNvPr id="5" name="Date Placeholder 4"/>
          <p:cNvSpPr>
            <a:spLocks noGrp="1"/>
          </p:cNvSpPr>
          <p:nvPr>
            <p:ph type="dt" idx="11"/>
          </p:nvPr>
        </p:nvSpPr>
        <p:spPr/>
        <p:txBody>
          <a:bodyPr/>
          <a:lstStyle/>
          <a:p>
            <a:r>
              <a:rPr lang="en-US"/>
              <a:t>May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802-11-19/0612r0</a:t>
            </a:r>
          </a:p>
        </p:txBody>
      </p:sp>
      <p:sp>
        <p:nvSpPr>
          <p:cNvPr id="5" name="Date Placeholder 4"/>
          <p:cNvSpPr>
            <a:spLocks noGrp="1"/>
          </p:cNvSpPr>
          <p:nvPr>
            <p:ph type="dt" idx="11"/>
          </p:nvPr>
        </p:nvSpPr>
        <p:spPr/>
        <p:txBody>
          <a:bodyPr/>
          <a:lstStyle/>
          <a:p>
            <a:r>
              <a:rPr lang="en-US"/>
              <a:t>May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802-11-19/0612r0</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11-19/0612r0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ieee802wirelessmay201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ogodechao.com/menu/market-tabl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vents.melia.com/en/events/melia-vienna/IEEE-802-Group-2019---Event.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066-08-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66-00-WCSG-wireless-treasurer-report-may-2019-atlanta.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ocuments?is_dcn=agenda&amp;is_group=0000"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9/ec-19-0071-00-WCSG-what-you-need-to-know-about-the-ieee-802-wireless-interim-atlanta.ppt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wireless/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May 2019 - Atlanta</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6" name="Date Placeholder 3"/>
          <p:cNvSpPr>
            <a:spLocks noGrp="1"/>
          </p:cNvSpPr>
          <p:nvPr>
            <p:ph type="dt" idx="10"/>
          </p:nvPr>
        </p:nvSpPr>
        <p:spPr>
          <a:xfrm>
            <a:off x="2220913" y="333375"/>
            <a:ext cx="2303451" cy="273050"/>
          </a:xfrm>
        </p:spPr>
        <p:txBody>
          <a:bodyPr/>
          <a:lstStyle/>
          <a:p>
            <a:r>
              <a:rPr lang="en-US"/>
              <a:t>May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39"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708150"/>
            <a:ext cx="8596668" cy="1107989"/>
          </a:xfrm>
        </p:spPr>
        <p:txBody>
          <a:bodyPr>
            <a:normAutofit/>
          </a:bodyPr>
          <a:lstStyle/>
          <a:p>
            <a:pPr algn="ctr"/>
            <a:r>
              <a:rPr lang="en-US" b="1" dirty="0"/>
              <a:t>Where to Pick Up an Event Name Badge </a:t>
            </a:r>
            <a:br>
              <a:rPr lang="en-US" b="1" dirty="0"/>
            </a:br>
            <a:r>
              <a:rPr lang="en-US" b="1" dirty="0"/>
              <a:t>and Log  Session Attendance </a:t>
            </a:r>
          </a:p>
        </p:txBody>
      </p:sp>
      <p:sp>
        <p:nvSpPr>
          <p:cNvPr id="3" name="Content Placeholder 2"/>
          <p:cNvSpPr>
            <a:spLocks noGrp="1"/>
          </p:cNvSpPr>
          <p:nvPr>
            <p:ph idx="1"/>
          </p:nvPr>
        </p:nvSpPr>
        <p:spPr>
          <a:xfrm>
            <a:off x="1797666" y="1999951"/>
            <a:ext cx="8596668" cy="4388492"/>
          </a:xfrm>
        </p:spPr>
        <p:txBody>
          <a:bodyPr>
            <a:normAutofit/>
          </a:bodyPr>
          <a:lstStyle/>
          <a:p>
            <a:r>
              <a:rPr lang="en-US" b="1" dirty="0"/>
              <a:t>Name Badges, Registration and Event Information</a:t>
            </a:r>
          </a:p>
          <a:p>
            <a:pPr lvl="1"/>
            <a:r>
              <a:rPr lang="en-US" dirty="0"/>
              <a:t>Grand Hyatt Atlanta: Grand Ballroom Pre-Function Area, Lower Lobby Level</a:t>
            </a:r>
          </a:p>
          <a:p>
            <a:pPr lvl="2"/>
            <a:r>
              <a:rPr lang="en-US" dirty="0"/>
              <a:t>Sunday May 12</a:t>
            </a:r>
            <a:r>
              <a:rPr lang="en-US" baseline="30000" dirty="0"/>
              <a:t>th</a:t>
            </a:r>
            <a:r>
              <a:rPr lang="en-US" dirty="0"/>
              <a:t> 6:00 PM – 8:00 PM</a:t>
            </a:r>
          </a:p>
          <a:p>
            <a:pPr lvl="2"/>
            <a:r>
              <a:rPr lang="en-US" dirty="0"/>
              <a:t>Monday May 13</a:t>
            </a:r>
            <a:r>
              <a:rPr lang="en-US" baseline="30000" dirty="0"/>
              <a:t>th</a:t>
            </a:r>
            <a:r>
              <a:rPr lang="en-US" dirty="0"/>
              <a:t> – Wednesday May 15</a:t>
            </a:r>
            <a:r>
              <a:rPr lang="en-US" baseline="30000" dirty="0"/>
              <a:t>th</a:t>
            </a:r>
            <a:r>
              <a:rPr lang="en-US" dirty="0"/>
              <a:t> 7:30 AM – 5:00 PM</a:t>
            </a:r>
          </a:p>
          <a:p>
            <a:r>
              <a:rPr lang="en-US" b="1" dirty="0"/>
              <a:t>Registration Website</a:t>
            </a:r>
          </a:p>
          <a:p>
            <a:pPr lvl="1"/>
            <a:r>
              <a:rPr lang="en-US" dirty="0">
                <a:hlinkClick r:id="rId2"/>
              </a:rPr>
              <a:t>https://www.regonline.com/ieee802wirelessmay2019</a:t>
            </a:r>
            <a:r>
              <a:rPr lang="en-US" dirty="0"/>
              <a:t> </a:t>
            </a:r>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AE602CB6-337E-4DCA-BDCD-2178B7583CC0}"/>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05864B08-0E7F-4C68-8B37-0A86E4BCED85}"/>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D869F854-F81E-476A-A8C0-187A08C5B0F9}"/>
              </a:ext>
            </a:extLst>
          </p:cNvPr>
          <p:cNvSpPr>
            <a:spLocks noGrp="1"/>
          </p:cNvSpPr>
          <p:nvPr>
            <p:ph type="sldNum"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60963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9" y="747363"/>
            <a:ext cx="10460566" cy="731813"/>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47408" y="1620114"/>
            <a:ext cx="8596668" cy="4764668"/>
          </a:xfrm>
        </p:spPr>
        <p:txBody>
          <a:bodyPr>
            <a:normAutofit fontScale="92500" lnSpcReduction="10000"/>
          </a:bodyPr>
          <a:lstStyle/>
          <a:p>
            <a:r>
              <a:rPr lang="en-US" sz="2800" b="1" dirty="0"/>
              <a:t>Meeting Space Network</a:t>
            </a:r>
          </a:p>
          <a:p>
            <a:pPr lvl="1"/>
            <a:r>
              <a:rPr lang="en-US" sz="2200" dirty="0"/>
              <a:t>Service Provided by </a:t>
            </a:r>
            <a:r>
              <a:rPr lang="en-US" sz="2200" dirty="0" err="1"/>
              <a:t>Linespeed</a:t>
            </a:r>
            <a:endParaRPr lang="en-US" sz="2200" dirty="0"/>
          </a:p>
          <a:p>
            <a:pPr lvl="2"/>
            <a:r>
              <a:rPr lang="en-US" sz="2200" dirty="0"/>
              <a:t>SSID: IEEE802</a:t>
            </a:r>
          </a:p>
          <a:p>
            <a:pPr lvl="2"/>
            <a:r>
              <a:rPr lang="en-US" sz="2200" dirty="0"/>
              <a:t>Password: </a:t>
            </a:r>
            <a:r>
              <a:rPr lang="en-US" sz="2200" dirty="0" err="1"/>
              <a:t>ieeeieee</a:t>
            </a:r>
            <a:endParaRPr lang="en-US" sz="2200" dirty="0"/>
          </a:p>
          <a:p>
            <a:pPr lvl="2"/>
            <a:r>
              <a:rPr lang="en-US" sz="2200" dirty="0"/>
              <a:t>Wireless Encryption Protocol: WPA2 Pre Shared Key</a:t>
            </a:r>
          </a:p>
          <a:p>
            <a:r>
              <a:rPr lang="en-US" sz="2800" b="1" dirty="0"/>
              <a:t>Meeting Space Network Help</a:t>
            </a:r>
          </a:p>
          <a:p>
            <a:pPr lvl="1"/>
            <a:r>
              <a:rPr lang="en-US" sz="2400" dirty="0"/>
              <a:t>Near the registration desk in the Grand Ballroom Pre-Function Area on the Lower Lobby Level of the Grand Hyatt Atlanta</a:t>
            </a:r>
          </a:p>
          <a:p>
            <a:pPr lvl="2"/>
            <a:r>
              <a:rPr lang="en-US" sz="2000" dirty="0" err="1"/>
              <a:t>Linespeed</a:t>
            </a:r>
            <a:r>
              <a:rPr lang="en-US" sz="2000" dirty="0"/>
              <a:t> Staff will be available</a:t>
            </a:r>
          </a:p>
          <a:p>
            <a:r>
              <a:rPr lang="en-US" sz="2800" b="1" dirty="0"/>
              <a:t>Guest Room Network</a:t>
            </a:r>
          </a:p>
          <a:p>
            <a:pPr lvl="1"/>
            <a:r>
              <a:rPr lang="en-US" sz="2400" dirty="0"/>
              <a:t>Grand Hyatt Atlanta</a:t>
            </a:r>
          </a:p>
          <a:p>
            <a:pPr lvl="2"/>
            <a:r>
              <a:rPr lang="en-US" sz="2000" dirty="0"/>
              <a:t>Complimentary for guests staying in the IEEE 802 Room Block</a:t>
            </a:r>
          </a:p>
          <a:p>
            <a:pPr lvl="2"/>
            <a:r>
              <a:rPr lang="en-US" sz="2000" dirty="0"/>
              <a:t>Access Instructions available at front desk upon check in.</a:t>
            </a:r>
            <a:endParaRPr lang="en-US" sz="2400" dirty="0"/>
          </a:p>
        </p:txBody>
      </p:sp>
      <p:sp>
        <p:nvSpPr>
          <p:cNvPr id="5" name="Date Placeholder 4">
            <a:extLst>
              <a:ext uri="{FF2B5EF4-FFF2-40B4-BE49-F238E27FC236}">
                <a16:creationId xmlns:a16="http://schemas.microsoft.com/office/drawing/2014/main" id="{BD29A7CE-423D-4B87-950E-D26E0B33AA1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33BC01EE-DA45-4C7A-8C53-5EDED79050EB}"/>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0241F2D5-E1CF-4A37-B66C-D11BE43BF91E}"/>
              </a:ext>
            </a:extLst>
          </p:cNvPr>
          <p:cNvSpPr>
            <a:spLocks noGrp="1"/>
          </p:cNvSpPr>
          <p:nvPr>
            <p:ph type="sldNum"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908370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713318" y="1727016"/>
            <a:ext cx="5080000" cy="4748398"/>
          </a:xfrm>
        </p:spPr>
        <p:txBody>
          <a:bodyPr>
            <a:normAutofit fontScale="77500" lnSpcReduction="20000"/>
          </a:bodyPr>
          <a:lstStyle/>
          <a:p>
            <a:pPr marL="0" indent="0">
              <a:buNone/>
            </a:pPr>
            <a:r>
              <a:rPr lang="en-US" sz="2600" b="1" dirty="0"/>
              <a:t>Continental Breakfast:</a:t>
            </a:r>
          </a:p>
          <a:p>
            <a:r>
              <a:rPr lang="en-US" sz="2600" b="0" dirty="0">
                <a:solidFill>
                  <a:srgbClr val="002060"/>
                </a:solidFill>
              </a:rPr>
              <a:t>Monday – Friday* 7:30 AM – 8:30 AM</a:t>
            </a:r>
          </a:p>
          <a:p>
            <a:endParaRPr lang="en-US" sz="1800" b="0" dirty="0"/>
          </a:p>
          <a:p>
            <a:pPr marL="0" indent="0">
              <a:buNone/>
            </a:pPr>
            <a:r>
              <a:rPr lang="en-US" sz="2600" b="1" dirty="0"/>
              <a:t>AM Coffee/Tea Break</a:t>
            </a:r>
            <a:r>
              <a:rPr lang="en-US" sz="2600" dirty="0"/>
              <a:t>:</a:t>
            </a:r>
          </a:p>
          <a:p>
            <a:r>
              <a:rPr lang="en-US" sz="2600" b="0" dirty="0">
                <a:solidFill>
                  <a:srgbClr val="002060"/>
                </a:solidFill>
              </a:rPr>
              <a:t>Monday – Friday* 10:00 AM – 11:00 AM</a:t>
            </a:r>
          </a:p>
          <a:p>
            <a:endParaRPr lang="en-US" sz="1800" b="0" dirty="0"/>
          </a:p>
          <a:p>
            <a:pPr marL="0" indent="0">
              <a:buNone/>
            </a:pPr>
            <a:r>
              <a:rPr lang="en-US" sz="2600" dirty="0"/>
              <a:t>PM Coffee/Tea Break w/ snacks:</a:t>
            </a:r>
          </a:p>
          <a:p>
            <a:r>
              <a:rPr lang="en-US" sz="2600" b="0" dirty="0">
                <a:solidFill>
                  <a:srgbClr val="002060"/>
                </a:solidFill>
              </a:rPr>
              <a:t>Monday – Thursday 3:00 PM – 4:00 PM</a:t>
            </a:r>
          </a:p>
          <a:p>
            <a:endParaRPr lang="en-US" sz="1500" b="0" dirty="0">
              <a:solidFill>
                <a:srgbClr val="002060"/>
              </a:solidFill>
            </a:endParaRPr>
          </a:p>
          <a:p>
            <a:pPr marL="0" indent="0">
              <a:buNone/>
            </a:pPr>
            <a:r>
              <a:rPr lang="en-US" sz="2600" b="1" dirty="0"/>
              <a:t>*Friday Service</a:t>
            </a:r>
            <a:endParaRPr lang="en-US" sz="2600" dirty="0"/>
          </a:p>
          <a:p>
            <a:r>
              <a:rPr lang="en-US" sz="2600" b="0" dirty="0"/>
              <a:t>Friday service is for individuals attending Friday sessions. </a:t>
            </a:r>
          </a:p>
          <a:p>
            <a:endParaRPr lang="en-US" sz="1700" b="0" dirty="0"/>
          </a:p>
          <a:p>
            <a:pPr marL="0" indent="0">
              <a:buNone/>
            </a:pPr>
            <a:r>
              <a:rPr lang="en-US" dirty="0"/>
              <a:t>Location: </a:t>
            </a:r>
          </a:p>
          <a:p>
            <a:pPr marL="0" indent="0">
              <a:buNone/>
            </a:pPr>
            <a:r>
              <a:rPr lang="en-US" sz="2600" dirty="0">
                <a:solidFill>
                  <a:srgbClr val="002060"/>
                </a:solidFill>
              </a:rPr>
              <a:t>Grand Ballroom Pre-Function Area, Lower Lobby</a:t>
            </a:r>
            <a:endParaRPr lang="en-US" sz="1400" dirty="0"/>
          </a:p>
        </p:txBody>
      </p:sp>
      <p:sp>
        <p:nvSpPr>
          <p:cNvPr id="4" name="Content Placeholder 3"/>
          <p:cNvSpPr>
            <a:spLocks noGrp="1"/>
          </p:cNvSpPr>
          <p:nvPr>
            <p:ph sz="half" idx="2"/>
          </p:nvPr>
        </p:nvSpPr>
        <p:spPr>
          <a:xfrm>
            <a:off x="6145742" y="1751014"/>
            <a:ext cx="5080000" cy="4113213"/>
          </a:xfrm>
        </p:spPr>
        <p:txBody>
          <a:bodyPr>
            <a:normAutofit fontScale="77500" lnSpcReduction="20000"/>
          </a:bodyPr>
          <a:lstStyle/>
          <a:p>
            <a:pPr marL="0" indent="0">
              <a:buNone/>
            </a:pPr>
            <a:r>
              <a:rPr lang="en-US" b="1" dirty="0"/>
              <a:t>Lunch	</a:t>
            </a:r>
          </a:p>
          <a:p>
            <a:r>
              <a:rPr lang="en-US" sz="2400" b="0" dirty="0"/>
              <a:t>Monday – Thursday 12:00 PM – 1:30 PM</a:t>
            </a:r>
          </a:p>
          <a:p>
            <a:pPr marL="0" indent="0">
              <a:buNone/>
            </a:pPr>
            <a:r>
              <a:rPr lang="en-US" sz="2400" b="0" dirty="0"/>
              <a:t>   Grand Ballroom III Lower Lobby*</a:t>
            </a:r>
          </a:p>
          <a:p>
            <a:pPr marL="0" indent="0">
              <a:buNone/>
            </a:pPr>
            <a:endParaRPr lang="en-US" sz="2400" b="0" dirty="0"/>
          </a:p>
          <a:p>
            <a:pPr marL="0" indent="0">
              <a:buNone/>
            </a:pPr>
            <a:r>
              <a:rPr lang="en-US" sz="2400" b="0" dirty="0"/>
              <a:t>*If weather is suitable (dry and warm) we will work with the hotel to have some service available on the hotel terrace. </a:t>
            </a:r>
          </a:p>
          <a:p>
            <a:pPr marL="0" indent="0">
              <a:buNone/>
            </a:pPr>
            <a:r>
              <a:rPr lang="en-US" sz="2400" b="0" dirty="0"/>
              <a:t>Details to follow via email.</a:t>
            </a:r>
          </a:p>
          <a:p>
            <a:pPr marL="0" indent="0">
              <a:buNone/>
            </a:pPr>
            <a:endParaRPr lang="en-US" sz="2400" dirty="0"/>
          </a:p>
          <a:p>
            <a:pPr marL="0" indent="0">
              <a:buNone/>
            </a:pPr>
            <a:endParaRPr lang="en-US" sz="2400" dirty="0"/>
          </a:p>
          <a:p>
            <a:pPr marL="0" indent="0">
              <a:buNone/>
            </a:pPr>
            <a:endParaRPr lang="en-US" sz="2400" dirty="0"/>
          </a:p>
        </p:txBody>
      </p:sp>
      <p:sp>
        <p:nvSpPr>
          <p:cNvPr id="6" name="Date Placeholder 5">
            <a:extLst>
              <a:ext uri="{FF2B5EF4-FFF2-40B4-BE49-F238E27FC236}">
                <a16:creationId xmlns:a16="http://schemas.microsoft.com/office/drawing/2014/main" id="{1DDA72E7-8ED0-4119-836D-43F150B416B9}"/>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F4A646D0-BE95-4CF1-AA00-C8974569FA22}"/>
              </a:ext>
            </a:extLst>
          </p:cNvPr>
          <p:cNvSpPr>
            <a:spLocks noGrp="1"/>
          </p:cNvSpPr>
          <p:nvPr>
            <p:ph type="ftr" idx="11"/>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BCBCC3F6-C191-46E5-BC37-F047DC6784B1}"/>
              </a:ext>
            </a:extLst>
          </p:cNvPr>
          <p:cNvSpPr>
            <a:spLocks noGrp="1"/>
          </p:cNvSpPr>
          <p:nvPr>
            <p:ph type="sldNum" idx="12"/>
          </p:nvPr>
        </p:nvSpPr>
        <p:spPr/>
        <p:txBody>
          <a:bodyPr/>
          <a:lstStyle/>
          <a:p>
            <a:fld id="{6FF9F0C5-380F-41C2-899A-BAC0F0927E16}" type="slidenum">
              <a:rPr lang="en-US" smtClean="0"/>
              <a:t>12</a:t>
            </a:fld>
            <a:endParaRPr lang="en-US" dirty="0"/>
          </a:p>
        </p:txBody>
      </p:sp>
    </p:spTree>
    <p:extLst>
      <p:ext uri="{BB962C8B-B14F-4D97-AF65-F5344CB8AC3E}">
        <p14:creationId xmlns:p14="http://schemas.microsoft.com/office/powerpoint/2010/main" val="178120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72352"/>
          </a:xfrm>
        </p:spPr>
        <p:txBody>
          <a:bodyPr/>
          <a:lstStyle/>
          <a:p>
            <a:pPr algn="ctr"/>
            <a:r>
              <a:rPr lang="en-US" dirty="0"/>
              <a:t>Audio Visual</a:t>
            </a:r>
          </a:p>
        </p:txBody>
      </p:sp>
      <p:sp>
        <p:nvSpPr>
          <p:cNvPr id="3" name="Content Placeholder 2"/>
          <p:cNvSpPr>
            <a:spLocks noGrp="1"/>
          </p:cNvSpPr>
          <p:nvPr>
            <p:ph idx="1"/>
          </p:nvPr>
        </p:nvSpPr>
        <p:spPr>
          <a:xfrm>
            <a:off x="914401" y="1600201"/>
            <a:ext cx="10361084" cy="3818964"/>
          </a:xfrm>
        </p:spPr>
        <p:txBody>
          <a:bodyPr/>
          <a:lstStyle/>
          <a:p>
            <a:pPr marL="0" indent="0">
              <a:buNone/>
            </a:pPr>
            <a:r>
              <a:rPr lang="en-US" sz="2000" dirty="0"/>
              <a:t>If you have any difficulty with the projectors, screens, or microphones in your meeting room kindly contact:</a:t>
            </a:r>
          </a:p>
          <a:p>
            <a:pPr marL="0" indent="0">
              <a:buNone/>
            </a:pPr>
            <a:endParaRPr lang="en-US" sz="2000" dirty="0"/>
          </a:p>
          <a:p>
            <a:pPr marL="0" indent="0">
              <a:buNone/>
            </a:pPr>
            <a:r>
              <a:rPr lang="en-US" sz="2000" dirty="0"/>
              <a:t>Face to Face Events staff at the Registration &amp; Information Desks </a:t>
            </a:r>
          </a:p>
          <a:p>
            <a:pPr marL="0" indent="0">
              <a:buNone/>
            </a:pPr>
            <a:r>
              <a:rPr lang="en-US" sz="2000" dirty="0"/>
              <a:t>OR</a:t>
            </a:r>
          </a:p>
          <a:p>
            <a:pPr marL="0" indent="0">
              <a:buNone/>
            </a:pPr>
            <a:r>
              <a:rPr lang="en-US" sz="2000" dirty="0"/>
              <a:t>Email: </a:t>
            </a:r>
            <a:r>
              <a:rPr lang="en-US" sz="2000" dirty="0">
                <a:solidFill>
                  <a:srgbClr val="002060"/>
                </a:solidFill>
                <a:hlinkClick r:id="rId2">
                  <a:extLst>
                    <a:ext uri="{A12FA001-AC4F-418D-AE19-62706E023703}">
                      <ahyp:hlinkClr xmlns:ahyp="http://schemas.microsoft.com/office/drawing/2018/hyperlinkcolor" val="tx"/>
                    </a:ext>
                  </a:extLst>
                </a:hlinkClick>
              </a:rPr>
              <a:t>dawns@facetoface-events.com</a:t>
            </a:r>
            <a:endParaRPr lang="en-US" sz="2000" dirty="0">
              <a:solidFill>
                <a:srgbClr val="002060"/>
              </a:solidFill>
            </a:endParaRPr>
          </a:p>
          <a:p>
            <a:pPr marL="0" indent="0">
              <a:buNone/>
            </a:pPr>
            <a:r>
              <a:rPr lang="en-US" sz="2000" dirty="0"/>
              <a:t>Skype: </a:t>
            </a:r>
            <a:r>
              <a:rPr lang="en-US" sz="2000" dirty="0" err="1"/>
              <a:t>dslykhouse</a:t>
            </a:r>
            <a:endParaRPr lang="en-US" sz="2000" dirty="0"/>
          </a:p>
        </p:txBody>
      </p:sp>
      <p:sp>
        <p:nvSpPr>
          <p:cNvPr id="5" name="Date Placeholder 4">
            <a:extLst>
              <a:ext uri="{FF2B5EF4-FFF2-40B4-BE49-F238E27FC236}">
                <a16:creationId xmlns:a16="http://schemas.microsoft.com/office/drawing/2014/main" id="{54D2658C-7B02-4C6F-866D-419842C2EB73}"/>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D02654D3-7F18-4E20-A2CD-69D5AF648F95}"/>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865921B5-9ACF-4663-8766-553152E7FB5B}"/>
              </a:ext>
            </a:extLst>
          </p:cNvPr>
          <p:cNvSpPr>
            <a:spLocks noGrp="1"/>
          </p:cNvSpPr>
          <p:nvPr>
            <p:ph type="sldNum"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763834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0907"/>
            <a:ext cx="8596668" cy="1365812"/>
          </a:xfrm>
        </p:spPr>
        <p:txBody>
          <a:bodyPr>
            <a:noAutofit/>
          </a:bodyPr>
          <a:lstStyle/>
          <a:p>
            <a:pPr algn="ctr"/>
            <a:r>
              <a:rPr lang="en-US" sz="2800" b="1" dirty="0"/>
              <a:t>Networking Social Event</a:t>
            </a:r>
            <a:br>
              <a:rPr lang="en-US" sz="2800" b="1" dirty="0"/>
            </a:br>
            <a:r>
              <a:rPr lang="en-US" sz="2800" dirty="0"/>
              <a:t> Wednesday May 15</a:t>
            </a:r>
            <a:r>
              <a:rPr lang="en-US" sz="2800" baseline="30000" dirty="0"/>
              <a:t>th</a:t>
            </a:r>
            <a:r>
              <a:rPr lang="en-US" sz="2800" dirty="0"/>
              <a:t> 6:30 PM – 8:30 PM</a:t>
            </a:r>
            <a:br>
              <a:rPr lang="en-US" sz="2800" dirty="0"/>
            </a:br>
            <a:r>
              <a:rPr lang="en-US" sz="2800" dirty="0"/>
              <a:t>Fogo de </a:t>
            </a:r>
            <a:r>
              <a:rPr lang="en-US" sz="2800" dirty="0" err="1"/>
              <a:t>Chão</a:t>
            </a:r>
            <a:r>
              <a:rPr lang="en-US" sz="2800" dirty="0"/>
              <a:t> Brazilian Steakhouse</a:t>
            </a:r>
          </a:p>
        </p:txBody>
      </p:sp>
      <p:sp>
        <p:nvSpPr>
          <p:cNvPr id="3" name="Content Placeholder 2"/>
          <p:cNvSpPr>
            <a:spLocks noGrp="1"/>
          </p:cNvSpPr>
          <p:nvPr>
            <p:ph idx="1"/>
          </p:nvPr>
        </p:nvSpPr>
        <p:spPr>
          <a:xfrm>
            <a:off x="1847408" y="2151529"/>
            <a:ext cx="8596668" cy="4123187"/>
          </a:xfrm>
        </p:spPr>
        <p:txBody>
          <a:bodyPr>
            <a:normAutofit/>
          </a:bodyPr>
          <a:lstStyle/>
          <a:p>
            <a:r>
              <a:rPr lang="en-US" dirty="0"/>
              <a:t>Casual Reception with dinner and bar service</a:t>
            </a:r>
            <a:endParaRPr lang="en-US" b="1" dirty="0"/>
          </a:p>
          <a:p>
            <a:pPr lvl="1"/>
            <a:r>
              <a:rPr lang="en-US" b="1" dirty="0"/>
              <a:t>All Attendees and their guests are welcome – tickets are </a:t>
            </a:r>
            <a:r>
              <a:rPr lang="en-US" b="1" u="sng" dirty="0"/>
              <a:t>not</a:t>
            </a:r>
            <a:r>
              <a:rPr lang="en-US" b="1" dirty="0"/>
              <a:t> required. </a:t>
            </a:r>
            <a:endParaRPr lang="en-US" dirty="0"/>
          </a:p>
          <a:p>
            <a:pPr lvl="2"/>
            <a:r>
              <a:rPr lang="en-US" sz="2000" dirty="0"/>
              <a:t>Guest Badges available at IEEE 802 registration and information desk</a:t>
            </a:r>
          </a:p>
          <a:p>
            <a:pPr lvl="2"/>
            <a:r>
              <a:rPr lang="en-US" sz="2000" dirty="0"/>
              <a:t>Vegetarian Entrées and Accompaniments Included </a:t>
            </a:r>
          </a:p>
          <a:p>
            <a:pPr lvl="2"/>
            <a:r>
              <a:rPr lang="en-US" sz="2000" dirty="0"/>
              <a:t>2 Drink Tickets Provided Upon Arrival</a:t>
            </a:r>
          </a:p>
          <a:p>
            <a:pPr lvl="2"/>
            <a:r>
              <a:rPr lang="en-US" sz="2000" dirty="0"/>
              <a:t>Offsite Location, 8 Minute Walk (1/2 Mile)</a:t>
            </a:r>
          </a:p>
          <a:p>
            <a:pPr lvl="2"/>
            <a:r>
              <a:rPr lang="en-US" sz="2000" dirty="0"/>
              <a:t>Walking Directions and Map Available at Registration Desk</a:t>
            </a:r>
          </a:p>
          <a:p>
            <a:r>
              <a:rPr lang="en-US" dirty="0"/>
              <a:t>Restaurant Address &amp; Website</a:t>
            </a:r>
            <a:endParaRPr lang="en-US" b="1" dirty="0"/>
          </a:p>
          <a:p>
            <a:pPr lvl="1"/>
            <a:r>
              <a:rPr lang="en-US" dirty="0"/>
              <a:t>3101 Piedmont Rd NE, Atlanta, GA 30305, USA</a:t>
            </a:r>
          </a:p>
          <a:p>
            <a:pPr lvl="1"/>
            <a:r>
              <a:rPr lang="en-US" dirty="0">
                <a:solidFill>
                  <a:srgbClr val="002060"/>
                </a:solidFill>
                <a:hlinkClick r:id="rId2">
                  <a:extLst>
                    <a:ext uri="{A12FA001-AC4F-418D-AE19-62706E023703}">
                      <ahyp:hlinkClr xmlns:ahyp="http://schemas.microsoft.com/office/drawing/2018/hyperlinkcolor" val="tx"/>
                    </a:ext>
                  </a:extLst>
                </a:hlinkClick>
              </a:rPr>
              <a:t>https://fogodechao.com/menu/market-table/</a:t>
            </a:r>
            <a:r>
              <a:rPr lang="en-US" dirty="0">
                <a:solidFill>
                  <a:srgbClr val="002060"/>
                </a:solidFill>
              </a:rPr>
              <a:t> </a:t>
            </a:r>
          </a:p>
          <a:p>
            <a:pPr lvl="2"/>
            <a:endParaRPr lang="en-US" dirty="0"/>
          </a:p>
          <a:p>
            <a:pPr lvl="2"/>
            <a:endParaRPr lang="en-US" dirty="0"/>
          </a:p>
          <a:p>
            <a:pPr lvl="2"/>
            <a:endParaRPr lang="en-US" dirty="0"/>
          </a:p>
          <a:p>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31D1B2ED-9B6E-448B-AB66-601BE8F3221D}"/>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FCEE214-FD9B-4EBF-99A6-63958BA5FD01}"/>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7E72717D-2D5A-43D6-A8C4-81A0ECCFAC3B}"/>
              </a:ext>
            </a:extLst>
          </p:cNvPr>
          <p:cNvSpPr>
            <a:spLocks noGrp="1"/>
          </p:cNvSpPr>
          <p:nvPr>
            <p:ph type="sldNum"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96143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599"/>
            <a:ext cx="10972800" cy="925513"/>
          </a:xfrm>
        </p:spPr>
        <p:txBody>
          <a:bodyPr/>
          <a:lstStyle/>
          <a:p>
            <a:pPr algn="ctr"/>
            <a:r>
              <a:rPr lang="en-US" b="1" dirty="0"/>
              <a:t>Meeting Planner Contact Information</a:t>
            </a:r>
            <a:br>
              <a:rPr lang="en-US" b="1" dirty="0"/>
            </a:br>
            <a:r>
              <a:rPr lang="en-US" dirty="0"/>
              <a:t>Face to Face Events</a:t>
            </a:r>
            <a:endParaRPr lang="en-US" b="1" dirty="0"/>
          </a:p>
        </p:txBody>
      </p:sp>
      <p:sp>
        <p:nvSpPr>
          <p:cNvPr id="4" name="Content Placeholder 3"/>
          <p:cNvSpPr>
            <a:spLocks noGrp="1"/>
          </p:cNvSpPr>
          <p:nvPr>
            <p:ph sz="half" idx="2"/>
          </p:nvPr>
        </p:nvSpPr>
        <p:spPr>
          <a:xfrm>
            <a:off x="609601" y="2174875"/>
            <a:ext cx="4478784" cy="3951288"/>
          </a:xfrm>
        </p:spPr>
        <p:txBody>
          <a:bodyPr>
            <a:noAutofit/>
          </a:bodyPr>
          <a:lstStyle/>
          <a:p>
            <a:r>
              <a:rPr lang="en-US" sz="2000" dirty="0"/>
              <a:t>Event Offices:</a:t>
            </a:r>
          </a:p>
          <a:p>
            <a:r>
              <a:rPr lang="en-US" sz="2000" b="1" dirty="0"/>
              <a:t>Face to Face Events</a:t>
            </a:r>
          </a:p>
          <a:p>
            <a:pPr lvl="1"/>
            <a:r>
              <a:rPr lang="en-US" dirty="0"/>
              <a:t>Meeting Planner Office #1, Lower Lobby Level</a:t>
            </a:r>
          </a:p>
          <a:p>
            <a:pPr lvl="1"/>
            <a:r>
              <a:rPr lang="en-US" dirty="0"/>
              <a:t>Behind Registration Desk</a:t>
            </a:r>
          </a:p>
          <a:p>
            <a:r>
              <a:rPr lang="en-US" sz="2000" b="1" dirty="0" err="1"/>
              <a:t>Linespeed</a:t>
            </a:r>
            <a:endParaRPr lang="en-US" sz="2000" b="1" dirty="0"/>
          </a:p>
          <a:p>
            <a:pPr lvl="1"/>
            <a:r>
              <a:rPr lang="en-US" dirty="0"/>
              <a:t>Cassis A</a:t>
            </a:r>
          </a:p>
          <a:p>
            <a:pPr lvl="2"/>
            <a:r>
              <a:rPr lang="en-US" sz="2000" dirty="0"/>
              <a:t>Lower Lobby</a:t>
            </a:r>
          </a:p>
          <a:p>
            <a:r>
              <a:rPr lang="en-US" sz="2000" b="1" dirty="0"/>
              <a:t>Working Group Chair Office</a:t>
            </a:r>
          </a:p>
          <a:p>
            <a:pPr lvl="1"/>
            <a:r>
              <a:rPr lang="en-US" dirty="0"/>
              <a:t>Mexico City Room – Level 3</a:t>
            </a:r>
          </a:p>
        </p:txBody>
      </p:sp>
      <p:sp>
        <p:nvSpPr>
          <p:cNvPr id="6" name="Content Placeholder 5"/>
          <p:cNvSpPr>
            <a:spLocks noGrp="1"/>
          </p:cNvSpPr>
          <p:nvPr>
            <p:ph sz="quarter" idx="4"/>
          </p:nvPr>
        </p:nvSpPr>
        <p:spPr>
          <a:xfrm>
            <a:off x="6145742" y="1851290"/>
            <a:ext cx="5149787" cy="4624124"/>
          </a:xfrm>
        </p:spPr>
        <p:txBody>
          <a:bodyPr>
            <a:normAutofit/>
          </a:bodyPr>
          <a:lstStyle/>
          <a:p>
            <a:pPr marL="0" indent="-457200"/>
            <a:r>
              <a:rPr lang="en-US" sz="1800" dirty="0"/>
              <a:t>Meeting Planner Contact information:</a:t>
            </a:r>
          </a:p>
          <a:p>
            <a:pPr marL="800100" lvl="2" indent="-457200"/>
            <a:r>
              <a:rPr lang="en-US" sz="2000" b="1" dirty="0"/>
              <a:t>Dawn </a:t>
            </a:r>
            <a:r>
              <a:rPr lang="en-US" sz="2000" b="1" dirty="0" err="1"/>
              <a:t>Slykhouse</a:t>
            </a:r>
            <a:endParaRPr lang="en-US" sz="2000" b="1" dirty="0"/>
          </a:p>
          <a:p>
            <a:pPr marL="1257300" lvl="3" indent="-457200"/>
            <a:r>
              <a:rPr lang="en-US" sz="1800" dirty="0"/>
              <a:t>Mobile # 1 (408) 594-1342</a:t>
            </a:r>
          </a:p>
          <a:p>
            <a:pPr marL="1257300" lvl="3" indent="-457200"/>
            <a:r>
              <a:rPr lang="en-US" sz="1800" dirty="0"/>
              <a:t>Email: </a:t>
            </a:r>
            <a:r>
              <a:rPr lang="en-US" sz="1800" dirty="0">
                <a:solidFill>
                  <a:srgbClr val="002060"/>
                </a:solidFill>
                <a:hlinkClick r:id="rId2">
                  <a:extLst>
                    <a:ext uri="{A12FA001-AC4F-418D-AE19-62706E023703}">
                      <ahyp:hlinkClr xmlns:ahyp="http://schemas.microsoft.com/office/drawing/2018/hyperlinkcolor" val="tx"/>
                    </a:ext>
                  </a:extLst>
                </a:hlinkClick>
              </a:rPr>
              <a:t>dawns@facetoface-events.com</a:t>
            </a:r>
            <a:r>
              <a:rPr lang="en-US" sz="1800" dirty="0">
                <a:solidFill>
                  <a:srgbClr val="002060"/>
                </a:solidFill>
              </a:rPr>
              <a:t> </a:t>
            </a:r>
          </a:p>
          <a:p>
            <a:pPr marL="1257300" lvl="3" indent="-457200"/>
            <a:r>
              <a:rPr lang="en-US" sz="1800" dirty="0"/>
              <a:t>Skype: </a:t>
            </a:r>
            <a:r>
              <a:rPr lang="en-US" sz="1800" dirty="0" err="1"/>
              <a:t>dslykhouse</a:t>
            </a:r>
            <a:endParaRPr lang="en-US" sz="1800" dirty="0"/>
          </a:p>
          <a:p>
            <a:pPr marL="800100" lvl="2" indent="-457200"/>
            <a:r>
              <a:rPr lang="en-US" sz="2000" b="1" dirty="0"/>
              <a:t>Lisa Ronmark</a:t>
            </a:r>
          </a:p>
          <a:p>
            <a:pPr marL="1257300" lvl="3" indent="-457200"/>
            <a:r>
              <a:rPr lang="en-US" sz="1800" dirty="0"/>
              <a:t>Mobile # 1 (604) 316-4947</a:t>
            </a:r>
          </a:p>
          <a:p>
            <a:pPr marL="1257300" lvl="3" indent="-457200"/>
            <a:r>
              <a:rPr lang="en-US" sz="1800" dirty="0"/>
              <a:t>Email: </a:t>
            </a:r>
            <a:r>
              <a:rPr lang="en-US" sz="1800" dirty="0">
                <a:solidFill>
                  <a:srgbClr val="002060"/>
                </a:solidFill>
                <a:hlinkClick r:id="rId3">
                  <a:extLst>
                    <a:ext uri="{A12FA001-AC4F-418D-AE19-62706E023703}">
                      <ahyp:hlinkClr xmlns:ahyp="http://schemas.microsoft.com/office/drawing/2018/hyperlinkcolor" val="tx"/>
                    </a:ext>
                  </a:extLst>
                </a:hlinkClick>
              </a:rPr>
              <a:t>lisa@facetoface-events.com</a:t>
            </a:r>
            <a:r>
              <a:rPr lang="en-US" sz="1800" dirty="0">
                <a:solidFill>
                  <a:srgbClr val="002060"/>
                </a:solidFill>
              </a:rPr>
              <a:t> </a:t>
            </a:r>
          </a:p>
          <a:p>
            <a:pPr marL="1257300" lvl="3" indent="-457200"/>
            <a:r>
              <a:rPr lang="en-US" sz="1800" dirty="0"/>
              <a:t>Skype: </a:t>
            </a:r>
            <a:r>
              <a:rPr lang="en-US" sz="1800" dirty="0" err="1"/>
              <a:t>lisa.ronmark</a:t>
            </a:r>
            <a:endParaRPr lang="en-US" sz="1800" dirty="0"/>
          </a:p>
          <a:p>
            <a:pPr marL="0" indent="-457200"/>
            <a:endParaRPr lang="en-US" sz="1800" dirty="0"/>
          </a:p>
          <a:p>
            <a:pPr marL="0" indent="-457200"/>
            <a:r>
              <a:rPr lang="en-US" sz="1800" dirty="0"/>
              <a:t>Requests/Inquiries/Schedule Updates:</a:t>
            </a:r>
          </a:p>
          <a:p>
            <a:pPr marL="0" indent="-457200"/>
            <a:r>
              <a:rPr lang="en-US" sz="1800" dirty="0"/>
              <a:t>	</a:t>
            </a:r>
            <a:r>
              <a:rPr lang="en-US" sz="1600" dirty="0">
                <a:solidFill>
                  <a:srgbClr val="002060"/>
                </a:solidFill>
                <a:hlinkClick r:id="rId4">
                  <a:extLst>
                    <a:ext uri="{A12FA001-AC4F-418D-AE19-62706E023703}">
                      <ahyp:hlinkClr xmlns:ahyp="http://schemas.microsoft.com/office/drawing/2018/hyperlinkcolor" val="tx"/>
                    </a:ext>
                  </a:extLst>
                </a:hlinkClick>
              </a:rPr>
              <a:t>802info@facetoface-events.com</a:t>
            </a:r>
            <a:endParaRPr lang="en-US" sz="1600" dirty="0">
              <a:solidFill>
                <a:srgbClr val="002060"/>
              </a:solidFill>
            </a:endParaRPr>
          </a:p>
        </p:txBody>
      </p:sp>
      <p:sp>
        <p:nvSpPr>
          <p:cNvPr id="8" name="Date Placeholder 7">
            <a:extLst>
              <a:ext uri="{FF2B5EF4-FFF2-40B4-BE49-F238E27FC236}">
                <a16:creationId xmlns:a16="http://schemas.microsoft.com/office/drawing/2014/main" id="{0B620F0F-F4B0-437A-BE13-205CAAF7961C}"/>
              </a:ext>
            </a:extLst>
          </p:cNvPr>
          <p:cNvSpPr>
            <a:spLocks noGrp="1"/>
          </p:cNvSpPr>
          <p:nvPr>
            <p:ph type="dt" idx="10"/>
          </p:nvPr>
        </p:nvSpPr>
        <p:spPr/>
        <p:txBody>
          <a:bodyPr/>
          <a:lstStyle/>
          <a:p>
            <a:r>
              <a:rPr lang="en-US"/>
              <a:t>May 2019</a:t>
            </a:r>
            <a:endParaRPr lang="en-US" dirty="0"/>
          </a:p>
        </p:txBody>
      </p:sp>
      <p:sp>
        <p:nvSpPr>
          <p:cNvPr id="7" name="Footer Placeholder 6">
            <a:extLst>
              <a:ext uri="{FF2B5EF4-FFF2-40B4-BE49-F238E27FC236}">
                <a16:creationId xmlns:a16="http://schemas.microsoft.com/office/drawing/2014/main" id="{5AFAD617-4FC1-4B04-A300-A5C42DBFAFC0}"/>
              </a:ext>
            </a:extLst>
          </p:cNvPr>
          <p:cNvSpPr>
            <a:spLocks noGrp="1"/>
          </p:cNvSpPr>
          <p:nvPr>
            <p:ph type="ftr" idx="11"/>
          </p:nvPr>
        </p:nvSpPr>
        <p:spPr/>
        <p:txBody>
          <a:bodyPr/>
          <a:lstStyle/>
          <a:p>
            <a:r>
              <a:rPr lang="en-US"/>
              <a:t>Jon Rosdahl, Qualcomm</a:t>
            </a:r>
            <a:endParaRPr lang="en-US" dirty="0"/>
          </a:p>
        </p:txBody>
      </p:sp>
      <p:sp>
        <p:nvSpPr>
          <p:cNvPr id="9" name="Slide Number Placeholder 8">
            <a:extLst>
              <a:ext uri="{FF2B5EF4-FFF2-40B4-BE49-F238E27FC236}">
                <a16:creationId xmlns:a16="http://schemas.microsoft.com/office/drawing/2014/main" id="{9397F29E-967F-4437-8F3A-FD5E051E9DFB}"/>
              </a:ext>
            </a:extLst>
          </p:cNvPr>
          <p:cNvSpPr>
            <a:spLocks noGrp="1"/>
          </p:cNvSpPr>
          <p:nvPr>
            <p:ph type="sldNum"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r>
              <a:rPr lang="en-GB" dirty="0"/>
              <a:t>Sept 15-20, Marriott Hanoi, Hanoi, Vietnam</a:t>
            </a:r>
          </a:p>
          <a:p>
            <a:r>
              <a:rPr lang="en-GB" dirty="0"/>
              <a:t>November 10-15, Hilton Waikoloa Village, Kona, HI, USA</a:t>
            </a:r>
            <a:endParaRPr lang="en-US" dirty="0"/>
          </a:p>
        </p:txBody>
      </p:sp>
      <p:sp>
        <p:nvSpPr>
          <p:cNvPr id="4" name="Date Placeholder 3">
            <a:extLst>
              <a:ext uri="{FF2B5EF4-FFF2-40B4-BE49-F238E27FC236}">
                <a16:creationId xmlns:a16="http://schemas.microsoft.com/office/drawing/2014/main" id="{00B0168E-3330-43DB-BDE7-6F3B8F48354A}"/>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B9903AE3-6B59-4C3B-BF0F-1A56B4D9718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FBDF8F5-DFB6-4A81-972D-17C0F639C3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490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342" y="667810"/>
            <a:ext cx="10972800" cy="838200"/>
          </a:xfrm>
        </p:spPr>
        <p:txBody>
          <a:bodyPr/>
          <a:lstStyle/>
          <a:p>
            <a:r>
              <a:rPr lang="en-US" dirty="0"/>
              <a:t>2020 Future Plenary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Date Placeholder 2">
            <a:extLst>
              <a:ext uri="{FF2B5EF4-FFF2-40B4-BE49-F238E27FC236}">
                <a16:creationId xmlns:a16="http://schemas.microsoft.com/office/drawing/2014/main" id="{61C0F023-289C-4389-9488-7FF39B9C333C}"/>
              </a:ext>
            </a:extLst>
          </p:cNvPr>
          <p:cNvSpPr>
            <a:spLocks noGrp="1"/>
          </p:cNvSpPr>
          <p:nvPr>
            <p:ph type="dt" idx="10"/>
          </p:nvPr>
        </p:nvSpPr>
        <p:spPr/>
        <p:txBody>
          <a:bodyPr/>
          <a:lstStyle/>
          <a:p>
            <a:r>
              <a:rPr lang="en-US"/>
              <a:t>May 2019</a:t>
            </a:r>
            <a:endParaRPr lang="en-GB"/>
          </a:p>
        </p:txBody>
      </p:sp>
      <p:sp>
        <p:nvSpPr>
          <p:cNvPr id="12" name="Footer Placeholder 11">
            <a:extLst>
              <a:ext uri="{FF2B5EF4-FFF2-40B4-BE49-F238E27FC236}">
                <a16:creationId xmlns:a16="http://schemas.microsoft.com/office/drawing/2014/main" id="{8751AF97-D4AA-412C-A5E6-9B854BD01EF7}"/>
              </a:ext>
            </a:extLst>
          </p:cNvPr>
          <p:cNvSpPr>
            <a:spLocks noGrp="1"/>
          </p:cNvSpPr>
          <p:nvPr>
            <p:ph type="ftr" idx="11"/>
          </p:nvPr>
        </p:nvSpPr>
        <p:spPr/>
        <p:txBody>
          <a:bodyPr/>
          <a:lstStyle/>
          <a:p>
            <a:r>
              <a:rPr lang="en-GB"/>
              <a:t>Jon Rosdahl, Qualcomm</a:t>
            </a:r>
            <a:endParaRPr lang="en-GB" dirty="0"/>
          </a:p>
        </p:txBody>
      </p:sp>
      <p:sp>
        <p:nvSpPr>
          <p:cNvPr id="14" name="Slide Number Placeholder 13">
            <a:extLst>
              <a:ext uri="{FF2B5EF4-FFF2-40B4-BE49-F238E27FC236}">
                <a16:creationId xmlns:a16="http://schemas.microsoft.com/office/drawing/2014/main" id="{6A67ACC2-F4A9-4D19-9190-76A6062B43AF}"/>
              </a:ext>
            </a:extLst>
          </p:cNvPr>
          <p:cNvSpPr>
            <a:spLocks noGrp="1"/>
          </p:cNvSpPr>
          <p:nvPr>
            <p:ph type="sldNum" idx="12"/>
          </p:nvPr>
        </p:nvSpPr>
        <p:spPr/>
        <p:txBody>
          <a:bodyPr/>
          <a:lstStyle/>
          <a:p>
            <a:r>
              <a:rPr lang="en-GB"/>
              <a:t>Slide </a:t>
            </a:r>
            <a:fld id="{69B99EC4-A1FB-4C79-B9A5-C1FFD5A90380}" type="slidenum">
              <a:rPr lang="en-GB" smtClean="0"/>
              <a:pPr/>
              <a:t>17</a:t>
            </a:fld>
            <a:endParaRPr lang="en-GB"/>
          </a:p>
        </p:txBody>
      </p:sp>
    </p:spTree>
    <p:extLst>
      <p:ext uri="{BB962C8B-B14F-4D97-AF65-F5344CB8AC3E}">
        <p14:creationId xmlns:p14="http://schemas.microsoft.com/office/powerpoint/2010/main" val="119799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graphicFrame>
        <p:nvGraphicFramePr>
          <p:cNvPr id="9" name="Content Placeholder 8">
            <a:extLst>
              <a:ext uri="{FF2B5EF4-FFF2-40B4-BE49-F238E27FC236}">
                <a16:creationId xmlns:a16="http://schemas.microsoft.com/office/drawing/2014/main" id="{94A65448-A6FC-407F-978F-FAA9B2A659E5}"/>
              </a:ext>
            </a:extLst>
          </p:cNvPr>
          <p:cNvGraphicFramePr>
            <a:graphicFrameLocks noGrp="1"/>
          </p:cNvGraphicFramePr>
          <p:nvPr>
            <p:ph idx="1"/>
            <p:extLst>
              <p:ext uri="{D42A27DB-BD31-4B8C-83A1-F6EECF244321}">
                <p14:modId xmlns:p14="http://schemas.microsoft.com/office/powerpoint/2010/main" val="1739292978"/>
              </p:ext>
            </p:extLst>
          </p:nvPr>
        </p:nvGraphicFramePr>
        <p:xfrm>
          <a:off x="2927648" y="1844823"/>
          <a:ext cx="6120680" cy="4300407"/>
        </p:xfrm>
        <a:graphic>
          <a:graphicData uri="http://schemas.openxmlformats.org/drawingml/2006/table">
            <a:tbl>
              <a:tblPr>
                <a:tableStyleId>{5C22544A-7EE6-4342-B048-85BDC9FD1C3A}</a:tableStyleId>
              </a:tblPr>
              <a:tblGrid>
                <a:gridCol w="2999378">
                  <a:extLst>
                    <a:ext uri="{9D8B030D-6E8A-4147-A177-3AD203B41FA5}">
                      <a16:colId xmlns:a16="http://schemas.microsoft.com/office/drawing/2014/main" val="2106425799"/>
                    </a:ext>
                  </a:extLst>
                </a:gridCol>
                <a:gridCol w="1560651">
                  <a:extLst>
                    <a:ext uri="{9D8B030D-6E8A-4147-A177-3AD203B41FA5}">
                      <a16:colId xmlns:a16="http://schemas.microsoft.com/office/drawing/2014/main" val="377267843"/>
                    </a:ext>
                  </a:extLst>
                </a:gridCol>
                <a:gridCol w="1560651">
                  <a:extLst>
                    <a:ext uri="{9D8B030D-6E8A-4147-A177-3AD203B41FA5}">
                      <a16:colId xmlns:a16="http://schemas.microsoft.com/office/drawing/2014/main" val="1789438604"/>
                    </a:ext>
                  </a:extLst>
                </a:gridCol>
              </a:tblGrid>
              <a:tr h="354386">
                <a:tc gridSpan="3">
                  <a:txBody>
                    <a:bodyPr/>
                    <a:lstStyle/>
                    <a:p>
                      <a:pPr algn="l" fontAlgn="b"/>
                      <a:r>
                        <a:rPr lang="en-US" sz="2400" u="none" strike="noStrike" dirty="0">
                          <a:effectLst/>
                          <a:latin typeface="+mj-lt"/>
                        </a:rPr>
                        <a:t>Total Registrations (as of Monday 8:40am)     294</a:t>
                      </a:r>
                      <a:endParaRPr lang="en-US" sz="2400" b="0" i="0" u="none" strike="noStrike" dirty="0">
                        <a:solidFill>
                          <a:srgbClr val="000000"/>
                        </a:solidFill>
                        <a:effectLst/>
                        <a:latin typeface="+mj-lt"/>
                      </a:endParaRPr>
                    </a:p>
                    <a:p>
                      <a:pPr algn="r" fontAlgn="b"/>
                      <a:endParaRPr lang="en-US" sz="2400" b="0" i="0" u="none" strike="noStrike" dirty="0">
                        <a:solidFill>
                          <a:srgbClr val="000000"/>
                        </a:solidFill>
                        <a:effectLst/>
                        <a:latin typeface="+mj-lt"/>
                      </a:endParaRPr>
                    </a:p>
                  </a:txBody>
                  <a:tcPr marL="0" marR="0" marT="0" marB="0" anchor="b"/>
                </a:tc>
                <a:tc hMerge="1">
                  <a:txBody>
                    <a:bodyPr/>
                    <a:lstStyle/>
                    <a:p>
                      <a:pPr algn="r" fontAlgn="b"/>
                      <a:endParaRPr lang="en-US" sz="2400" b="0"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24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82292572"/>
                  </a:ext>
                </a:extLst>
              </a:tr>
              <a:tr h="509841">
                <a:tc>
                  <a:txBody>
                    <a:bodyPr/>
                    <a:lstStyle/>
                    <a:p>
                      <a:pPr algn="l" fontAlgn="b"/>
                      <a:r>
                        <a:rPr lang="en-US" sz="2400" u="none" strike="noStrike">
                          <a:effectLst/>
                          <a:latin typeface="+mj-lt"/>
                        </a:rPr>
                        <a:t>    802.11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238</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79%</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2062724977"/>
                  </a:ext>
                </a:extLst>
              </a:tr>
              <a:tr h="509841">
                <a:tc>
                  <a:txBody>
                    <a:bodyPr/>
                    <a:lstStyle/>
                    <a:p>
                      <a:pPr algn="l" fontAlgn="b"/>
                      <a:r>
                        <a:rPr lang="en-US" sz="2400" u="none" strike="noStrike">
                          <a:effectLst/>
                          <a:latin typeface="+mj-lt"/>
                        </a:rPr>
                        <a:t>    802.15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41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14%</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2085157421"/>
                  </a:ext>
                </a:extLst>
              </a:tr>
              <a:tr h="509841">
                <a:tc>
                  <a:txBody>
                    <a:bodyPr/>
                    <a:lstStyle/>
                    <a:p>
                      <a:pPr algn="l" fontAlgn="b"/>
                      <a:r>
                        <a:rPr lang="en-US" sz="2400" u="none" strike="noStrike">
                          <a:effectLst/>
                          <a:latin typeface="+mj-lt"/>
                        </a:rPr>
                        <a:t>    802.18</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346451715"/>
                  </a:ext>
                </a:extLst>
              </a:tr>
              <a:tr h="509841">
                <a:tc>
                  <a:txBody>
                    <a:bodyPr/>
                    <a:lstStyle/>
                    <a:p>
                      <a:pPr algn="l" fontAlgn="b"/>
                      <a:r>
                        <a:rPr lang="en-US" sz="2400" u="none" strike="noStrike">
                          <a:effectLst/>
                          <a:latin typeface="+mj-lt"/>
                        </a:rPr>
                        <a:t>    802.19</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679012121"/>
                  </a:ext>
                </a:extLst>
              </a:tr>
              <a:tr h="509841">
                <a:tc>
                  <a:txBody>
                    <a:bodyPr/>
                    <a:lstStyle/>
                    <a:p>
                      <a:pPr algn="l" fontAlgn="b"/>
                      <a:r>
                        <a:rPr lang="en-US" sz="2400" u="none" strike="noStrike">
                          <a:effectLst/>
                          <a:latin typeface="+mj-lt"/>
                        </a:rPr>
                        <a:t>    802.21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3376823160"/>
                  </a:ext>
                </a:extLst>
              </a:tr>
              <a:tr h="509841">
                <a:tc>
                  <a:txBody>
                    <a:bodyPr/>
                    <a:lstStyle/>
                    <a:p>
                      <a:pPr algn="l" fontAlgn="b"/>
                      <a:r>
                        <a:rPr lang="en-US" sz="2400" u="none" strike="noStrike">
                          <a:effectLst/>
                          <a:latin typeface="+mj-lt"/>
                        </a:rPr>
                        <a:t>    802.24</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0%</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847490860"/>
                  </a:ext>
                </a:extLst>
              </a:tr>
              <a:tr h="509841">
                <a:tc>
                  <a:txBody>
                    <a:bodyPr/>
                    <a:lstStyle/>
                    <a:p>
                      <a:pPr algn="l" fontAlgn="b"/>
                      <a:r>
                        <a:rPr lang="en-US" sz="2400" u="none" strike="noStrike">
                          <a:effectLst/>
                          <a:latin typeface="+mj-lt"/>
                        </a:rPr>
                        <a:t>    Unknown</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dirty="0">
                          <a:effectLst/>
                          <a:latin typeface="+mj-lt"/>
                        </a:rPr>
                        <a:t>1%</a:t>
                      </a:r>
                      <a:endParaRPr lang="en-US" sz="2400" b="0" i="0" u="none" strike="noStrike" dirty="0">
                        <a:solidFill>
                          <a:srgbClr val="000000"/>
                        </a:solidFill>
                        <a:effectLst/>
                        <a:latin typeface="+mj-lt"/>
                      </a:endParaRPr>
                    </a:p>
                  </a:txBody>
                  <a:tcPr marL="0" marR="0" marT="0" marB="0" anchor="b"/>
                </a:tc>
                <a:extLst>
                  <a:ext uri="{0D108BD9-81ED-4DB2-BD59-A6C34878D82A}">
                    <a16:rowId xmlns:a16="http://schemas.microsoft.com/office/drawing/2014/main" val="4072228889"/>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May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May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21</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4853509"/>
          </a:xfrm>
        </p:spPr>
        <p:txBody>
          <a:bodyPr/>
          <a:lstStyle/>
          <a:p>
            <a:r>
              <a:rPr lang="en-GB" dirty="0"/>
              <a:t>Next 802 Plenary: </a:t>
            </a:r>
            <a:endParaRPr lang="en-US" dirty="0"/>
          </a:p>
          <a:p>
            <a:pPr marL="711209" lvl="1" indent="0">
              <a:buNone/>
            </a:pPr>
            <a:r>
              <a:rPr lang="en-CA" sz="2400" dirty="0">
                <a:solidFill>
                  <a:srgbClr val="FF0000"/>
                </a:solidFill>
              </a:rPr>
              <a:t>July 14-19, 2019</a:t>
            </a:r>
          </a:p>
          <a:p>
            <a:pPr marL="711209" lvl="1" indent="0">
              <a:buNone/>
            </a:pPr>
            <a:r>
              <a:rPr lang="it-IT" sz="2400" dirty="0">
                <a:solidFill>
                  <a:srgbClr val="FF0000"/>
                </a:solidFill>
              </a:rPr>
              <a:t>Austria Center Vienna, Vienna, Austria</a:t>
            </a:r>
            <a:endParaRPr lang="en-CA" sz="2400" dirty="0">
              <a:solidFill>
                <a:srgbClr val="FF0000"/>
              </a:solidFill>
            </a:endParaRPr>
          </a:p>
          <a:p>
            <a:pPr marL="711209" lvl="1" indent="0">
              <a:buNone/>
            </a:pPr>
            <a:r>
              <a:rPr lang="en-CA" sz="2400" dirty="0"/>
              <a:t>Registration is open - </a:t>
            </a:r>
            <a:r>
              <a:rPr lang="en-CA" sz="2400" dirty="0">
                <a:hlinkClick r:id="rId3"/>
              </a:rPr>
              <a:t>https://events.melia.com/en/events/melia-vienna/IEEE-802-Group-2019---Event.html</a:t>
            </a:r>
            <a:endParaRPr lang="en-CA" sz="2400" dirty="0"/>
          </a:p>
          <a:p>
            <a:pPr marL="311159" indent="0"/>
            <a:endParaRPr lang="en-CA" sz="3000" dirty="0"/>
          </a:p>
          <a:p>
            <a:pPr marL="311159" indent="0"/>
            <a:r>
              <a:rPr lang="en-CA" dirty="0"/>
              <a:t>Next Interim Session: </a:t>
            </a:r>
          </a:p>
          <a:p>
            <a:pPr marL="711209" lvl="1" indent="0"/>
            <a:r>
              <a:rPr lang="en-CA" sz="2400" dirty="0"/>
              <a:t>Sept 15-20, 2019</a:t>
            </a:r>
          </a:p>
          <a:p>
            <a:pPr marL="711209" lvl="1" indent="0"/>
            <a:r>
              <a:rPr lang="en-GB" sz="2400" dirty="0"/>
              <a:t>Marriott Hanoi, Hanoi, Vietnam</a:t>
            </a:r>
          </a:p>
          <a:p>
            <a:pPr marL="711209" lvl="1" indent="0"/>
            <a:r>
              <a:rPr lang="en-GB" sz="2400" dirty="0"/>
              <a:t>Registration open later this week, Request to register/book before June 10</a:t>
            </a:r>
            <a:r>
              <a:rPr lang="en-GB" sz="2400" baseline="30000" dirty="0"/>
              <a:t>th.</a:t>
            </a:r>
            <a:endParaRPr lang="en-CA" sz="2400" dirty="0"/>
          </a:p>
          <a:p>
            <a:pPr marL="711209" lvl="1" indent="0">
              <a:buNone/>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May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endParaRPr lang="en-US" dirty="0"/>
          </a:p>
          <a:p>
            <a:r>
              <a:rPr lang="en-US" dirty="0" err="1"/>
              <a:t>Additons</a:t>
            </a:r>
            <a:r>
              <a:rPr lang="en-US" dirty="0"/>
              <a:t>:    </a:t>
            </a:r>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Yes -   No –</a:t>
            </a:r>
          </a:p>
          <a:p>
            <a:endParaRPr lang="en-US" dirty="0"/>
          </a:p>
          <a:p>
            <a:r>
              <a:rPr lang="en-US" dirty="0"/>
              <a:t>Went to the Social – Yes-  No-</a:t>
            </a:r>
          </a:p>
        </p:txBody>
      </p:sp>
      <p:sp>
        <p:nvSpPr>
          <p:cNvPr id="4" name="Date Placeholder 3"/>
          <p:cNvSpPr>
            <a:spLocks noGrp="1"/>
          </p:cNvSpPr>
          <p:nvPr>
            <p:ph type="dt" idx="10"/>
          </p:nvPr>
        </p:nvSpPr>
        <p:spPr/>
        <p:txBody>
          <a:bodyPr/>
          <a:lstStyle/>
          <a:p>
            <a:r>
              <a:rPr lang="en-US"/>
              <a:t>May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26980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EC-16/66r8</a:t>
            </a:r>
          </a:p>
          <a:p>
            <a:r>
              <a:rPr lang="en-US" dirty="0">
                <a:hlinkClick r:id="rId3"/>
              </a:rPr>
              <a:t>https://mentor.ieee.org/802-ec/dcn/16/ec-16-0066-08-00EC-802-plenary-future-venue-contract-status.xlsx</a:t>
            </a:r>
            <a:endParaRPr lang="en-US" dirty="0"/>
          </a:p>
          <a:p>
            <a:endParaRPr lang="en-US" dirty="0"/>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May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May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r>
              <a:rPr lang="en-US" dirty="0"/>
              <a:t>Only Wireless Groups here this week, 802.1 and 802.3 meet next week.</a:t>
            </a:r>
          </a:p>
          <a:p>
            <a:r>
              <a:rPr lang="en-US" dirty="0"/>
              <a:t>Treasurer Report: </a:t>
            </a:r>
            <a:r>
              <a:rPr lang="en-US" dirty="0">
                <a:hlinkClick r:id="rId12"/>
              </a:rPr>
              <a:t>EC-19/0066r0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9850" y="1602769"/>
            <a:ext cx="7766935" cy="2448067"/>
          </a:xfrm>
        </p:spPr>
        <p:txBody>
          <a:bodyPr/>
          <a:lstStyle/>
          <a:p>
            <a:r>
              <a:rPr lang="en-US" dirty="0"/>
              <a:t>What you need to know about the IEEE 802 Wireless Interim</a:t>
            </a:r>
          </a:p>
        </p:txBody>
      </p:sp>
      <p:sp>
        <p:nvSpPr>
          <p:cNvPr id="3" name="Subtitle 2"/>
          <p:cNvSpPr>
            <a:spLocks noGrp="1"/>
          </p:cNvSpPr>
          <p:nvPr>
            <p:ph type="subTitle" idx="1"/>
          </p:nvPr>
        </p:nvSpPr>
        <p:spPr>
          <a:xfrm>
            <a:off x="1839085" y="4050836"/>
            <a:ext cx="8534400" cy="1752600"/>
          </a:xfrm>
        </p:spPr>
        <p:txBody>
          <a:bodyPr/>
          <a:lstStyle/>
          <a:p>
            <a:r>
              <a:rPr lang="en-US" dirty="0"/>
              <a:t>May 12-17, 2019</a:t>
            </a:r>
          </a:p>
          <a:p>
            <a:r>
              <a:rPr lang="en-US" dirty="0"/>
              <a:t>Atlanta, GA USA</a:t>
            </a:r>
          </a:p>
          <a:p>
            <a:r>
              <a:rPr lang="en-US" dirty="0"/>
              <a:t>File posted on Mentor: </a:t>
            </a:r>
            <a:r>
              <a:rPr lang="en-US" dirty="0">
                <a:hlinkClick r:id="rId2"/>
              </a:rPr>
              <a:t>802 EC-19/71r0</a:t>
            </a:r>
            <a:endParaRPr lang="en-US" dirty="0"/>
          </a:p>
        </p:txBody>
      </p:sp>
      <p:sp>
        <p:nvSpPr>
          <p:cNvPr id="5" name="Date Placeholder 4">
            <a:extLst>
              <a:ext uri="{FF2B5EF4-FFF2-40B4-BE49-F238E27FC236}">
                <a16:creationId xmlns:a16="http://schemas.microsoft.com/office/drawing/2014/main" id="{EF0009AC-318D-4A88-A4D3-EBE00AA5A177}"/>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DB1A2C8-17BE-43EA-A041-27D4A1ACFB2A}"/>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78C3202E-AD50-4E39-864F-835FA130A6F5}"/>
              </a:ext>
            </a:extLst>
          </p:cNvPr>
          <p:cNvSpPr>
            <a:spLocks noGrp="1"/>
          </p:cNvSpPr>
          <p:nvPr>
            <p:ph type="sldNum"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3869-F220-4BB1-BA56-F9828642DB95}"/>
              </a:ext>
            </a:extLst>
          </p:cNvPr>
          <p:cNvSpPr>
            <a:spLocks noGrp="1"/>
          </p:cNvSpPr>
          <p:nvPr>
            <p:ph type="title"/>
          </p:nvPr>
        </p:nvSpPr>
        <p:spPr/>
        <p:txBody>
          <a:bodyPr/>
          <a:lstStyle/>
          <a:p>
            <a:r>
              <a:rPr lang="en-US" dirty="0"/>
              <a:t>Happy Anniversary 802.15</a:t>
            </a:r>
            <a:br>
              <a:rPr lang="en-US" dirty="0"/>
            </a:br>
            <a:r>
              <a:rPr lang="en-US" dirty="0"/>
              <a:t>20 years - 1999-2019</a:t>
            </a:r>
          </a:p>
        </p:txBody>
      </p:sp>
      <p:sp>
        <p:nvSpPr>
          <p:cNvPr id="3" name="Content Placeholder 2">
            <a:extLst>
              <a:ext uri="{FF2B5EF4-FFF2-40B4-BE49-F238E27FC236}">
                <a16:creationId xmlns:a16="http://schemas.microsoft.com/office/drawing/2014/main" id="{3CCF45C9-58E8-4791-B4D0-1493142E9225}"/>
              </a:ext>
            </a:extLst>
          </p:cNvPr>
          <p:cNvSpPr>
            <a:spLocks noGrp="1"/>
          </p:cNvSpPr>
          <p:nvPr>
            <p:ph idx="1"/>
          </p:nvPr>
        </p:nvSpPr>
        <p:spPr>
          <a:xfrm>
            <a:off x="914401" y="1830391"/>
            <a:ext cx="10361084" cy="4645024"/>
          </a:xfrm>
        </p:spPr>
        <p:txBody>
          <a:bodyPr/>
          <a:lstStyle/>
          <a:p>
            <a:r>
              <a:rPr lang="en-US" dirty="0"/>
              <a:t>Congratulations for nearly 20 years!</a:t>
            </a:r>
          </a:p>
          <a:p>
            <a:endParaRPr lang="en-US" dirty="0"/>
          </a:p>
          <a:p>
            <a:r>
              <a:rPr lang="en-US" dirty="0"/>
              <a:t>#1  July 5-9, 1999 Montreal, Quebec, Canada Plenary Meeting</a:t>
            </a:r>
          </a:p>
          <a:p>
            <a:r>
              <a:rPr lang="en-US" dirty="0"/>
              <a:t>#120 May 12-17, 2019 Atlanta, GA, USA</a:t>
            </a:r>
          </a:p>
          <a:p>
            <a:endParaRPr lang="en-US" dirty="0"/>
          </a:p>
          <a:p>
            <a:r>
              <a:rPr lang="en-US" dirty="0"/>
              <a:t>The 802.15 Working Group (WG) on Wireless Specialty Networks (WSN) focuses on the development of open consensus standards addressing wireless networking for the emerging Internet of Things (IoT), allowing these devices to communicate and interoperate with one another, mobile devices, wearables; Optical Wireless Communications (OWC), Autonomous Vehicles, </a:t>
            </a:r>
            <a:r>
              <a:rPr lang="en-US" dirty="0" err="1"/>
              <a:t>etc</a:t>
            </a:r>
            <a:r>
              <a:rPr lang="en-US" dirty="0"/>
              <a:t> </a:t>
            </a:r>
          </a:p>
          <a:p>
            <a:endParaRPr lang="en-US" dirty="0"/>
          </a:p>
        </p:txBody>
      </p:sp>
      <p:sp>
        <p:nvSpPr>
          <p:cNvPr id="4" name="Date Placeholder 3">
            <a:extLst>
              <a:ext uri="{FF2B5EF4-FFF2-40B4-BE49-F238E27FC236}">
                <a16:creationId xmlns:a16="http://schemas.microsoft.com/office/drawing/2014/main" id="{730A5A8D-D47F-4CFC-8B04-4AA0479D1F5A}"/>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165A2948-5466-4302-93ED-8375400BFA10}"/>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E89DC3FA-8773-4121-B3B4-A1B0CE1F7618}"/>
              </a:ext>
            </a:extLst>
          </p:cNvPr>
          <p:cNvSpPr>
            <a:spLocks noGrp="1"/>
          </p:cNvSpPr>
          <p:nvPr>
            <p:ph type="sldNum"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17982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8508"/>
            <a:ext cx="8596668" cy="811249"/>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464195"/>
            <a:ext cx="8596668" cy="4836260"/>
          </a:xfrm>
        </p:spPr>
        <p:txBody>
          <a:bodyPr>
            <a:normAutofit/>
          </a:bodyPr>
          <a:lstStyle/>
          <a:p>
            <a:r>
              <a:rPr lang="en-US" sz="3200" b="1" dirty="0"/>
              <a:t>Scheduled Sessions</a:t>
            </a:r>
          </a:p>
          <a:p>
            <a:pPr lvl="1"/>
            <a:r>
              <a:rPr lang="en-US" sz="2800" dirty="0"/>
              <a:t> </a:t>
            </a:r>
            <a:r>
              <a:rPr lang="en-US" sz="2800" dirty="0">
                <a:hlinkClick r:id="rId2"/>
              </a:rPr>
              <a:t>http://schedule.802world.com/schedule/schedule/show</a:t>
            </a:r>
            <a:endParaRPr lang="en-US" sz="2800" dirty="0"/>
          </a:p>
          <a:p>
            <a:r>
              <a:rPr lang="en-US" sz="3200" b="1" dirty="0"/>
              <a:t>Meeting Space Map</a:t>
            </a:r>
          </a:p>
          <a:p>
            <a:pPr lvl="1"/>
            <a:r>
              <a:rPr lang="en-US" sz="2800" dirty="0"/>
              <a:t>Grand Hyatt Atlanta Floor Plan Page: </a:t>
            </a:r>
            <a:r>
              <a:rPr lang="en-US" sz="2800" dirty="0">
                <a:hlinkClick r:id="rId3"/>
              </a:rPr>
              <a:t>http://802world.org/wireless/meeting-map/</a:t>
            </a:r>
            <a:r>
              <a:rPr lang="en-US" sz="2800" dirty="0"/>
              <a:t> </a:t>
            </a:r>
          </a:p>
          <a:p>
            <a:r>
              <a:rPr lang="en-US" sz="3200" b="1" dirty="0"/>
              <a:t>Social Event Map and Walking Directions</a:t>
            </a:r>
          </a:p>
          <a:p>
            <a:pPr lvl="1"/>
            <a:r>
              <a:rPr lang="en-US" sz="2800" dirty="0"/>
              <a:t>Event Location: Fogo de </a:t>
            </a:r>
            <a:r>
              <a:rPr lang="en-US" sz="2800" dirty="0" err="1"/>
              <a:t>Chão</a:t>
            </a:r>
            <a:r>
              <a:rPr lang="en-US" sz="2800" dirty="0"/>
              <a:t> Brazilian Steakhouse</a:t>
            </a:r>
          </a:p>
          <a:p>
            <a:pPr lvl="2"/>
            <a:r>
              <a:rPr lang="en-US" sz="2400" dirty="0"/>
              <a:t>Maps and Directions available at registration desk.</a:t>
            </a:r>
          </a:p>
          <a:p>
            <a:pPr lvl="1"/>
            <a:endParaRPr lang="en-US" sz="2800" dirty="0"/>
          </a:p>
          <a:p>
            <a:endParaRPr lang="en-US" sz="3200" dirty="0"/>
          </a:p>
          <a:p>
            <a:pPr lvl="1"/>
            <a:endParaRPr lang="en-US" sz="2800" dirty="0"/>
          </a:p>
          <a:p>
            <a:pPr lvl="1"/>
            <a:endParaRPr lang="en-US" sz="2800" dirty="0"/>
          </a:p>
        </p:txBody>
      </p:sp>
      <p:sp>
        <p:nvSpPr>
          <p:cNvPr id="5" name="Date Placeholder 4">
            <a:extLst>
              <a:ext uri="{FF2B5EF4-FFF2-40B4-BE49-F238E27FC236}">
                <a16:creationId xmlns:a16="http://schemas.microsoft.com/office/drawing/2014/main" id="{26F8AD65-4E23-4D01-B02D-900C11E36A9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6DC0D1FC-54ED-481C-8297-6520E0CE2E5F}"/>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AE47AF5D-35AB-49D8-A56C-80AA4E529CFB}"/>
              </a:ext>
            </a:extLst>
          </p:cNvPr>
          <p:cNvSpPr>
            <a:spLocks noGrp="1"/>
          </p:cNvSpPr>
          <p:nvPr>
            <p:ph type="sldNum"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4301499"/>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68735</TotalTime>
  <Words>1642</Words>
  <Application>Microsoft Office PowerPoint</Application>
  <PresentationFormat>Widescreen</PresentationFormat>
  <Paragraphs>357</Paragraphs>
  <Slides>28</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 Unicode MS</vt:lpstr>
      <vt:lpstr>MS Gothic</vt:lpstr>
      <vt:lpstr>Arial</vt:lpstr>
      <vt:lpstr>Times New Roman</vt:lpstr>
      <vt:lpstr>802-11 Theme</vt:lpstr>
      <vt:lpstr>Document</vt:lpstr>
      <vt:lpstr>1st Vice Chair Report - May 2019 - Atlanta</vt:lpstr>
      <vt:lpstr>Abstract</vt:lpstr>
      <vt:lpstr>Monday–  802.11 Opening Plenary</vt:lpstr>
      <vt:lpstr>Event Conduct and Safety Statement </vt:lpstr>
      <vt:lpstr>Event Conduct and Safety Statement</vt:lpstr>
      <vt:lpstr>M3.3  Other WG meeting plans </vt:lpstr>
      <vt:lpstr>What you need to know about the IEEE 802 Wireless Interim</vt:lpstr>
      <vt:lpstr>Happy Anniversary 802.15 20 years - 1999-2019</vt:lpstr>
      <vt:lpstr>Who is Meeting Where and When</vt:lpstr>
      <vt:lpstr>Where to Pick Up an Event Name Badge  and Log  Session Attendance </vt:lpstr>
      <vt:lpstr>Internet: Meeting Network and Guest Room Access </vt:lpstr>
      <vt:lpstr>Getting Something to Eat and Drink Attendee Food and Beverage Breaks</vt:lpstr>
      <vt:lpstr>Audio Visual</vt:lpstr>
      <vt:lpstr>Networking Social Event  Wednesday May 15th 6:30 PM – 8:30 PM Fogo de Chão Brazilian Steakhouse</vt:lpstr>
      <vt:lpstr>Meeting Planner Contact Information Face to Face Events</vt:lpstr>
      <vt:lpstr>2019 Future Venues</vt:lpstr>
      <vt:lpstr>2020 Future Plenary Venues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May 2019 - Atlanta</dc:title>
  <dc:subject>May 2019</dc:subject>
  <dc:creator>Jon Rosdahl</dc:creator>
  <dc:description>Jon Rosdahl (Qualcomm)</dc:description>
  <cp:lastModifiedBy>Jon Rosdahl</cp:lastModifiedBy>
  <cp:revision>277</cp:revision>
  <cp:lastPrinted>1601-01-01T00:00:00Z</cp:lastPrinted>
  <dcterms:created xsi:type="dcterms:W3CDTF">2014-04-14T10:59:07Z</dcterms:created>
  <dcterms:modified xsi:type="dcterms:W3CDTF">2019-05-13T12:53:26Z</dcterms:modified>
  <cp:category>Report</cp:category>
</cp:coreProperties>
</file>