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314" r:id="rId25"/>
    <p:sldId id="296" r:id="rId26"/>
    <p:sldId id="308" r:id="rId27"/>
    <p:sldId id="310" r:id="rId28"/>
    <p:sldId id="311" r:id="rId29"/>
    <p:sldId id="313" r:id="rId30"/>
    <p:sldId id="295" r:id="rId31"/>
    <p:sldId id="309" r:id="rId32"/>
    <p:sldId id="315" r:id="rId33"/>
    <p:sldId id="316" r:id="rId34"/>
    <p:sldId id="294" r:id="rId35"/>
    <p:sldId id="317" r:id="rId36"/>
    <p:sldId id="318" r:id="rId37"/>
    <p:sldId id="301" r:id="rId38"/>
    <p:sldId id="320" r:id="rId39"/>
    <p:sldId id="322" r:id="rId40"/>
    <p:sldId id="319" r:id="rId41"/>
    <p:sldId id="302" r:id="rId42"/>
    <p:sldId id="321" r:id="rId43"/>
    <p:sldId id="272" r:id="rId44"/>
    <p:sldId id="297" r:id="rId45"/>
    <p:sldId id="304" r:id="rId46"/>
    <p:sldId id="286" r:id="rId47"/>
    <p:sldId id="305" r:id="rId48"/>
    <p:sldId id="298" r:id="rId49"/>
    <p:sldId id="324"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p:cViewPr varScale="1">
        <p:scale>
          <a:sx n="114" d="100"/>
          <a:sy n="114" d="100"/>
        </p:scale>
        <p:origin x="171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144"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1991616686"/>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780</a:t>
                      </a:r>
                    </a:p>
                  </a:txBody>
                  <a:tcPr/>
                </a:tc>
                <a:tc>
                  <a:txBody>
                    <a:bodyPr/>
                    <a:lstStyle/>
                    <a:p>
                      <a:pPr algn="ctr"/>
                      <a:r>
                        <a:rPr lang="en-US" sz="1200" b="0" u="none" kern="1200" dirty="0">
                          <a:solidFill>
                            <a:srgbClr val="00B050"/>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Consideration on HARQ</a:t>
                      </a:r>
                    </a:p>
                  </a:txBody>
                  <a:tcPr/>
                </a:tc>
                <a:tc>
                  <a:txBody>
                    <a:bodyPr/>
                    <a:lstStyle/>
                    <a:p>
                      <a:pPr algn="ctr"/>
                      <a:r>
                        <a:rPr lang="en-US" sz="1200" b="0" kern="1200" dirty="0" err="1">
                          <a:solidFill>
                            <a:srgbClr val="00B050"/>
                          </a:solidFill>
                          <a:latin typeface="+mn-lt"/>
                          <a:ea typeface="+mn-ea"/>
                          <a:cs typeface="+mn-cs"/>
                        </a:rPr>
                        <a:t>Jinmin</a:t>
                      </a:r>
                      <a:r>
                        <a:rPr lang="en-US" sz="1200" b="0" kern="1200" dirty="0">
                          <a:solidFill>
                            <a:srgbClr val="00B050"/>
                          </a:solidFill>
                          <a:latin typeface="+mn-lt"/>
                          <a:ea typeface="+mn-ea"/>
                          <a:cs typeface="+mn-cs"/>
                        </a:rPr>
                        <a:t> Kim</a:t>
                      </a:r>
                    </a:p>
                  </a:txBody>
                  <a:tcPr anchor="ctr"/>
                </a:tc>
                <a:tc>
                  <a:txBody>
                    <a:bodyPr/>
                    <a:lstStyle/>
                    <a:p>
                      <a:pPr algn="ctr"/>
                      <a:r>
                        <a:rPr lang="en-US" sz="1200" b="0" kern="1200" dirty="0">
                          <a:solidFill>
                            <a:srgbClr val="00B050"/>
                          </a:solidFill>
                          <a:latin typeface="+mn-lt"/>
                          <a:ea typeface="+mn-ea"/>
                          <a:cs typeface="+mn-cs"/>
                        </a:rPr>
                        <a:t>Presented</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777</a:t>
                      </a:r>
                    </a:p>
                  </a:txBody>
                  <a:tcPr/>
                </a:tc>
                <a:tc>
                  <a:txBody>
                    <a:bodyPr/>
                    <a:lstStyle/>
                    <a:p>
                      <a:pPr algn="ctr"/>
                      <a:r>
                        <a:rPr lang="en-US" sz="1200" b="0" u="none" kern="1200" dirty="0">
                          <a:solidFill>
                            <a:srgbClr val="00B050"/>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Performance on Multi-band Operation</a:t>
                      </a:r>
                    </a:p>
                  </a:txBody>
                  <a:tcPr/>
                </a:tc>
                <a:tc>
                  <a:txBody>
                    <a:bodyPr/>
                    <a:lstStyle/>
                    <a:p>
                      <a:pPr algn="ctr"/>
                      <a:r>
                        <a:rPr lang="en-US" sz="1200" b="0" kern="1200" dirty="0" err="1">
                          <a:solidFill>
                            <a:srgbClr val="00B050"/>
                          </a:solidFill>
                          <a:latin typeface="+mn-lt"/>
                          <a:ea typeface="+mn-ea"/>
                          <a:cs typeface="+mn-cs"/>
                        </a:rPr>
                        <a:t>Insun</a:t>
                      </a:r>
                      <a:r>
                        <a:rPr lang="en-US" sz="1200" b="0" kern="1200" dirty="0">
                          <a:solidFill>
                            <a:srgbClr val="00B050"/>
                          </a:solidFill>
                          <a:latin typeface="+mn-lt"/>
                          <a:ea typeface="+mn-ea"/>
                          <a:cs typeface="+mn-cs"/>
                        </a:rPr>
                        <a:t> Jang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800</a:t>
                      </a:r>
                    </a:p>
                  </a:txBody>
                  <a:tcPr/>
                </a:tc>
                <a:tc>
                  <a:txBody>
                    <a:bodyPr/>
                    <a:lstStyle/>
                    <a:p>
                      <a:pPr algn="ctr"/>
                      <a:r>
                        <a:rPr lang="en-US" sz="1200" b="0" u="none" kern="1200" dirty="0">
                          <a:solidFill>
                            <a:srgbClr val="00B050"/>
                          </a:solidFill>
                          <a:latin typeface="+mn-lt"/>
                          <a:ea typeface="+mn-ea"/>
                          <a:cs typeface="+mn-cs"/>
                        </a:rPr>
                        <a:t>384</a:t>
                      </a:r>
                    </a:p>
                  </a:txBody>
                  <a:tcPr/>
                </a:tc>
                <a:tc>
                  <a:txBody>
                    <a:bodyPr/>
                    <a:lstStyle/>
                    <a:p>
                      <a:pPr algn="l"/>
                      <a:r>
                        <a:rPr lang="en-US" sz="1200" b="0" kern="1200" dirty="0">
                          <a:solidFill>
                            <a:srgbClr val="00B050"/>
                          </a:solidFill>
                          <a:latin typeface="+mn-lt"/>
                          <a:ea typeface="+mn-ea"/>
                          <a:cs typeface="+mn-cs"/>
                        </a:rPr>
                        <a:t>Joint Processing MU-MIMO Update</a:t>
                      </a:r>
                    </a:p>
                  </a:txBody>
                  <a:tcPr anchor="ctr"/>
                </a:tc>
                <a:tc>
                  <a:txBody>
                    <a:bodyPr/>
                    <a:lstStyle/>
                    <a:p>
                      <a:pPr algn="ctr"/>
                      <a:r>
                        <a:rPr lang="en-US" sz="1200" b="0" kern="1200" dirty="0">
                          <a:solidFill>
                            <a:srgbClr val="00B050"/>
                          </a:solidFill>
                          <a:latin typeface="+mn-lt"/>
                          <a:ea typeface="+mn-ea"/>
                          <a:cs typeface="+mn-cs"/>
                        </a:rPr>
                        <a:t>Ron </a:t>
                      </a:r>
                      <a:r>
                        <a:rPr lang="en-US" sz="1200" b="0" kern="1200" dirty="0" err="1">
                          <a:solidFill>
                            <a:srgbClr val="00B050"/>
                          </a:solidFill>
                          <a:latin typeface="+mn-lt"/>
                          <a:ea typeface="+mn-ea"/>
                          <a:cs typeface="+mn-cs"/>
                        </a:rPr>
                        <a:t>Porat</a:t>
                      </a:r>
                      <a:endParaRPr lang="en-US" sz="1200" b="0" kern="1200" dirty="0">
                        <a:solidFill>
                          <a:srgbClr val="00B050"/>
                        </a:solidFill>
                        <a:latin typeface="+mn-lt"/>
                        <a:ea typeface="+mn-ea"/>
                        <a:cs typeface="+mn-cs"/>
                      </a:endParaRP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rgbClr val="00B050"/>
                          </a:solidFill>
                          <a:latin typeface="+mn-lt"/>
                          <a:ea typeface="+mn-ea"/>
                          <a:cs typeface="+mn-cs"/>
                        </a:rPr>
                        <a:t>766</a:t>
                      </a:r>
                    </a:p>
                  </a:txBody>
                  <a:tcPr/>
                </a:tc>
                <a:tc>
                  <a:txBody>
                    <a:bodyPr/>
                    <a:lstStyle/>
                    <a:p>
                      <a:pPr algn="ctr"/>
                      <a:r>
                        <a:rPr lang="en-US" sz="1200" b="0" u="none" kern="1200" dirty="0">
                          <a:solidFill>
                            <a:srgbClr val="00B050"/>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Enhanced Multi-band/Multi-channel Operation</a:t>
                      </a:r>
                    </a:p>
                  </a:txBody>
                  <a:tcPr/>
                </a:tc>
                <a:tc>
                  <a:txBody>
                    <a:bodyPr/>
                    <a:lstStyle/>
                    <a:p>
                      <a:pPr algn="ctr"/>
                      <a:r>
                        <a:rPr lang="en-US" sz="1200" b="0" kern="1200" dirty="0">
                          <a:solidFill>
                            <a:srgbClr val="00B050"/>
                          </a:solidFill>
                          <a:latin typeface="+mn-lt"/>
                          <a:ea typeface="+mn-ea"/>
                          <a:cs typeface="+mn-cs"/>
                        </a:rPr>
                        <a:t>Yongho Seok</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791</a:t>
                      </a:r>
                    </a:p>
                  </a:txBody>
                  <a:tcPr/>
                </a:tc>
                <a:tc>
                  <a:txBody>
                    <a:bodyPr/>
                    <a:lstStyle/>
                    <a:p>
                      <a:pPr algn="ctr"/>
                      <a:r>
                        <a:rPr lang="en-US" sz="1200" b="0" u="none" kern="1200" dirty="0">
                          <a:solidFill>
                            <a:srgbClr val="00B050"/>
                          </a:solidFill>
                          <a:latin typeface="+mn-lt"/>
                          <a:ea typeface="+mn-ea"/>
                          <a:cs typeface="+mn-cs"/>
                        </a:rPr>
                        <a:t>390</a:t>
                      </a:r>
                    </a:p>
                  </a:txBody>
                  <a:tcPr/>
                </a:tc>
                <a:tc>
                  <a:txBody>
                    <a:bodyPr/>
                    <a:lstStyle/>
                    <a:p>
                      <a:pPr algn="l"/>
                      <a:r>
                        <a:rPr lang="en-US" sz="1200" b="0" kern="1200" dirty="0">
                          <a:solidFill>
                            <a:srgbClr val="00B050"/>
                          </a:solidFill>
                          <a:latin typeface="+mn-lt"/>
                          <a:ea typeface="+mn-ea"/>
                          <a:cs typeface="+mn-cs"/>
                        </a:rPr>
                        <a:t>Effect of Preamble Decoding on HARQ in 802.11be</a:t>
                      </a:r>
                    </a:p>
                  </a:txBody>
                  <a:tcPr anchor="ctr"/>
                </a:tc>
                <a:tc>
                  <a:txBody>
                    <a:bodyPr/>
                    <a:lstStyle/>
                    <a:p>
                      <a:pPr algn="ctr"/>
                      <a:r>
                        <a:rPr lang="en-US" sz="1200" b="0" kern="1200" dirty="0">
                          <a:solidFill>
                            <a:srgbClr val="00B050"/>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811</a:t>
                      </a:r>
                    </a:p>
                  </a:txBody>
                  <a:tcPr/>
                </a:tc>
                <a:tc>
                  <a:txBody>
                    <a:bodyPr/>
                    <a:lstStyle/>
                    <a:p>
                      <a:pPr algn="ctr"/>
                      <a:r>
                        <a:rPr lang="en-US" sz="1200" b="0" u="none" kern="1200" dirty="0">
                          <a:solidFill>
                            <a:srgbClr val="00B050"/>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Coordinated Null Steering for EHT</a:t>
                      </a:r>
                    </a:p>
                  </a:txBody>
                  <a:tcPr/>
                </a:tc>
                <a:tc>
                  <a:txBody>
                    <a:bodyPr/>
                    <a:lstStyle/>
                    <a:p>
                      <a:pPr algn="ctr"/>
                      <a:r>
                        <a:rPr lang="en-US" sz="1200" b="0" kern="1200" dirty="0">
                          <a:solidFill>
                            <a:srgbClr val="00B050"/>
                          </a:solidFill>
                          <a:latin typeface="+mn-lt"/>
                          <a:ea typeface="+mn-ea"/>
                          <a:cs typeface="+mn-cs"/>
                        </a:rPr>
                        <a:t>A. Garcia-Rodriguez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rgbClr val="00B050"/>
                          </a:solidFill>
                          <a:latin typeface="+mn-lt"/>
                          <a:ea typeface="+mn-ea"/>
                          <a:cs typeface="+mn-cs"/>
                        </a:rPr>
                        <a:t>404</a:t>
                      </a:r>
                    </a:p>
                  </a:txBody>
                  <a:tcPr/>
                </a:tc>
                <a:tc>
                  <a:txBody>
                    <a:bodyPr/>
                    <a:lstStyle/>
                    <a:p>
                      <a:pPr algn="l"/>
                      <a:r>
                        <a:rPr lang="en-US" sz="1200" b="0" kern="1200" dirty="0">
                          <a:solidFill>
                            <a:srgbClr val="00B050"/>
                          </a:solidFill>
                          <a:latin typeface="+mn-lt"/>
                          <a:ea typeface="+mn-ea"/>
                          <a:cs typeface="+mn-cs"/>
                        </a:rPr>
                        <a:t>Multi-Link Aggregation</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rgbClr val="00B050"/>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rgbClr val="00B050"/>
                          </a:solidFill>
                          <a:latin typeface="+mn-lt"/>
                          <a:ea typeface="+mn-ea"/>
                          <a:cs typeface="+mn-cs"/>
                        </a:rPr>
                        <a:t>411</a:t>
                      </a:r>
                    </a:p>
                  </a:txBody>
                  <a:tcPr/>
                </a:tc>
                <a:tc>
                  <a:txBody>
                    <a:bodyPr/>
                    <a:lstStyle/>
                    <a:p>
                      <a:pPr algn="l"/>
                      <a:r>
                        <a:rPr lang="en-US" sz="1200" b="0" kern="1200" dirty="0">
                          <a:solidFill>
                            <a:srgbClr val="00B050"/>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rgbClr val="00B050"/>
                          </a:solidFill>
                          <a:latin typeface="+mn-lt"/>
                          <a:ea typeface="+mn-ea"/>
                          <a:cs typeface="+mn-cs"/>
                        </a:rPr>
                        <a:t>Eunsung</a:t>
                      </a:r>
                      <a:r>
                        <a:rPr lang="en-US" sz="1200" b="0" kern="1200" dirty="0">
                          <a:solidFill>
                            <a:srgbClr val="00B050"/>
                          </a:solidFill>
                          <a:latin typeface="+mn-lt"/>
                          <a:ea typeface="+mn-ea"/>
                          <a:cs typeface="+mn-cs"/>
                        </a:rPr>
                        <a:t> Park</a:t>
                      </a:r>
                      <a:endParaRPr lang="en-US" sz="12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rgbClr val="00B050"/>
                          </a:solidFill>
                          <a:latin typeface="+mn-lt"/>
                          <a:ea typeface="+mn-ea"/>
                          <a:cs typeface="+mn-cs"/>
                        </a:rPr>
                        <a:t>822 </a:t>
                      </a:r>
                    </a:p>
                  </a:txBody>
                  <a:tcPr/>
                </a:tc>
                <a:tc>
                  <a:txBody>
                    <a:bodyPr/>
                    <a:lstStyle/>
                    <a:p>
                      <a:pPr algn="ctr"/>
                      <a:r>
                        <a:rPr lang="en-US" sz="1200" b="0" u="none" kern="1200" dirty="0">
                          <a:solidFill>
                            <a:srgbClr val="00B050"/>
                          </a:solidFill>
                          <a:latin typeface="+mn-lt"/>
                          <a:ea typeface="+mn-ea"/>
                          <a:cs typeface="+mn-cs"/>
                        </a:rPr>
                        <a:t>419</a:t>
                      </a:r>
                    </a:p>
                  </a:txBody>
                  <a:tcPr/>
                </a:tc>
                <a:tc>
                  <a:txBody>
                    <a:bodyPr/>
                    <a:lstStyle/>
                    <a:p>
                      <a:pPr algn="l"/>
                      <a:r>
                        <a:rPr lang="en-US" sz="1200" b="0" kern="1200" dirty="0">
                          <a:solidFill>
                            <a:srgbClr val="00B050"/>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Po-Kai Huang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rgbClr val="00B050"/>
                          </a:solidFill>
                          <a:latin typeface="+mn-lt"/>
                          <a:ea typeface="+mn-ea"/>
                          <a:cs typeface="+mn-cs"/>
                        </a:rPr>
                        <a:t>637</a:t>
                      </a:r>
                    </a:p>
                  </a:txBody>
                  <a:tcPr/>
                </a:tc>
                <a:tc>
                  <a:txBody>
                    <a:bodyPr/>
                    <a:lstStyle/>
                    <a:p>
                      <a:pPr algn="ctr"/>
                      <a:r>
                        <a:rPr lang="en-US" sz="1200" b="0" u="none" kern="1200" dirty="0">
                          <a:solidFill>
                            <a:srgbClr val="00B050"/>
                          </a:solidFill>
                          <a:latin typeface="+mn-lt"/>
                          <a:ea typeface="+mn-ea"/>
                          <a:cs typeface="+mn-cs"/>
                        </a:rPr>
                        <a:t>444</a:t>
                      </a:r>
                    </a:p>
                  </a:txBody>
                  <a:tcPr/>
                </a:tc>
                <a:tc>
                  <a:txBody>
                    <a:bodyPr/>
                    <a:lstStyle/>
                    <a:p>
                      <a:pPr algn="l"/>
                      <a:r>
                        <a:rPr lang="en-US" sz="1200" b="0" kern="1200" dirty="0">
                          <a:solidFill>
                            <a:srgbClr val="00B050"/>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Sigurd Schelstraete </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638</a:t>
                      </a:r>
                    </a:p>
                  </a:txBody>
                  <a:tcPr/>
                </a:tc>
                <a:tc>
                  <a:txBody>
                    <a:bodyPr/>
                    <a:lstStyle/>
                    <a:p>
                      <a:pPr algn="ctr"/>
                      <a:r>
                        <a:rPr lang="en-US" sz="1200" b="0" u="none" kern="1200" dirty="0">
                          <a:solidFill>
                            <a:schemeClr val="bg1">
                              <a:lumMod val="50000"/>
                            </a:schemeClr>
                          </a:solidFill>
                          <a:latin typeface="+mn-lt"/>
                          <a:ea typeface="+mn-ea"/>
                          <a:cs typeface="+mn-cs"/>
                        </a:rPr>
                        <a:t>445</a:t>
                      </a:r>
                    </a:p>
                  </a:txBody>
                  <a:tcPr/>
                </a:tc>
                <a:tc>
                  <a:txBody>
                    <a:bodyPr/>
                    <a:lstStyle/>
                    <a:p>
                      <a:pPr algn="l"/>
                      <a:r>
                        <a:rPr lang="en-US" sz="1200" b="0" kern="1200" dirty="0">
                          <a:solidFill>
                            <a:schemeClr val="tx1"/>
                          </a:solidFill>
                          <a:latin typeface="+mn-lt"/>
                          <a:ea typeface="+mn-ea"/>
                          <a:cs typeface="+mn-cs"/>
                        </a:rPr>
                        <a:t>Nulling and coordinated beamforming</a:t>
                      </a:r>
                    </a:p>
                  </a:txBody>
                  <a:tcPr anchor="ctr"/>
                </a:tc>
                <a:tc>
                  <a:txBody>
                    <a:bodyPr/>
                    <a:lstStyle/>
                    <a:p>
                      <a:pPr algn="ctr"/>
                      <a:r>
                        <a:rPr lang="en-US" sz="1200" b="0" kern="1200" dirty="0">
                          <a:solidFill>
                            <a:schemeClr val="tx1"/>
                          </a:solidFill>
                          <a:latin typeface="+mn-lt"/>
                          <a:ea typeface="+mn-ea"/>
                          <a:cs typeface="+mn-cs"/>
                        </a:rPr>
                        <a:t>Sigurd Schelstraete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804</a:t>
                      </a:r>
                    </a:p>
                  </a:txBody>
                  <a:tcPr/>
                </a:tc>
                <a:tc>
                  <a:txBody>
                    <a:bodyPr/>
                    <a:lstStyle/>
                    <a:p>
                      <a:pPr algn="ctr"/>
                      <a:r>
                        <a:rPr lang="en-US" sz="1200" b="0" u="none" kern="1200" dirty="0">
                          <a:solidFill>
                            <a:schemeClr val="bg1">
                              <a:lumMod val="50000"/>
                            </a:schemeClr>
                          </a:solidFill>
                          <a:latin typeface="+mn-lt"/>
                          <a:ea typeface="+mn-ea"/>
                          <a:cs typeface="+mn-cs"/>
                        </a:rPr>
                        <a:t>448</a:t>
                      </a:r>
                    </a:p>
                  </a:txBody>
                  <a:tcPr/>
                </a:tc>
                <a:tc>
                  <a:txBody>
                    <a:bodyPr/>
                    <a:lstStyle/>
                    <a:p>
                      <a:pPr algn="l"/>
                      <a:r>
                        <a:rPr lang="en-US" sz="1200" b="0" kern="1200" dirty="0">
                          <a:solidFill>
                            <a:schemeClr val="tx1"/>
                          </a:solidFill>
                          <a:latin typeface="+mn-lt"/>
                          <a:ea typeface="+mn-ea"/>
                          <a:cs typeface="+mn-cs"/>
                        </a:rPr>
                        <a:t>Multi-AP Transmission Procedure</a:t>
                      </a:r>
                    </a:p>
                  </a:txBody>
                  <a:tcPr anchor="ctr"/>
                </a:tc>
                <a:tc>
                  <a:txBody>
                    <a:bodyPr/>
                    <a:lstStyle/>
                    <a:p>
                      <a:pPr algn="ctr"/>
                      <a:r>
                        <a:rPr lang="en-US" sz="1200" b="0" kern="1200" dirty="0">
                          <a:solidFill>
                            <a:schemeClr val="tx1"/>
                          </a:solidFill>
                          <a:latin typeface="+mn-lt"/>
                          <a:ea typeface="+mn-ea"/>
                          <a:cs typeface="+mn-cs"/>
                        </a:rPr>
                        <a:t>Sungjin Park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ctr"/>
                      <a:r>
                        <a:rPr lang="en-US" sz="1200" b="0" u="none" kern="1200" dirty="0">
                          <a:solidFill>
                            <a:schemeClr val="bg1">
                              <a:lumMod val="50000"/>
                            </a:schemeClr>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Multiple Band discussion</a:t>
                      </a:r>
                    </a:p>
                  </a:txBody>
                  <a:tcPr/>
                </a:tc>
                <a:tc>
                  <a:txBody>
                    <a:bodyPr/>
                    <a:lstStyle/>
                    <a:p>
                      <a:pPr algn="ctr"/>
                      <a:r>
                        <a:rPr lang="en-US" sz="1200" b="0" kern="1200" dirty="0">
                          <a:solidFill>
                            <a:schemeClr val="tx1"/>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a:solidFill>
                            <a:srgbClr val="FF0000"/>
                          </a:solidFill>
                          <a:latin typeface="+mn-lt"/>
                          <a:ea typeface="+mn-ea"/>
                          <a:cs typeface="+mn-cs"/>
                        </a:rPr>
                        <a:t>Nan Li</a:t>
                      </a:r>
                    </a:p>
                  </a:txBody>
                  <a:tcPr anchor="ctr"/>
                </a:tc>
                <a:tc>
                  <a:txBody>
                    <a:bodyPr/>
                    <a:lstStyle/>
                    <a:p>
                      <a:pPr algn="ctr"/>
                      <a:r>
                        <a:rPr lang="en-US" sz="1200" b="0" kern="1200" dirty="0">
                          <a:solidFill>
                            <a:srgbClr val="FF0000"/>
                          </a:solidFill>
                          <a:latin typeface="+mn-lt"/>
                          <a:ea typeface="+mn-ea"/>
                          <a:cs typeface="+mn-cs"/>
                        </a:rPr>
                        <a:t>Deferred</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801</a:t>
                      </a:r>
                    </a:p>
                  </a:txBody>
                  <a:tcPr/>
                </a:tc>
                <a:tc>
                  <a:txBody>
                    <a:bodyPr/>
                    <a:lstStyle/>
                    <a:p>
                      <a:pPr algn="ctr"/>
                      <a:r>
                        <a:rPr lang="en-US" sz="1200" b="0" u="none" kern="1200" dirty="0">
                          <a:solidFill>
                            <a:schemeClr val="bg1">
                              <a:lumMod val="50000"/>
                            </a:schemeClr>
                          </a:solidFill>
                          <a:latin typeface="+mn-lt"/>
                          <a:ea typeface="+mn-ea"/>
                          <a:cs typeface="+mn-cs"/>
                        </a:rPr>
                        <a:t>103</a:t>
                      </a:r>
                    </a:p>
                  </a:txBody>
                  <a:tcPr/>
                </a:tc>
                <a:tc>
                  <a:txBody>
                    <a:bodyPr/>
                    <a:lstStyle/>
                    <a:p>
                      <a:pPr algn="l"/>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205145356"/>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chemeClr val="tx1"/>
                          </a:solidFill>
                          <a:latin typeface="+mn-lt"/>
                          <a:ea typeface="+mn-ea"/>
                          <a:cs typeface="+mn-cs"/>
                        </a:rPr>
                        <a:t>731</a:t>
                      </a:r>
                    </a:p>
                  </a:txBody>
                  <a:tcPr/>
                </a:tc>
                <a:tc>
                  <a:txBody>
                    <a:bodyPr/>
                    <a:lstStyle/>
                    <a:p>
                      <a:r>
                        <a:rPr lang="en-US" sz="1200" b="0" kern="1200" dirty="0">
                          <a:solidFill>
                            <a:schemeClr val="tx1"/>
                          </a:solidFill>
                          <a:latin typeface="+mn-lt"/>
                          <a:ea typeface="+mn-ea"/>
                          <a:cs typeface="+mn-cs"/>
                        </a:rPr>
                        <a:t>Multi-link Operation</a:t>
                      </a:r>
                    </a:p>
                  </a:txBody>
                  <a:tcPr anchor="ctr"/>
                </a:tc>
                <a:tc>
                  <a:txBody>
                    <a:bodyPr/>
                    <a:lstStyle/>
                    <a:p>
                      <a:pPr algn="ctr"/>
                      <a:r>
                        <a:rPr lang="en-US" sz="1200" b="0" kern="1200" dirty="0">
                          <a:solidFill>
                            <a:schemeClr val="tx1"/>
                          </a:solidFill>
                          <a:latin typeface="+mn-lt"/>
                          <a:ea typeface="+mn-ea"/>
                          <a:cs typeface="+mn-cs"/>
                        </a:rPr>
                        <a:t>Yongho Seok</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chemeClr val="tx1"/>
                          </a:solidFill>
                          <a:latin typeface="+mn-lt"/>
                          <a:ea typeface="+mn-ea"/>
                          <a:cs typeface="+mn-cs"/>
                        </a:rPr>
                        <a:t>754</a:t>
                      </a:r>
                    </a:p>
                  </a:txBody>
                  <a:tcPr/>
                </a:tc>
                <a:tc>
                  <a:txBody>
                    <a:bodyPr/>
                    <a:lstStyle/>
                    <a:p>
                      <a:r>
                        <a:rPr lang="en-US" sz="1200" b="0" kern="1200" dirty="0">
                          <a:solidFill>
                            <a:schemeClr val="tx1"/>
                          </a:solidFill>
                          <a:latin typeface="+mn-lt"/>
                          <a:ea typeface="+mn-ea"/>
                          <a:cs typeface="+mn-cs"/>
                        </a:rPr>
                        <a:t>11be peak data rate analysis</a:t>
                      </a:r>
                    </a:p>
                  </a:txBody>
                  <a:tcPr anchor="ctr"/>
                </a:tc>
                <a:tc>
                  <a:txBody>
                    <a:bodyPr/>
                    <a:lstStyle/>
                    <a:p>
                      <a:pPr algn="ctr"/>
                      <a:r>
                        <a:rPr lang="en-US" sz="1200" b="0" kern="1200" dirty="0">
                          <a:solidFill>
                            <a:schemeClr val="tx1"/>
                          </a:solidFill>
                          <a:latin typeface="+mn-lt"/>
                          <a:ea typeface="+mn-ea"/>
                          <a:cs typeface="+mn-cs"/>
                        </a:rPr>
                        <a:t>Ross Jian Yu</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760</a:t>
                      </a:r>
                    </a:p>
                  </a:txBody>
                  <a:tcPr/>
                </a:tc>
                <a:tc>
                  <a:txBody>
                    <a:bodyPr/>
                    <a:lstStyle/>
                    <a:p>
                      <a:r>
                        <a:rPr lang="en-US" sz="1200" b="0" kern="1200" dirty="0">
                          <a:solidFill>
                            <a:schemeClr val="tx1"/>
                          </a:solidFill>
                          <a:latin typeface="+mn-lt"/>
                          <a:ea typeface="+mn-ea"/>
                          <a:cs typeface="+mn-cs"/>
                        </a:rPr>
                        <a:t>Multi-Band Opinion</a:t>
                      </a:r>
                    </a:p>
                  </a:txBody>
                  <a:tcPr anchor="ctr"/>
                </a:tc>
                <a:tc>
                  <a:txBody>
                    <a:bodyPr/>
                    <a:lstStyle/>
                    <a:p>
                      <a:pPr algn="ctr"/>
                      <a:r>
                        <a:rPr lang="en-US" sz="1200" b="0" kern="1200" dirty="0">
                          <a:solidFill>
                            <a:schemeClr val="tx1"/>
                          </a:solidFill>
                          <a:latin typeface="+mn-lt"/>
                          <a:ea typeface="+mn-ea"/>
                          <a:cs typeface="+mn-cs"/>
                        </a:rPr>
                        <a:t>Alan </a:t>
                      </a:r>
                      <a:r>
                        <a:rPr lang="en-US" sz="1200" b="0" kern="1200" dirty="0" err="1">
                          <a:solidFill>
                            <a:schemeClr val="tx1"/>
                          </a:solidFill>
                          <a:latin typeface="+mn-lt"/>
                          <a:ea typeface="+mn-ea"/>
                          <a:cs typeface="+mn-cs"/>
                        </a:rPr>
                        <a:t>Jauh</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52242697"/>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Michael Montemurro	Second: Dennis Sundman</a:t>
            </a:r>
          </a:p>
          <a:p>
            <a:r>
              <a:rPr lang="en-US" dirty="0"/>
              <a:t>Discussion: None.</a:t>
            </a:r>
          </a:p>
          <a:p>
            <a:endParaRPr lang="en-US" dirty="0"/>
          </a:p>
          <a:p>
            <a:r>
              <a:rPr lang="en-US" dirty="0"/>
              <a:t>Result: Motion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 candidates</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Michael Montemurro</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solidFill>
                  <a:srgbClr val="00B050"/>
                </a:solidFill>
              </a:rPr>
              <a:t>11-19/787r0 802.11be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sz="2000" dirty="0"/>
              <a:t>TGbe Selection Procedure [20 mins]</a:t>
            </a:r>
          </a:p>
          <a:p>
            <a:pPr lvl="1">
              <a:buFont typeface="Arial" panose="020B0604020202020204" pitchFamily="34" charset="0"/>
              <a:buChar char="•"/>
            </a:pPr>
            <a:r>
              <a:rPr lang="en-US" sz="1800" dirty="0">
                <a:solidFill>
                  <a:srgbClr val="00B050"/>
                </a:solidFill>
              </a:rPr>
              <a:t>11-19/559r0 802.11be selection procedure (Alfred Asterjadhi)</a:t>
            </a:r>
          </a:p>
          <a:p>
            <a:pPr lvl="1">
              <a:buFont typeface="Arial" panose="020B0604020202020204" pitchFamily="34" charset="0"/>
              <a:buChar char="•"/>
            </a:pPr>
            <a:r>
              <a:rPr lang="en-US" sz="1800" dirty="0">
                <a:solidFill>
                  <a:srgbClr val="00B050"/>
                </a:solidFill>
              </a:rPr>
              <a:t>11-19/887r0 802.11be Selection procedure clarifications (Sean Coffey)</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Channel Model [20 mins]</a:t>
            </a:r>
          </a:p>
          <a:p>
            <a:pPr lvl="1">
              <a:buFont typeface="Arial" panose="020B0604020202020204" pitchFamily="34" charset="0"/>
              <a:buChar char="•"/>
            </a:pPr>
            <a:r>
              <a:rPr lang="en-US" sz="1800" dirty="0">
                <a:solidFill>
                  <a:srgbClr val="00B050"/>
                </a:solidFill>
              </a:rPr>
              <a:t>11-19/719r0 Channel model document (Jianhan Liu)</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Functional Requirements [20 mins]</a:t>
            </a:r>
          </a:p>
          <a:p>
            <a:pPr lvl="1">
              <a:buFont typeface="Arial" panose="020B0604020202020204" pitchFamily="34" charset="0"/>
              <a:buChar char="•"/>
            </a:pPr>
            <a:r>
              <a:rPr lang="en-US" sz="1800" dirty="0">
                <a:solidFill>
                  <a:srgbClr val="00B050"/>
                </a:solidFill>
              </a:rPr>
              <a:t>11-19/722r0 Proposed TGbe Functional Requirements (Ming Gan)</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Specification Framework Document [N/A]</a:t>
            </a:r>
          </a:p>
          <a:p>
            <a:pPr lvl="1">
              <a:buFont typeface="Arial" panose="020B0604020202020204" pitchFamily="34" charset="0"/>
              <a:buChar char="•"/>
            </a:pPr>
            <a:r>
              <a:rPr lang="en-US" sz="1800" dirty="0"/>
              <a:t>To be discussed in subsequent meetings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AF4A-7156-4FF2-A23E-027FE3160E4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627E2BA-3C1C-455A-B121-5BA2333F04A2}"/>
              </a:ext>
            </a:extLst>
          </p:cNvPr>
          <p:cNvSpPr>
            <a:spLocks noGrp="1"/>
          </p:cNvSpPr>
          <p:nvPr>
            <p:ph idx="1"/>
          </p:nvPr>
        </p:nvSpPr>
        <p:spPr/>
        <p:txBody>
          <a:bodyPr/>
          <a:lstStyle/>
          <a:p>
            <a:r>
              <a:rPr lang="en-US" dirty="0"/>
              <a:t>Do you support to have 11-19/559r0 amended by the proposed clarifications in slide 4 of 11-19/887r0?</a:t>
            </a:r>
          </a:p>
          <a:p>
            <a:endParaRPr lang="en-US" dirty="0"/>
          </a:p>
          <a:p>
            <a:r>
              <a:rPr lang="en-US" dirty="0"/>
              <a:t>No objections.</a:t>
            </a:r>
          </a:p>
        </p:txBody>
      </p:sp>
      <p:sp>
        <p:nvSpPr>
          <p:cNvPr id="4" name="Slide Number Placeholder 3">
            <a:extLst>
              <a:ext uri="{FF2B5EF4-FFF2-40B4-BE49-F238E27FC236}">
                <a16:creationId xmlns:a16="http://schemas.microsoft.com/office/drawing/2014/main" id="{05F5A0C0-5E09-452C-88F1-419CA7C7FEF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AAD3151-02FF-4AA1-806D-22A75C0E6B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104ECF7-7C29-4444-8193-D803808CD03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67036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11-19/780 Consideration on HARQ (Jinsoo Choi) [20mins]</a:t>
            </a:r>
          </a:p>
          <a:p>
            <a:pPr fontAlgn="t">
              <a:buFont typeface="Arial" panose="020B0604020202020204" pitchFamily="34" charset="0"/>
              <a:buChar char="•"/>
            </a:pPr>
            <a:endParaRPr lang="en-US" sz="2000" b="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11-19/777 Performance on Multi-band Operation (</a:t>
            </a:r>
            <a:r>
              <a:rPr lang="en-US" sz="2000" b="0" dirty="0" err="1">
                <a:solidFill>
                  <a:srgbClr val="00B050"/>
                </a:solidFill>
              </a:rPr>
              <a:t>Insun</a:t>
            </a:r>
            <a:r>
              <a:rPr lang="en-US" sz="2000" b="0" dirty="0">
                <a:solidFill>
                  <a:srgbClr val="00B050"/>
                </a:solidFill>
              </a:rPr>
              <a:t> Jang) [20mins]</a:t>
            </a:r>
          </a:p>
          <a:p>
            <a:pPr fontAlgn="t">
              <a:buFont typeface="Arial" panose="020B0604020202020204" pitchFamily="34" charset="0"/>
              <a:buChar char="•"/>
            </a:pPr>
            <a:r>
              <a:rPr lang="en-US" sz="2000" b="0" dirty="0">
                <a:solidFill>
                  <a:srgbClr val="00B050"/>
                </a:solidFill>
              </a:rPr>
              <a:t>11-19/800 Joint Processing MU-MIMO Update (Ron </a:t>
            </a:r>
            <a:r>
              <a:rPr lang="en-US" sz="2000" b="0" dirty="0" err="1">
                <a:solidFill>
                  <a:srgbClr val="00B050"/>
                </a:solidFill>
              </a:rPr>
              <a:t>Porat</a:t>
            </a:r>
            <a:r>
              <a:rPr lang="en-US" sz="2000" b="0" dirty="0">
                <a:solidFill>
                  <a:srgbClr val="00B050"/>
                </a:solidFill>
              </a:rPr>
              <a:t>)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11-19/766 Enhanced Multi-band/Multi-channel Operation (Yongho Seok) [20mins]</a:t>
            </a:r>
          </a:p>
          <a:p>
            <a:pPr fontAlgn="t">
              <a:buFont typeface="Arial" panose="020B0604020202020204" pitchFamily="34" charset="0"/>
              <a:buChar char="•"/>
            </a:pPr>
            <a:r>
              <a:rPr lang="en-US" sz="2000" b="0" dirty="0">
                <a:solidFill>
                  <a:srgbClr val="00B050"/>
                </a:solidFill>
              </a:rPr>
              <a:t>11-19/791 Effect of Preamble Decoding on HARQ in 802.11be (Xiaofei Wang) [20mins]</a:t>
            </a:r>
          </a:p>
          <a:p>
            <a:pPr fontAlgn="t">
              <a:buFont typeface="Arial" panose="020B0604020202020204" pitchFamily="34" charset="0"/>
              <a:buChar char="•"/>
            </a:pPr>
            <a:r>
              <a:rPr lang="en-US" sz="2000" b="0" dirty="0">
                <a:solidFill>
                  <a:srgbClr val="00B050"/>
                </a:solidFill>
              </a:rPr>
              <a:t>11-19/811 Coordinated Null Steering for EHT (A. Garcia-Rodriguez) [20mins]</a:t>
            </a:r>
          </a:p>
          <a:p>
            <a:pPr fontAlgn="t">
              <a:buFont typeface="Arial" panose="020B0604020202020204" pitchFamily="34" charset="0"/>
              <a:buChar char="•"/>
            </a:pPr>
            <a:r>
              <a:rPr lang="en-US" sz="2000" b="0" dirty="0">
                <a:solidFill>
                  <a:srgbClr val="00B050"/>
                </a:solidFill>
              </a:rPr>
              <a:t>11-19/823 Multi-Link Aggregation (Abhishek Patil) [20mins]</a:t>
            </a:r>
          </a:p>
          <a:p>
            <a:pPr fontAlgn="t">
              <a:buFont typeface="Arial" panose="020B0604020202020204" pitchFamily="34" charset="0"/>
              <a:buChar char="•"/>
            </a:pPr>
            <a:r>
              <a:rPr lang="en-US" sz="2000" b="0" dirty="0">
                <a:solidFill>
                  <a:srgbClr val="00B050"/>
                </a:solidFill>
              </a:rPr>
              <a:t>11-19/822 Extremely Efficient Multi-band Operation (Po-Kai Huang)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t>11-19/787r1 802.11be timeline proposal (Laurent Cariou) [5mins]</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TGbe Selection Procedure</a:t>
            </a:r>
          </a:p>
          <a:p>
            <a:pPr marL="800100" lvl="1" indent="-342900">
              <a:buFont typeface="Arial" panose="020B0604020202020204" pitchFamily="34" charset="0"/>
              <a:buChar char="•"/>
            </a:pPr>
            <a:r>
              <a:rPr lang="en-US" sz="1800" dirty="0"/>
              <a:t>11-19/559r1 802.11be selection procedure (Alfred Asterjadhi) [5mins]</a:t>
            </a:r>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Move to adopt the following timeline for TGbe</a:t>
            </a:r>
          </a:p>
          <a:p>
            <a:pPr lvl="1">
              <a:buFont typeface="Arial" panose="020B0604020202020204" pitchFamily="34" charset="0"/>
              <a:buChar char="•"/>
            </a:pPr>
            <a:r>
              <a:rPr lang="en-US" altLang="en-US" sz="1400" dirty="0"/>
              <a:t>PAR approved							Mar 2019</a:t>
            </a:r>
          </a:p>
          <a:p>
            <a:pPr lvl="1">
              <a:buFont typeface="Arial" panose="020B0604020202020204" pitchFamily="34" charset="0"/>
              <a:buChar char="•"/>
            </a:pPr>
            <a:r>
              <a:rPr lang="en-US" altLang="en-US" sz="1400" dirty="0"/>
              <a:t>First TG meeting						May 2019</a:t>
            </a:r>
          </a:p>
          <a:p>
            <a:pPr lvl="1">
              <a:buFont typeface="Arial" panose="020B0604020202020204" pitchFamily="34" charset="0"/>
              <a:buChar char="•"/>
            </a:pPr>
            <a:r>
              <a:rPr lang="en-US" altLang="en-US" sz="1400" dirty="0"/>
              <a:t>D0.1 								Sept 2020</a:t>
            </a:r>
          </a:p>
          <a:p>
            <a:pPr lvl="1">
              <a:buFont typeface="Arial" panose="020B0604020202020204" pitchFamily="34" charset="0"/>
              <a:buChar char="•"/>
            </a:pPr>
            <a:r>
              <a:rPr lang="en-US" altLang="en-US" sz="1400" dirty="0">
                <a:solidFill>
                  <a:schemeClr val="tx1"/>
                </a:solidFill>
              </a:rPr>
              <a:t>D1.0 Letter Ballot						May 2021</a:t>
            </a:r>
          </a:p>
          <a:p>
            <a:pPr lvl="1">
              <a:buFont typeface="Arial" panose="020B0604020202020204" pitchFamily="34" charset="0"/>
              <a:buChar char="•"/>
            </a:pPr>
            <a:r>
              <a:rPr lang="en-US" altLang="en-US" sz="1400" dirty="0">
                <a:solidFill>
                  <a:schemeClr val="tx1"/>
                </a:solidFill>
              </a:rPr>
              <a:t>D2.0 LB 							Mar 2022</a:t>
            </a:r>
          </a:p>
          <a:p>
            <a:pPr lvl="1">
              <a:buFont typeface="Arial" panose="020B0604020202020204" pitchFamily="34" charset="0"/>
              <a:buChar char="•"/>
            </a:pPr>
            <a:r>
              <a:rPr lang="en-US" altLang="en-US" sz="1400" dirty="0"/>
              <a:t>D3.0 LB 							Nov 2022</a:t>
            </a:r>
          </a:p>
          <a:p>
            <a:pPr lvl="1">
              <a:buFont typeface="Arial" panose="020B0604020202020204" pitchFamily="34" charset="0"/>
              <a:buChar char="•"/>
            </a:pPr>
            <a:r>
              <a:rPr lang="en-US" altLang="en-US" sz="1400" dirty="0">
                <a:solidFill>
                  <a:schemeClr val="tx1"/>
                </a:solidFill>
              </a:rPr>
              <a:t>Initial Sponsor Ballot (D4.0)				May 2023</a:t>
            </a:r>
          </a:p>
          <a:p>
            <a:pPr lvl="1">
              <a:buFont typeface="Arial" panose="020B0604020202020204" pitchFamily="34" charset="0"/>
              <a:buChar char="•"/>
            </a:pPr>
            <a:r>
              <a:rPr lang="en-US" altLang="en-US" sz="1400" dirty="0">
                <a:solidFill>
                  <a:schemeClr val="tx1"/>
                </a:solidFill>
              </a:rPr>
              <a:t>Final 802.11 WG approval					Mar 2024</a:t>
            </a:r>
          </a:p>
          <a:p>
            <a:pPr lvl="1">
              <a:buFont typeface="Arial" panose="020B0604020202020204" pitchFamily="34" charset="0"/>
              <a:buChar char="•"/>
            </a:pPr>
            <a:r>
              <a:rPr lang="en-US" altLang="en-US" sz="1400" dirty="0">
                <a:solidFill>
                  <a:schemeClr val="tx1"/>
                </a:solidFill>
              </a:rPr>
              <a:t>802 EC approval						Mar 2024</a:t>
            </a:r>
          </a:p>
          <a:p>
            <a:pPr lvl="1">
              <a:buFont typeface="Arial" panose="020B0604020202020204" pitchFamily="34" charset="0"/>
              <a:buChar char="•"/>
            </a:pPr>
            <a:r>
              <a:rPr lang="en-US" altLang="en-US" sz="1400" dirty="0" err="1">
                <a:solidFill>
                  <a:schemeClr val="tx1"/>
                </a:solidFill>
              </a:rPr>
              <a:t>RevCom</a:t>
            </a:r>
            <a:r>
              <a:rPr lang="en-US" altLang="en-US" sz="1400" dirty="0">
                <a:solidFill>
                  <a:schemeClr val="tx1"/>
                </a:solidFill>
              </a:rPr>
              <a:t> and SASB approval				May 2024</a:t>
            </a:r>
          </a:p>
          <a:p>
            <a:pPr marL="0" indent="0"/>
            <a:endParaRPr lang="en-US" sz="1600" dirty="0"/>
          </a:p>
          <a:p>
            <a:pPr marL="0" indent="0"/>
            <a:r>
              <a:rPr lang="en-US" sz="1600" dirty="0"/>
              <a:t>Move: 	Laurent Cariou				Second: Michael Montemurro</a:t>
            </a:r>
          </a:p>
          <a:p>
            <a:pPr marL="0" indent="0"/>
            <a:r>
              <a:rPr lang="en-US" sz="1600" dirty="0"/>
              <a:t>Discussion: None.</a:t>
            </a:r>
          </a:p>
          <a:p>
            <a:pPr marL="0" indent="0"/>
            <a:r>
              <a:rPr lang="en-US" sz="1600" dirty="0"/>
              <a:t>Result: Motion passes with unanimous consent.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11-19/559r1 as the selection procedure document for TGbe</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Michael Montemurro		Second: Bin Tian</a:t>
            </a:r>
          </a:p>
          <a:p>
            <a:pPr marL="0" indent="0"/>
            <a:r>
              <a:rPr lang="en-US" dirty="0"/>
              <a:t>Discussion: None</a:t>
            </a:r>
          </a:p>
          <a:p>
            <a:pPr marL="0" indent="0"/>
            <a:r>
              <a:rPr lang="en-US" dirty="0"/>
              <a:t>Result: Motion passes with unanimous consent.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Dennis Sundman</a:t>
            </a:r>
          </a:p>
          <a:p>
            <a:pPr>
              <a:buFont typeface="Arial" panose="020B0604020202020204" pitchFamily="34" charset="0"/>
              <a:buChar char="•"/>
            </a:pPr>
            <a:r>
              <a:rPr lang="en-US" sz="1800" dirty="0"/>
              <a:t>Appointed TGbe Technical Editor: </a:t>
            </a:r>
            <a:r>
              <a:rPr lang="en-US" sz="1800" i="1" dirty="0"/>
              <a:t>Edward Au</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Dennis Sundman as TGbe Secretary</a:t>
            </a:r>
          </a:p>
          <a:p>
            <a:pPr>
              <a:buFont typeface="Arial" panose="020B0604020202020204" pitchFamily="34" charset="0"/>
              <a:buChar char="•"/>
            </a:pPr>
            <a:endParaRPr lang="en-US" sz="2000" dirty="0"/>
          </a:p>
          <a:p>
            <a:pPr marL="0" indent="0"/>
            <a:r>
              <a:rPr lang="en-US" sz="2000" dirty="0"/>
              <a:t>Move: Michael Montemurro		Second: Lei Wang</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Edward Au as TGbe Technical Editor</a:t>
            </a:r>
          </a:p>
          <a:p>
            <a:pPr>
              <a:buFont typeface="Arial" panose="020B0604020202020204" pitchFamily="34" charset="0"/>
              <a:buChar char="•"/>
            </a:pPr>
            <a:endParaRPr lang="en-US" sz="2000" dirty="0"/>
          </a:p>
          <a:p>
            <a:pPr marL="0" indent="0"/>
            <a:r>
              <a:rPr lang="en-US" sz="2000" dirty="0"/>
              <a:t>Move: Ming Gan					Second: Carlos Cordeiro</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Preference is Two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TGbe?</a:t>
            </a:r>
          </a:p>
          <a:p>
            <a:pPr lvl="1">
              <a:buFont typeface="Arial" panose="020B0604020202020204" pitchFamily="34" charset="0"/>
              <a:buChar char="•"/>
            </a:pPr>
            <a:r>
              <a:rPr lang="en-US" dirty="0"/>
              <a:t>Option 1: One    (21)</a:t>
            </a:r>
          </a:p>
          <a:p>
            <a:pPr lvl="1">
              <a:buFont typeface="Arial" panose="020B0604020202020204" pitchFamily="34" charset="0"/>
              <a:buChar char="•"/>
            </a:pPr>
            <a:r>
              <a:rPr lang="en-US" dirty="0"/>
              <a:t>Option 2: Two    (101)</a:t>
            </a:r>
          </a:p>
          <a:p>
            <a:pPr lvl="1">
              <a:buFont typeface="Arial" panose="020B0604020202020204" pitchFamily="34" charset="0"/>
              <a:buChar char="•"/>
            </a:pPr>
            <a:r>
              <a:rPr lang="en-US" dirty="0"/>
              <a:t>Option 3: Three    (34)</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a:buFont typeface="Arial" panose="020B0604020202020204" pitchFamily="34" charset="0"/>
              <a:buChar char="•"/>
            </a:pPr>
            <a:r>
              <a:rPr lang="en-US" dirty="0"/>
              <a:t>Laurent Cariou    			</a:t>
            </a:r>
          </a:p>
          <a:p>
            <a:pPr>
              <a:buFont typeface="Arial" panose="020B0604020202020204" pitchFamily="34" charset="0"/>
              <a:buChar char="•"/>
            </a:pPr>
            <a:r>
              <a:rPr lang="en-US" dirty="0"/>
              <a:t>Jianhan Liu				</a:t>
            </a:r>
          </a:p>
          <a:p>
            <a:pPr>
              <a:buFont typeface="Arial" panose="020B0604020202020204" pitchFamily="34" charset="0"/>
              <a:buChar char="•"/>
            </a:pPr>
            <a:r>
              <a:rPr lang="en-US" dirty="0"/>
              <a:t>Kiseon Ryu				</a:t>
            </a:r>
          </a:p>
          <a:p>
            <a:pPr>
              <a:buFont typeface="Arial" panose="020B0604020202020204" pitchFamily="34" charset="0"/>
              <a:buChar char="•"/>
            </a:pPr>
            <a:r>
              <a:rPr lang="en-US" dirty="0"/>
              <a:t>Michael Montemurro		</a:t>
            </a:r>
          </a:p>
          <a:p>
            <a:pPr>
              <a:buFont typeface="Arial" panose="020B0604020202020204" pitchFamily="34" charset="0"/>
              <a:buChar char="•"/>
            </a:pPr>
            <a:r>
              <a:rPr lang="en-US" dirty="0"/>
              <a:t>Matthew Fischer			</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marL="400050">
              <a:buFont typeface="Arial" panose="020B0604020202020204" pitchFamily="34" charset="0"/>
              <a:buChar char="•"/>
            </a:pPr>
            <a:r>
              <a:rPr lang="en-US" sz="2000" dirty="0"/>
              <a:t>Laurent Cariou    			60</a:t>
            </a:r>
          </a:p>
          <a:p>
            <a:pPr marL="400050">
              <a:buFont typeface="Arial" panose="020B0604020202020204" pitchFamily="34" charset="0"/>
              <a:buChar char="•"/>
            </a:pPr>
            <a:r>
              <a:rPr lang="en-US" sz="2000" dirty="0"/>
              <a:t>Jianhan Liu					48</a:t>
            </a:r>
          </a:p>
          <a:p>
            <a:pPr marL="400050">
              <a:buFont typeface="Arial" panose="020B0604020202020204" pitchFamily="34" charset="0"/>
              <a:buChar char="•"/>
            </a:pPr>
            <a:r>
              <a:rPr lang="en-US" sz="2000" dirty="0"/>
              <a:t>Kiseon Ryu					47</a:t>
            </a:r>
          </a:p>
          <a:p>
            <a:pPr marL="400050">
              <a:buFont typeface="Arial" panose="020B0604020202020204" pitchFamily="34" charset="0"/>
              <a:buChar char="•"/>
            </a:pPr>
            <a:r>
              <a:rPr lang="en-US" sz="2000" dirty="0"/>
              <a:t>Michael Montemurro		35</a:t>
            </a:r>
          </a:p>
          <a:p>
            <a:pPr marL="400050">
              <a:buFont typeface="Arial" panose="020B0604020202020204" pitchFamily="34" charset="0"/>
              <a:buChar char="•"/>
            </a:pPr>
            <a:r>
              <a:rPr lang="en-US" sz="2000" dirty="0"/>
              <a:t>Matthew Fischer				57</a:t>
            </a:r>
          </a:p>
          <a:p>
            <a:pPr marL="800100" lvl="1" indent="-342900">
              <a:buFont typeface="Arial" panose="020B0604020202020204" pitchFamily="34" charset="0"/>
              <a:buChar char="•"/>
            </a:pPr>
            <a:endParaRPr lang="en-US" sz="1800" dirty="0"/>
          </a:p>
          <a:p>
            <a:pPr marL="400050">
              <a:buFont typeface="Arial" panose="020B0604020202020204" pitchFamily="34" charset="0"/>
              <a:buChar char="•"/>
            </a:pPr>
            <a:r>
              <a:rPr lang="en-US" sz="2000" dirty="0"/>
              <a:t>3 blank returns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Cariou as TGbe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Carlos Cordeiro				Second: Sean Coffey</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2</a:t>
            </a:r>
            <a:r>
              <a:rPr lang="en-US" baseline="30000" dirty="0">
                <a:solidFill>
                  <a:schemeClr val="tx1"/>
                </a:solidFill>
              </a:rPr>
              <a:t>nd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Matthew Fischer as TGbe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Nandagopalan					Second: Ming Gan</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13467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rgbClr val="00B050"/>
                </a:solidFill>
              </a:rPr>
              <a:t>11-19/778 Consideration on 320MHz BW &amp; 16 Spatial Streams (</a:t>
            </a:r>
            <a:r>
              <a:rPr lang="en-US" sz="1800" dirty="0" err="1">
                <a:solidFill>
                  <a:srgbClr val="00B050"/>
                </a:solidFill>
              </a:rPr>
              <a:t>Eunsung</a:t>
            </a:r>
            <a:r>
              <a:rPr lang="en-US" sz="1800" dirty="0">
                <a:solidFill>
                  <a:srgbClr val="00B050"/>
                </a:solidFill>
              </a:rPr>
              <a:t> Park)[20mins]</a:t>
            </a:r>
          </a:p>
          <a:p>
            <a:pPr fontAlgn="t">
              <a:buFont typeface="Arial" panose="020B0604020202020204" pitchFamily="34" charset="0"/>
              <a:buChar char="•"/>
            </a:pPr>
            <a:r>
              <a:rPr lang="en-US" sz="1800" dirty="0">
                <a:solidFill>
                  <a:srgbClr val="00B050"/>
                </a:solidFill>
              </a:rPr>
              <a:t>11-19/637 Feasibility of 4096QAM (Sigurd Schelstraete)[20mins]</a:t>
            </a:r>
          </a:p>
          <a:p>
            <a:pPr marL="0" indent="0"/>
            <a:endParaRPr lang="en-US" sz="180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dirty="0"/>
              <a:t>May 30</a:t>
            </a:r>
            <a:r>
              <a:rPr lang="en-US" altLang="en-US" baseline="30000" dirty="0"/>
              <a:t>th</a:t>
            </a:r>
            <a:r>
              <a:rPr lang="en-US" altLang="en-US" dirty="0"/>
              <a:t>     (Thursday), 	11:00 ET – 13:00 ET</a:t>
            </a:r>
          </a:p>
          <a:p>
            <a:pPr>
              <a:buFont typeface="Arial" panose="020B0604020202020204" pitchFamily="34" charset="0"/>
              <a:buChar char="•"/>
            </a:pPr>
            <a:r>
              <a:rPr lang="en-US" altLang="en-US" dirty="0"/>
              <a:t>June 13</a:t>
            </a:r>
            <a:r>
              <a:rPr lang="en-US" altLang="en-US" baseline="30000" dirty="0"/>
              <a:t>th</a:t>
            </a:r>
            <a:r>
              <a:rPr lang="en-US" altLang="en-US" dirty="0"/>
              <a:t> 	 (Thursday), 	11:00 ET – 13:00 ET</a:t>
            </a:r>
          </a:p>
          <a:p>
            <a:pPr>
              <a:buFont typeface="Arial" panose="020B0604020202020204" pitchFamily="34" charset="0"/>
              <a:buChar char="•"/>
            </a:pPr>
            <a:r>
              <a:rPr lang="en-US" altLang="en-US" dirty="0"/>
              <a:t>June 27</a:t>
            </a:r>
            <a:r>
              <a:rPr lang="en-US" altLang="en-US" baseline="30000" dirty="0"/>
              <a:t>th</a:t>
            </a:r>
            <a:r>
              <a:rPr lang="en-US" altLang="en-US" dirty="0"/>
              <a:t> 	 (Thursday), 	11:00 ET – 13:00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Discussion on remaining TG documents</a:t>
            </a:r>
          </a:p>
          <a:p>
            <a:pPr>
              <a:buFont typeface="Arial" panose="020B0604020202020204" pitchFamily="34" charset="0"/>
              <a:buChar char="•"/>
            </a:pPr>
            <a:r>
              <a:rPr lang="en-US" dirty="0"/>
              <a:t>Presentation of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dirty="0"/>
              <a:t>TGbe webpage</a:t>
            </a:r>
          </a:p>
          <a:p>
            <a:pPr marL="800100" lvl="1" indent="-342900">
              <a:buFont typeface="Arial" panose="020B0604020202020204" pitchFamily="34" charset="0"/>
              <a:buChar char="•"/>
            </a:pPr>
            <a:r>
              <a:rPr lang="en-US" dirty="0">
                <a:hlinkClick r:id="rId2"/>
              </a:rPr>
              <a:t>http://www.ieee802.org/11/Reports/tgbe_update.htm</a:t>
            </a: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Approved P802.11be PAR</a:t>
            </a:r>
          </a:p>
          <a:p>
            <a:pPr marL="800100" lvl="1" indent="-342900">
              <a:buFont typeface="Arial" panose="020B0604020202020204" pitchFamily="34" charset="0"/>
              <a:buChar char="•"/>
            </a:pPr>
            <a:r>
              <a:rPr lang="en-US" dirty="0">
                <a:hlinkClick r:id="rId3"/>
              </a:rPr>
              <a:t>https://development.standards.ieee.org/P1102800033/par</a:t>
            </a: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Approved P802.11be CSD</a:t>
            </a:r>
          </a:p>
          <a:p>
            <a:pPr marL="800100" lvl="1" indent="-342900">
              <a:buFont typeface="Arial" panose="020B0604020202020204" pitchFamily="34" charset="0"/>
              <a:buChar char="•"/>
            </a:pPr>
            <a:r>
              <a:rPr lang="en-US" dirty="0">
                <a:hlinkClick r:id="rId4"/>
              </a:rPr>
              <a:t>https://mentor.ieee.org/802-ec/dcn/19/ec-19-0063-00-ACSD-p802-11be.docx</a:t>
            </a:r>
            <a:endParaRPr lang="en-US" dirty="0"/>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18564</TotalTime>
  <Words>2859</Words>
  <Application>Microsoft Office PowerPoint</Application>
  <PresentationFormat>On-screen Show (4:3)</PresentationFormat>
  <Paragraphs>751</Paragraphs>
  <Slides>50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Straw Poll</vt:lpstr>
      <vt:lpstr>Submissions</vt:lpstr>
      <vt:lpstr>Agenda for Tuesday AM1 (1hr)</vt:lpstr>
      <vt:lpstr>Submissions</vt:lpstr>
      <vt:lpstr>Agenda for Tuesday EVE</vt:lpstr>
      <vt:lpstr>Submissions</vt:lpstr>
      <vt:lpstr>Agenda for Wednesday AM1</vt:lpstr>
      <vt:lpstr>TG Documents (cont.)</vt:lpstr>
      <vt:lpstr>Timeline Motion</vt:lpstr>
      <vt:lpstr>Selection Procedure Motion</vt:lpstr>
      <vt:lpstr>Proposed TG Structure</vt:lpstr>
      <vt:lpstr>Confirm TGbe Secretary</vt:lpstr>
      <vt:lpstr>Confirm TGbe Technical Editor</vt:lpstr>
      <vt:lpstr>Vice-Chairs Election Process</vt:lpstr>
      <vt:lpstr>Straw Poll</vt:lpstr>
      <vt:lpstr>Candidates for Vice Chair(s)</vt:lpstr>
      <vt:lpstr>Vice Chair Election Results</vt:lpstr>
      <vt:lpstr>Confirm TGbe 1st Vice Chair</vt:lpstr>
      <vt:lpstr>Confirm TGbe 2nd  Vice Chair</vt:lpstr>
      <vt:lpstr>Submissions</vt:lpstr>
      <vt:lpstr>Agenda for Thursday PM2</vt:lpstr>
      <vt:lpstr>Submissions</vt:lpstr>
      <vt:lpstr>Teleconference Plan</vt:lpstr>
      <vt:lpstr>Goals for July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482</cp:revision>
  <cp:lastPrinted>1601-01-01T00:00:00Z</cp:lastPrinted>
  <dcterms:created xsi:type="dcterms:W3CDTF">2017-01-26T15:28:16Z</dcterms:created>
  <dcterms:modified xsi:type="dcterms:W3CDTF">2019-05-16T16:06:35Z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