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294" r:id="rId33"/>
    <p:sldId id="301" r:id="rId34"/>
    <p:sldId id="302" r:id="rId35"/>
    <p:sldId id="272" r:id="rId36"/>
    <p:sldId id="297" r:id="rId37"/>
    <p:sldId id="304" r:id="rId38"/>
    <p:sldId id="286" r:id="rId39"/>
    <p:sldId id="305" r:id="rId40"/>
    <p:sldId id="298"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p:cViewPr varScale="1">
        <p:scale>
          <a:sx n="114" d="100"/>
          <a:sy n="114" d="100"/>
        </p:scale>
        <p:origin x="17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3994"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109744583"/>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766</a:t>
                      </a:r>
                    </a:p>
                  </a:txBody>
                  <a:tcPr/>
                </a:tc>
                <a:tc>
                  <a:txBody>
                    <a:bodyPr/>
                    <a:lstStyle/>
                    <a:p>
                      <a:pPr algn="ctr"/>
                      <a:r>
                        <a:rPr lang="en-US" sz="1200" b="0" u="none" kern="1200" dirty="0">
                          <a:solidFill>
                            <a:schemeClr val="bg1">
                              <a:lumMod val="50000"/>
                            </a:schemeClr>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Enhanced Multi-band/Multi-channel Operation</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791</a:t>
                      </a:r>
                    </a:p>
                  </a:txBody>
                  <a:tcPr/>
                </a:tc>
                <a:tc>
                  <a:txBody>
                    <a:bodyPr/>
                    <a:lstStyle/>
                    <a:p>
                      <a:pPr algn="ctr"/>
                      <a:r>
                        <a:rPr lang="en-US" sz="1200" b="0" u="none" kern="1200" dirty="0">
                          <a:solidFill>
                            <a:schemeClr val="bg1">
                              <a:lumMod val="50000"/>
                            </a:schemeClr>
                          </a:solidFill>
                          <a:latin typeface="+mn-lt"/>
                          <a:ea typeface="+mn-ea"/>
                          <a:cs typeface="+mn-cs"/>
                        </a:rPr>
                        <a:t>390</a:t>
                      </a:r>
                    </a:p>
                  </a:txBody>
                  <a:tcPr/>
                </a:tc>
                <a:tc>
                  <a:txBody>
                    <a:bodyPr/>
                    <a:lstStyle/>
                    <a:p>
                      <a:pPr algn="l"/>
                      <a:r>
                        <a:rPr lang="en-US" sz="1200" b="0" kern="1200" dirty="0">
                          <a:solidFill>
                            <a:schemeClr val="tx1"/>
                          </a:solidFill>
                          <a:latin typeface="+mn-lt"/>
                          <a:ea typeface="+mn-ea"/>
                          <a:cs typeface="+mn-cs"/>
                        </a:rPr>
                        <a:t>Effect of Preamble Decoding on HARQ in 802.11be</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811</a:t>
                      </a:r>
                    </a:p>
                  </a:txBody>
                  <a:tcPr/>
                </a:tc>
                <a:tc>
                  <a:txBody>
                    <a:bodyPr/>
                    <a:lstStyle/>
                    <a:p>
                      <a:pPr algn="ctr"/>
                      <a:r>
                        <a:rPr lang="en-US" sz="1200" b="0" u="none" kern="1200" dirty="0">
                          <a:solidFill>
                            <a:schemeClr val="bg1">
                              <a:lumMod val="50000"/>
                            </a:schemeClr>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Coordinated Null Steering for EHT</a:t>
                      </a:r>
                    </a:p>
                  </a:txBody>
                  <a:tcPr/>
                </a:tc>
                <a:tc>
                  <a:txBody>
                    <a:bodyPr/>
                    <a:lstStyle/>
                    <a:p>
                      <a:pPr algn="ctr"/>
                      <a:r>
                        <a:rPr lang="en-US" sz="1200" b="0" kern="1200" dirty="0">
                          <a:solidFill>
                            <a:schemeClr val="tx1"/>
                          </a:solidFill>
                          <a:latin typeface="+mn-lt"/>
                          <a:ea typeface="+mn-ea"/>
                          <a:cs typeface="+mn-cs"/>
                        </a:rPr>
                        <a:t>A. Garcia-Rodriguez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chemeClr val="bg1">
                              <a:lumMod val="50000"/>
                            </a:schemeClr>
                          </a:solidFill>
                          <a:latin typeface="+mn-lt"/>
                          <a:ea typeface="+mn-ea"/>
                          <a:cs typeface="+mn-cs"/>
                        </a:rPr>
                        <a:t>404</a:t>
                      </a:r>
                    </a:p>
                  </a:txBody>
                  <a:tcPr/>
                </a:tc>
                <a:tc>
                  <a:txBody>
                    <a:bodyPr/>
                    <a:lstStyle/>
                    <a:p>
                      <a:pPr algn="l"/>
                      <a:r>
                        <a:rPr lang="en-US" sz="1200" b="0" kern="1200" dirty="0">
                          <a:solidFill>
                            <a:schemeClr val="tx1"/>
                          </a:solidFill>
                          <a:latin typeface="+mn-lt"/>
                          <a:ea typeface="+mn-ea"/>
                          <a:cs typeface="+mn-cs"/>
                        </a:rPr>
                        <a:t>Multi-Link Aggregation</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chemeClr val="bg1">
                              <a:lumMod val="50000"/>
                            </a:schemeClr>
                          </a:solidFill>
                          <a:latin typeface="+mn-lt"/>
                          <a:ea typeface="+mn-ea"/>
                          <a:cs typeface="+mn-cs"/>
                        </a:rPr>
                        <a:t>411</a:t>
                      </a:r>
                    </a:p>
                  </a:txBody>
                  <a:tcPr/>
                </a:tc>
                <a:tc>
                  <a:txBody>
                    <a:bodyPr/>
                    <a:lstStyle/>
                    <a:p>
                      <a:pPr algn="l"/>
                      <a:r>
                        <a:rPr lang="en-US" sz="1200" b="0" kern="1200" dirty="0">
                          <a:solidFill>
                            <a:schemeClr val="tx1"/>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endParaRPr lang="en-US" sz="1200" b="0" kern="1200" noProof="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822 </a:t>
                      </a:r>
                    </a:p>
                  </a:txBody>
                  <a:tcPr/>
                </a:tc>
                <a:tc>
                  <a:txBody>
                    <a:bodyPr/>
                    <a:lstStyle/>
                    <a:p>
                      <a:pPr algn="ctr"/>
                      <a:r>
                        <a:rPr lang="en-US" sz="1200" b="0" u="none" kern="1200" dirty="0">
                          <a:solidFill>
                            <a:schemeClr val="bg1">
                              <a:lumMod val="50000"/>
                            </a:schemeClr>
                          </a:solidFill>
                          <a:latin typeface="+mn-lt"/>
                          <a:ea typeface="+mn-ea"/>
                          <a:cs typeface="+mn-cs"/>
                        </a:rPr>
                        <a:t>419</a:t>
                      </a:r>
                    </a:p>
                  </a:txBody>
                  <a:tcPr/>
                </a:tc>
                <a:tc>
                  <a:txBody>
                    <a:bodyPr/>
                    <a:lstStyle/>
                    <a:p>
                      <a:pPr algn="l"/>
                      <a:r>
                        <a:rPr lang="en-US" sz="1200" b="0" kern="1200" dirty="0">
                          <a:solidFill>
                            <a:schemeClr val="tx1"/>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Po-Kai Huang</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637</a:t>
                      </a:r>
                    </a:p>
                  </a:txBody>
                  <a:tcPr/>
                </a:tc>
                <a:tc>
                  <a:txBody>
                    <a:bodyPr/>
                    <a:lstStyle/>
                    <a:p>
                      <a:pPr algn="ctr"/>
                      <a:r>
                        <a:rPr lang="en-US" sz="1200" b="0" u="none" kern="1200" dirty="0">
                          <a:solidFill>
                            <a:schemeClr val="bg1">
                              <a:lumMod val="50000"/>
                            </a:schemeClr>
                          </a:solidFill>
                          <a:latin typeface="+mn-lt"/>
                          <a:ea typeface="+mn-ea"/>
                          <a:cs typeface="+mn-cs"/>
                        </a:rPr>
                        <a:t>444</a:t>
                      </a:r>
                    </a:p>
                  </a:txBody>
                  <a:tcPr/>
                </a:tc>
                <a:tc>
                  <a:txBody>
                    <a:bodyPr/>
                    <a:lstStyle/>
                    <a:p>
                      <a:pPr algn="l"/>
                      <a:r>
                        <a:rPr lang="en-US" sz="1200" b="0" kern="1200" dirty="0">
                          <a:solidFill>
                            <a:schemeClr val="tx1"/>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tc>
                <a:tc>
                  <a:txBody>
                    <a:bodyPr/>
                    <a:lstStyle/>
                    <a:p>
                      <a:pPr algn="ct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a:t>
                      </a:r>
                      <a:r>
                        <a:rPr lang="en-US" sz="1200" b="0" kern="1200" dirty="0" err="1">
                          <a:solidFill>
                            <a:schemeClr val="tx1"/>
                          </a:solidFill>
                          <a:latin typeface="+mn-lt"/>
                          <a:ea typeface="+mn-ea"/>
                          <a:cs typeface="+mn-cs"/>
                        </a:rPr>
                        <a:t>Schelstraete</a:t>
                      </a:r>
                      <a:r>
                        <a:rPr lang="en-US" sz="1200" b="0" kern="1200" dirty="0">
                          <a:solidFill>
                            <a:schemeClr val="tx1"/>
                          </a:solidFill>
                          <a:latin typeface="+mn-lt"/>
                          <a:ea typeface="+mn-ea"/>
                          <a:cs typeface="+mn-cs"/>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(pro tem):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11-19/780r0 Consideration on HARQ (Jinsoo Choi)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i="1" dirty="0"/>
              <a:t>TBD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TBD</a:t>
            </a:r>
          </a:p>
          <a:p>
            <a:pPr>
              <a:buFont typeface="Arial" panose="020B0604020202020204" pitchFamily="34" charset="0"/>
              <a:buChar char="•"/>
            </a:pPr>
            <a:r>
              <a:rPr lang="en-US" sz="1800" dirty="0"/>
              <a:t>Appointed TGbe Technical Editor: </a:t>
            </a:r>
            <a:r>
              <a:rPr lang="en-US" sz="1800" i="1" dirty="0"/>
              <a:t>TBD</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TGbe officers: Motions</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Motion 1: Move to approve</a:t>
            </a:r>
          </a:p>
          <a:p>
            <a:pPr lvl="1">
              <a:buFont typeface="Arial" panose="020B0604020202020204" pitchFamily="34" charset="0"/>
              <a:buChar char="•"/>
            </a:pPr>
            <a:r>
              <a:rPr lang="en-US" sz="1800" i="1" dirty="0"/>
              <a:t>TBD</a:t>
            </a:r>
            <a:r>
              <a:rPr lang="en-US" sz="1800" dirty="0"/>
              <a:t> as TGbe 1</a:t>
            </a:r>
            <a:r>
              <a:rPr lang="en-US" sz="1800" baseline="30000" dirty="0"/>
              <a:t>st</a:t>
            </a:r>
            <a:r>
              <a:rPr lang="en-US" sz="1800" dirty="0"/>
              <a:t> Vice Chair</a:t>
            </a:r>
          </a:p>
          <a:p>
            <a:pPr lvl="1">
              <a:buFont typeface="Arial" panose="020B0604020202020204" pitchFamily="34" charset="0"/>
              <a:buChar char="•"/>
            </a:pPr>
            <a:r>
              <a:rPr lang="en-US" sz="1800" i="1" dirty="0"/>
              <a:t>TBD</a:t>
            </a:r>
            <a:r>
              <a:rPr lang="en-US" sz="1800" dirty="0"/>
              <a:t> as TGbe K</a:t>
            </a:r>
            <a:r>
              <a:rPr lang="en-US" sz="1800" baseline="30000" dirty="0"/>
              <a:t>th</a:t>
            </a:r>
            <a:r>
              <a:rPr lang="en-US" sz="1800" dirty="0"/>
              <a:t> Vice Chair</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2: Move to confirm </a:t>
            </a:r>
          </a:p>
          <a:p>
            <a:pPr lvl="1">
              <a:buFont typeface="Arial" panose="020B0604020202020204" pitchFamily="34" charset="0"/>
              <a:buChar char="•"/>
            </a:pPr>
            <a:r>
              <a:rPr lang="en-US" sz="1800" i="1" dirty="0"/>
              <a:t>TBD</a:t>
            </a:r>
            <a:r>
              <a:rPr lang="en-US" sz="1800" dirty="0"/>
              <a:t> as TGbe Secretary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Motion 3: Move to confirm</a:t>
            </a:r>
          </a:p>
          <a:p>
            <a:pPr lvl="1">
              <a:buFont typeface="Arial" panose="020B0604020202020204" pitchFamily="34" charset="0"/>
              <a:buChar char="•"/>
            </a:pPr>
            <a:r>
              <a:rPr lang="en-US" sz="1800" i="1" dirty="0"/>
              <a:t>TBD</a:t>
            </a:r>
            <a:r>
              <a:rPr lang="en-US" sz="1800" dirty="0"/>
              <a:t> as TGbe Technical Editor</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16350</TotalTime>
  <Words>2444</Words>
  <Application>Microsoft Office PowerPoint</Application>
  <PresentationFormat>On-screen Show (4:3)</PresentationFormat>
  <Paragraphs>642</Paragraphs>
  <Slides>40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Proposed TG Structure</vt:lpstr>
      <vt:lpstr>Vice-Chairs Election Process</vt:lpstr>
      <vt:lpstr>TGbe officers: Motions</vt:lpstr>
      <vt:lpstr>Submissions</vt:lpstr>
      <vt:lpstr>Agenda for Thursday PM2</vt:lpstr>
      <vt:lpstr>Submissions</vt:lpstr>
      <vt:lpstr>Teleconference Plan</vt:lpstr>
      <vt:lpstr>Goals for July 2019</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397</cp:revision>
  <cp:lastPrinted>1601-01-01T00:00:00Z</cp:lastPrinted>
  <dcterms:created xsi:type="dcterms:W3CDTF">2017-01-26T15:28:16Z</dcterms:created>
  <dcterms:modified xsi:type="dcterms:W3CDTF">2019-05-14T14:06:15Z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