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Lst>
  <p:notesMasterIdLst>
    <p:notesMasterId r:id="rId149"/>
  </p:notesMasterIdLst>
  <p:handoutMasterIdLst>
    <p:handoutMasterId r:id="rId150"/>
  </p:handoutMasterIdLst>
  <p:sldIdLst>
    <p:sldId id="269" r:id="rId2"/>
    <p:sldId id="302" r:id="rId3"/>
    <p:sldId id="300" r:id="rId4"/>
    <p:sldId id="295" r:id="rId5"/>
    <p:sldId id="298" r:id="rId6"/>
    <p:sldId id="503" r:id="rId7"/>
    <p:sldId id="738" r:id="rId8"/>
    <p:sldId id="301" r:id="rId9"/>
    <p:sldId id="306" r:id="rId10"/>
    <p:sldId id="516" r:id="rId11"/>
    <p:sldId id="515" r:id="rId12"/>
    <p:sldId id="1095" r:id="rId13"/>
    <p:sldId id="1096" r:id="rId14"/>
    <p:sldId id="1425" r:id="rId15"/>
    <p:sldId id="1426" r:id="rId16"/>
    <p:sldId id="1427" r:id="rId17"/>
    <p:sldId id="1448" r:id="rId18"/>
    <p:sldId id="1454" r:id="rId19"/>
    <p:sldId id="1478" r:id="rId20"/>
    <p:sldId id="1428" r:id="rId21"/>
    <p:sldId id="1429" r:id="rId22"/>
    <p:sldId id="1430" r:id="rId23"/>
    <p:sldId id="1431" r:id="rId24"/>
    <p:sldId id="1432" r:id="rId25"/>
    <p:sldId id="1529" r:id="rId26"/>
    <p:sldId id="1433" r:id="rId27"/>
    <p:sldId id="1434" r:id="rId28"/>
    <p:sldId id="1476" r:id="rId29"/>
    <p:sldId id="1435" r:id="rId30"/>
    <p:sldId id="1436" r:id="rId31"/>
    <p:sldId id="1437" r:id="rId32"/>
    <p:sldId id="1438" r:id="rId33"/>
    <p:sldId id="1439" r:id="rId34"/>
    <p:sldId id="1440" r:id="rId35"/>
    <p:sldId id="1441" r:id="rId36"/>
    <p:sldId id="1442" r:id="rId37"/>
    <p:sldId id="1443" r:id="rId38"/>
    <p:sldId id="1444" r:id="rId39"/>
    <p:sldId id="1449" r:id="rId40"/>
    <p:sldId id="1445" r:id="rId41"/>
    <p:sldId id="1506" r:id="rId42"/>
    <p:sldId id="1519" r:id="rId43"/>
    <p:sldId id="1532" r:id="rId44"/>
    <p:sldId id="1488" r:id="rId45"/>
    <p:sldId id="1495" r:id="rId46"/>
    <p:sldId id="1499" r:id="rId47"/>
    <p:sldId id="1500" r:id="rId48"/>
    <p:sldId id="1501" r:id="rId49"/>
    <p:sldId id="1502" r:id="rId50"/>
    <p:sldId id="1503" r:id="rId51"/>
    <p:sldId id="1504" r:id="rId52"/>
    <p:sldId id="1505" r:id="rId53"/>
    <p:sldId id="1507" r:id="rId54"/>
    <p:sldId id="1508" r:id="rId55"/>
    <p:sldId id="1509" r:id="rId56"/>
    <p:sldId id="1510" r:id="rId57"/>
    <p:sldId id="1511" r:id="rId58"/>
    <p:sldId id="1512" r:id="rId59"/>
    <p:sldId id="1513" r:id="rId60"/>
    <p:sldId id="1523" r:id="rId61"/>
    <p:sldId id="1514" r:id="rId62"/>
    <p:sldId id="1520" r:id="rId63"/>
    <p:sldId id="1521" r:id="rId64"/>
    <p:sldId id="1524" r:id="rId65"/>
    <p:sldId id="1522" r:id="rId66"/>
    <p:sldId id="1525" r:id="rId67"/>
    <p:sldId id="1515" r:id="rId68"/>
    <p:sldId id="1526" r:id="rId69"/>
    <p:sldId id="1527" r:id="rId70"/>
    <p:sldId id="1528" r:id="rId71"/>
    <p:sldId id="1516" r:id="rId72"/>
    <p:sldId id="1517" r:id="rId73"/>
    <p:sldId id="1530" r:id="rId74"/>
    <p:sldId id="1518" r:id="rId75"/>
    <p:sldId id="1531" r:id="rId76"/>
    <p:sldId id="1218" r:id="rId77"/>
    <p:sldId id="1220" r:id="rId78"/>
    <p:sldId id="1409" r:id="rId79"/>
    <p:sldId id="1305" r:id="rId80"/>
    <p:sldId id="1377" r:id="rId81"/>
    <p:sldId id="1451" r:id="rId82"/>
    <p:sldId id="1455" r:id="rId83"/>
    <p:sldId id="1376" r:id="rId84"/>
    <p:sldId id="1452" r:id="rId85"/>
    <p:sldId id="1496" r:id="rId86"/>
    <p:sldId id="1497" r:id="rId87"/>
    <p:sldId id="1381" r:id="rId88"/>
    <p:sldId id="1453" r:id="rId89"/>
    <p:sldId id="1215" r:id="rId90"/>
    <p:sldId id="1456" r:id="rId91"/>
    <p:sldId id="1534" r:id="rId92"/>
    <p:sldId id="1533" r:id="rId93"/>
    <p:sldId id="1457" r:id="rId94"/>
    <p:sldId id="1458" r:id="rId95"/>
    <p:sldId id="1459" r:id="rId96"/>
    <p:sldId id="1460" r:id="rId97"/>
    <p:sldId id="1461" r:id="rId98"/>
    <p:sldId id="1462" r:id="rId99"/>
    <p:sldId id="1464" r:id="rId100"/>
    <p:sldId id="1463" r:id="rId101"/>
    <p:sldId id="1466" r:id="rId102"/>
    <p:sldId id="1467" r:id="rId103"/>
    <p:sldId id="1489" r:id="rId104"/>
    <p:sldId id="1479" r:id="rId105"/>
    <p:sldId id="1480" r:id="rId106"/>
    <p:sldId id="1482" r:id="rId107"/>
    <p:sldId id="1483" r:id="rId108"/>
    <p:sldId id="1484" r:id="rId109"/>
    <p:sldId id="1485" r:id="rId110"/>
    <p:sldId id="1486" r:id="rId111"/>
    <p:sldId id="1481" r:id="rId112"/>
    <p:sldId id="1491" r:id="rId113"/>
    <p:sldId id="1492" r:id="rId114"/>
    <p:sldId id="1493" r:id="rId115"/>
    <p:sldId id="1498" r:id="rId116"/>
    <p:sldId id="1465" r:id="rId117"/>
    <p:sldId id="1229" r:id="rId118"/>
    <p:sldId id="1246" r:id="rId119"/>
    <p:sldId id="1257" r:id="rId120"/>
    <p:sldId id="1275" r:id="rId121"/>
    <p:sldId id="1410" r:id="rId122"/>
    <p:sldId id="1413" r:id="rId123"/>
    <p:sldId id="1411" r:id="rId124"/>
    <p:sldId id="1412" r:id="rId125"/>
    <p:sldId id="1414" r:id="rId126"/>
    <p:sldId id="1446" r:id="rId127"/>
    <p:sldId id="1447" r:id="rId128"/>
    <p:sldId id="1469" r:id="rId129"/>
    <p:sldId id="1470" r:id="rId130"/>
    <p:sldId id="1471" r:id="rId131"/>
    <p:sldId id="1472" r:id="rId132"/>
    <p:sldId id="1473" r:id="rId133"/>
    <p:sldId id="1474" r:id="rId134"/>
    <p:sldId id="1313" r:id="rId135"/>
    <p:sldId id="1314" r:id="rId136"/>
    <p:sldId id="1365" r:id="rId137"/>
    <p:sldId id="1364" r:id="rId138"/>
    <p:sldId id="1315" r:id="rId139"/>
    <p:sldId id="1416" r:id="rId140"/>
    <p:sldId id="1468" r:id="rId141"/>
    <p:sldId id="1204" r:id="rId142"/>
    <p:sldId id="1205" r:id="rId143"/>
    <p:sldId id="1206" r:id="rId144"/>
    <p:sldId id="1424" r:id="rId145"/>
    <p:sldId id="868" r:id="rId146"/>
    <p:sldId id="874" r:id="rId147"/>
    <p:sldId id="305" r:id="rId148"/>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0000"/>
    <a:srgbClr val="FF9999"/>
    <a:srgbClr val="B2B2B2"/>
    <a:srgbClr val="FFCCCC"/>
    <a:srgbClr val="FF6600"/>
    <a:srgbClr val="2D2DB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18" autoAdjust="0"/>
    <p:restoredTop sz="71403" autoAdjust="0"/>
  </p:normalViewPr>
  <p:slideViewPr>
    <p:cSldViewPr>
      <p:cViewPr varScale="1">
        <p:scale>
          <a:sx n="66" d="100"/>
          <a:sy n="66" d="100"/>
        </p:scale>
        <p:origin x="1436" y="3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handoutMaster" Target="handoutMasters/handoutMaster1.xml"/><Relationship Id="rId155"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802.11-17/0291r0</a:t>
            </a:r>
            <a:endParaRPr lang="en-US" dirty="0"/>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802.11-17/0291r0</a:t>
            </a:r>
            <a:endParaRPr lang="en-US" dirty="0"/>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5</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6</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29059255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802.11-19/0571r4</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63379"/>
            <a:ext cx="912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May 2019</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hyperlink" Target="https://mentor.ieee.org/802.11/dcn/19/11-19-0063-02-coex-proposed-ls-to-3gpp-ran1-wrt-short-and-no-lbt.docx" TargetMode="External"/><Relationship Id="rId2" Type="http://schemas.openxmlformats.org/officeDocument/2006/relationships/hyperlink" Target="https://mentor.ieee.org/802.11/dcn/19/11-19-0663-01-0000-2019-april-liaison-from-ran1-on-the-use-of-no-short-lbt.docx" TargetMode="Externa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www.3gpp.org/ftp/Specs/archive/38_series/38.889/38889-100.zip" TargetMode="Externa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hyperlink" Target="http://www.3gpp.org/ftp/tsg_ran/TSG_RAN/TSGR_82/Docs/RP-182878.zip" TargetMode="Externa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hyperlink" Target="http://www.3gpp.org/ftp/tsg_ran/TSG_RAN/TSGR_82/Docs/RP-182878.zip"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hyperlink" Target="https://mentor.ieee.org/802.11/dcn/19/11-19-0564-00-0000-liaison-from-3gpp-ran-response-ls-on-invitation-to-coexistence-workshop-in-vienna.docx" TargetMode="Externa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3.wmf"/><Relationship Id="rId4" Type="http://schemas.openxmlformats.org/officeDocument/2006/relationships/oleObject" Target="../embeddings/oleObject11.bin"/></Relationships>
</file>

<file path=ppt/slides/_rels/slide124.xml.rels><?xml version="1.0" encoding="UTF-8" standalone="yes"?>
<Relationships xmlns="http://schemas.openxmlformats.org/package/2006/relationships"><Relationship Id="rId3" Type="http://schemas.openxmlformats.org/officeDocument/2006/relationships/hyperlink" Target="http://www.3gpp.org/ftp/tsg_ran/TSG_RAN/TSGR_83/Docs/RP-190706.zip" TargetMode="External"/><Relationship Id="rId2" Type="http://schemas.openxmlformats.org/officeDocument/2006/relationships/hyperlink" Target="https://mentor.ieee.org/802.11/dcn/19/11-19-0564-00-0000-liaison-from-3gpp-ran-response-ls-on-invitation-to-coexistence-workshop-in-vienna.docx" TargetMode="Externa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hyperlink" Target="ftp://ftp.3gpp.org/tsg_ran/WG1_RL1/TSGR1_96b/Report" TargetMode="Externa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4.wmf"/></Relationships>
</file>

<file path=ppt/slides/_rels/slide13.xml.rels><?xml version="1.0" encoding="UTF-8" standalone="yes"?>
<Relationships xmlns="http://schemas.openxmlformats.org/package/2006/relationships"><Relationship Id="rId2" Type="http://schemas.openxmlformats.org/officeDocument/2006/relationships/hyperlink" Target="https://mentor.ieee.org/802.11/dcn/19/11-19-0635-00-coex-march-2019-minutes.docx" TargetMode="Externa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hyperlink" Target="https://www.3gpp.org/ftp/tsg_ran/WG1_RL1/TSGR1_97/Docs/" TargetMode="Externa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hyperlink" Target="https://www.3gpp.org/ftp/tsg_ran/WG1_RL1/TSGR1_97/Docs/" TargetMode="Externa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hyperlink" Target="https://www.3gpp.org/ftp/tsg_ran/WG1_RL1/TSGR1_97/Docs/" TargetMode="Externa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3" Type="http://schemas.openxmlformats.org/officeDocument/2006/relationships/hyperlink" Target="https://www.fiercewireless.com/wireless/qualcomm-6-ghz-ideal-home-for-next-gen-802-11-5g-nr-u-technologies" TargetMode="External"/><Relationship Id="rId2" Type="http://schemas.openxmlformats.org/officeDocument/2006/relationships/hyperlink" Target="https://ecfsapi.fcc.gov/file/1021644462961/Qualcomm%20Comments%20on%206GHz%20NPRM.pdf" TargetMode="Externa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15.wmf"/></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3" Type="http://schemas.openxmlformats.org/officeDocument/2006/relationships/hyperlink" Target="https://mentor.ieee.org/802.11/dcn/18/11-18-1305-00-coex-proposed-ls-to-3gpp-ran4-on-certain-channel-combinations-in-laa.docx" TargetMode="Externa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16.wmf"/><Relationship Id="rId4" Type="http://schemas.openxmlformats.org/officeDocument/2006/relationships/oleObject" Target="../embeddings/oleObject14.bin"/></Relationships>
</file>

<file path=ppt/slides/_rels/slide143.xml.rels><?xml version="1.0" encoding="UTF-8" standalone="yes"?>
<Relationships xmlns="http://schemas.openxmlformats.org/package/2006/relationships"><Relationship Id="rId3" Type="http://schemas.openxmlformats.org/officeDocument/2006/relationships/hyperlink" Target="https://mentor.ieee.org/802.11/dcn/18/11-18-1642-00-coex-3gpp-ran1-ran2-and-ran4-status-on-nr-unlicensed-and-laa.pptx" TargetMode="External"/><Relationship Id="rId2" Type="http://schemas.openxmlformats.org/officeDocument/2006/relationships/hyperlink" Target="https://mentor.ieee.org/802.11/dcn/18/11-18-1561-00-0000-3gpp-ran-wg4-reply-ls-to-ieee-802-11-wg-regarding-certain-channel-combinations-for-laa-in-5ghz.docx" TargetMode="External"/><Relationship Id="rId1" Type="http://schemas.openxmlformats.org/officeDocument/2006/relationships/slideLayout" Target="../slideLayouts/slideLayout2.xml"/><Relationship Id="rId4" Type="http://schemas.openxmlformats.org/officeDocument/2006/relationships/hyperlink" Target="https://mentor.ieee.org/802.11/dcn/18/11-18-1687-00-0000-2018-09-liaison-from-3gpp-ran-re-certain-channel-combinations-for-laa-in-5ghz.docx" TargetMode="External"/></Relationships>
</file>

<file path=ppt/slides/_rels/slide144.xml.rels><?xml version="1.0" encoding="UTF-8" standalone="yes"?>
<Relationships xmlns="http://schemas.openxmlformats.org/package/2006/relationships"><Relationship Id="rId2" Type="http://schemas.openxmlformats.org/officeDocument/2006/relationships/hyperlink" Target="https://mentor.ieee.org/802.11/dcn/19/11-19-0563-00-0000-liaison-from-3gpp-ran-re-certain-channel-combinations-for-laa-in-5ghz.docx" TargetMode="Externa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mentor.ieee.org/802.11/dcn/19/11-19-0564-00-0000-liaison-from-3gpp-ran-response-ls-on-invitation-to-coexistence-workshop-in-vienna.doc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grouper.ieee.org/groups/802/11/Workshops/2019-July-Coex/workshop.ht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45.xml.rels><?xml version="1.0" encoding="UTF-8" standalone="yes"?>
<Relationships xmlns="http://schemas.openxmlformats.org/package/2006/relationships"><Relationship Id="rId2" Type="http://schemas.openxmlformats.org/officeDocument/2006/relationships/hyperlink" Target="https://mentor.ieee.org/802.11/dcn/19/11-19-0895-01-coex-802-11-coex-simulation-and-analysis.pptx"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6.w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7.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8.w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9.wmf"/></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0.w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1.wmf"/></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2.w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hyperlink" Target="https://mentor.ieee.org/802.11/dcn/19/11-19-0895-01-coex-802-11-coex-simulation-and-analysis.pptx"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hyperlink" Target="http://www.3gpp.org/ftp/TSG_RAN/WG1_RL1/TSGR1_96/Docs/R1-1903370.zip" TargetMode="Externa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6"/>
                </a:solidFill>
              </a:rPr>
              <a:t>Agenda for </a:t>
            </a:r>
            <a:r>
              <a:rPr lang="en-US" i="1" dirty="0" smtClean="0">
                <a:solidFill>
                  <a:schemeClr val="accent6"/>
                </a:solidFill>
              </a:rPr>
              <a:t>IEEE 802.11 Coexistence SC </a:t>
            </a:r>
            <a:r>
              <a:rPr lang="en-US" dirty="0" smtClean="0">
                <a:solidFill>
                  <a:schemeClr val="accent6"/>
                </a:solidFill>
              </a:rPr>
              <a:t>meeting in </a:t>
            </a:r>
            <a:r>
              <a:rPr lang="en-AU" dirty="0" smtClean="0">
                <a:solidFill>
                  <a:schemeClr val="accent6"/>
                </a:solidFill>
              </a:rPr>
              <a:t>Atlanta </a:t>
            </a:r>
            <a:r>
              <a:rPr lang="en-US" dirty="0" smtClean="0">
                <a:solidFill>
                  <a:schemeClr val="accent6"/>
                </a:solidFill>
              </a:rPr>
              <a:t>in May 2019</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15 May 2019</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a:t>
                      </a:r>
                      <a:r>
                        <a:rPr lang="en-US" sz="1200" dirty="0" smtClean="0">
                          <a:effectLst/>
                        </a:rPr>
                        <a:t>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The agreed </a:t>
            </a:r>
            <a:r>
              <a:rPr lang="en-AU" i="1" dirty="0" err="1"/>
              <a:t>Coex</a:t>
            </a:r>
            <a:r>
              <a:rPr lang="en-AU" i="1" dirty="0"/>
              <a:t> SC </a:t>
            </a:r>
            <a:r>
              <a:rPr lang="en-AU" dirty="0" smtClean="0"/>
              <a:t>scope focuses on ensuring 802.11ax has fair access to </a:t>
            </a:r>
            <a:r>
              <a:rPr lang="en-AU" dirty="0"/>
              <a:t>global unlicensed spectrum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a:t>
            </a:fld>
            <a:endParaRPr lang="en-US"/>
          </a:p>
        </p:txBody>
      </p:sp>
      <p:sp>
        <p:nvSpPr>
          <p:cNvPr id="6" name="Rectangle 5"/>
          <p:cNvSpPr/>
          <p:nvPr/>
        </p:nvSpPr>
        <p:spPr bwMode="auto">
          <a:xfrm>
            <a:off x="404812"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Discuss the use of PD, ED or other 802.11 coexistence mechanisms with the goal of promoting “fair” use of unlicensed </a:t>
            </a:r>
            <a:r>
              <a:rPr lang="en-AU" sz="1600" b="1" dirty="0" smtClean="0">
                <a:latin typeface="+mj-lt"/>
              </a:rPr>
              <a:t>spectrum</a:t>
            </a:r>
            <a:endParaRPr kumimoji="0" lang="en-AU" sz="1600" b="1" u="none" strike="noStrike" cap="none" normalizeH="0" baseline="0" dirty="0" smtClean="0">
              <a:ln>
                <a:noFill/>
              </a:ln>
              <a:solidFill>
                <a:schemeClr val="tx1"/>
              </a:solidFill>
              <a:effectLst/>
              <a:latin typeface="+mj-lt"/>
            </a:endParaRPr>
          </a:p>
        </p:txBody>
      </p:sp>
      <p:sp>
        <p:nvSpPr>
          <p:cNvPr id="7" name="Rectangle 6"/>
          <p:cNvSpPr/>
          <p:nvPr/>
        </p:nvSpPr>
        <p:spPr bwMode="auto">
          <a:xfrm>
            <a:off x="4724400"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Promote an environment that allow IEEE 802.11ax “fair access” to global unlicensed spectrum </a:t>
            </a:r>
          </a:p>
        </p:txBody>
      </p:sp>
      <p:sp>
        <p:nvSpPr>
          <p:cNvPr id="8" name="Rectangle 7"/>
          <p:cNvSpPr/>
          <p:nvPr/>
        </p:nvSpPr>
        <p:spPr bwMode="auto">
          <a:xfrm>
            <a:off x="404812"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smtClean="0">
                <a:latin typeface="+mj-lt"/>
              </a:rPr>
              <a:t>Will </a:t>
            </a:r>
            <a:r>
              <a:rPr lang="en-AU" sz="1600" dirty="0">
                <a:latin typeface="+mj-lt"/>
              </a:rPr>
              <a:t>initially focus on liaising with 3GPP RAN/RAN1/RAN4 but may also lead to interactions with regulators and other stakeholders</a:t>
            </a:r>
          </a:p>
          <a:p>
            <a:pPr marL="179388" indent="-179388">
              <a:spcBef>
                <a:spcPts val="800"/>
              </a:spcBef>
              <a:buFont typeface="Arial" panose="020B0604020202020204" pitchFamily="34" charset="0"/>
              <a:buChar char="•"/>
            </a:pPr>
            <a:r>
              <a:rPr lang="en-AU" sz="1600" dirty="0">
                <a:latin typeface="+mj-lt"/>
              </a:rPr>
              <a:t>Will probably not conclude at least until RAN4’s 802.11/LAA coexistence testing is defined and successfully executed</a:t>
            </a:r>
          </a:p>
          <a:p>
            <a:pPr marL="179388" indent="-179388">
              <a:spcBef>
                <a:spcPts val="800"/>
              </a:spcBef>
              <a:buFont typeface="Arial" panose="020B0604020202020204" pitchFamily="34" charset="0"/>
              <a:buChar char="•"/>
            </a:pPr>
            <a:r>
              <a:rPr lang="en-AU" sz="1600" dirty="0">
                <a:latin typeface="+mj-lt"/>
              </a:rPr>
              <a:t>May require the SC to consider other simulations and results of tests of potential LAA/802.11 coexistence </a:t>
            </a:r>
            <a:r>
              <a:rPr lang="en-AU" sz="1600" dirty="0" smtClean="0">
                <a:latin typeface="+mj-lt"/>
              </a:rPr>
              <a:t>mechanisms</a:t>
            </a:r>
            <a:endParaRPr lang="en-AU" sz="1600" dirty="0">
              <a:latin typeface="+mj-lt"/>
            </a:endParaRPr>
          </a:p>
        </p:txBody>
      </p:sp>
      <p:sp>
        <p:nvSpPr>
          <p:cNvPr id="9" name="Rectangle 8"/>
          <p:cNvSpPr/>
          <p:nvPr/>
        </p:nvSpPr>
        <p:spPr bwMode="auto">
          <a:xfrm>
            <a:off x="4724400"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smtClean="0">
                <a:latin typeface="+mj-lt"/>
              </a:rPr>
              <a:t>Will </a:t>
            </a:r>
            <a:r>
              <a:rPr lang="en-AU" sz="1600" dirty="0">
                <a:latin typeface="+mj-lt"/>
              </a:rPr>
              <a:t>initially focus on encouraging a “technology neutral” solution in the next revision of EN 301 893 that allows IEEE 802.11ax fair access to unlicensed spectrum in Europe (noting the European approach is likely to have global impact)</a:t>
            </a:r>
          </a:p>
          <a:p>
            <a:pPr marL="179388" indent="-179388">
              <a:spcBef>
                <a:spcPts val="800"/>
              </a:spcBef>
              <a:buFont typeface="Arial" panose="020B0604020202020204" pitchFamily="34" charset="0"/>
              <a:buChar char="•"/>
            </a:pPr>
            <a:r>
              <a:rPr lang="en-AU" sz="1600" dirty="0">
                <a:latin typeface="+mj-lt"/>
              </a:rPr>
              <a:t>The effort will also focus on allowing 802.11ax to use innovative mechanisms for frequency reuse without compromising the goal of fair access</a:t>
            </a:r>
          </a:p>
        </p:txBody>
      </p:sp>
    </p:spTree>
    <p:extLst>
      <p:ext uri="{BB962C8B-B14F-4D97-AF65-F5344CB8AC3E}">
        <p14:creationId xmlns:p14="http://schemas.microsoft.com/office/powerpoint/2010/main" val="376497154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3GPP RAN1 in Xi’an in Apr ‘19 responded to the IEEE 802.11 WG LS on </a:t>
            </a:r>
            <a:r>
              <a:rPr lang="en-AU" i="1" dirty="0" smtClean="0"/>
              <a:t>no/short LBT </a:t>
            </a:r>
            <a:r>
              <a:rPr lang="en-AU" dirty="0" smtClean="0"/>
              <a:t>from Jan ‘19</a:t>
            </a:r>
            <a:endParaRPr lang="en-AU" dirty="0"/>
          </a:p>
        </p:txBody>
      </p:sp>
      <p:sp>
        <p:nvSpPr>
          <p:cNvPr id="3" name="Content Placeholder 2"/>
          <p:cNvSpPr>
            <a:spLocks noGrp="1"/>
          </p:cNvSpPr>
          <p:nvPr>
            <p:ph idx="1"/>
          </p:nvPr>
        </p:nvSpPr>
        <p:spPr/>
        <p:txBody>
          <a:bodyPr/>
          <a:lstStyle/>
          <a:p>
            <a:pPr lvl="1"/>
            <a:r>
              <a:rPr lang="en-AU" dirty="0"/>
              <a:t>3GPP RAN1 </a:t>
            </a:r>
            <a:r>
              <a:rPr lang="en-AU" dirty="0" smtClean="0"/>
              <a:t>finally sent a response (</a:t>
            </a:r>
            <a:r>
              <a:rPr lang="en-AU" dirty="0" smtClean="0">
                <a:hlinkClick r:id="rId2"/>
              </a:rPr>
              <a:t>11-19-0663-01</a:t>
            </a:r>
            <a:r>
              <a:rPr lang="en-AU" dirty="0" smtClean="0"/>
              <a:t>) in Apr ‘19 in response to the IEEE 802.11 WG LS (</a:t>
            </a:r>
            <a:r>
              <a:rPr lang="en-AU" dirty="0" smtClean="0">
                <a:hlinkClick r:id="rId3"/>
              </a:rPr>
              <a:t>11-19-0063-02</a:t>
            </a:r>
            <a:r>
              <a:rPr lang="en-AU" dirty="0" smtClean="0"/>
              <a:t>) in Jan ‘19</a:t>
            </a:r>
          </a:p>
          <a:p>
            <a:pPr lvl="1"/>
            <a:r>
              <a:rPr lang="en-AU" dirty="0" smtClean="0"/>
              <a:t>The LS from 3GPP RAN1:</a:t>
            </a:r>
          </a:p>
          <a:p>
            <a:pPr lvl="2"/>
            <a:r>
              <a:rPr lang="en-AU" dirty="0" smtClean="0"/>
              <a:t>Expressed appreciation for the IEEE 802.11 WG LS</a:t>
            </a:r>
          </a:p>
          <a:p>
            <a:pPr lvl="2"/>
            <a:r>
              <a:rPr lang="en-AU" dirty="0" smtClean="0"/>
              <a:t>Summarised the issues in </a:t>
            </a:r>
            <a:r>
              <a:rPr lang="en-AU" dirty="0"/>
              <a:t>the IEEE 802.11 WG </a:t>
            </a:r>
            <a:r>
              <a:rPr lang="en-AU" dirty="0" smtClean="0"/>
              <a:t>LS</a:t>
            </a:r>
          </a:p>
          <a:p>
            <a:pPr lvl="2"/>
            <a:r>
              <a:rPr lang="en-AU" dirty="0" smtClean="0"/>
              <a:t>Explained RAN1 planned to use the same DRS mechanisms in NR-U as LAA</a:t>
            </a:r>
          </a:p>
          <a:p>
            <a:pPr lvl="3"/>
            <a:r>
              <a:rPr lang="en-AU" dirty="0" err="1"/>
              <a:t>i</a:t>
            </a:r>
            <a:r>
              <a:rPr lang="en-AU" dirty="0" err="1" smtClean="0"/>
              <a:t>e</a:t>
            </a:r>
            <a:r>
              <a:rPr lang="en-AU" dirty="0" smtClean="0"/>
              <a:t> up to 5% using </a:t>
            </a:r>
            <a:r>
              <a:rPr lang="en-AU" i="1" dirty="0" smtClean="0"/>
              <a:t>short LBT</a:t>
            </a:r>
          </a:p>
          <a:p>
            <a:pPr lvl="2"/>
            <a:r>
              <a:rPr lang="en-AU" dirty="0" smtClean="0"/>
              <a:t>Noted that use of </a:t>
            </a:r>
            <a:r>
              <a:rPr lang="en-AU" i="1" dirty="0" smtClean="0"/>
              <a:t>short LBT </a:t>
            </a:r>
            <a:r>
              <a:rPr lang="en-AU" dirty="0" smtClean="0"/>
              <a:t>for other transmission is not yet approved by RAN1</a:t>
            </a:r>
          </a:p>
          <a:p>
            <a:pPr lvl="3"/>
            <a:r>
              <a:rPr lang="en-AU" dirty="0" smtClean="0"/>
              <a:t>Except for use in secondary channels for multi-channel access (which is not relevant)</a:t>
            </a:r>
          </a:p>
          <a:p>
            <a:pPr lvl="2"/>
            <a:r>
              <a:rPr lang="en-AU" dirty="0" smtClean="0"/>
              <a:t>Noted that </a:t>
            </a:r>
            <a:r>
              <a:rPr lang="en-AU" i="1" dirty="0" smtClean="0"/>
              <a:t>short LBT </a:t>
            </a:r>
            <a:r>
              <a:rPr lang="en-AU" dirty="0" smtClean="0"/>
              <a:t>is already used by LAA </a:t>
            </a:r>
          </a:p>
          <a:p>
            <a:pPr lvl="3"/>
            <a:r>
              <a:rPr lang="en-AU" dirty="0" smtClean="0"/>
              <a:t>Implicitly suggesting this use cannot be changed</a:t>
            </a:r>
          </a:p>
          <a:p>
            <a:pPr lvl="2"/>
            <a:r>
              <a:rPr lang="en-US" dirty="0" smtClean="0"/>
              <a:t>Noted there is not consensus in RAN1 on supporting the proposal to </a:t>
            </a:r>
            <a:r>
              <a:rPr lang="en-GB" dirty="0" smtClean="0"/>
              <a:t>ban the use of </a:t>
            </a:r>
            <a:r>
              <a:rPr lang="en-GB" i="1" dirty="0" smtClean="0"/>
              <a:t>no LBT </a:t>
            </a:r>
            <a:r>
              <a:rPr lang="en-GB" dirty="0" smtClean="0"/>
              <a:t>and restrict the use of </a:t>
            </a:r>
            <a:r>
              <a:rPr lang="en-GB" i="1" dirty="0" smtClean="0"/>
              <a:t>short LBT</a:t>
            </a:r>
          </a:p>
          <a:p>
            <a:pPr lvl="3"/>
            <a:r>
              <a:rPr lang="en-GB" dirty="0" smtClean="0"/>
              <a:t>By NR-U?</a:t>
            </a:r>
          </a:p>
          <a:p>
            <a:pPr lvl="2"/>
            <a:r>
              <a:rPr lang="en-GB" dirty="0" smtClean="0"/>
              <a:t>Expressed a willingness to have further discussions on the issue</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100</a:t>
            </a:fld>
            <a:endParaRPr lang="en-US"/>
          </a:p>
        </p:txBody>
      </p:sp>
    </p:spTree>
    <p:extLst>
      <p:ext uri="{BB962C8B-B14F-4D97-AF65-F5344CB8AC3E}">
        <p14:creationId xmlns:p14="http://schemas.microsoft.com/office/powerpoint/2010/main" val="101649259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3GPP RAN1 decided in Xi’an in Apr ‘19 to respond to IEEE 802.11 WG LS on no/short LBT from Jan ‘19</a:t>
            </a:r>
            <a:endParaRPr lang="en-AU" dirty="0"/>
          </a:p>
        </p:txBody>
      </p:sp>
      <p:sp>
        <p:nvSpPr>
          <p:cNvPr id="3" name="Content Placeholder 2"/>
          <p:cNvSpPr>
            <a:spLocks noGrp="1"/>
          </p:cNvSpPr>
          <p:nvPr>
            <p:ph idx="1"/>
          </p:nvPr>
        </p:nvSpPr>
        <p:spPr/>
        <p:txBody>
          <a:bodyPr/>
          <a:lstStyle/>
          <a:p>
            <a:r>
              <a:rPr lang="en-AU" dirty="0" smtClean="0"/>
              <a:t>Text of LS from 3GPP RAN wrt no/short LT issue</a:t>
            </a:r>
          </a:p>
          <a:p>
            <a:pPr lvl="1"/>
            <a:r>
              <a:rPr lang="en-GB" sz="1200" i="1" dirty="0" smtClean="0"/>
              <a:t>3GPP RAN1 appreciates the LS that IEEE WG recently sent with a request for 3GPP RAN1 to consider supporting a proposed restriction on the use of no/short LBT for short control signalling transmission in ETSI BRAN.</a:t>
            </a:r>
            <a:endParaRPr lang="en-AU" sz="1200" i="1" dirty="0" smtClean="0"/>
          </a:p>
          <a:p>
            <a:pPr lvl="1"/>
            <a:r>
              <a:rPr lang="en-GB" sz="1200" i="1" dirty="0" smtClean="0"/>
              <a:t>The LS expressed concerns on proposals for NR-U to use short LBT for </a:t>
            </a:r>
            <a:endParaRPr lang="en-AU" sz="1200" i="1" dirty="0" smtClean="0"/>
          </a:p>
          <a:p>
            <a:pPr lvl="2"/>
            <a:r>
              <a:rPr lang="en-GB" sz="1100" i="1" dirty="0" smtClean="0"/>
              <a:t>Transmission of DRS by the </a:t>
            </a:r>
            <a:r>
              <a:rPr lang="en-GB" sz="1100" i="1" dirty="0" err="1" smtClean="0"/>
              <a:t>gNB</a:t>
            </a:r>
            <a:r>
              <a:rPr lang="en-GB" sz="1100" i="1" dirty="0" smtClean="0"/>
              <a:t> up to 5% of the time when the total duration of such transmissions is up to 1 </a:t>
            </a:r>
            <a:r>
              <a:rPr lang="en-GB" sz="1100" i="1" dirty="0" err="1" smtClean="0"/>
              <a:t>ms</a:t>
            </a:r>
            <a:r>
              <a:rPr lang="en-GB" sz="1100" i="1" dirty="0" smtClean="0"/>
              <a:t> </a:t>
            </a:r>
            <a:endParaRPr lang="en-AU" sz="1100" i="1" dirty="0" smtClean="0"/>
          </a:p>
          <a:p>
            <a:pPr lvl="2"/>
            <a:r>
              <a:rPr lang="en-GB" sz="1100" i="1" dirty="0" smtClean="0"/>
              <a:t>Transmissions by UEs for Random Access, HARQ-ACK, Scheduling Request, Channel State Information, etc.</a:t>
            </a:r>
            <a:endParaRPr lang="en-AU" sz="1100" i="1" dirty="0" smtClean="0"/>
          </a:p>
          <a:p>
            <a:pPr lvl="1"/>
            <a:r>
              <a:rPr lang="en-GB" sz="1200" i="1" dirty="0" smtClean="0"/>
              <a:t>For the DRS transmission, the current agreement for NR-U is using short LBT to transmit DRS alone or multiplexed with non-unicast data (e.g. OSI, paging, RAR) if the DRS length is up to 1ms and the DRS is transmitted no more than 5% of the time. The transmission of NR-U DRS alone is the same behaviour as the LTE-LAA DRS transmission. NR-U DRS may have different signals/channels than LAA DRS. </a:t>
            </a:r>
            <a:endParaRPr lang="en-AU" sz="1200" i="1" dirty="0" smtClean="0"/>
          </a:p>
          <a:p>
            <a:pPr lvl="1"/>
            <a:r>
              <a:rPr lang="en-GB" sz="1200" i="1" dirty="0" smtClean="0"/>
              <a:t>Other proposals to use short LBT for transmissions other than the types of DRS transmissions mentioned above were not approved by RAN1, although it is expected that transmission with short LBT might be allowed for some NR-U carriers in a similar way that it is allowed for LTE-LAA with type B channel access procedure for transmissions on multiple carriers.</a:t>
            </a:r>
            <a:endParaRPr lang="en-AU" sz="1200" i="1" dirty="0" smtClean="0"/>
          </a:p>
          <a:p>
            <a:pPr lvl="1"/>
            <a:r>
              <a:rPr lang="en-GB" sz="1200" i="1" dirty="0" smtClean="0"/>
              <a:t>Regarding the request for 3GPP RAN1 to consider supporting the proposal in ETSI BRAN to ban the use of no LBT and restrict the use of short LBT (to about 1%), the RAN1 view is that</a:t>
            </a:r>
            <a:r>
              <a:rPr lang="en-US" sz="1200" i="1" dirty="0" smtClean="0"/>
              <a:t> the clause 4.2.7.3.3 in </a:t>
            </a:r>
            <a:r>
              <a:rPr lang="en-GB" sz="1200" i="1" dirty="0" smtClean="0"/>
              <a:t>EN 301 893</a:t>
            </a:r>
            <a:r>
              <a:rPr lang="en-US" sz="1200" i="1" dirty="0" smtClean="0"/>
              <a:t> is used by LTE-LAA, even though a short LBT is additionally applied. There is no consensus on supporting the proposal to </a:t>
            </a:r>
            <a:r>
              <a:rPr lang="en-GB" sz="1200" i="1" dirty="0" smtClean="0"/>
              <a:t>ban the use of no LBT and restrict the use of short LBT (to about 1%)</a:t>
            </a:r>
            <a:r>
              <a:rPr lang="en-US" sz="1200" i="1" dirty="0" smtClean="0"/>
              <a:t>. </a:t>
            </a:r>
            <a:endParaRPr lang="en-AU" sz="1200" i="1" dirty="0" smtClean="0"/>
          </a:p>
          <a:p>
            <a:pPr lvl="1"/>
            <a:r>
              <a:rPr lang="en-US" sz="1200" i="1" dirty="0" smtClean="0"/>
              <a:t>RAN1 is looking forward to further discussions on these matters with IEEE 802.11 WG.</a:t>
            </a:r>
            <a:endParaRPr lang="en-AU" sz="1200" i="1"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101</a:t>
            </a:fld>
            <a:endParaRPr lang="en-US"/>
          </a:p>
        </p:txBody>
      </p:sp>
    </p:spTree>
    <p:extLst>
      <p:ext uri="{BB962C8B-B14F-4D97-AF65-F5344CB8AC3E}">
        <p14:creationId xmlns:p14="http://schemas.microsoft.com/office/powerpoint/2010/main" val="386396417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Does IEEE 802.11 WG want to respond at this time to the LS from 3GPP RAN wrt </a:t>
            </a:r>
            <a:r>
              <a:rPr lang="en-AU" i="1" dirty="0" smtClean="0"/>
              <a:t>no/short LBT</a:t>
            </a:r>
            <a:endParaRPr lang="en-AU" i="1" dirty="0"/>
          </a:p>
        </p:txBody>
      </p:sp>
      <p:sp>
        <p:nvSpPr>
          <p:cNvPr id="3" name="Content Placeholder 2"/>
          <p:cNvSpPr>
            <a:spLocks noGrp="1"/>
          </p:cNvSpPr>
          <p:nvPr>
            <p:ph idx="1"/>
          </p:nvPr>
        </p:nvSpPr>
        <p:spPr/>
        <p:txBody>
          <a:bodyPr/>
          <a:lstStyle/>
          <a:p>
            <a:pPr lvl="1"/>
            <a:r>
              <a:rPr lang="en-AU" dirty="0" smtClean="0"/>
              <a:t>There is not much new in the LS from 3GPP RAN1 that requires an immediate response</a:t>
            </a:r>
          </a:p>
          <a:p>
            <a:pPr lvl="2"/>
            <a:r>
              <a:rPr lang="en-AU" dirty="0" smtClean="0"/>
              <a:t>We could agree to grandfathering LAA?</a:t>
            </a:r>
          </a:p>
          <a:p>
            <a:pPr lvl="1"/>
            <a:r>
              <a:rPr lang="en-AU" dirty="0" smtClean="0"/>
              <a:t>However, it does suggest an obvious topic for discussion at the Workshop in July</a:t>
            </a:r>
          </a:p>
          <a:p>
            <a:pPr lvl="2"/>
            <a:r>
              <a:rPr lang="en-AU" dirty="0" smtClean="0"/>
              <a:t>Fortunately, it is one of the topics that has been proposed</a:t>
            </a:r>
          </a:p>
          <a:p>
            <a:pPr lvl="1"/>
            <a:r>
              <a:rPr lang="en-AU" dirty="0" smtClean="0"/>
              <a:t>Some topics for discussion today:</a:t>
            </a:r>
          </a:p>
          <a:p>
            <a:pPr lvl="2"/>
            <a:r>
              <a:rPr lang="en-AU" dirty="0" smtClean="0"/>
              <a:t>Is it still true that </a:t>
            </a:r>
            <a:r>
              <a:rPr lang="en-AU" i="1" dirty="0" smtClean="0"/>
              <a:t>short LBT </a:t>
            </a:r>
            <a:r>
              <a:rPr lang="en-AU" dirty="0" smtClean="0"/>
              <a:t>will not be used more extensively for non-DRS functions?</a:t>
            </a:r>
          </a:p>
          <a:p>
            <a:pPr lvl="2"/>
            <a:r>
              <a:rPr lang="en-AU" dirty="0" smtClean="0"/>
              <a:t>Should we object to other apparent proposed exceptions to LBT such as:</a:t>
            </a:r>
          </a:p>
          <a:p>
            <a:pPr lvl="3"/>
            <a:r>
              <a:rPr lang="en-AU" dirty="0" smtClean="0"/>
              <a:t>Use of CW</a:t>
            </a:r>
            <a:r>
              <a:rPr lang="en-AU" baseline="-25000" dirty="0" smtClean="0"/>
              <a:t>min</a:t>
            </a:r>
            <a:r>
              <a:rPr lang="en-AU" dirty="0" smtClean="0"/>
              <a:t> always for some types of traffic (clearly against the LBT rules)</a:t>
            </a:r>
          </a:p>
          <a:p>
            <a:pPr lvl="3"/>
            <a:r>
              <a:rPr lang="en-AU" dirty="0" smtClean="0"/>
              <a:t>Extensive use of highest priority LBT (not against the rules, but potentially dangerous)</a:t>
            </a:r>
          </a:p>
          <a:p>
            <a:pPr lvl="2"/>
            <a:r>
              <a:rPr lang="en-AU" dirty="0" smtClean="0"/>
              <a:t>Have there been any more simulations?</a:t>
            </a:r>
          </a:p>
          <a:p>
            <a:pPr lvl="1"/>
            <a:r>
              <a:rPr lang="en-AU" dirty="0" smtClean="0"/>
              <a:t>Should we send a follow up liaison to ETSI BRAN?</a:t>
            </a:r>
          </a:p>
          <a:p>
            <a:pPr lvl="1"/>
            <a:endParaRPr lang="en-AU" dirty="0" smtClean="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218471368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Do any Wi-Fi devices violate normal </a:t>
            </a:r>
            <a:r>
              <a:rPr lang="en-AU" dirty="0"/>
              <a:t>transmission rules in EN 301 893 </a:t>
            </a:r>
            <a:r>
              <a:rPr lang="en-AU" dirty="0" smtClean="0"/>
              <a:t>v2.1.1?</a:t>
            </a:r>
            <a:endParaRPr lang="en-AU" dirty="0"/>
          </a:p>
        </p:txBody>
      </p:sp>
      <p:sp>
        <p:nvSpPr>
          <p:cNvPr id="3" name="Content Placeholder 2"/>
          <p:cNvSpPr>
            <a:spLocks noGrp="1"/>
          </p:cNvSpPr>
          <p:nvPr>
            <p:ph idx="1"/>
          </p:nvPr>
        </p:nvSpPr>
        <p:spPr/>
        <p:txBody>
          <a:bodyPr/>
          <a:lstStyle/>
          <a:p>
            <a:pPr lvl="1"/>
            <a:r>
              <a:rPr lang="en-AU" dirty="0" smtClean="0"/>
              <a:t>It has been suggested that some Wi-Fi devices send Beacons using a higher ED/PD thresholds than allowed by the IEEE 802.11 standard</a:t>
            </a:r>
          </a:p>
          <a:p>
            <a:pPr lvl="1"/>
            <a:r>
              <a:rPr lang="en-AU" dirty="0" smtClean="0"/>
              <a:t>This is not be allowed under the transmission rules in EN 301 893 v2.1.1</a:t>
            </a:r>
          </a:p>
          <a:p>
            <a:pPr lvl="1"/>
            <a:r>
              <a:rPr lang="en-AU" dirty="0" smtClean="0"/>
              <a:t>However, this this is allowed under the current Short Control Signalling exception in EN 301 893 v2.1.1 …</a:t>
            </a:r>
          </a:p>
          <a:p>
            <a:pPr lvl="1"/>
            <a:r>
              <a:rPr lang="en-AU" dirty="0" smtClean="0"/>
              <a:t>… but would not be allowed under the IEEE 802.11 WG’s proposed refined </a:t>
            </a:r>
            <a:r>
              <a:rPr lang="en-AU" dirty="0"/>
              <a:t>current Short Control Signalling </a:t>
            </a:r>
            <a:r>
              <a:rPr lang="en-AU" dirty="0" smtClean="0"/>
              <a:t>exception</a:t>
            </a:r>
          </a:p>
          <a:p>
            <a:pPr lvl="2"/>
            <a:r>
              <a:rPr lang="en-AU" dirty="0" err="1"/>
              <a:t>i</a:t>
            </a:r>
            <a:r>
              <a:rPr lang="en-AU" dirty="0" err="1" smtClean="0"/>
              <a:t>e</a:t>
            </a:r>
            <a:r>
              <a:rPr lang="en-AU" dirty="0" smtClean="0"/>
              <a:t> short LBT for 1%</a:t>
            </a:r>
          </a:p>
          <a:p>
            <a:pPr lvl="1"/>
            <a:r>
              <a:rPr lang="en-AU" dirty="0" smtClean="0"/>
              <a:t>Questions for discussion:</a:t>
            </a:r>
          </a:p>
          <a:p>
            <a:pPr lvl="2"/>
            <a:r>
              <a:rPr lang="en-AU" dirty="0" smtClean="0"/>
              <a:t>Does anyone know of Wi-Fi devices using high thresholds for Beacons</a:t>
            </a:r>
          </a:p>
          <a:p>
            <a:pPr lvl="2"/>
            <a:r>
              <a:rPr lang="en-AU" dirty="0" smtClean="0"/>
              <a:t>Are any such devices intended for use in Europe?</a:t>
            </a:r>
          </a:p>
          <a:p>
            <a:pPr lvl="2"/>
            <a:r>
              <a:rPr lang="en-AU" dirty="0" smtClean="0"/>
              <a:t>Should such device be allowed going forward?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103</a:t>
            </a:fld>
            <a:endParaRPr lang="en-US"/>
          </a:p>
        </p:txBody>
      </p:sp>
    </p:spTree>
    <p:extLst>
      <p:ext uri="{BB962C8B-B14F-4D97-AF65-F5344CB8AC3E}">
        <p14:creationId xmlns:p14="http://schemas.microsoft.com/office/powerpoint/2010/main" val="123457358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ETSI BRAN</a:t>
            </a:r>
          </a:p>
          <a:p>
            <a:pPr marL="342900" lvl="1" indent="-342900" algn="ctr">
              <a:buNone/>
            </a:pPr>
            <a:r>
              <a:rPr lang="en-AU" sz="2400" b="1" i="1" dirty="0" smtClean="0">
                <a:solidFill>
                  <a:srgbClr val="FF0000"/>
                </a:solidFill>
              </a:rPr>
              <a:t>Adjustment of CW</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104</a:t>
            </a:fld>
            <a:endParaRPr lang="en-US"/>
          </a:p>
        </p:txBody>
      </p:sp>
    </p:spTree>
    <p:extLst>
      <p:ext uri="{BB962C8B-B14F-4D97-AF65-F5344CB8AC3E}">
        <p14:creationId xmlns:p14="http://schemas.microsoft.com/office/powerpoint/2010/main" val="343673885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smtClean="0"/>
              <a:t>An agreement to allow for delayed adjustment of CW by LAA devices was not implemented in EN 301 893</a:t>
            </a:r>
            <a:endParaRPr lang="en-AU" dirty="0"/>
          </a:p>
        </p:txBody>
      </p:sp>
      <p:sp>
        <p:nvSpPr>
          <p:cNvPr id="3" name="Content Placeholder 2"/>
          <p:cNvSpPr>
            <a:spLocks noGrp="1"/>
          </p:cNvSpPr>
          <p:nvPr>
            <p:ph idx="1"/>
          </p:nvPr>
        </p:nvSpPr>
        <p:spPr/>
        <p:txBody>
          <a:bodyPr/>
          <a:lstStyle/>
          <a:p>
            <a:pPr lvl="1"/>
            <a:r>
              <a:rPr lang="en-AU" dirty="0" smtClean="0"/>
              <a:t>During the development of </a:t>
            </a:r>
            <a:r>
              <a:rPr lang="en-AU" dirty="0"/>
              <a:t>EN 301 893 </a:t>
            </a:r>
            <a:r>
              <a:rPr lang="en-AU" dirty="0" smtClean="0"/>
              <a:t>v2.1.1 it was noted that it was not always possible with LAA to adjust the LBT Contention Window (CW) based on immediate feedback</a:t>
            </a:r>
          </a:p>
          <a:p>
            <a:pPr lvl="2"/>
            <a:r>
              <a:rPr lang="en-AU" dirty="0" smtClean="0"/>
              <a:t>The necessary feedback in LAA on the licensed link can take more than 4ms</a:t>
            </a:r>
          </a:p>
          <a:p>
            <a:pPr lvl="1"/>
            <a:r>
              <a:rPr lang="en-AU" dirty="0" smtClean="0"/>
              <a:t>It was agreed in general terms by participants in ETSI BRAN at the time that CW would remain the same for future LBT access attempts until evidence of success (or otherwise) became available</a:t>
            </a:r>
          </a:p>
          <a:p>
            <a:pPr lvl="2"/>
            <a:r>
              <a:rPr lang="en-AU" dirty="0" smtClean="0"/>
              <a:t>Success resets CW</a:t>
            </a:r>
          </a:p>
          <a:p>
            <a:pPr lvl="2"/>
            <a:r>
              <a:rPr lang="en-AU" dirty="0" smtClean="0"/>
              <a:t>Failure doubles CW</a:t>
            </a:r>
          </a:p>
          <a:p>
            <a:pPr lvl="1"/>
            <a:r>
              <a:rPr lang="en-AU" dirty="0" smtClean="0"/>
              <a:t>However, this agreement was never implemented in </a:t>
            </a:r>
            <a:r>
              <a:rPr lang="en-AU" dirty="0"/>
              <a:t>EN 301 893 </a:t>
            </a:r>
            <a:r>
              <a:rPr lang="en-AU" dirty="0" smtClean="0"/>
              <a:t>v2.1.1, which means that LAA devices should not operate in Europe today if they operate according this agreement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105</a:t>
            </a:fld>
            <a:endParaRPr lang="en-US"/>
          </a:p>
        </p:txBody>
      </p:sp>
    </p:spTree>
    <p:extLst>
      <p:ext uri="{BB962C8B-B14F-4D97-AF65-F5344CB8AC3E}">
        <p14:creationId xmlns:p14="http://schemas.microsoft.com/office/powerpoint/2010/main" val="240566723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BRAN#101 agreed to discuss further one of the two proposals for CW adjustment with delayed evidence</a:t>
            </a:r>
            <a:endParaRPr lang="en-AU" dirty="0"/>
          </a:p>
        </p:txBody>
      </p:sp>
      <p:sp>
        <p:nvSpPr>
          <p:cNvPr id="3" name="Content Placeholder 2"/>
          <p:cNvSpPr>
            <a:spLocks noGrp="1"/>
          </p:cNvSpPr>
          <p:nvPr>
            <p:ph idx="1"/>
          </p:nvPr>
        </p:nvSpPr>
        <p:spPr/>
        <p:txBody>
          <a:bodyPr/>
          <a:lstStyle/>
          <a:p>
            <a:pPr lvl="1"/>
            <a:r>
              <a:rPr lang="en-AU" dirty="0" smtClean="0"/>
              <a:t>A number of BRAN participants become aware this omission in early 2019, which led to two proposals to BRAN#101 in Feb 2019</a:t>
            </a:r>
          </a:p>
          <a:p>
            <a:pPr lvl="2"/>
            <a:r>
              <a:rPr lang="en-AU" dirty="0"/>
              <a:t>BRAN(19)101008: Ericsson proposal that effectively removed all rules on CW</a:t>
            </a:r>
          </a:p>
          <a:p>
            <a:pPr lvl="2"/>
            <a:r>
              <a:rPr lang="en-US" dirty="0" smtClean="0"/>
              <a:t>BRAN(19)101021</a:t>
            </a:r>
            <a:r>
              <a:rPr lang="en-US" dirty="0"/>
              <a:t>: Cisco proposal to define rules that allow CW to remain </a:t>
            </a:r>
            <a:r>
              <a:rPr lang="en-US" dirty="0" smtClean="0"/>
              <a:t>the same </a:t>
            </a:r>
            <a:r>
              <a:rPr lang="en-US" dirty="0"/>
              <a:t>until evidence of success or otherwise becomes </a:t>
            </a:r>
            <a:r>
              <a:rPr lang="en-US" dirty="0" smtClean="0"/>
              <a:t>available</a:t>
            </a:r>
          </a:p>
          <a:p>
            <a:pPr lvl="1"/>
            <a:r>
              <a:rPr lang="en-US" dirty="0" smtClean="0"/>
              <a:t>Discussion in BRAN#101 indicated little support for the Ericsson proposal because it essentially allowed a device to do anything it pleased wrt CW</a:t>
            </a:r>
          </a:p>
          <a:p>
            <a:pPr lvl="1"/>
            <a:r>
              <a:rPr lang="en-US" dirty="0" smtClean="0"/>
              <a:t>It was then decided to use the Cisco proposal, which was converted into a Word file as BRAN(19)101034, as the basis of further discussion</a:t>
            </a:r>
            <a:endParaRPr lang="en-AU" b="1" dirty="0" smtClean="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106</a:t>
            </a:fld>
            <a:endParaRPr lang="en-US"/>
          </a:p>
        </p:txBody>
      </p:sp>
    </p:spTree>
    <p:extLst>
      <p:ext uri="{BB962C8B-B14F-4D97-AF65-F5344CB8AC3E}">
        <p14:creationId xmlns:p14="http://schemas.microsoft.com/office/powerpoint/2010/main" val="21742767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objections to an alternative CW adjustment mechanism proposed by Ericsson </a:t>
            </a:r>
            <a:endParaRPr lang="en-AU" dirty="0"/>
          </a:p>
        </p:txBody>
      </p:sp>
      <p:sp>
        <p:nvSpPr>
          <p:cNvPr id="3" name="Content Placeholder 2"/>
          <p:cNvSpPr>
            <a:spLocks noGrp="1"/>
          </p:cNvSpPr>
          <p:nvPr>
            <p:ph idx="1"/>
          </p:nvPr>
        </p:nvSpPr>
        <p:spPr/>
        <p:txBody>
          <a:bodyPr/>
          <a:lstStyle/>
          <a:p>
            <a:pPr lvl="1"/>
            <a:r>
              <a:rPr lang="en-AU" dirty="0"/>
              <a:t>Ericsson then </a:t>
            </a:r>
            <a:r>
              <a:rPr lang="en-AU" dirty="0" err="1" smtClean="0"/>
              <a:t>submited</a:t>
            </a:r>
            <a:r>
              <a:rPr lang="en-AU" dirty="0" smtClean="0"/>
              <a:t> an alternative CW adjustment proposal in BRAN(19)102004</a:t>
            </a:r>
          </a:p>
          <a:p>
            <a:pPr lvl="2"/>
            <a:r>
              <a:rPr lang="en-AU" dirty="0" smtClean="0"/>
              <a:t>This proposal does not change CW while evidence of success or otherwise is outstanding</a:t>
            </a:r>
          </a:p>
          <a:p>
            <a:pPr lvl="2"/>
            <a:r>
              <a:rPr lang="en-AU" dirty="0" smtClean="0"/>
              <a:t>If evidence is received before the next access attempt then CW is reset or doubled, as normal</a:t>
            </a:r>
          </a:p>
          <a:p>
            <a:pPr lvl="2"/>
            <a:r>
              <a:rPr lang="en-AU" dirty="0"/>
              <a:t>If evidence is </a:t>
            </a:r>
            <a:r>
              <a:rPr lang="en-AU" dirty="0" smtClean="0"/>
              <a:t>not received </a:t>
            </a:r>
            <a:r>
              <a:rPr lang="en-AU" dirty="0"/>
              <a:t>before the next access attempt then CW is </a:t>
            </a:r>
            <a:r>
              <a:rPr lang="en-AU" dirty="0" smtClean="0"/>
              <a:t>never adjusted based on the delayed evidence</a:t>
            </a:r>
            <a:endParaRPr lang="en-AU" dirty="0"/>
          </a:p>
          <a:p>
            <a:pPr lvl="1"/>
            <a:r>
              <a:rPr lang="en-AU" dirty="0" smtClean="0"/>
              <a:t>Cisco noted that the </a:t>
            </a:r>
            <a:r>
              <a:rPr lang="en-AU" dirty="0"/>
              <a:t>effect of </a:t>
            </a:r>
            <a:r>
              <a:rPr lang="en-AU" dirty="0" smtClean="0"/>
              <a:t>Ericsson’s mechanism </a:t>
            </a:r>
            <a:r>
              <a:rPr lang="en-AU" dirty="0"/>
              <a:t>is that CW will never </a:t>
            </a:r>
            <a:r>
              <a:rPr lang="en-AU" dirty="0" smtClean="0"/>
              <a:t>increase beyond CW</a:t>
            </a:r>
            <a:r>
              <a:rPr lang="en-AU" baseline="-25000" dirty="0" smtClean="0"/>
              <a:t>min</a:t>
            </a:r>
            <a:r>
              <a:rPr lang="en-AU" dirty="0" smtClean="0"/>
              <a:t>, </a:t>
            </a:r>
            <a:r>
              <a:rPr lang="en-AU" dirty="0"/>
              <a:t>as long as </a:t>
            </a:r>
            <a:r>
              <a:rPr lang="en-AU" dirty="0" smtClean="0"/>
              <a:t>the </a:t>
            </a:r>
            <a:r>
              <a:rPr lang="en-AU" dirty="0" err="1" smtClean="0"/>
              <a:t>ack</a:t>
            </a:r>
            <a:r>
              <a:rPr lang="en-AU" dirty="0" smtClean="0"/>
              <a:t> is delayed (by luck or design) until </a:t>
            </a:r>
            <a:r>
              <a:rPr lang="en-AU" dirty="0"/>
              <a:t>after the next transmission </a:t>
            </a:r>
            <a:r>
              <a:rPr lang="en-AU" dirty="0" smtClean="0"/>
              <a:t>attempt</a:t>
            </a:r>
          </a:p>
          <a:p>
            <a:pPr lvl="2"/>
            <a:r>
              <a:rPr lang="en-AU" dirty="0" smtClean="0"/>
              <a:t>This clearly conflicts </a:t>
            </a:r>
            <a:r>
              <a:rPr lang="en-AU" dirty="0"/>
              <a:t>with the principle </a:t>
            </a:r>
            <a:r>
              <a:rPr lang="en-AU" dirty="0" smtClean="0"/>
              <a:t>underlying LBT with exponential backoff that </a:t>
            </a:r>
            <a:r>
              <a:rPr lang="en-AU" dirty="0"/>
              <a:t>CW should generally increase when there are </a:t>
            </a:r>
            <a:r>
              <a:rPr lang="en-AU" dirty="0" smtClean="0"/>
              <a:t>collisions</a:t>
            </a:r>
          </a:p>
          <a:p>
            <a:r>
              <a:rPr lang="en-AU" dirty="0"/>
              <a:t> </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107</a:t>
            </a:fld>
            <a:endParaRPr lang="en-US"/>
          </a:p>
        </p:txBody>
      </p:sp>
    </p:spTree>
    <p:extLst>
      <p:ext uri="{BB962C8B-B14F-4D97-AF65-F5344CB8AC3E}">
        <p14:creationId xmlns:p14="http://schemas.microsoft.com/office/powerpoint/2010/main" val="403172875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Cisco proposed a much simpler CW adjustment mechanism, more aligned with the </a:t>
            </a:r>
            <a:r>
              <a:rPr lang="en-AU" i="1" dirty="0" smtClean="0"/>
              <a:t>status quo</a:t>
            </a:r>
            <a:endParaRPr lang="en-AU" i="1" dirty="0"/>
          </a:p>
        </p:txBody>
      </p:sp>
      <p:sp>
        <p:nvSpPr>
          <p:cNvPr id="3" name="Content Placeholder 2"/>
          <p:cNvSpPr>
            <a:spLocks noGrp="1"/>
          </p:cNvSpPr>
          <p:nvPr>
            <p:ph idx="1"/>
          </p:nvPr>
        </p:nvSpPr>
        <p:spPr/>
        <p:txBody>
          <a:bodyPr/>
          <a:lstStyle/>
          <a:p>
            <a:pPr lvl="1"/>
            <a:r>
              <a:rPr lang="en-AU" dirty="0" smtClean="0"/>
              <a:t>Cisco decided to withdraw its proposal </a:t>
            </a:r>
            <a:r>
              <a:rPr lang="en-US" dirty="0"/>
              <a:t>in BRAN(19)101034</a:t>
            </a:r>
            <a:r>
              <a:rPr lang="en-AU" dirty="0" smtClean="0"/>
              <a:t> because:</a:t>
            </a:r>
          </a:p>
          <a:p>
            <a:pPr lvl="2"/>
            <a:r>
              <a:rPr lang="en-AU" dirty="0" smtClean="0"/>
              <a:t>The process to deal with a pipeline of delayed evidence is relatively complex</a:t>
            </a:r>
          </a:p>
          <a:p>
            <a:pPr lvl="2"/>
            <a:r>
              <a:rPr lang="en-AU" dirty="0" smtClean="0"/>
              <a:t>It was not clear that the mechanism caused devices with delayed evidence to have roughly the same access as devices acting on immediate evidence</a:t>
            </a:r>
          </a:p>
          <a:p>
            <a:pPr lvl="1"/>
            <a:r>
              <a:rPr lang="en-AU" dirty="0" smtClean="0"/>
              <a:t> Cisco then proposed a much simpler alternative in BRAN(19)102005r1</a:t>
            </a:r>
          </a:p>
          <a:p>
            <a:pPr lvl="2"/>
            <a:r>
              <a:rPr lang="en-AU" dirty="0" smtClean="0"/>
              <a:t>It assumes </a:t>
            </a:r>
            <a:r>
              <a:rPr lang="en-AU" dirty="0"/>
              <a:t>a collision occurs unless there is evidence to the </a:t>
            </a:r>
            <a:r>
              <a:rPr lang="en-AU" dirty="0" smtClean="0"/>
              <a:t>contrary</a:t>
            </a:r>
          </a:p>
          <a:p>
            <a:pPr lvl="2"/>
            <a:r>
              <a:rPr lang="en-AU" dirty="0" smtClean="0"/>
              <a:t>The </a:t>
            </a:r>
            <a:r>
              <a:rPr lang="en-AU" i="1" dirty="0"/>
              <a:t>status quo </a:t>
            </a:r>
            <a:r>
              <a:rPr lang="en-AU" dirty="0"/>
              <a:t>in EN 301 893 v2.1.1 is thus maintained whereby CW is doubled unless there is immediate evidence of success, in which case CW may be </a:t>
            </a:r>
            <a:r>
              <a:rPr lang="en-AU" dirty="0" smtClean="0"/>
              <a:t>reset</a:t>
            </a:r>
          </a:p>
          <a:p>
            <a:pPr lvl="2"/>
            <a:r>
              <a:rPr lang="en-AU" dirty="0" smtClean="0"/>
              <a:t>However, as an extension to handle delayed evidence, CW </a:t>
            </a:r>
            <a:r>
              <a:rPr lang="en-AU" dirty="0"/>
              <a:t>may be </a:t>
            </a:r>
            <a:r>
              <a:rPr lang="en-AU" dirty="0" smtClean="0"/>
              <a:t>reset immediately if </a:t>
            </a:r>
            <a:r>
              <a:rPr lang="en-AU" dirty="0"/>
              <a:t>delayed evidence of success subsequently becomes </a:t>
            </a:r>
            <a:r>
              <a:rPr lang="en-AU" dirty="0" smtClean="0"/>
              <a:t>available</a:t>
            </a:r>
          </a:p>
          <a:p>
            <a:pPr lvl="1"/>
            <a:r>
              <a:rPr lang="en-AU" dirty="0" smtClean="0"/>
              <a:t>The benefits of the revised Cisco proposal, beyond simplicity, are it:</a:t>
            </a:r>
          </a:p>
          <a:p>
            <a:pPr lvl="2"/>
            <a:r>
              <a:rPr lang="en-AU" dirty="0"/>
              <a:t>A</a:t>
            </a:r>
            <a:r>
              <a:rPr lang="en-AU" dirty="0" smtClean="0"/>
              <a:t>voids </a:t>
            </a:r>
            <a:r>
              <a:rPr lang="en-AU" dirty="0"/>
              <a:t>the unfairness of BRAN(19)102004 that arises out of CW rarely </a:t>
            </a:r>
            <a:r>
              <a:rPr lang="en-AU" dirty="0" smtClean="0"/>
              <a:t>increasing, </a:t>
            </a:r>
            <a:r>
              <a:rPr lang="en-AU" dirty="0"/>
              <a:t>relative to devices that </a:t>
            </a:r>
            <a:r>
              <a:rPr lang="en-AU" dirty="0" smtClean="0"/>
              <a:t>act on </a:t>
            </a:r>
            <a:r>
              <a:rPr lang="en-AU" dirty="0"/>
              <a:t>immediate </a:t>
            </a:r>
            <a:r>
              <a:rPr lang="en-AU" dirty="0" smtClean="0"/>
              <a:t>evidence</a:t>
            </a:r>
          </a:p>
          <a:p>
            <a:pPr lvl="2"/>
            <a:r>
              <a:rPr lang="en-AU" dirty="0"/>
              <a:t>E</a:t>
            </a:r>
            <a:r>
              <a:rPr lang="en-AU" dirty="0" smtClean="0"/>
              <a:t>ncourages </a:t>
            </a:r>
            <a:r>
              <a:rPr lang="en-AU" dirty="0"/>
              <a:t>devices to obtain </a:t>
            </a:r>
            <a:r>
              <a:rPr lang="en-AU" dirty="0" smtClean="0"/>
              <a:t>&amp; act </a:t>
            </a:r>
            <a:r>
              <a:rPr lang="en-AU" dirty="0"/>
              <a:t>on </a:t>
            </a:r>
            <a:r>
              <a:rPr lang="en-AU" dirty="0" smtClean="0"/>
              <a:t>evidence ASAP, in </a:t>
            </a:r>
            <a:r>
              <a:rPr lang="en-AU" dirty="0"/>
              <a:t>contrast </a:t>
            </a:r>
            <a:r>
              <a:rPr lang="en-AU" dirty="0" smtClean="0"/>
              <a:t>to the alternative that </a:t>
            </a:r>
            <a:r>
              <a:rPr lang="en-AU" dirty="0"/>
              <a:t>encourages </a:t>
            </a:r>
            <a:r>
              <a:rPr lang="en-AU" dirty="0" smtClean="0"/>
              <a:t>the </a:t>
            </a:r>
            <a:r>
              <a:rPr lang="en-AU" dirty="0"/>
              <a:t>delay </a:t>
            </a:r>
            <a:r>
              <a:rPr lang="en-AU" dirty="0" smtClean="0"/>
              <a:t>of </a:t>
            </a:r>
            <a:r>
              <a:rPr lang="en-AU" dirty="0"/>
              <a:t>evidence </a:t>
            </a:r>
            <a:r>
              <a:rPr lang="en-AU" dirty="0" smtClean="0"/>
              <a:t>so </a:t>
            </a:r>
            <a:r>
              <a:rPr lang="en-AU" dirty="0"/>
              <a:t>that is never acted </a:t>
            </a:r>
            <a:r>
              <a:rPr lang="en-AU" dirty="0" smtClean="0"/>
              <a:t>upon</a:t>
            </a:r>
            <a:endParaRPr lang="en-AU" dirty="0"/>
          </a:p>
          <a:p>
            <a:pPr lvl="2"/>
            <a:endParaRPr lang="en-AU" dirty="0"/>
          </a:p>
          <a:p>
            <a:endParaRPr lang="en-AU" dirty="0" smtClean="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108</a:t>
            </a:fld>
            <a:endParaRPr lang="en-US"/>
          </a:p>
        </p:txBody>
      </p:sp>
    </p:spTree>
    <p:extLst>
      <p:ext uri="{BB962C8B-B14F-4D97-AF65-F5344CB8AC3E}">
        <p14:creationId xmlns:p14="http://schemas.microsoft.com/office/powerpoint/2010/main" val="395229412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229600" cy="1066800"/>
          </a:xfrm>
        </p:spPr>
        <p:txBody>
          <a:bodyPr/>
          <a:lstStyle/>
          <a:p>
            <a:r>
              <a:rPr lang="en-AU" dirty="0" smtClean="0"/>
              <a:t>ETSI BRAN has not discussed the CW adjustment proposals but LAA/NR-U is most effected </a:t>
            </a:r>
            <a:endParaRPr lang="en-AU" i="1" dirty="0"/>
          </a:p>
        </p:txBody>
      </p:sp>
      <p:sp>
        <p:nvSpPr>
          <p:cNvPr id="3" name="Content Placeholder 2"/>
          <p:cNvSpPr>
            <a:spLocks noGrp="1"/>
          </p:cNvSpPr>
          <p:nvPr>
            <p:ph idx="1"/>
          </p:nvPr>
        </p:nvSpPr>
        <p:spPr/>
        <p:txBody>
          <a:bodyPr/>
          <a:lstStyle/>
          <a:p>
            <a:pPr lvl="1"/>
            <a:r>
              <a:rPr lang="en-AU" dirty="0" smtClean="0"/>
              <a:t>All the discussion on the BRAN e-mail reflector has been between Cisco &amp; Ericsson …</a:t>
            </a:r>
          </a:p>
          <a:p>
            <a:pPr lvl="1"/>
            <a:r>
              <a:rPr lang="en-AU" dirty="0" smtClean="0"/>
              <a:t>… and so the perspective of the wider BRAN membership is not known</a:t>
            </a:r>
          </a:p>
          <a:p>
            <a:pPr lvl="1"/>
            <a:r>
              <a:rPr lang="en-AU" dirty="0" smtClean="0"/>
              <a:t>However, if there is not consensus on making a change to allow a different way of adjusting CW with delayed evidence …</a:t>
            </a:r>
          </a:p>
          <a:p>
            <a:pPr lvl="1"/>
            <a:r>
              <a:rPr lang="en-AU" dirty="0" smtClean="0"/>
              <a:t>… then the </a:t>
            </a:r>
            <a:r>
              <a:rPr lang="en-AU" i="1" dirty="0" smtClean="0"/>
              <a:t>status quo</a:t>
            </a:r>
            <a:r>
              <a:rPr lang="en-AU" dirty="0" smtClean="0"/>
              <a:t> of requiring CW doubling unless immediate evidence is available will probably apply</a:t>
            </a:r>
          </a:p>
          <a:p>
            <a:pPr lvl="1"/>
            <a:r>
              <a:rPr lang="en-AU" dirty="0" smtClean="0"/>
              <a:t>The </a:t>
            </a:r>
            <a:r>
              <a:rPr lang="en-AU" i="1" dirty="0" smtClean="0"/>
              <a:t>status quo </a:t>
            </a:r>
            <a:r>
              <a:rPr lang="en-AU" dirty="0" smtClean="0"/>
              <a:t>will mostly have an adverse impact on LAA (and NR-U?)</a:t>
            </a:r>
          </a:p>
          <a:p>
            <a:pPr lvl="2"/>
            <a:r>
              <a:rPr lang="en-AU" dirty="0" smtClean="0"/>
              <a:t>LAA is probably not compliant with EN 301 893 v2.1.1</a:t>
            </a:r>
          </a:p>
          <a:p>
            <a:pPr lvl="1"/>
            <a:r>
              <a:rPr lang="en-AU" dirty="0" smtClean="0"/>
              <a:t>LAA is also probably not compliant with Cisco’s proposal either!</a:t>
            </a:r>
          </a:p>
          <a:p>
            <a:pPr lvl="2"/>
            <a:r>
              <a:rPr lang="en-AU" dirty="0" smtClean="0"/>
              <a:t>Maybe this is a topic for the </a:t>
            </a:r>
            <a:r>
              <a:rPr lang="en-AU" dirty="0" err="1" smtClean="0"/>
              <a:t>Coex</a:t>
            </a:r>
            <a:r>
              <a:rPr lang="en-AU" dirty="0" smtClean="0"/>
              <a:t> Workshop?</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109</a:t>
            </a:fld>
            <a:endParaRPr lang="en-US"/>
          </a:p>
        </p:txBody>
      </p:sp>
    </p:spTree>
    <p:extLst>
      <p:ext uri="{BB962C8B-B14F-4D97-AF65-F5344CB8AC3E}">
        <p14:creationId xmlns:p14="http://schemas.microsoft.com/office/powerpoint/2010/main" val="1172561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err="1"/>
              <a:t>Coex</a:t>
            </a:r>
            <a:r>
              <a:rPr lang="en-AU" i="1" dirty="0"/>
              <a:t> SC </a:t>
            </a:r>
            <a:r>
              <a:rPr lang="en-AU" dirty="0" smtClean="0"/>
              <a:t>will close when determined by the 802.11 WG or 802.11ax is ratified</a:t>
            </a:r>
            <a:endParaRPr lang="en-AU" dirty="0"/>
          </a:p>
        </p:txBody>
      </p:sp>
      <p:sp>
        <p:nvSpPr>
          <p:cNvPr id="3" name="Content Placeholder 2"/>
          <p:cNvSpPr>
            <a:spLocks noGrp="1"/>
          </p:cNvSpPr>
          <p:nvPr>
            <p:ph idx="1"/>
          </p:nvPr>
        </p:nvSpPr>
        <p:spPr/>
        <p:txBody>
          <a:bodyPr/>
          <a:lstStyle/>
          <a:p>
            <a:r>
              <a:rPr lang="en-AU" dirty="0"/>
              <a:t>IEEE 802.11 Coexistence SC </a:t>
            </a:r>
            <a:r>
              <a:rPr lang="en-AU" dirty="0" smtClean="0"/>
              <a:t>close down criteria</a:t>
            </a:r>
            <a:endParaRPr lang="en-AU" i="1" dirty="0"/>
          </a:p>
          <a:p>
            <a:pPr lvl="1"/>
            <a:r>
              <a:rPr lang="en-AU" i="1" dirty="0" smtClean="0"/>
              <a:t>The SC is closed by the IEEE 802.11 WG </a:t>
            </a:r>
          </a:p>
          <a:p>
            <a:pPr lvl="2"/>
            <a:r>
              <a:rPr lang="en-AU" i="1" dirty="0" smtClean="0"/>
              <a:t>… </a:t>
            </a:r>
            <a:r>
              <a:rPr lang="en-AU" i="1" dirty="0"/>
              <a:t>after it is determined </a:t>
            </a:r>
            <a:r>
              <a:rPr lang="en-AU" i="1" dirty="0" smtClean="0"/>
              <a:t>that </a:t>
            </a:r>
            <a:r>
              <a:rPr lang="en-AU" i="1" dirty="0"/>
              <a:t>the SC is unlikely to make further progress towards its goals</a:t>
            </a:r>
          </a:p>
          <a:p>
            <a:pPr lvl="1"/>
            <a:r>
              <a:rPr lang="en-AU" i="1" dirty="0" smtClean="0"/>
              <a:t>IEEE 802.11ax completes Sponsor Ballot</a:t>
            </a:r>
          </a:p>
          <a:p>
            <a:pPr lvl="2"/>
            <a:r>
              <a:rPr lang="en-AU" i="1" dirty="0" smtClean="0"/>
              <a:t>… noting that the Coexistence SC ad hoc is unlikely to be relevant at that point anyway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a:t>
            </a:fld>
            <a:endParaRPr lang="en-US"/>
          </a:p>
        </p:txBody>
      </p:sp>
    </p:spTree>
    <p:extLst>
      <p:ext uri="{BB962C8B-B14F-4D97-AF65-F5344CB8AC3E}">
        <p14:creationId xmlns:p14="http://schemas.microsoft.com/office/powerpoint/2010/main" val="294192083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ETSI BRAN</a:t>
            </a:r>
          </a:p>
          <a:p>
            <a:pPr marL="342900" lvl="1" indent="-342900" algn="ctr">
              <a:buNone/>
            </a:pPr>
            <a:r>
              <a:rPr lang="en-AU" sz="2400" b="1" i="1" dirty="0" smtClean="0">
                <a:solidFill>
                  <a:srgbClr val="FF0000"/>
                </a:solidFill>
              </a:rPr>
              <a:t>Definition of success in LBT</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110</a:t>
            </a:fld>
            <a:endParaRPr lang="en-US"/>
          </a:p>
        </p:txBody>
      </p:sp>
    </p:spTree>
    <p:extLst>
      <p:ext uri="{BB962C8B-B14F-4D97-AF65-F5344CB8AC3E}">
        <p14:creationId xmlns:p14="http://schemas.microsoft.com/office/powerpoint/2010/main" val="70442229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EN 301 893 v2.1.1 &amp; IEEE 802.11 base CW updates on success of transmissions at the start of a COT</a:t>
            </a:r>
            <a:endParaRPr lang="en-AU" dirty="0"/>
          </a:p>
        </p:txBody>
      </p:sp>
      <p:sp>
        <p:nvSpPr>
          <p:cNvPr id="3" name="Content Placeholder 2"/>
          <p:cNvSpPr>
            <a:spLocks noGrp="1"/>
          </p:cNvSpPr>
          <p:nvPr>
            <p:ph idx="1"/>
          </p:nvPr>
        </p:nvSpPr>
        <p:spPr/>
        <p:txBody>
          <a:bodyPr/>
          <a:lstStyle/>
          <a:p>
            <a:pPr lvl="1"/>
            <a:r>
              <a:rPr lang="en-AU" dirty="0" smtClean="0"/>
              <a:t>EN 301 893 v2.1.1 </a:t>
            </a:r>
            <a:r>
              <a:rPr lang="en-AU" dirty="0"/>
              <a:t>requires a </a:t>
            </a:r>
            <a:r>
              <a:rPr lang="en-AU" i="1" dirty="0"/>
              <a:t>least one transmission that started at the beginning of the Channel Occupancy</a:t>
            </a:r>
            <a:r>
              <a:rPr lang="en-AU" dirty="0"/>
              <a:t> </a:t>
            </a:r>
            <a:r>
              <a:rPr lang="en-AU" dirty="0" smtClean="0"/>
              <a:t>(COT, aka TXOP) to </a:t>
            </a:r>
            <a:r>
              <a:rPr lang="en-AU" dirty="0"/>
              <a:t>be successful before CW can be </a:t>
            </a:r>
            <a:r>
              <a:rPr lang="en-AU" dirty="0" smtClean="0"/>
              <a:t>reset, otherwise CW is doubled</a:t>
            </a:r>
          </a:p>
          <a:p>
            <a:pPr lvl="1"/>
            <a:r>
              <a:rPr lang="en-AU" dirty="0" smtClean="0"/>
              <a:t>The requirement is based on the principle that only errors at the </a:t>
            </a:r>
            <a:r>
              <a:rPr lang="en-AU" i="1" dirty="0" smtClean="0"/>
              <a:t>start</a:t>
            </a:r>
            <a:r>
              <a:rPr lang="en-AU" dirty="0" smtClean="0"/>
              <a:t> of a TXOP are relevant to the CW update process </a:t>
            </a:r>
          </a:p>
          <a:p>
            <a:pPr lvl="2"/>
            <a:r>
              <a:rPr lang="en-AU" dirty="0" smtClean="0"/>
              <a:t>Errors at the start of a TXOP are assumed to be a the result of a collisions</a:t>
            </a:r>
          </a:p>
          <a:p>
            <a:pPr lvl="2"/>
            <a:r>
              <a:rPr lang="en-AU" dirty="0" smtClean="0"/>
              <a:t>Errors later in the TXOP are assumed to be caused by other problems</a:t>
            </a:r>
          </a:p>
          <a:p>
            <a:pPr lvl="2"/>
            <a:r>
              <a:rPr lang="en-AU" dirty="0" smtClean="0"/>
              <a:t>An implicit assumption is that hidden stations do not cause collisions, which is sort of true if one uses hidden station mitigation mechanisms</a:t>
            </a:r>
          </a:p>
          <a:p>
            <a:pPr lvl="1"/>
            <a:r>
              <a:rPr lang="en-AU" dirty="0" smtClean="0"/>
              <a:t>The requirement is generally consistent with the principles of operation of EDCA defined by IEEE 802.11</a:t>
            </a:r>
          </a:p>
          <a:p>
            <a:pPr lvl="2"/>
            <a:r>
              <a:rPr lang="en-AU" dirty="0" smtClean="0"/>
              <a:t>There are some interesting exceptions, which are discussed later but they probably do not matter in practice</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111</a:t>
            </a:fld>
            <a:endParaRPr lang="en-US"/>
          </a:p>
        </p:txBody>
      </p:sp>
    </p:spTree>
    <p:extLst>
      <p:ext uri="{BB962C8B-B14F-4D97-AF65-F5344CB8AC3E}">
        <p14:creationId xmlns:p14="http://schemas.microsoft.com/office/powerpoint/2010/main" val="368175507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AU" dirty="0" smtClean="0"/>
              <a:t>A proposed Ericsson change to </a:t>
            </a:r>
            <a:r>
              <a:rPr lang="en-AU" i="1" dirty="0" smtClean="0"/>
              <a:t>success</a:t>
            </a:r>
            <a:r>
              <a:rPr lang="en-AU" dirty="0" smtClean="0"/>
              <a:t> in EN 301 893 v2.1.1 puts Wi-Fi at a disadvantage</a:t>
            </a:r>
            <a:endParaRPr lang="en-AU" dirty="0"/>
          </a:p>
        </p:txBody>
      </p:sp>
      <p:sp>
        <p:nvSpPr>
          <p:cNvPr id="3" name="Content Placeholder 2"/>
          <p:cNvSpPr>
            <a:spLocks noGrp="1"/>
          </p:cNvSpPr>
          <p:nvPr>
            <p:ph idx="1"/>
          </p:nvPr>
        </p:nvSpPr>
        <p:spPr/>
        <p:txBody>
          <a:bodyPr/>
          <a:lstStyle/>
          <a:p>
            <a:pPr lvl="1"/>
            <a:r>
              <a:rPr lang="en-AU" dirty="0" smtClean="0"/>
              <a:t>Ericsson have proposed a </a:t>
            </a:r>
            <a:r>
              <a:rPr lang="en-AU" dirty="0"/>
              <a:t>change in BRAN(19)102004 </a:t>
            </a:r>
            <a:r>
              <a:rPr lang="en-AU" dirty="0" smtClean="0"/>
              <a:t>to </a:t>
            </a:r>
            <a:r>
              <a:rPr lang="en-AU" dirty="0"/>
              <a:t>EN 301 893 v2.1.1 </a:t>
            </a:r>
            <a:r>
              <a:rPr lang="en-AU" dirty="0" smtClean="0"/>
              <a:t>so that CW can be reset if </a:t>
            </a:r>
            <a:r>
              <a:rPr lang="en-AU" i="1" dirty="0"/>
              <a:t>any information transmitted during the Channel Occupancy is correctly received by at least one intended </a:t>
            </a:r>
            <a:r>
              <a:rPr lang="en-AU" i="1" dirty="0" smtClean="0"/>
              <a:t>receiver</a:t>
            </a:r>
            <a:endParaRPr lang="en-AU" dirty="0" smtClean="0"/>
          </a:p>
          <a:p>
            <a:pPr lvl="1"/>
            <a:r>
              <a:rPr lang="en-AU" dirty="0" smtClean="0"/>
              <a:t>This proposed change </a:t>
            </a:r>
            <a:r>
              <a:rPr lang="en-AU" dirty="0"/>
              <a:t>to the </a:t>
            </a:r>
            <a:r>
              <a:rPr lang="en-AU" i="1" dirty="0"/>
              <a:t>status </a:t>
            </a:r>
            <a:r>
              <a:rPr lang="en-AU" i="1" dirty="0" smtClean="0"/>
              <a:t>quo </a:t>
            </a:r>
            <a:r>
              <a:rPr lang="en-AU" dirty="0" smtClean="0"/>
              <a:t>is contrary to the well established principles encapsulated by EN 301 893 v2.1.1 &amp; IEEE 802.11 to double CW when a collision occurs</a:t>
            </a:r>
          </a:p>
          <a:p>
            <a:pPr lvl="2"/>
            <a:r>
              <a:rPr lang="en-AU" dirty="0"/>
              <a:t>A collision at the start of a COT can be ignored by a device following </a:t>
            </a:r>
            <a:r>
              <a:rPr lang="en-AU" dirty="0" smtClean="0"/>
              <a:t>Ericsson’s proposed </a:t>
            </a:r>
            <a:r>
              <a:rPr lang="en-AU" dirty="0"/>
              <a:t>rule by it receiving a single bit correctly after the collision is over</a:t>
            </a:r>
          </a:p>
          <a:p>
            <a:pPr lvl="1"/>
            <a:r>
              <a:rPr lang="en-AU" dirty="0" smtClean="0"/>
              <a:t>Ericsson’s proposed change puts Wi-Fi at a disadvantage</a:t>
            </a:r>
          </a:p>
          <a:p>
            <a:pPr lvl="2"/>
            <a:r>
              <a:rPr lang="en-AU" dirty="0" err="1" smtClean="0"/>
              <a:t>eg</a:t>
            </a:r>
            <a:r>
              <a:rPr lang="en-AU" dirty="0" smtClean="0"/>
              <a:t>, such a device </a:t>
            </a:r>
            <a:r>
              <a:rPr lang="en-AU" dirty="0" err="1" smtClean="0"/>
              <a:t>rx’ing</a:t>
            </a:r>
            <a:r>
              <a:rPr lang="en-AU" dirty="0" smtClean="0"/>
              <a:t> a single bit correctly would not </a:t>
            </a:r>
            <a:r>
              <a:rPr lang="en-AU" dirty="0"/>
              <a:t>increase its CW, whereas a competing Wi-Fi device attempting to limit the length of any collision using RTS/CTS (a good thing for the benefit of all) would have to double its </a:t>
            </a:r>
            <a:r>
              <a:rPr lang="en-AU" dirty="0" smtClean="0"/>
              <a:t>CW</a:t>
            </a:r>
            <a:endParaRPr lang="en-AU" dirty="0"/>
          </a:p>
          <a:p>
            <a:r>
              <a:rPr lang="en-AU" dirty="0"/>
              <a:t> </a:t>
            </a:r>
          </a:p>
          <a:p>
            <a:r>
              <a:rPr lang="en-AU" dirty="0"/>
              <a:t> </a:t>
            </a:r>
          </a:p>
          <a:p>
            <a:r>
              <a:rPr lang="en-AU" dirty="0"/>
              <a:t> </a:t>
            </a:r>
          </a:p>
          <a:p>
            <a:r>
              <a:rPr lang="en-AU" dirty="0"/>
              <a:t> </a:t>
            </a:r>
          </a:p>
          <a:p>
            <a:r>
              <a:rPr lang="en-AU" dirty="0"/>
              <a:t>• We believe the note "a device may use any reasonable definition of a block of information transmitted at the start of the Channel Occupancy." breaks existing IEEE 802.11 </a:t>
            </a:r>
            <a:r>
              <a:rPr lang="en-AU" dirty="0" err="1"/>
              <a:t>behavior</a:t>
            </a:r>
            <a:r>
              <a:rPr lang="en-AU" dirty="0"/>
              <a:t>. We provided examples from the 802.11 standard that contradict this note. Is it intended to break existing 802.11 </a:t>
            </a:r>
            <a:r>
              <a:rPr lang="en-AU" dirty="0" err="1"/>
              <a:t>behavior</a:t>
            </a:r>
            <a:r>
              <a:rPr lang="en-AU" dirty="0"/>
              <a:t>?</a:t>
            </a:r>
          </a:p>
          <a:p>
            <a:r>
              <a:rPr lang="en-AU" dirty="0"/>
              <a:t> </a:t>
            </a:r>
          </a:p>
          <a:p>
            <a:r>
              <a:rPr lang="en-AU" dirty="0"/>
              <a:t>You have articulated two objections related to</a:t>
            </a:r>
          </a:p>
          <a:p>
            <a:pPr lvl="0"/>
            <a:r>
              <a:rPr lang="en-AU" dirty="0"/>
              <a:t>An 802.11 device sending an A-MPDU resetting CW if any of the MPDUs are successfully received.</a:t>
            </a:r>
          </a:p>
          <a:p>
            <a:pPr lvl="1"/>
            <a:r>
              <a:rPr lang="en-AU" dirty="0"/>
              <a:t>In this case, the correct reception of any MPDU suggests the start of the A-MPDU (preamble) was correctly received, which is exactly the behaviour we are after</a:t>
            </a:r>
          </a:p>
          <a:p>
            <a:pPr lvl="0"/>
            <a:r>
              <a:rPr lang="en-AU" dirty="0"/>
              <a:t>An 802.11 device, sending multiple MPDUs with a delayed </a:t>
            </a:r>
            <a:r>
              <a:rPr lang="en-AU" dirty="0" err="1"/>
              <a:t>ack</a:t>
            </a:r>
            <a:endParaRPr lang="en-AU" dirty="0"/>
          </a:p>
          <a:p>
            <a:pPr lvl="1"/>
            <a:r>
              <a:rPr lang="en-AU" dirty="0"/>
              <a:t>This case should not occur (and probably does not occur) in practice because most/all devices follow the advice in 802.11 not to use this frame sequence without some form of protection at the start</a:t>
            </a:r>
          </a:p>
          <a:p>
            <a:r>
              <a:rPr lang="en-AU" dirty="0"/>
              <a:t> </a:t>
            </a:r>
          </a:p>
          <a:p>
            <a:r>
              <a:rPr lang="en-AU" dirty="0"/>
              <a:t>I agree that the proposed mechanism breaks some elements of 802.11 (</a:t>
            </a:r>
            <a:r>
              <a:rPr lang="en-AU" dirty="0" err="1"/>
              <a:t>eg</a:t>
            </a:r>
            <a:r>
              <a:rPr lang="en-AU" dirty="0"/>
              <a:t> HCCA), but disagree with your particular objections. That said, I intend to raise this question at the next IEEE 802.11 </a:t>
            </a:r>
            <a:r>
              <a:rPr lang="en-AU" dirty="0" err="1"/>
              <a:t>Coex</a:t>
            </a:r>
            <a:r>
              <a:rPr lang="en-AU" dirty="0"/>
              <a:t> SC meeting to draw on the expertise of  a wider audience. In the meantime, I am very comfortable that the proposal in BRAN(19)102005r1 has no adverse effect on 802.11.</a:t>
            </a:r>
          </a:p>
          <a:p>
            <a:r>
              <a:rPr lang="en-AU" dirty="0"/>
              <a:t> </a:t>
            </a:r>
          </a:p>
          <a:p>
            <a:r>
              <a:rPr lang="en-AU" dirty="0"/>
              <a:t>• The sentence in BRAN(19)102005r1 "If there is evidence available at the transmitter that the Channel Occupancy is successful then the Channel Access Engine may proceed with step 1). Otherwise the Channel Access Engine shall proceed with step 8)." conveys the impression this "evidence" is immediately available. However, even an IEEE 802.11 ACK frame will need at least 16 µs plus ACK-time (e.g. 44 µs) plus processing time. Therefore, should 802.11 compliant devices rely on the next sentence of BRAN(19)102005r1? "If evidence subsequently becomes available at the transmitter that the Channel Occupancy was successful the Channel Access Engine may proceed with step 1) before attempting its next Channel Occupancy at step 2)."</a:t>
            </a:r>
          </a:p>
          <a:p>
            <a:r>
              <a:rPr lang="en-AU" dirty="0"/>
              <a:t> </a:t>
            </a:r>
          </a:p>
          <a:p>
            <a:r>
              <a:rPr lang="en-AU" dirty="0"/>
              <a:t>This is a drafting issue.</a:t>
            </a:r>
          </a:p>
          <a:p>
            <a:r>
              <a:rPr lang="en-AU" dirty="0"/>
              <a:t> </a:t>
            </a:r>
          </a:p>
          <a:p>
            <a:r>
              <a:rPr lang="en-AU" dirty="0"/>
              <a:t>The intention is that there are two possibilities:</a:t>
            </a:r>
          </a:p>
          <a:p>
            <a:pPr lvl="0"/>
            <a:r>
              <a:rPr lang="en-AU" dirty="0"/>
              <a:t>The Channel Access Engine can wait in step 7) until evidence becomes available</a:t>
            </a:r>
          </a:p>
          <a:p>
            <a:pPr lvl="1"/>
            <a:r>
              <a:rPr lang="en-AU" dirty="0"/>
              <a:t>If the evidence indicates success then it goes to step 1), which resets CW before starting the next access in step 2)</a:t>
            </a:r>
          </a:p>
          <a:p>
            <a:pPr lvl="1"/>
            <a:r>
              <a:rPr lang="en-AU" dirty="0"/>
              <a:t> If the evidence indicates lack of success then it goes to step 8), which doubles CW before starting the next access in step 2)</a:t>
            </a:r>
          </a:p>
          <a:p>
            <a:pPr lvl="0"/>
            <a:r>
              <a:rPr lang="en-AU" dirty="0"/>
              <a:t>The Channel Access Engine decide to continue out of step 7) if the evidence in unavailable</a:t>
            </a:r>
          </a:p>
          <a:p>
            <a:pPr lvl="1"/>
            <a:r>
              <a:rPr lang="en-AU" dirty="0"/>
              <a:t>In this case it goes to step 8), which doubles CW before starting the next access in step 2)</a:t>
            </a:r>
          </a:p>
          <a:p>
            <a:pPr lvl="1"/>
            <a:r>
              <a:rPr lang="en-AU" dirty="0"/>
              <a:t>If the delayed evidence is received at some future time (</a:t>
            </a:r>
            <a:r>
              <a:rPr lang="en-AU" dirty="0" err="1"/>
              <a:t>ie</a:t>
            </a:r>
            <a:r>
              <a:rPr lang="en-AU" dirty="0"/>
              <a:t> subsequently) then CW can be reset the next time the engine jumps into step 2)</a:t>
            </a:r>
          </a:p>
          <a:p>
            <a:pPr lvl="2"/>
            <a:r>
              <a:rPr lang="en-AU" dirty="0"/>
              <a:t>This ensures the device gets to do as many resets as a device with immediate </a:t>
            </a:r>
            <a:r>
              <a:rPr lang="en-AU" dirty="0" err="1"/>
              <a:t>acks</a:t>
            </a:r>
            <a:r>
              <a:rPr lang="en-AU" dirty="0"/>
              <a:t>, just delayed</a:t>
            </a:r>
          </a:p>
          <a:p>
            <a:r>
              <a:rPr lang="en-AU" dirty="0"/>
              <a:t> </a:t>
            </a:r>
          </a:p>
          <a:p>
            <a:r>
              <a:rPr lang="en-AU" dirty="0"/>
              <a:t>It would great if you could suggest alternative words to express this intent more clearly. </a:t>
            </a:r>
          </a:p>
          <a:p>
            <a:r>
              <a:rPr lang="en-AU" dirty="0"/>
              <a:t> </a:t>
            </a:r>
          </a:p>
          <a:p>
            <a:r>
              <a:rPr lang="en-AU" dirty="0"/>
              <a:t>• "Subsequently" means something follows in time. What is prior to subsequent, therefore?</a:t>
            </a:r>
          </a:p>
          <a:p>
            <a:r>
              <a:rPr lang="en-AU" dirty="0"/>
              <a:t> </a:t>
            </a:r>
          </a:p>
          <a:p>
            <a:r>
              <a:rPr lang="en-AU" dirty="0"/>
              <a:t>This is a drafting issue that I covered above</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112</a:t>
            </a:fld>
            <a:endParaRPr lang="en-US"/>
          </a:p>
        </p:txBody>
      </p:sp>
    </p:spTree>
    <p:extLst>
      <p:ext uri="{BB962C8B-B14F-4D97-AF65-F5344CB8AC3E}">
        <p14:creationId xmlns:p14="http://schemas.microsoft.com/office/powerpoint/2010/main" val="137937580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An alternate Cisco proposal for </a:t>
            </a:r>
            <a:r>
              <a:rPr lang="en-AU" i="1" dirty="0" smtClean="0"/>
              <a:t>success</a:t>
            </a:r>
            <a:r>
              <a:rPr lang="en-AU" dirty="0" smtClean="0"/>
              <a:t> just explicitly clarifies </a:t>
            </a:r>
            <a:r>
              <a:rPr lang="en-AU" i="1" dirty="0" smtClean="0"/>
              <a:t>success</a:t>
            </a:r>
            <a:r>
              <a:rPr lang="en-AU" dirty="0" smtClean="0"/>
              <a:t> for broadcast frames </a:t>
            </a:r>
            <a:endParaRPr lang="en-AU" dirty="0"/>
          </a:p>
        </p:txBody>
      </p:sp>
      <p:sp>
        <p:nvSpPr>
          <p:cNvPr id="3" name="Content Placeholder 2"/>
          <p:cNvSpPr>
            <a:spLocks noGrp="1"/>
          </p:cNvSpPr>
          <p:nvPr>
            <p:ph idx="1"/>
          </p:nvPr>
        </p:nvSpPr>
        <p:spPr/>
        <p:txBody>
          <a:bodyPr/>
          <a:lstStyle/>
          <a:p>
            <a:pPr lvl="1"/>
            <a:r>
              <a:rPr lang="en-AU" dirty="0" smtClean="0"/>
              <a:t>Cisco has proposed an alternative </a:t>
            </a:r>
            <a:r>
              <a:rPr lang="en-AU" dirty="0"/>
              <a:t>in BRAN(19)102005 </a:t>
            </a:r>
            <a:r>
              <a:rPr lang="en-AU" dirty="0" smtClean="0"/>
              <a:t>that clarifies the definition of </a:t>
            </a:r>
            <a:r>
              <a:rPr lang="en-AU" i="1" dirty="0" smtClean="0"/>
              <a:t>success</a:t>
            </a:r>
          </a:p>
          <a:p>
            <a:pPr lvl="2"/>
            <a:r>
              <a:rPr lang="en-AU" dirty="0"/>
              <a:t>W</a:t>
            </a:r>
            <a:r>
              <a:rPr lang="en-AU" dirty="0" smtClean="0"/>
              <a:t>hen </a:t>
            </a:r>
            <a:r>
              <a:rPr lang="en-AU" dirty="0"/>
              <a:t>the </a:t>
            </a:r>
            <a:r>
              <a:rPr lang="en-AU" i="1" dirty="0"/>
              <a:t>Channel Occupancy </a:t>
            </a:r>
            <a:r>
              <a:rPr lang="en-AU" dirty="0"/>
              <a:t>has completed, it is </a:t>
            </a:r>
            <a:r>
              <a:rPr lang="en-AU" i="1" dirty="0"/>
              <a:t>successful</a:t>
            </a:r>
            <a:r>
              <a:rPr lang="en-AU" dirty="0"/>
              <a:t> if a </a:t>
            </a:r>
            <a:r>
              <a:rPr lang="en-AU" i="1" dirty="0"/>
              <a:t>block</a:t>
            </a:r>
            <a:r>
              <a:rPr lang="en-AU" dirty="0"/>
              <a:t> of information transmitted at the </a:t>
            </a:r>
            <a:r>
              <a:rPr lang="en-AU" i="1" dirty="0"/>
              <a:t>start</a:t>
            </a:r>
            <a:r>
              <a:rPr lang="en-AU" dirty="0"/>
              <a:t> of the </a:t>
            </a:r>
            <a:r>
              <a:rPr lang="en-AU" i="1" dirty="0"/>
              <a:t>Channel Occupancy </a:t>
            </a:r>
            <a:r>
              <a:rPr lang="en-AU" dirty="0"/>
              <a:t>is correctly received by at least one intended </a:t>
            </a:r>
            <a:r>
              <a:rPr lang="en-AU" dirty="0" smtClean="0"/>
              <a:t>receiver</a:t>
            </a:r>
          </a:p>
          <a:p>
            <a:pPr lvl="2"/>
            <a:r>
              <a:rPr lang="en-AU" dirty="0" smtClean="0"/>
              <a:t>The </a:t>
            </a:r>
            <a:r>
              <a:rPr lang="en-AU" i="1" dirty="0"/>
              <a:t>Channel Occupancy</a:t>
            </a:r>
            <a:r>
              <a:rPr lang="en-AU" dirty="0"/>
              <a:t> is also </a:t>
            </a:r>
            <a:r>
              <a:rPr lang="en-AU" i="1" dirty="0"/>
              <a:t>successful</a:t>
            </a:r>
            <a:r>
              <a:rPr lang="en-AU" dirty="0"/>
              <a:t> if information in the </a:t>
            </a:r>
            <a:r>
              <a:rPr lang="en-AU" i="1" dirty="0"/>
              <a:t>block</a:t>
            </a:r>
            <a:r>
              <a:rPr lang="en-AU" dirty="0"/>
              <a:t> will not be retransmitted regardless of whether it is received correctly by any </a:t>
            </a:r>
            <a:r>
              <a:rPr lang="en-AU" dirty="0" smtClean="0"/>
              <a:t>receiver</a:t>
            </a:r>
            <a:endParaRPr lang="en-AU" dirty="0"/>
          </a:p>
          <a:p>
            <a:pPr lvl="1"/>
            <a:r>
              <a:rPr lang="en-AU" dirty="0" smtClean="0"/>
              <a:t>The first part of the definition is consistent with the current version in EN 301 893 v2.1.1</a:t>
            </a:r>
          </a:p>
          <a:p>
            <a:pPr lvl="2"/>
            <a:r>
              <a:rPr lang="en-AU" dirty="0" smtClean="0"/>
              <a:t>A </a:t>
            </a:r>
            <a:r>
              <a:rPr lang="en-AU" i="1" dirty="0" smtClean="0"/>
              <a:t>block</a:t>
            </a:r>
            <a:r>
              <a:rPr lang="en-AU" dirty="0" smtClean="0"/>
              <a:t> is not defined, to provide flexibility for application to different technologies</a:t>
            </a:r>
          </a:p>
          <a:p>
            <a:pPr lvl="1"/>
            <a:r>
              <a:rPr lang="en-AU" dirty="0" smtClean="0"/>
              <a:t>The second part of the definition explicitly provides for broadcast &amp;  multicast frames</a:t>
            </a:r>
          </a:p>
          <a:p>
            <a:pPr lvl="2"/>
            <a:r>
              <a:rPr lang="en-AU" dirty="0" smtClean="0"/>
              <a:t>They were previously provided for implicitly … if one squinted </a:t>
            </a:r>
            <a:r>
              <a:rPr lang="en-AU" dirty="0" smtClean="0">
                <a:sym typeface="Wingdings" panose="05000000000000000000" pitchFamily="2" charset="2"/>
              </a:rPr>
              <a:t></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113</a:t>
            </a:fld>
            <a:endParaRPr lang="en-US"/>
          </a:p>
        </p:txBody>
      </p:sp>
    </p:spTree>
    <p:extLst>
      <p:ext uri="{BB962C8B-B14F-4D97-AF65-F5344CB8AC3E}">
        <p14:creationId xmlns:p14="http://schemas.microsoft.com/office/powerpoint/2010/main" val="219621205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Ericsson’s objections to Cisco’s proposal for success were explained by Cisco</a:t>
            </a:r>
            <a:endParaRPr lang="en-AU" dirty="0"/>
          </a:p>
        </p:txBody>
      </p:sp>
      <p:sp>
        <p:nvSpPr>
          <p:cNvPr id="3" name="Content Placeholder 2"/>
          <p:cNvSpPr>
            <a:spLocks noGrp="1"/>
          </p:cNvSpPr>
          <p:nvPr>
            <p:ph idx="1"/>
          </p:nvPr>
        </p:nvSpPr>
        <p:spPr/>
        <p:txBody>
          <a:bodyPr/>
          <a:lstStyle/>
          <a:p>
            <a:pPr lvl="1"/>
            <a:r>
              <a:rPr lang="en-AU" dirty="0" smtClean="0"/>
              <a:t>Ericsson have asserted two objections to Cisco’s proposal, suggesting IEEE 802.11 would not be compliant</a:t>
            </a:r>
          </a:p>
          <a:p>
            <a:pPr lvl="2"/>
            <a:r>
              <a:rPr lang="en-AU" dirty="0"/>
              <a:t>An 802.11 device sending an A-MPDU </a:t>
            </a:r>
            <a:r>
              <a:rPr lang="en-AU" dirty="0" smtClean="0"/>
              <a:t>will reset </a:t>
            </a:r>
            <a:r>
              <a:rPr lang="en-AU" dirty="0"/>
              <a:t>CW if any of the MPDUs in the </a:t>
            </a:r>
            <a:r>
              <a:rPr lang="en-AU" dirty="0" smtClean="0"/>
              <a:t>A-MPDU are </a:t>
            </a:r>
            <a:r>
              <a:rPr lang="en-AU" dirty="0"/>
              <a:t>successfully </a:t>
            </a:r>
            <a:r>
              <a:rPr lang="en-AU" dirty="0" smtClean="0"/>
              <a:t>received, not just the first MPDU</a:t>
            </a:r>
          </a:p>
          <a:p>
            <a:pPr lvl="2"/>
            <a:r>
              <a:rPr lang="en-AU" dirty="0" smtClean="0"/>
              <a:t>An </a:t>
            </a:r>
            <a:r>
              <a:rPr lang="en-AU" dirty="0"/>
              <a:t>802.11 device </a:t>
            </a:r>
            <a:r>
              <a:rPr lang="en-AU" dirty="0" smtClean="0"/>
              <a:t>sending a QoS data frames as part of a (Delayed) Block </a:t>
            </a:r>
            <a:r>
              <a:rPr lang="en-AU" dirty="0" err="1"/>
              <a:t>A</a:t>
            </a:r>
            <a:r>
              <a:rPr lang="en-AU" dirty="0" err="1" smtClean="0"/>
              <a:t>ck</a:t>
            </a:r>
            <a:r>
              <a:rPr lang="en-AU" dirty="0" smtClean="0"/>
              <a:t> sequence will reset CW if the ACK after the last QoS data frame is received, which has no connection to the first MPDU</a:t>
            </a:r>
            <a:endParaRPr lang="en-AU" dirty="0"/>
          </a:p>
          <a:p>
            <a:pPr lvl="1"/>
            <a:r>
              <a:rPr lang="en-AU" dirty="0" smtClean="0"/>
              <a:t>Cisco has responded by explaining how 802.11 devices would be compliant with both EN 301 893 v2.1.1 and the Cisco proposal</a:t>
            </a:r>
          </a:p>
          <a:p>
            <a:pPr lvl="2"/>
            <a:r>
              <a:rPr lang="en-AU" dirty="0" smtClean="0"/>
              <a:t>An ACK of any MPDU in the A-MPDU suggests the preamble, at the </a:t>
            </a:r>
            <a:r>
              <a:rPr lang="en-AU" i="1" dirty="0" smtClean="0"/>
              <a:t>start</a:t>
            </a:r>
            <a:r>
              <a:rPr lang="en-AU" dirty="0" smtClean="0"/>
              <a:t> of the transmission was successfully received</a:t>
            </a:r>
          </a:p>
          <a:p>
            <a:pPr lvl="2"/>
            <a:r>
              <a:rPr lang="en-AU" dirty="0" smtClean="0"/>
              <a:t>802.11 recommends that contiguous MPDUs is a TXOP are “protected”, </a:t>
            </a:r>
            <a:r>
              <a:rPr lang="en-AU" dirty="0" err="1" smtClean="0"/>
              <a:t>eg</a:t>
            </a:r>
            <a:r>
              <a:rPr lang="en-AU" dirty="0" smtClean="0"/>
              <a:t> using RTS/CTS or PKT/ACK at </a:t>
            </a:r>
            <a:r>
              <a:rPr lang="en-AU" i="1" dirty="0" smtClean="0"/>
              <a:t>start</a:t>
            </a:r>
            <a:r>
              <a:rPr lang="en-AU" dirty="0" smtClean="0"/>
              <a:t> of the TXOP</a:t>
            </a:r>
          </a:p>
          <a:p>
            <a:pPr lvl="3"/>
            <a:r>
              <a:rPr lang="en-AU" dirty="0" smtClean="0"/>
              <a:t>Note this is only a recommendation, but it is believed to be widely followed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114</a:t>
            </a:fld>
            <a:endParaRPr lang="en-US"/>
          </a:p>
        </p:txBody>
      </p:sp>
    </p:spTree>
    <p:extLst>
      <p:ext uri="{BB962C8B-B14F-4D97-AF65-F5344CB8AC3E}">
        <p14:creationId xmlns:p14="http://schemas.microsoft.com/office/powerpoint/2010/main" val="19241324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discuss some options for defining success in LBT as specified by EN 301 893</a:t>
            </a:r>
            <a:endParaRPr lang="en-AU" dirty="0"/>
          </a:p>
        </p:txBody>
      </p:sp>
      <p:sp>
        <p:nvSpPr>
          <p:cNvPr id="3" name="Content Placeholder 2"/>
          <p:cNvSpPr>
            <a:spLocks noGrp="1"/>
          </p:cNvSpPr>
          <p:nvPr>
            <p:ph idx="1"/>
          </p:nvPr>
        </p:nvSpPr>
        <p:spPr/>
        <p:txBody>
          <a:bodyPr/>
          <a:lstStyle/>
          <a:p>
            <a:pPr lvl="1"/>
            <a:r>
              <a:rPr lang="en-AU" dirty="0" smtClean="0"/>
              <a:t>IEEE 802.11 and EN 301 893 have mostly focused on the start of a transmission to determine success</a:t>
            </a:r>
          </a:p>
          <a:p>
            <a:pPr lvl="2"/>
            <a:r>
              <a:rPr lang="en-AU" dirty="0" smtClean="0"/>
              <a:t>Are there any important cases (with any/wide deployment) where this is not true for 802.11?</a:t>
            </a:r>
          </a:p>
          <a:p>
            <a:pPr lvl="3"/>
            <a:r>
              <a:rPr lang="en-AU" dirty="0" smtClean="0"/>
              <a:t>(Delayed) Block </a:t>
            </a:r>
            <a:r>
              <a:rPr lang="en-AU" dirty="0" err="1" smtClean="0"/>
              <a:t>Ack</a:t>
            </a:r>
            <a:r>
              <a:rPr lang="en-AU" dirty="0" smtClean="0"/>
              <a:t> without protection?</a:t>
            </a:r>
          </a:p>
          <a:p>
            <a:pPr lvl="3"/>
            <a:r>
              <a:rPr lang="en-AU" dirty="0" smtClean="0"/>
              <a:t>GCR?</a:t>
            </a:r>
          </a:p>
          <a:p>
            <a:pPr lvl="1"/>
            <a:r>
              <a:rPr lang="en-AU" dirty="0" smtClean="0"/>
              <a:t>It is understood that LAA does not focus on the start of transmission, rather evaluating the fraction of the COT that was </a:t>
            </a:r>
            <a:r>
              <a:rPr lang="en-AU" dirty="0" err="1" smtClean="0"/>
              <a:t>rx’ed</a:t>
            </a:r>
            <a:r>
              <a:rPr lang="en-AU" dirty="0" smtClean="0"/>
              <a:t> correct to determine </a:t>
            </a:r>
            <a:r>
              <a:rPr lang="en-AU" i="1" dirty="0" smtClean="0"/>
              <a:t>success</a:t>
            </a:r>
            <a:r>
              <a:rPr lang="en-AU" dirty="0" smtClean="0"/>
              <a:t> in the context of LBT</a:t>
            </a:r>
          </a:p>
          <a:p>
            <a:pPr lvl="2"/>
            <a:r>
              <a:rPr lang="en-AU" dirty="0" smtClean="0"/>
              <a:t>Note: this would make LAA non-compliant with EN 301 893</a:t>
            </a:r>
          </a:p>
          <a:p>
            <a:pPr lvl="2"/>
            <a:r>
              <a:rPr lang="en-AU" dirty="0" smtClean="0"/>
              <a:t>Is there harm in allowing LAA to ignore collisions at the start of a COT?</a:t>
            </a:r>
          </a:p>
          <a:p>
            <a:pPr lvl="2"/>
            <a:r>
              <a:rPr lang="en-AU" dirty="0" smtClean="0"/>
              <a:t>Should EN 301 893 be changed to allow LAA/NR-U to operate this way?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115</a:t>
            </a:fld>
            <a:endParaRPr lang="en-US"/>
          </a:p>
        </p:txBody>
      </p:sp>
    </p:spTree>
    <p:extLst>
      <p:ext uri="{BB962C8B-B14F-4D97-AF65-F5344CB8AC3E}">
        <p14:creationId xmlns:p14="http://schemas.microsoft.com/office/powerpoint/2010/main" val="183808035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smtClean="0">
                <a:solidFill>
                  <a:srgbClr val="FF0000"/>
                </a:solidFill>
              </a:rPr>
              <a:t>3GPP RAN1 plans for NR-U</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116</a:t>
            </a:fld>
            <a:endParaRPr lang="en-US"/>
          </a:p>
        </p:txBody>
      </p:sp>
    </p:spTree>
    <p:extLst>
      <p:ext uri="{BB962C8B-B14F-4D97-AF65-F5344CB8AC3E}">
        <p14:creationId xmlns:p14="http://schemas.microsoft.com/office/powerpoint/2010/main" val="283496683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3GPP RAN1 competed their </a:t>
            </a:r>
            <a:r>
              <a:rPr lang="en-GB" i="1" dirty="0"/>
              <a:t>Study on NR-based Access to Unlicensed </a:t>
            </a:r>
            <a:r>
              <a:rPr lang="en-GB" i="1" dirty="0" smtClean="0"/>
              <a:t>Spectrum </a:t>
            </a:r>
            <a:r>
              <a:rPr lang="en-GB" dirty="0" smtClean="0"/>
              <a:t>in late 2018</a:t>
            </a:r>
            <a:endParaRPr lang="en-AU" dirty="0"/>
          </a:p>
        </p:txBody>
      </p:sp>
      <p:sp>
        <p:nvSpPr>
          <p:cNvPr id="3" name="Content Placeholder 2"/>
          <p:cNvSpPr>
            <a:spLocks noGrp="1"/>
          </p:cNvSpPr>
          <p:nvPr>
            <p:ph idx="1"/>
          </p:nvPr>
        </p:nvSpPr>
        <p:spPr/>
        <p:txBody>
          <a:bodyPr/>
          <a:lstStyle/>
          <a:p>
            <a:pPr lvl="1"/>
            <a:r>
              <a:rPr lang="en-AU" dirty="0" smtClean="0"/>
              <a:t>The SI report, </a:t>
            </a:r>
            <a:r>
              <a:rPr lang="en-GB" i="1" dirty="0"/>
              <a:t>Study on NR-based Access to Unlicensed </a:t>
            </a:r>
            <a:r>
              <a:rPr lang="en-GB" i="1" dirty="0" smtClean="0"/>
              <a:t>Spectrum, </a:t>
            </a:r>
            <a:r>
              <a:rPr lang="en-GB" dirty="0" smtClean="0"/>
              <a:t>was completed by 3GPP RAN1 in late 2018 and forwarded to 3GPP RAN</a:t>
            </a:r>
          </a:p>
          <a:p>
            <a:pPr lvl="2"/>
            <a:r>
              <a:rPr lang="en-GB" dirty="0" smtClean="0"/>
              <a:t>See </a:t>
            </a:r>
            <a:r>
              <a:rPr lang="en-GB" dirty="0">
                <a:hlinkClick r:id="rId2"/>
              </a:rPr>
              <a:t>3GPP TR </a:t>
            </a:r>
            <a:r>
              <a:rPr lang="en-GB" dirty="0" smtClean="0">
                <a:hlinkClick r:id="rId2"/>
              </a:rPr>
              <a:t>38.889 </a:t>
            </a:r>
            <a:r>
              <a:rPr lang="en-GB" dirty="0">
                <a:hlinkClick r:id="rId2"/>
              </a:rPr>
              <a:t>V1.0.0</a:t>
            </a:r>
            <a:r>
              <a:rPr lang="en-GB" dirty="0"/>
              <a:t> </a:t>
            </a:r>
            <a:endParaRPr lang="en-GB" dirty="0" smtClean="0"/>
          </a:p>
          <a:p>
            <a:pPr lvl="1"/>
            <a:r>
              <a:rPr lang="en-GB" dirty="0" smtClean="0"/>
              <a:t>The report contains a lot of interesting and possibly concerning information about 3GPP RAN1’s plans for coexistence with Wi-Fi, particularly in the 6GHz band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117</a:t>
            </a:fld>
            <a:endParaRPr lang="en-US"/>
          </a:p>
        </p:txBody>
      </p:sp>
    </p:spTree>
    <p:extLst>
      <p:ext uri="{BB962C8B-B14F-4D97-AF65-F5344CB8AC3E}">
        <p14:creationId xmlns:p14="http://schemas.microsoft.com/office/powerpoint/2010/main" val="424514552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appears the NR-U WI is following LAA established principles in the 5 GHz band</a:t>
            </a:r>
            <a:endParaRPr lang="en-AU" dirty="0"/>
          </a:p>
        </p:txBody>
      </p:sp>
      <p:sp>
        <p:nvSpPr>
          <p:cNvPr id="3" name="Content Placeholder 2"/>
          <p:cNvSpPr>
            <a:spLocks noGrp="1"/>
          </p:cNvSpPr>
          <p:nvPr>
            <p:ph idx="1"/>
          </p:nvPr>
        </p:nvSpPr>
        <p:spPr/>
        <p:txBody>
          <a:bodyPr/>
          <a:lstStyle/>
          <a:p>
            <a:pPr lvl="1"/>
            <a:r>
              <a:rPr lang="en-GB" dirty="0" smtClean="0"/>
              <a:t>The NR-U WI (</a:t>
            </a:r>
            <a:r>
              <a:rPr lang="en-US" dirty="0" smtClean="0">
                <a:hlinkClick r:id="rId2"/>
              </a:rPr>
              <a:t>RP-182878</a:t>
            </a:r>
            <a:r>
              <a:rPr lang="en-US" dirty="0" smtClean="0"/>
              <a:t>) suggests NR-U coexistence in the 5GHz band should follow the same principles as used for LAA coexistence</a:t>
            </a:r>
            <a:endParaRPr lang="en-US" dirty="0">
              <a:sym typeface="Wingdings" panose="05000000000000000000" pitchFamily="2" charset="2"/>
            </a:endParaRPr>
          </a:p>
          <a:p>
            <a:pPr lvl="2"/>
            <a:r>
              <a:rPr lang="en-GB" i="1" dirty="0" smtClean="0"/>
              <a:t>In </a:t>
            </a:r>
            <a:r>
              <a:rPr lang="en-GB" i="1" dirty="0"/>
              <a:t>the 5 GHz band, the NR-U design should enable fair coexistence between already deployed Wi-Fi generations and NR-U, between NR-U and LTE-LAA, and between different NR-U </a:t>
            </a:r>
            <a:r>
              <a:rPr lang="en-GB" i="1" dirty="0" smtClean="0"/>
              <a:t>systems</a:t>
            </a:r>
          </a:p>
          <a:p>
            <a:pPr lvl="2"/>
            <a:r>
              <a:rPr lang="en-GB" i="1" dirty="0" smtClean="0"/>
              <a:t>NR-U </a:t>
            </a:r>
            <a:r>
              <a:rPr lang="en-GB" i="1" dirty="0"/>
              <a:t>should not impact already deployed Wi-Fi generations more than an additional Wi-Fi network of the same generation on the same </a:t>
            </a:r>
            <a:r>
              <a:rPr lang="en-GB" i="1" dirty="0" smtClean="0"/>
              <a:t>carrier</a:t>
            </a:r>
          </a:p>
          <a:p>
            <a:pPr lvl="2"/>
            <a:r>
              <a:rPr lang="en-GB" i="1" dirty="0"/>
              <a:t>T</a:t>
            </a:r>
            <a:r>
              <a:rPr lang="en-GB" i="1" dirty="0" smtClean="0"/>
              <a:t>his </a:t>
            </a:r>
            <a:r>
              <a:rPr lang="en-GB" i="1" dirty="0"/>
              <a:t>should be ensured by following the recommendations on channel access in line with agreements from the NR-U study item (TR 38.889, Section 7.2.1.3.1).</a:t>
            </a:r>
            <a:endParaRPr lang="en-AU" i="1" dirty="0"/>
          </a:p>
          <a:p>
            <a:pPr lvl="1"/>
            <a:r>
              <a:rPr lang="en-GB" dirty="0" smtClean="0"/>
              <a:t>Therefore, there is probably less concern in relation to 5 GHz band coexistence between NR-U and Wi-Fi</a:t>
            </a:r>
          </a:p>
          <a:p>
            <a:pPr lvl="2"/>
            <a:r>
              <a:rPr lang="en-GB" dirty="0" smtClean="0"/>
              <a:t>Any problems are likely to be common to LAA and NR-U</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118</a:t>
            </a:fld>
            <a:endParaRPr lang="en-US"/>
          </a:p>
        </p:txBody>
      </p:sp>
    </p:spTree>
    <p:extLst>
      <p:ext uri="{BB962C8B-B14F-4D97-AF65-F5344CB8AC3E}">
        <p14:creationId xmlns:p14="http://schemas.microsoft.com/office/powerpoint/2010/main" val="54704693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It appears the NR-U WI </a:t>
            </a:r>
            <a:r>
              <a:rPr lang="en-AU" dirty="0" smtClean="0"/>
              <a:t>may be less tied to </a:t>
            </a:r>
            <a:r>
              <a:rPr lang="en-AU" dirty="0"/>
              <a:t>LAA established principles in </a:t>
            </a:r>
            <a:r>
              <a:rPr lang="en-AU" dirty="0" smtClean="0"/>
              <a:t>the 6 GHz </a:t>
            </a:r>
            <a:r>
              <a:rPr lang="en-AU" dirty="0"/>
              <a:t>band</a:t>
            </a:r>
          </a:p>
        </p:txBody>
      </p:sp>
      <p:sp>
        <p:nvSpPr>
          <p:cNvPr id="3" name="Content Placeholder 2"/>
          <p:cNvSpPr>
            <a:spLocks noGrp="1"/>
          </p:cNvSpPr>
          <p:nvPr>
            <p:ph idx="1"/>
          </p:nvPr>
        </p:nvSpPr>
        <p:spPr/>
        <p:txBody>
          <a:bodyPr/>
          <a:lstStyle/>
          <a:p>
            <a:pPr lvl="1"/>
            <a:r>
              <a:rPr lang="en-GB" dirty="0" smtClean="0"/>
              <a:t>The NR-U WI (</a:t>
            </a:r>
            <a:r>
              <a:rPr lang="en-US" dirty="0" smtClean="0">
                <a:hlinkClick r:id="rId2"/>
              </a:rPr>
              <a:t>RP-182878</a:t>
            </a:r>
            <a:r>
              <a:rPr lang="en-US" dirty="0" smtClean="0"/>
              <a:t>) suggests the 6GHz band may be treated differently from the 5GHz band</a:t>
            </a:r>
          </a:p>
          <a:p>
            <a:pPr lvl="2"/>
            <a:r>
              <a:rPr lang="en-GB" i="1" dirty="0" smtClean="0"/>
              <a:t>In </a:t>
            </a:r>
            <a:r>
              <a:rPr lang="en-GB" i="1" dirty="0"/>
              <a:t>the 6 GHz band, the channel access mechanism for NR-U will use, at least, energy detection as part of the coexistence mechanism for enabling coexistence amongst RATs including at least NR-U, [LTE-LAA], and </a:t>
            </a:r>
            <a:r>
              <a:rPr lang="en-GB" i="1" dirty="0" smtClean="0"/>
              <a:t>Wi-Fi</a:t>
            </a:r>
          </a:p>
          <a:p>
            <a:pPr lvl="2"/>
            <a:r>
              <a:rPr lang="en-GB" i="1" dirty="0" smtClean="0"/>
              <a:t>Extensions </a:t>
            </a:r>
            <a:r>
              <a:rPr lang="en-GB" i="1" dirty="0"/>
              <a:t>are to be discussed in line with the framework on channel access as captured in the TR 38.889, Section 7.2.1.2 (i.e., </a:t>
            </a:r>
            <a:r>
              <a:rPr lang="en-GB" i="1" dirty="0" err="1"/>
              <a:t>WiFi</a:t>
            </a:r>
            <a:r>
              <a:rPr lang="en-GB" i="1" dirty="0"/>
              <a:t> 11a/11ax preamble, existing NR signal with potential enhancements, existing NR channel with potential enhancements) and, if agreed, the corresponding 3GPP specification impact, if any, should be addressed. </a:t>
            </a:r>
            <a:endParaRPr lang="en-AU" i="1" dirty="0"/>
          </a:p>
          <a:p>
            <a:pPr lvl="2"/>
            <a:r>
              <a:rPr lang="en-GB" i="1" dirty="0"/>
              <a:t>If extensions for 6 GHz are agreed, their applicability for 5GHz is to be discussed. </a:t>
            </a:r>
            <a:endParaRPr lang="en-AU" i="1" dirty="0"/>
          </a:p>
          <a:p>
            <a:pPr lvl="2"/>
            <a:r>
              <a:rPr lang="en-GB" i="1" dirty="0"/>
              <a:t>Conclusions on the extensions, if any, is targeted for RAN#83. </a:t>
            </a:r>
            <a:r>
              <a:rPr lang="en-GB" i="1" dirty="0" smtClean="0"/>
              <a:t>(</a:t>
            </a:r>
            <a:endParaRPr lang="en-AU" i="1" dirty="0"/>
          </a:p>
          <a:p>
            <a:pPr lvl="1"/>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119</a:t>
            </a:fld>
            <a:endParaRPr lang="en-US"/>
          </a:p>
        </p:txBody>
      </p:sp>
    </p:spTree>
    <p:extLst>
      <p:ext uri="{BB962C8B-B14F-4D97-AF65-F5344CB8AC3E}">
        <p14:creationId xmlns:p14="http://schemas.microsoft.com/office/powerpoint/2010/main" val="7057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i="1" dirty="0" smtClean="0">
                <a:solidFill>
                  <a:schemeClr val="accent2"/>
                </a:solidFill>
              </a:rPr>
              <a:t>Minutes</a:t>
            </a:r>
            <a:endParaRPr lang="en-AU" sz="2400" b="1" i="1"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12</a:t>
            </a:fld>
            <a:endParaRPr lang="en-US"/>
          </a:p>
        </p:txBody>
      </p:sp>
    </p:spTree>
    <p:extLst>
      <p:ext uri="{BB962C8B-B14F-4D97-AF65-F5344CB8AC3E}">
        <p14:creationId xmlns:p14="http://schemas.microsoft.com/office/powerpoint/2010/main" val="277172840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It appears the NR-U WI </a:t>
            </a:r>
            <a:r>
              <a:rPr lang="en-AU" dirty="0" smtClean="0"/>
              <a:t>may be less tied to </a:t>
            </a:r>
            <a:r>
              <a:rPr lang="en-AU" dirty="0"/>
              <a:t>LAA established principles in </a:t>
            </a:r>
            <a:r>
              <a:rPr lang="en-AU" dirty="0" smtClean="0"/>
              <a:t>the 6 GHz </a:t>
            </a:r>
            <a:r>
              <a:rPr lang="en-AU" dirty="0"/>
              <a:t>band</a:t>
            </a:r>
          </a:p>
        </p:txBody>
      </p:sp>
      <p:sp>
        <p:nvSpPr>
          <p:cNvPr id="3" name="Content Placeholder 2"/>
          <p:cNvSpPr>
            <a:spLocks noGrp="1"/>
          </p:cNvSpPr>
          <p:nvPr>
            <p:ph idx="1"/>
          </p:nvPr>
        </p:nvSpPr>
        <p:spPr/>
        <p:txBody>
          <a:bodyPr/>
          <a:lstStyle/>
          <a:p>
            <a:pPr lvl="1"/>
            <a:r>
              <a:rPr lang="en-AU" dirty="0" smtClean="0"/>
              <a:t>…</a:t>
            </a:r>
            <a:endParaRPr lang="en-AU" i="1" dirty="0"/>
          </a:p>
          <a:p>
            <a:pPr lvl="1"/>
            <a:r>
              <a:rPr lang="en-AU" dirty="0" smtClean="0"/>
              <a:t>In particular, there is likely to be discussion of coexistence related extensions …</a:t>
            </a:r>
          </a:p>
          <a:p>
            <a:pPr lvl="2"/>
            <a:r>
              <a:rPr lang="en-GB" i="1" dirty="0" smtClean="0"/>
              <a:t>Wi-Fi </a:t>
            </a:r>
            <a:r>
              <a:rPr lang="en-GB" i="1" dirty="0"/>
              <a:t>11a/11ax </a:t>
            </a:r>
            <a:r>
              <a:rPr lang="en-GB" i="1" dirty="0" smtClean="0"/>
              <a:t>preamble</a:t>
            </a:r>
          </a:p>
          <a:p>
            <a:pPr lvl="2"/>
            <a:r>
              <a:rPr lang="en-GB" i="1" dirty="0" smtClean="0"/>
              <a:t>Existing </a:t>
            </a:r>
            <a:r>
              <a:rPr lang="en-GB" i="1" dirty="0"/>
              <a:t>NR signal with potential </a:t>
            </a:r>
            <a:r>
              <a:rPr lang="en-GB" i="1" dirty="0" smtClean="0"/>
              <a:t>enhancements</a:t>
            </a:r>
          </a:p>
          <a:p>
            <a:pPr lvl="2"/>
            <a:r>
              <a:rPr lang="en-GB" i="1" dirty="0"/>
              <a:t>E</a:t>
            </a:r>
            <a:r>
              <a:rPr lang="en-GB" i="1" dirty="0" smtClean="0"/>
              <a:t>xisting </a:t>
            </a:r>
            <a:r>
              <a:rPr lang="en-GB" i="1" dirty="0"/>
              <a:t>NR channel with potential enhancements </a:t>
            </a:r>
            <a:endParaRPr lang="en-GB" i="1" dirty="0" smtClean="0"/>
          </a:p>
          <a:p>
            <a:pPr lvl="1"/>
            <a:r>
              <a:rPr lang="en-AU" dirty="0" smtClean="0"/>
              <a:t>.. and/but they will be decided very soon and so we will need to watch!</a:t>
            </a:r>
          </a:p>
          <a:p>
            <a:pPr lvl="1"/>
            <a:r>
              <a:rPr lang="en-AU" dirty="0" smtClean="0"/>
              <a:t>At the RAN1 meeting in Jan 2019 there was some limited discussion about the rules of operation in the 6GHz band</a:t>
            </a:r>
          </a:p>
          <a:p>
            <a:pPr lvl="2"/>
            <a:r>
              <a:rPr lang="en-AU" dirty="0" smtClean="0"/>
              <a:t>Andrew Myles suggested that the 6GHz rules should start by using the same rules as the 5GHz band (as defined by EN 301 893)</a:t>
            </a:r>
          </a:p>
          <a:p>
            <a:pPr lvl="2"/>
            <a:r>
              <a:rPr lang="en-AU" dirty="0" smtClean="0"/>
              <a:t>There was significant pushback from Ericsson in particular, with Ericsson asserting that the rules should start with a “clean sheet”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120</a:t>
            </a:fld>
            <a:endParaRPr lang="en-US"/>
          </a:p>
        </p:txBody>
      </p:sp>
    </p:spTree>
    <p:extLst>
      <p:ext uri="{BB962C8B-B14F-4D97-AF65-F5344CB8AC3E}">
        <p14:creationId xmlns:p14="http://schemas.microsoft.com/office/powerpoint/2010/main" val="417102343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smtClean="0">
                <a:solidFill>
                  <a:srgbClr val="FF0000"/>
                </a:solidFill>
              </a:rPr>
              <a:t>3GPP RAN meeting (Mar 2019) report</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121</a:t>
            </a:fld>
            <a:endParaRPr lang="en-US"/>
          </a:p>
        </p:txBody>
      </p:sp>
    </p:spTree>
    <p:extLst>
      <p:ext uri="{BB962C8B-B14F-4D97-AF65-F5344CB8AC3E}">
        <p14:creationId xmlns:p14="http://schemas.microsoft.com/office/powerpoint/2010/main" val="331297815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3GPP RAN met in March 2019</a:t>
            </a:r>
            <a:br>
              <a:rPr lang="en-AU" dirty="0"/>
            </a:br>
            <a:endParaRPr lang="en-AU" dirty="0"/>
          </a:p>
        </p:txBody>
      </p:sp>
      <p:sp>
        <p:nvSpPr>
          <p:cNvPr id="3" name="Content Placeholder 2"/>
          <p:cNvSpPr>
            <a:spLocks noGrp="1"/>
          </p:cNvSpPr>
          <p:nvPr>
            <p:ph idx="1"/>
          </p:nvPr>
        </p:nvSpPr>
        <p:spPr/>
        <p:txBody>
          <a:bodyPr/>
          <a:lstStyle/>
          <a:p>
            <a:pPr lvl="1"/>
            <a:r>
              <a:rPr lang="en-AU" dirty="0"/>
              <a:t>3GPP RAN met in March </a:t>
            </a:r>
            <a:r>
              <a:rPr lang="en-AU" dirty="0" smtClean="0"/>
              <a:t>2019 in </a:t>
            </a:r>
            <a:r>
              <a:rPr lang="en-AU" dirty="0" err="1" smtClean="0"/>
              <a:t>Shenzen</a:t>
            </a:r>
            <a:r>
              <a:rPr lang="en-AU" dirty="0" smtClean="0"/>
              <a:t>, China</a:t>
            </a:r>
            <a:endParaRPr lang="en-AU" dirty="0" smtClean="0">
              <a:solidFill>
                <a:srgbClr val="FF0000"/>
              </a:solidFill>
            </a:endParaRPr>
          </a:p>
          <a:p>
            <a:pPr lvl="1"/>
            <a:r>
              <a:rPr lang="en-AU" dirty="0" smtClean="0"/>
              <a:t>RAN discussed (among other topics):</a:t>
            </a:r>
          </a:p>
          <a:p>
            <a:pPr lvl="2"/>
            <a:r>
              <a:rPr lang="en-AU" dirty="0" err="1" smtClean="0"/>
              <a:t>Coex</a:t>
            </a:r>
            <a:r>
              <a:rPr lang="en-AU" dirty="0" smtClean="0"/>
              <a:t> Workshop</a:t>
            </a:r>
          </a:p>
          <a:p>
            <a:pPr lvl="3"/>
            <a:r>
              <a:rPr lang="en-AU" dirty="0" smtClean="0"/>
              <a:t>Addressed elsewhere in this agenda</a:t>
            </a:r>
          </a:p>
          <a:p>
            <a:pPr lvl="2"/>
            <a:r>
              <a:rPr lang="en-AU" dirty="0" smtClean="0"/>
              <a:t>Discussion in RAN1 on the optional use of common preamble</a:t>
            </a:r>
          </a:p>
          <a:p>
            <a:pPr lvl="3"/>
            <a:r>
              <a:rPr lang="en-AU" dirty="0" smtClean="0"/>
              <a:t>RAN </a:t>
            </a:r>
            <a:r>
              <a:rPr lang="en-AU" dirty="0"/>
              <a:t>decided that RAN1 should stop discussing common preambles</a:t>
            </a:r>
            <a:r>
              <a:rPr lang="en-AU" dirty="0" smtClean="0"/>
              <a:t> </a:t>
            </a:r>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122</a:t>
            </a:fld>
            <a:endParaRPr lang="en-US"/>
          </a:p>
        </p:txBody>
      </p:sp>
    </p:spTree>
    <p:extLst>
      <p:ext uri="{BB962C8B-B14F-4D97-AF65-F5344CB8AC3E}">
        <p14:creationId xmlns:p14="http://schemas.microsoft.com/office/powerpoint/2010/main" val="248522177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3GPP RAN decided that RAN1 should stop discussing common preambles</a:t>
            </a:r>
            <a:endParaRPr lang="en-AU" dirty="0"/>
          </a:p>
        </p:txBody>
      </p:sp>
      <p:sp>
        <p:nvSpPr>
          <p:cNvPr id="3" name="Content Placeholder 2"/>
          <p:cNvSpPr>
            <a:spLocks noGrp="1"/>
          </p:cNvSpPr>
          <p:nvPr>
            <p:ph idx="1"/>
          </p:nvPr>
        </p:nvSpPr>
        <p:spPr/>
        <p:txBody>
          <a:bodyPr/>
          <a:lstStyle/>
          <a:p>
            <a:pPr lvl="1"/>
            <a:r>
              <a:rPr lang="en-AU" dirty="0" smtClean="0"/>
              <a:t>A discussion topic during the RAN meeting of particular interest to the 802.11 WG was the question of the optional use of a common (802.11a/</a:t>
            </a:r>
            <a:r>
              <a:rPr lang="en-AU" dirty="0" err="1" smtClean="0"/>
              <a:t>ax</a:t>
            </a:r>
            <a:r>
              <a:rPr lang="en-AU" dirty="0" smtClean="0"/>
              <a:t> based) preamble by NR-U to enable its use of the PD/ED mechanism</a:t>
            </a:r>
          </a:p>
          <a:p>
            <a:pPr lvl="1"/>
            <a:r>
              <a:rPr lang="en-AU" dirty="0" smtClean="0"/>
              <a:t>802.11 WG sent RAN a LS in March 2019 asking that RAN1 be allowed to continue discussing the topic</a:t>
            </a:r>
          </a:p>
          <a:p>
            <a:pPr lvl="2"/>
            <a:r>
              <a:rPr lang="en-AU" dirty="0"/>
              <a:t>See </a:t>
            </a:r>
            <a:r>
              <a:rPr lang="en-AU" dirty="0" smtClean="0"/>
              <a:t>RP-190639</a:t>
            </a:r>
          </a:p>
          <a:p>
            <a:pPr lvl="1"/>
            <a:r>
              <a:rPr lang="en-AU" dirty="0" smtClean="0"/>
              <a:t>Unfortunately, RAN decided to direct RAN1 to stop discussing the topic of common preamble because there is not consensus in RAN1, until RAN determines there is consensus</a:t>
            </a:r>
          </a:p>
          <a:p>
            <a:pPr lvl="2"/>
            <a:r>
              <a:rPr lang="en-AU" dirty="0" smtClean="0"/>
              <a:t>See </a:t>
            </a:r>
            <a:r>
              <a:rPr lang="en-AU" u="sng" dirty="0" smtClean="0">
                <a:hlinkClick r:id="rId3"/>
              </a:rPr>
              <a:t>11-19-0564-00</a:t>
            </a:r>
            <a:r>
              <a:rPr lang="en-AU" dirty="0" smtClean="0"/>
              <a:t> for LS from 3GPP RAN to IEEE 802.11 WG for details</a:t>
            </a:r>
          </a:p>
          <a:p>
            <a:pPr lvl="2"/>
            <a:r>
              <a:rPr lang="en-AU" dirty="0" smtClean="0"/>
              <a:t>The relevant text is shown on the following page</a:t>
            </a:r>
          </a:p>
          <a:p>
            <a:pPr lvl="2"/>
            <a:r>
              <a:rPr lang="en-AU" dirty="0" smtClean="0">
                <a:solidFill>
                  <a:srgbClr val="FF0000"/>
                </a:solidFill>
              </a:rPr>
              <a:t>Perhaps someone at the RAN meeting can provide some colour</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123</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86573362"/>
              </p:ext>
            </p:extLst>
          </p:nvPr>
        </p:nvGraphicFramePr>
        <p:xfrm>
          <a:off x="3978275" y="3733800"/>
          <a:ext cx="914400" cy="806450"/>
        </p:xfrm>
        <a:graphic>
          <a:graphicData uri="http://schemas.openxmlformats.org/presentationml/2006/ole">
            <mc:AlternateContent xmlns:mc="http://schemas.openxmlformats.org/markup-compatibility/2006">
              <mc:Choice xmlns:v="urn:schemas-microsoft-com:vml" Requires="v">
                <p:oleObj spid="_x0000_s35910" name="Acrobat Document" showAsIcon="1" r:id="rId4" imgW="914400" imgH="806400" progId="AcroExch.Document.DC">
                  <p:embed/>
                </p:oleObj>
              </mc:Choice>
              <mc:Fallback>
                <p:oleObj name="Acrobat Document" showAsIcon="1" r:id="rId4" imgW="914400" imgH="806400" progId="AcroExch.Document.DC">
                  <p:embed/>
                  <p:pic>
                    <p:nvPicPr>
                      <p:cNvPr id="0" name=""/>
                      <p:cNvPicPr/>
                      <p:nvPr/>
                    </p:nvPicPr>
                    <p:blipFill>
                      <a:blip r:embed="rId5"/>
                      <a:stretch>
                        <a:fillRect/>
                      </a:stretch>
                    </p:blipFill>
                    <p:spPr>
                      <a:xfrm>
                        <a:off x="3978275" y="37338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70013329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3GPP RAN decided that RAN1 should stop discussing common preambles</a:t>
            </a:r>
          </a:p>
        </p:txBody>
      </p:sp>
      <p:sp>
        <p:nvSpPr>
          <p:cNvPr id="3" name="Content Placeholder 2"/>
          <p:cNvSpPr>
            <a:spLocks noGrp="1"/>
          </p:cNvSpPr>
          <p:nvPr>
            <p:ph idx="1"/>
          </p:nvPr>
        </p:nvSpPr>
        <p:spPr/>
        <p:txBody>
          <a:bodyPr/>
          <a:lstStyle/>
          <a:p>
            <a:pPr marL="0" indent="0"/>
            <a:r>
              <a:rPr lang="en-GB" dirty="0" smtClean="0"/>
              <a:t>Part of a LS from 3GPP RAN to IEEE 802.11 WG in </a:t>
            </a:r>
            <a:r>
              <a:rPr lang="en-AU" u="sng" dirty="0" smtClean="0">
                <a:hlinkClick r:id="rId2"/>
              </a:rPr>
              <a:t>11-19-0564-00</a:t>
            </a:r>
            <a:r>
              <a:rPr lang="en-AU" dirty="0" smtClean="0"/>
              <a:t> that is relevant to preambles</a:t>
            </a:r>
            <a:endParaRPr lang="en-AU" dirty="0"/>
          </a:p>
          <a:p>
            <a:pPr lvl="1"/>
            <a:r>
              <a:rPr lang="en-GB" i="1" dirty="0" smtClean="0"/>
              <a:t>In </a:t>
            </a:r>
            <a:r>
              <a:rPr lang="en-GB" i="1" dirty="0"/>
              <a:t>terms of coexistence matters for NR-U (and in relation to the request communicated in a Liaison Letter from IEEE 802.11 chair), TSG-RAN#83 made the following decisions</a:t>
            </a:r>
            <a:r>
              <a:rPr lang="en-GB" i="1" dirty="0" smtClean="0"/>
              <a:t>:</a:t>
            </a:r>
            <a:endParaRPr lang="en-AU" i="1" dirty="0"/>
          </a:p>
          <a:p>
            <a:pPr lvl="2"/>
            <a:r>
              <a:rPr lang="en-GB" i="1" dirty="0"/>
              <a:t>Both RAN1 WG and TSG-RAN have extensively discussed coexistence aspects, but did not find consensus for adopting a preamble for NR-U. As a consequence, and in accordance with the </a:t>
            </a:r>
            <a:r>
              <a:rPr lang="en-GB" i="1" dirty="0" smtClean="0"/>
              <a:t>work plan </a:t>
            </a:r>
            <a:r>
              <a:rPr lang="en-GB" i="1" dirty="0"/>
              <a:t>outlined in the NR-U Work Item </a:t>
            </a:r>
            <a:r>
              <a:rPr lang="en-GB" i="1" dirty="0" smtClean="0"/>
              <a:t>(</a:t>
            </a:r>
            <a:r>
              <a:rPr lang="en-US" i="1" u="sng" dirty="0" smtClean="0">
                <a:hlinkClick r:id="rId3"/>
              </a:rPr>
              <a:t>RP-190706.zip</a:t>
            </a:r>
            <a:r>
              <a:rPr lang="en-GB" i="1" dirty="0"/>
              <a:t>) RAN1 WG will not address proposals any further on adopting a preamble for NR-U.</a:t>
            </a:r>
            <a:endParaRPr lang="en-AU" i="1" dirty="0"/>
          </a:p>
          <a:p>
            <a:pPr lvl="2"/>
            <a:r>
              <a:rPr lang="en-GB" i="1" dirty="0"/>
              <a:t>Nevertheless, TSG-RAN is open for further discussions on new aspects and arguments regarding coexistence at its next meeting (3-6 June), and will check whether member company views have shifted towards a consensus on a common preamble for NR-U.   </a:t>
            </a:r>
            <a:endParaRPr lang="en-AU" i="1"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124</a:t>
            </a:fld>
            <a:endParaRPr lang="en-US"/>
          </a:p>
        </p:txBody>
      </p:sp>
    </p:spTree>
    <p:extLst>
      <p:ext uri="{BB962C8B-B14F-4D97-AF65-F5344CB8AC3E}">
        <p14:creationId xmlns:p14="http://schemas.microsoft.com/office/powerpoint/2010/main" val="215530741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discuss next step wrt to common preambles</a:t>
            </a:r>
            <a:endParaRPr lang="en-AU" dirty="0"/>
          </a:p>
        </p:txBody>
      </p:sp>
      <p:sp>
        <p:nvSpPr>
          <p:cNvPr id="3" name="Content Placeholder 2"/>
          <p:cNvSpPr>
            <a:spLocks noGrp="1"/>
          </p:cNvSpPr>
          <p:nvPr>
            <p:ph idx="1"/>
          </p:nvPr>
        </p:nvSpPr>
        <p:spPr/>
        <p:txBody>
          <a:bodyPr/>
          <a:lstStyle/>
          <a:p>
            <a:pPr lvl="1"/>
            <a:r>
              <a:rPr lang="en-AU" dirty="0" smtClean="0"/>
              <a:t>It does seem strange that RAN would stop discussion because there is not consensus</a:t>
            </a:r>
          </a:p>
          <a:p>
            <a:pPr lvl="2"/>
            <a:r>
              <a:rPr lang="en-AU" dirty="0" smtClean="0"/>
              <a:t>Apparently RAN values timely progress on other topics more than consensus on this topic</a:t>
            </a:r>
          </a:p>
          <a:p>
            <a:pPr lvl="1"/>
            <a:r>
              <a:rPr lang="en-AU" dirty="0" smtClean="0"/>
              <a:t>At this point there is probably not much more 802.11 WG can do</a:t>
            </a:r>
          </a:p>
          <a:p>
            <a:pPr lvl="2"/>
            <a:r>
              <a:rPr lang="en-AU" dirty="0" smtClean="0"/>
              <a:t>Does anyone have any additional information that could be liaised to RAN for their June meeting?</a:t>
            </a:r>
          </a:p>
          <a:p>
            <a:pPr lvl="1"/>
            <a:r>
              <a:rPr lang="en-AU" dirty="0" smtClean="0"/>
              <a:t>This would be a great topic for the </a:t>
            </a:r>
            <a:r>
              <a:rPr lang="en-AU" dirty="0" err="1" smtClean="0"/>
              <a:t>Coex</a:t>
            </a:r>
            <a:r>
              <a:rPr lang="en-AU" dirty="0" smtClean="0"/>
              <a:t> Workshop</a:t>
            </a:r>
          </a:p>
          <a:p>
            <a:pPr lvl="2"/>
            <a:r>
              <a:rPr lang="en-AU" dirty="0" smtClean="0"/>
              <a:t>At least one paper has been proposed on this topic</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125</a:t>
            </a:fld>
            <a:endParaRPr lang="en-US"/>
          </a:p>
        </p:txBody>
      </p:sp>
    </p:spTree>
    <p:extLst>
      <p:ext uri="{BB962C8B-B14F-4D97-AF65-F5344CB8AC3E}">
        <p14:creationId xmlns:p14="http://schemas.microsoft.com/office/powerpoint/2010/main" val="373936614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a:solidFill>
                  <a:srgbClr val="FF0000"/>
                </a:solidFill>
              </a:rPr>
              <a:t>S</a:t>
            </a:r>
            <a:r>
              <a:rPr lang="en-AU" sz="2400" b="1" i="1" dirty="0" smtClean="0">
                <a:solidFill>
                  <a:srgbClr val="FF0000"/>
                </a:solidFill>
              </a:rPr>
              <a:t>tatus report on the 3GPP RAN1 meeting in Xi’an in April 2019</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126</a:t>
            </a:fld>
            <a:endParaRPr lang="en-US"/>
          </a:p>
        </p:txBody>
      </p:sp>
    </p:spTree>
    <p:extLst>
      <p:ext uri="{BB962C8B-B14F-4D97-AF65-F5344CB8AC3E}">
        <p14:creationId xmlns:p14="http://schemas.microsoft.com/office/powerpoint/2010/main" val="1552385278"/>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may hear a report on the 3GPP RAN1 meeting in Xi’an in April 2019</a:t>
            </a:r>
            <a:endParaRPr lang="en-AU" dirty="0"/>
          </a:p>
        </p:txBody>
      </p:sp>
      <p:sp>
        <p:nvSpPr>
          <p:cNvPr id="3" name="Content Placeholder 2"/>
          <p:cNvSpPr>
            <a:spLocks noGrp="1"/>
          </p:cNvSpPr>
          <p:nvPr>
            <p:ph idx="1"/>
          </p:nvPr>
        </p:nvSpPr>
        <p:spPr/>
        <p:txBody>
          <a:bodyPr/>
          <a:lstStyle/>
          <a:p>
            <a:pPr lvl="1"/>
            <a:r>
              <a:rPr lang="en-AU" dirty="0" smtClean="0"/>
              <a:t>See </a:t>
            </a:r>
            <a:r>
              <a:rPr lang="en-AU" dirty="0" smtClean="0">
                <a:hlinkClick r:id="rId2"/>
              </a:rPr>
              <a:t>3GPP RAN1 meeting report</a:t>
            </a:r>
            <a:endParaRPr lang="en-AU" dirty="0" smtClean="0"/>
          </a:p>
          <a:p>
            <a:pPr lvl="1"/>
            <a:r>
              <a:rPr lang="en-AU" dirty="0" smtClean="0">
                <a:solidFill>
                  <a:srgbClr val="FF0000"/>
                </a:solidFill>
              </a:rPr>
              <a:t>It is </a:t>
            </a:r>
            <a:r>
              <a:rPr lang="en-AU" dirty="0">
                <a:solidFill>
                  <a:srgbClr val="FF0000"/>
                </a:solidFill>
              </a:rPr>
              <a:t>hoped Sindhu Verma </a:t>
            </a:r>
            <a:r>
              <a:rPr lang="en-AU" dirty="0" smtClean="0">
                <a:solidFill>
                  <a:srgbClr val="FF0000"/>
                </a:solidFill>
              </a:rPr>
              <a:t>(Broadcom) will provide a report</a:t>
            </a:r>
            <a:endParaRPr lang="en-AU" dirty="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127</a:t>
            </a:fld>
            <a:endParaRPr lang="en-US"/>
          </a:p>
        </p:txBody>
      </p:sp>
    </p:spTree>
    <p:extLst>
      <p:ext uri="{BB962C8B-B14F-4D97-AF65-F5344CB8AC3E}">
        <p14:creationId xmlns:p14="http://schemas.microsoft.com/office/powerpoint/2010/main" val="418928840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a:solidFill>
                  <a:srgbClr val="FF0000"/>
                </a:solidFill>
              </a:rPr>
              <a:t>S</a:t>
            </a:r>
            <a:r>
              <a:rPr lang="en-AU" sz="2400" b="1" i="1" dirty="0" smtClean="0">
                <a:solidFill>
                  <a:srgbClr val="FF0000"/>
                </a:solidFill>
              </a:rPr>
              <a:t>tatus report on the 3GPP RAN1 meeting in Reno in May 2019</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128</a:t>
            </a:fld>
            <a:endParaRPr lang="en-US"/>
          </a:p>
        </p:txBody>
      </p:sp>
    </p:spTree>
    <p:extLst>
      <p:ext uri="{BB962C8B-B14F-4D97-AF65-F5344CB8AC3E}">
        <p14:creationId xmlns:p14="http://schemas.microsoft.com/office/powerpoint/2010/main" val="2663201560"/>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may hear a report on the 3GPP RAN1 meeting in Reno in May 2019 (this week)</a:t>
            </a:r>
            <a:endParaRPr lang="en-AU" dirty="0"/>
          </a:p>
        </p:txBody>
      </p:sp>
      <p:sp>
        <p:nvSpPr>
          <p:cNvPr id="3" name="Content Placeholder 2"/>
          <p:cNvSpPr>
            <a:spLocks noGrp="1"/>
          </p:cNvSpPr>
          <p:nvPr>
            <p:ph idx="1"/>
          </p:nvPr>
        </p:nvSpPr>
        <p:spPr/>
        <p:txBody>
          <a:bodyPr/>
          <a:lstStyle/>
          <a:p>
            <a:pPr lvl="1"/>
            <a:r>
              <a:rPr lang="en-AU" dirty="0" smtClean="0"/>
              <a:t>3GPP RAN1 are meeting in Reno, Nevada this week …</a:t>
            </a:r>
          </a:p>
          <a:p>
            <a:pPr lvl="1"/>
            <a:r>
              <a:rPr lang="en-AU" dirty="0" smtClean="0"/>
              <a:t>… which means that there will not be many people there who are significant stakeholders in IEEE 802.11</a:t>
            </a:r>
          </a:p>
          <a:p>
            <a:pPr lvl="1"/>
            <a:r>
              <a:rPr lang="en-AU" dirty="0" smtClean="0"/>
              <a:t>The agenda is embedded</a:t>
            </a:r>
          </a:p>
          <a:p>
            <a:pPr lvl="1"/>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129</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4085480579"/>
              </p:ext>
            </p:extLst>
          </p:nvPr>
        </p:nvGraphicFramePr>
        <p:xfrm>
          <a:off x="1371600" y="3635375"/>
          <a:ext cx="914400" cy="806450"/>
        </p:xfrm>
        <a:graphic>
          <a:graphicData uri="http://schemas.openxmlformats.org/presentationml/2006/ole">
            <mc:AlternateContent xmlns:mc="http://schemas.openxmlformats.org/markup-compatibility/2006">
              <mc:Choice xmlns:v="urn:schemas-microsoft-com:vml" Requires="v">
                <p:oleObj spid="_x0000_s38941" name="Document" showAsIcon="1" r:id="rId3" imgW="914400" imgH="806400" progId="Word.Document.8">
                  <p:embed/>
                </p:oleObj>
              </mc:Choice>
              <mc:Fallback>
                <p:oleObj name="Document" showAsIcon="1" r:id="rId3" imgW="914400" imgH="806400" progId="Word.Document.8">
                  <p:embed/>
                  <p:pic>
                    <p:nvPicPr>
                      <p:cNvPr id="0" name=""/>
                      <p:cNvPicPr/>
                      <p:nvPr/>
                    </p:nvPicPr>
                    <p:blipFill>
                      <a:blip r:embed="rId4"/>
                      <a:stretch>
                        <a:fillRect/>
                      </a:stretch>
                    </p:blipFill>
                    <p:spPr>
                      <a:xfrm>
                        <a:off x="1371600"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926326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err="1"/>
              <a:t>Coex</a:t>
            </a:r>
            <a:r>
              <a:rPr lang="en-AU" i="1" dirty="0"/>
              <a:t> SC </a:t>
            </a:r>
            <a:r>
              <a:rPr lang="en-AU" dirty="0" smtClean="0"/>
              <a:t>will consider approval of the meeting minutes from Vancouver in March 2019</a:t>
            </a:r>
            <a:endParaRPr lang="en-AU" dirty="0"/>
          </a:p>
        </p:txBody>
      </p:sp>
      <p:sp>
        <p:nvSpPr>
          <p:cNvPr id="3" name="Content Placeholder 2"/>
          <p:cNvSpPr>
            <a:spLocks noGrp="1"/>
          </p:cNvSpPr>
          <p:nvPr>
            <p:ph idx="1"/>
          </p:nvPr>
        </p:nvSpPr>
        <p:spPr/>
        <p:txBody>
          <a:bodyPr/>
          <a:lstStyle/>
          <a:p>
            <a:pPr lvl="1"/>
            <a:r>
              <a:rPr lang="en-AU" dirty="0" smtClean="0"/>
              <a:t>The minutes for the </a:t>
            </a:r>
            <a:r>
              <a:rPr lang="en-AU" i="1" dirty="0" err="1"/>
              <a:t>Coex</a:t>
            </a:r>
            <a:r>
              <a:rPr lang="en-AU" i="1" dirty="0"/>
              <a:t> SC </a:t>
            </a:r>
            <a:r>
              <a:rPr lang="en-AU" dirty="0" smtClean="0"/>
              <a:t>at the </a:t>
            </a:r>
            <a:r>
              <a:rPr lang="en-AU" dirty="0"/>
              <a:t>Vancouver meeting </a:t>
            </a:r>
            <a:r>
              <a:rPr lang="en-AU" dirty="0" smtClean="0"/>
              <a:t>in March  2019 are available on Mentor:</a:t>
            </a:r>
          </a:p>
          <a:p>
            <a:pPr lvl="2"/>
            <a:r>
              <a:rPr lang="en-AU" dirty="0" smtClean="0"/>
              <a:t>See </a:t>
            </a:r>
            <a:r>
              <a:rPr lang="en-AU" dirty="0" smtClean="0">
                <a:solidFill>
                  <a:srgbClr val="FF0000"/>
                </a:solidFill>
                <a:hlinkClick r:id="rId2"/>
              </a:rPr>
              <a:t>11-19-0635-00</a:t>
            </a:r>
            <a:endParaRPr lang="en-AU" dirty="0" smtClean="0">
              <a:solidFill>
                <a:srgbClr val="FF0000"/>
              </a:solidFill>
            </a:endParaRPr>
          </a:p>
          <a:p>
            <a:pPr lvl="1"/>
            <a:r>
              <a:rPr lang="en-AU" dirty="0" smtClean="0"/>
              <a:t>Motion:</a:t>
            </a:r>
          </a:p>
          <a:p>
            <a:pPr lvl="2"/>
            <a:r>
              <a:rPr lang="en-AU" i="1" dirty="0" smtClean="0"/>
              <a:t>The IEEE 802 </a:t>
            </a:r>
            <a:r>
              <a:rPr lang="en-AU" i="1" dirty="0" err="1" smtClean="0"/>
              <a:t>Coex</a:t>
            </a:r>
            <a:r>
              <a:rPr lang="en-AU" i="1" dirty="0" smtClean="0"/>
              <a:t> SC approves </a:t>
            </a:r>
            <a:r>
              <a:rPr lang="en-AU" i="1" dirty="0" smtClean="0">
                <a:solidFill>
                  <a:srgbClr val="FF0000"/>
                </a:solidFill>
                <a:hlinkClick r:id="rId2"/>
              </a:rPr>
              <a:t>11-19-0635-00</a:t>
            </a:r>
            <a:r>
              <a:rPr lang="en-AU" i="1" dirty="0" smtClean="0">
                <a:solidFill>
                  <a:srgbClr val="FF0000"/>
                </a:solidFill>
              </a:rPr>
              <a:t> </a:t>
            </a:r>
            <a:r>
              <a:rPr lang="en-AU" i="1" dirty="0" smtClean="0"/>
              <a:t>as minutes of its meeting in Vancouver in March 2019</a:t>
            </a:r>
          </a:p>
          <a:p>
            <a:pPr lvl="2"/>
            <a:r>
              <a:rPr lang="en-AU" dirty="0" smtClean="0"/>
              <a:t>Moved: </a:t>
            </a:r>
          </a:p>
          <a:p>
            <a:pPr lvl="2"/>
            <a:r>
              <a:rPr lang="en-AU" dirty="0" smtClean="0"/>
              <a:t>Seconded:</a:t>
            </a:r>
          </a:p>
          <a:p>
            <a:pPr lvl="2"/>
            <a:r>
              <a:rPr lang="en-AU" dirty="0" smtClean="0"/>
              <a:t>Result: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a:t>
            </a:fld>
            <a:endParaRPr lang="en-US"/>
          </a:p>
        </p:txBody>
      </p:sp>
    </p:spTree>
    <p:extLst>
      <p:ext uri="{BB962C8B-B14F-4D97-AF65-F5344CB8AC3E}">
        <p14:creationId xmlns:p14="http://schemas.microsoft.com/office/powerpoint/2010/main" val="1024488444"/>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One of the topics of interest being discussed in Reno is channel access procedures </a:t>
            </a:r>
            <a:endParaRPr lang="en-AU" dirty="0"/>
          </a:p>
        </p:txBody>
      </p:sp>
      <p:sp>
        <p:nvSpPr>
          <p:cNvPr id="3" name="Content Placeholder 2"/>
          <p:cNvSpPr>
            <a:spLocks noGrp="1"/>
          </p:cNvSpPr>
          <p:nvPr>
            <p:ph idx="1"/>
          </p:nvPr>
        </p:nvSpPr>
        <p:spPr/>
        <p:txBody>
          <a:bodyPr/>
          <a:lstStyle/>
          <a:p>
            <a:pPr lvl="1"/>
            <a:r>
              <a:rPr lang="en-GB" dirty="0" smtClean="0"/>
              <a:t>The Chairman's notes for the RAN 1 meeting in Reno includes multiple channel access topics of relevance to coexistence with 802.11</a:t>
            </a:r>
          </a:p>
          <a:p>
            <a:pPr lvl="2"/>
            <a:r>
              <a:rPr lang="en-GB" i="1" dirty="0" smtClean="0"/>
              <a:t>7.2.2.2.1 Channel access procedures</a:t>
            </a:r>
          </a:p>
          <a:p>
            <a:pPr lvl="3"/>
            <a:r>
              <a:rPr lang="en-GB" i="1" dirty="0" smtClean="0"/>
              <a:t>Channel access mechanisms for LBE and FBE</a:t>
            </a:r>
          </a:p>
          <a:p>
            <a:pPr lvl="3"/>
            <a:r>
              <a:rPr lang="en-GB" i="1" dirty="0"/>
              <a:t>P</a:t>
            </a:r>
            <a:r>
              <a:rPr lang="en-GB" i="1" dirty="0" smtClean="0"/>
              <a:t>otential LBT requirement exceptions (notes in TR for channel access)</a:t>
            </a:r>
          </a:p>
          <a:p>
            <a:pPr lvl="3"/>
            <a:r>
              <a:rPr lang="en-GB" i="1" dirty="0" smtClean="0"/>
              <a:t>Extension to channel access mechanisms</a:t>
            </a:r>
          </a:p>
          <a:p>
            <a:pPr lvl="3"/>
            <a:r>
              <a:rPr lang="en-GB" i="1" dirty="0" smtClean="0"/>
              <a:t>CWS adjustment enhancement,</a:t>
            </a:r>
          </a:p>
          <a:p>
            <a:pPr lvl="3"/>
            <a:r>
              <a:rPr lang="en-GB" i="1" dirty="0"/>
              <a:t>P</a:t>
            </a:r>
            <a:r>
              <a:rPr lang="en-GB" i="1" dirty="0" smtClean="0"/>
              <a:t>ossible extension on top of ED for coexistence,</a:t>
            </a:r>
          </a:p>
          <a:p>
            <a:pPr lvl="3"/>
            <a:r>
              <a:rPr lang="en-GB" i="1" dirty="0" smtClean="0"/>
              <a:t>CG COT sharing and CWS update</a:t>
            </a:r>
          </a:p>
          <a:p>
            <a:pPr lvl="3"/>
            <a:r>
              <a:rPr lang="en-GB" i="1" dirty="0" smtClean="0"/>
              <a:t>Channel access mechanism for wideband operation.</a:t>
            </a:r>
            <a:endParaRPr lang="en-AU" i="1" dirty="0" smtClean="0"/>
          </a:p>
          <a:p>
            <a:pPr lvl="1"/>
            <a:r>
              <a:rPr lang="en-AU" dirty="0" smtClean="0"/>
              <a:t>These topics highlight the importance of the </a:t>
            </a:r>
            <a:r>
              <a:rPr lang="en-AU" dirty="0" err="1" smtClean="0"/>
              <a:t>Coex</a:t>
            </a:r>
            <a:r>
              <a:rPr lang="en-AU" dirty="0" smtClean="0"/>
              <a:t> SC carefully tracking the activities in 3GPP RAN1 because they are making decisions that could easily have adverse affects on 802.11 operation (in 5GHz &amp; 6GHz)</a:t>
            </a:r>
          </a:p>
          <a:p>
            <a:pPr lvl="2"/>
            <a:r>
              <a:rPr lang="en-AU" dirty="0" smtClean="0"/>
              <a:t>Lots of “extensions” to LBT are being discussed</a:t>
            </a:r>
          </a:p>
          <a:p>
            <a:pPr lvl="1"/>
            <a:r>
              <a:rPr lang="en-AU" dirty="0" smtClean="0"/>
              <a:t>Hopefully these topics will be addressed in submissions to the Coexistence Workshop …</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130</a:t>
            </a:fld>
            <a:endParaRPr lang="en-US"/>
          </a:p>
        </p:txBody>
      </p:sp>
    </p:spTree>
    <p:extLst>
      <p:ext uri="{BB962C8B-B14F-4D97-AF65-F5344CB8AC3E}">
        <p14:creationId xmlns:p14="http://schemas.microsoft.com/office/powerpoint/2010/main" val="138748385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AU" dirty="0"/>
              <a:t>One of the topics of interest being discussed in Reno is channel access procedures </a:t>
            </a:r>
          </a:p>
        </p:txBody>
      </p:sp>
      <p:sp>
        <p:nvSpPr>
          <p:cNvPr id="3" name="Content Placeholder 2"/>
          <p:cNvSpPr>
            <a:spLocks noGrp="1"/>
          </p:cNvSpPr>
          <p:nvPr>
            <p:ph idx="1"/>
          </p:nvPr>
        </p:nvSpPr>
        <p:spPr/>
        <p:txBody>
          <a:bodyPr/>
          <a:lstStyle/>
          <a:p>
            <a:pPr marL="1588" lvl="1" indent="0">
              <a:buNone/>
            </a:pPr>
            <a:r>
              <a:rPr lang="en-GB" b="1" dirty="0"/>
              <a:t>Channel access </a:t>
            </a:r>
            <a:r>
              <a:rPr lang="en-GB" b="1" dirty="0" smtClean="0"/>
              <a:t>procedures (available </a:t>
            </a:r>
            <a:r>
              <a:rPr lang="en-GB" b="1" dirty="0" smtClean="0">
                <a:hlinkClick r:id="rId2"/>
              </a:rPr>
              <a:t>here</a:t>
            </a:r>
            <a:r>
              <a:rPr lang="en-GB" b="1" dirty="0" smtClean="0"/>
              <a:t>)</a:t>
            </a:r>
            <a:endParaRPr lang="en-GB" dirty="0" smtClean="0"/>
          </a:p>
          <a:p>
            <a:pPr lvl="1"/>
            <a:r>
              <a:rPr lang="en-GB" dirty="0" smtClean="0"/>
              <a:t>R1-1906647: Feature Lead’s Summary on Channel Access Procedures (Nokia, Nokia Shanghai Bell)</a:t>
            </a:r>
            <a:endParaRPr lang="en-AU" dirty="0" smtClean="0"/>
          </a:p>
          <a:p>
            <a:pPr lvl="1"/>
            <a:r>
              <a:rPr lang="en-GB" dirty="0" smtClean="0"/>
              <a:t>R1-1905951: Discussion on Channel access procedure for NR-U (ZTE, </a:t>
            </a:r>
            <a:r>
              <a:rPr lang="en-GB" dirty="0" err="1" smtClean="0"/>
              <a:t>Sanechips</a:t>
            </a:r>
            <a:r>
              <a:rPr lang="en-GB" dirty="0" smtClean="0"/>
              <a:t>)</a:t>
            </a:r>
            <a:endParaRPr lang="en-AU" dirty="0" smtClean="0"/>
          </a:p>
          <a:p>
            <a:pPr lvl="1"/>
            <a:r>
              <a:rPr lang="en-GB" dirty="0" smtClean="0"/>
              <a:t>R1-1906044: Coexistence and channel access for NR unlicensed band operations (Huawei, </a:t>
            </a:r>
            <a:r>
              <a:rPr lang="en-GB" dirty="0" err="1" smtClean="0"/>
              <a:t>HiSilicon</a:t>
            </a:r>
            <a:r>
              <a:rPr lang="en-GB" dirty="0" smtClean="0"/>
              <a:t>)</a:t>
            </a:r>
            <a:endParaRPr lang="en-AU" dirty="0" smtClean="0"/>
          </a:p>
          <a:p>
            <a:pPr lvl="1"/>
            <a:r>
              <a:rPr lang="en-GB" dirty="0" smtClean="0"/>
              <a:t>R1-1906130: Discussion on the channel access procedures (vivo)</a:t>
            </a:r>
            <a:endParaRPr lang="en-AU" dirty="0" smtClean="0"/>
          </a:p>
          <a:p>
            <a:pPr lvl="1"/>
            <a:r>
              <a:rPr lang="en-GB" dirty="0" smtClean="0"/>
              <a:t>R1-1906197: Channel access procedures for NR-U (NTT DOCOMO)</a:t>
            </a:r>
            <a:endParaRPr lang="en-AU" dirty="0" smtClean="0"/>
          </a:p>
          <a:p>
            <a:pPr lvl="1"/>
            <a:r>
              <a:rPr lang="en-GB" dirty="0" smtClean="0"/>
              <a:t>R1-1906432: Discussion on channel access for wideband operation (Fujitsu)</a:t>
            </a:r>
          </a:p>
          <a:p>
            <a:pPr lvl="1"/>
            <a:r>
              <a:rPr lang="en-GB" dirty="0"/>
              <a:t>R1-1906486: Channel access procedures for NR-U	(OPPO</a:t>
            </a:r>
            <a:r>
              <a:rPr lang="en-GB" dirty="0" smtClean="0"/>
              <a: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131</a:t>
            </a:fld>
            <a:endParaRPr lang="en-US"/>
          </a:p>
        </p:txBody>
      </p:sp>
    </p:spTree>
    <p:extLst>
      <p:ext uri="{BB962C8B-B14F-4D97-AF65-F5344CB8AC3E}">
        <p14:creationId xmlns:p14="http://schemas.microsoft.com/office/powerpoint/2010/main" val="204362587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AU" dirty="0"/>
              <a:t>One of the topics of interest being discussed in Reno is channel access procedures </a:t>
            </a:r>
          </a:p>
        </p:txBody>
      </p:sp>
      <p:sp>
        <p:nvSpPr>
          <p:cNvPr id="3" name="Content Placeholder 2"/>
          <p:cNvSpPr>
            <a:spLocks noGrp="1"/>
          </p:cNvSpPr>
          <p:nvPr>
            <p:ph idx="1"/>
          </p:nvPr>
        </p:nvSpPr>
        <p:spPr>
          <a:xfrm>
            <a:off x="685800" y="1828800"/>
            <a:ext cx="7772400" cy="4114800"/>
          </a:xfrm>
        </p:spPr>
        <p:txBody>
          <a:bodyPr/>
          <a:lstStyle/>
          <a:p>
            <a:pPr marL="1588" lvl="1" indent="0">
              <a:buNone/>
            </a:pPr>
            <a:r>
              <a:rPr lang="en-GB" b="1" dirty="0"/>
              <a:t>Channel access </a:t>
            </a:r>
            <a:r>
              <a:rPr lang="en-GB" b="1" dirty="0" smtClean="0"/>
              <a:t>procedures </a:t>
            </a:r>
            <a:r>
              <a:rPr lang="en-GB" b="1" dirty="0"/>
              <a:t>(available </a:t>
            </a:r>
            <a:r>
              <a:rPr lang="en-GB" b="1" dirty="0">
                <a:hlinkClick r:id="rId2"/>
              </a:rPr>
              <a:t>here</a:t>
            </a:r>
            <a:r>
              <a:rPr lang="en-GB" b="1" dirty="0" smtClean="0"/>
              <a:t>)</a:t>
            </a:r>
            <a:endParaRPr lang="en-GB" dirty="0" smtClean="0"/>
          </a:p>
          <a:p>
            <a:pPr lvl="1"/>
            <a:r>
              <a:rPr lang="en-GB" dirty="0" smtClean="0"/>
              <a:t>R1-1906543: Discussion on channel access procedure (</a:t>
            </a:r>
            <a:r>
              <a:rPr lang="en-GB" dirty="0" err="1" smtClean="0"/>
              <a:t>MediaTek</a:t>
            </a:r>
            <a:r>
              <a:rPr lang="en-GB" dirty="0" smtClean="0"/>
              <a:t>)</a:t>
            </a:r>
            <a:endParaRPr lang="en-AU" dirty="0" smtClean="0"/>
          </a:p>
          <a:p>
            <a:pPr lvl="1"/>
            <a:r>
              <a:rPr lang="en-GB" dirty="0" smtClean="0"/>
              <a:t>R1-1906646: Channel access and co-existence for NR-U operation (Nokia, Nokia Shanghai Bell)</a:t>
            </a:r>
            <a:endParaRPr lang="en-AU" dirty="0" smtClean="0"/>
          </a:p>
          <a:p>
            <a:pPr lvl="1"/>
            <a:r>
              <a:rPr lang="en-GB" dirty="0" smtClean="0"/>
              <a:t>R1-1906675: Channel access procedure for NR-U (LG Electronics)</a:t>
            </a:r>
            <a:endParaRPr lang="en-AU" dirty="0" smtClean="0"/>
          </a:p>
          <a:p>
            <a:pPr lvl="1"/>
            <a:r>
              <a:rPr lang="en-GB" dirty="0" smtClean="0"/>
              <a:t>R1-1906762: Channel access in NR-U (</a:t>
            </a:r>
            <a:r>
              <a:rPr lang="en-GB" dirty="0" err="1" smtClean="0"/>
              <a:t>InterDigital</a:t>
            </a:r>
            <a:r>
              <a:rPr lang="en-GB" dirty="0"/>
              <a:t>)</a:t>
            </a:r>
            <a:endParaRPr lang="en-AU" dirty="0" smtClean="0"/>
          </a:p>
          <a:p>
            <a:pPr lvl="1"/>
            <a:r>
              <a:rPr lang="en-GB" dirty="0" smtClean="0"/>
              <a:t>R1-1906785: Channel access mechanism for NR-unlicensed (Intel)</a:t>
            </a:r>
            <a:endParaRPr lang="en-AU" dirty="0" smtClean="0"/>
          </a:p>
          <a:p>
            <a:pPr lvl="1"/>
            <a:r>
              <a:rPr lang="en-GB" dirty="0" smtClean="0"/>
              <a:t>R1-1906834: Channel access for NR unlicensed operations (Sony)</a:t>
            </a:r>
            <a:endParaRPr lang="en-AU" dirty="0" smtClean="0"/>
          </a:p>
          <a:p>
            <a:pPr lvl="1"/>
            <a:r>
              <a:rPr lang="en-GB" dirty="0" smtClean="0"/>
              <a:t>R1-1906920: Channel access procedures for NR-U (Samsung)</a:t>
            </a:r>
            <a:endParaRPr lang="en-AU" dirty="0" smtClean="0"/>
          </a:p>
          <a:p>
            <a:pPr lvl="1"/>
            <a:r>
              <a:rPr lang="en-GB" dirty="0" smtClean="0"/>
              <a:t>R1-1907044: Channel access procedures for NR-U (PANASONIC)</a:t>
            </a:r>
            <a:endParaRPr lang="en-AU" dirty="0" smtClean="0"/>
          </a:p>
          <a:p>
            <a:pPr lvl="1"/>
            <a:r>
              <a:rPr lang="en-GB" dirty="0" smtClean="0"/>
              <a:t>R1-1907086: Extensions for Channel Access Procedures (Motorola Mobility, Lenovo)</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132</a:t>
            </a:fld>
            <a:endParaRPr lang="en-US"/>
          </a:p>
        </p:txBody>
      </p:sp>
    </p:spTree>
    <p:extLst>
      <p:ext uri="{BB962C8B-B14F-4D97-AF65-F5344CB8AC3E}">
        <p14:creationId xmlns:p14="http://schemas.microsoft.com/office/powerpoint/2010/main" val="301954991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AU" dirty="0"/>
              <a:t>One of the topics of interest being discussed in Reno is channel access procedures </a:t>
            </a:r>
          </a:p>
        </p:txBody>
      </p:sp>
      <p:sp>
        <p:nvSpPr>
          <p:cNvPr id="3" name="Content Placeholder 2"/>
          <p:cNvSpPr>
            <a:spLocks noGrp="1"/>
          </p:cNvSpPr>
          <p:nvPr>
            <p:ph idx="1"/>
          </p:nvPr>
        </p:nvSpPr>
        <p:spPr/>
        <p:txBody>
          <a:bodyPr/>
          <a:lstStyle/>
          <a:p>
            <a:pPr marL="1588" lvl="1" indent="0">
              <a:buNone/>
            </a:pPr>
            <a:r>
              <a:rPr lang="en-GB" b="1" dirty="0"/>
              <a:t>Channel access </a:t>
            </a:r>
            <a:r>
              <a:rPr lang="en-GB" b="1" dirty="0" smtClean="0"/>
              <a:t>procedures </a:t>
            </a:r>
            <a:r>
              <a:rPr lang="en-GB" b="1" dirty="0"/>
              <a:t>(available </a:t>
            </a:r>
            <a:r>
              <a:rPr lang="en-GB" b="1" dirty="0">
                <a:hlinkClick r:id="rId2"/>
              </a:rPr>
              <a:t>here</a:t>
            </a:r>
            <a:r>
              <a:rPr lang="en-GB" b="1" dirty="0" smtClean="0"/>
              <a:t>)</a:t>
            </a:r>
            <a:endParaRPr lang="en-GB" dirty="0" smtClean="0"/>
          </a:p>
          <a:p>
            <a:pPr lvl="1"/>
            <a:r>
              <a:rPr lang="en-GB" dirty="0" smtClean="0"/>
              <a:t>R1-1907122: Remaining Aspects of Channel Access (Charter)</a:t>
            </a:r>
            <a:endParaRPr lang="en-AU" dirty="0" smtClean="0"/>
          </a:p>
          <a:p>
            <a:pPr lvl="1"/>
            <a:r>
              <a:rPr lang="en-GB" dirty="0" smtClean="0"/>
              <a:t>R1-1907160: Design of Channel Access Procedures for NR-based access to unlicensed spectrum (AT&amp;T)</a:t>
            </a:r>
            <a:endParaRPr lang="en-AU" dirty="0" smtClean="0"/>
          </a:p>
          <a:p>
            <a:pPr lvl="1"/>
            <a:r>
              <a:rPr lang="en-GB" dirty="0" smtClean="0"/>
              <a:t>R1-1907212: Channel access procedure for NR-U (Sharp)</a:t>
            </a:r>
            <a:endParaRPr lang="en-AU" dirty="0" smtClean="0"/>
          </a:p>
          <a:p>
            <a:pPr lvl="1"/>
            <a:r>
              <a:rPr lang="en-GB" dirty="0" smtClean="0"/>
              <a:t>R1-1907261: Channel access procedures for NR unlicensed (Qualcomm)</a:t>
            </a:r>
            <a:endParaRPr lang="en-AU" dirty="0" smtClean="0"/>
          </a:p>
          <a:p>
            <a:pPr lvl="1"/>
            <a:r>
              <a:rPr lang="en-GB" dirty="0" smtClean="0"/>
              <a:t>R1-1907374: Discussion on channel access procedure (Google)</a:t>
            </a:r>
            <a:endParaRPr lang="en-AU" dirty="0" smtClean="0"/>
          </a:p>
          <a:p>
            <a:pPr lvl="1"/>
            <a:r>
              <a:rPr lang="en-GB" dirty="0" smtClean="0"/>
              <a:t>R1-1907381: Channel access procedure for NR-unlicensed (WILUS)</a:t>
            </a:r>
            <a:endParaRPr lang="en-AU" dirty="0" smtClean="0"/>
          </a:p>
          <a:p>
            <a:pPr lvl="1"/>
            <a:r>
              <a:rPr lang="en-GB" dirty="0" smtClean="0"/>
              <a:t>R1-1907454: Channel access mechanisms for NR-U (Ericsson)</a:t>
            </a:r>
            <a:endParaRPr lang="en-AU"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133</a:t>
            </a:fld>
            <a:endParaRPr lang="en-US"/>
          </a:p>
        </p:txBody>
      </p:sp>
    </p:spTree>
    <p:extLst>
      <p:ext uri="{BB962C8B-B14F-4D97-AF65-F5344CB8AC3E}">
        <p14:creationId xmlns:p14="http://schemas.microsoft.com/office/powerpoint/2010/main" val="9203988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Other</a:t>
            </a:r>
          </a:p>
          <a:p>
            <a:pPr marL="342900" lvl="1" indent="-342900" algn="ctr">
              <a:buNone/>
            </a:pPr>
            <a:r>
              <a:rPr lang="en-AU" sz="2400" b="1" i="1" dirty="0" smtClean="0">
                <a:solidFill>
                  <a:srgbClr val="FF0000"/>
                </a:solidFill>
              </a:rPr>
              <a:t>Coexistence in 6GHz (U-NII-7)</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134</a:t>
            </a:fld>
            <a:endParaRPr lang="en-US"/>
          </a:p>
        </p:txBody>
      </p:sp>
    </p:spTree>
    <p:extLst>
      <p:ext uri="{BB962C8B-B14F-4D97-AF65-F5344CB8AC3E}">
        <p14:creationId xmlns:p14="http://schemas.microsoft.com/office/powerpoint/2010/main" val="3228609414"/>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Qualcomm made a proposal to FCC to drive coexistence with synchronised access rather than random access </a:t>
            </a:r>
            <a:endParaRPr lang="en-AU" dirty="0"/>
          </a:p>
        </p:txBody>
      </p:sp>
      <p:sp>
        <p:nvSpPr>
          <p:cNvPr id="3" name="Content Placeholder 2"/>
          <p:cNvSpPr>
            <a:spLocks noGrp="1"/>
          </p:cNvSpPr>
          <p:nvPr>
            <p:ph idx="1"/>
          </p:nvPr>
        </p:nvSpPr>
        <p:spPr/>
        <p:txBody>
          <a:bodyPr/>
          <a:lstStyle/>
          <a:p>
            <a:pPr lvl="1"/>
            <a:r>
              <a:rPr lang="en-AU" dirty="0" smtClean="0"/>
              <a:t>The FCC recently asked for submissions on the 6GHz NPRM process</a:t>
            </a:r>
          </a:p>
          <a:p>
            <a:pPr lvl="1"/>
            <a:r>
              <a:rPr lang="en-AU" dirty="0" smtClean="0"/>
              <a:t>A Qualcomm </a:t>
            </a:r>
            <a:r>
              <a:rPr lang="en-AU" dirty="0" smtClean="0">
                <a:hlinkClick r:id="rId2"/>
              </a:rPr>
              <a:t>submission</a:t>
            </a:r>
            <a:r>
              <a:rPr lang="en-AU" dirty="0" smtClean="0"/>
              <a:t> addressed coexistence issues in the 6GHz band and asked synchronised system preference in </a:t>
            </a:r>
            <a:r>
              <a:rPr lang="en-AU" dirty="0"/>
              <a:t>6.525-6.875 </a:t>
            </a:r>
            <a:r>
              <a:rPr lang="en-AU" dirty="0" smtClean="0"/>
              <a:t>GHz (U-NII-7)</a:t>
            </a:r>
          </a:p>
          <a:p>
            <a:pPr lvl="2"/>
            <a:r>
              <a:rPr lang="en-AU" i="1" dirty="0" smtClean="0"/>
              <a:t>IV. The </a:t>
            </a:r>
            <a:r>
              <a:rPr lang="en-AU" i="1" dirty="0"/>
              <a:t>6 GHz Band Is An Ideal Home For Next Generation 802.11 And 5G NR-U Technologies That Use Synchronization To Greatly Improve Spectral Efficiency </a:t>
            </a:r>
            <a:endParaRPr lang="en-AU" i="1" dirty="0" smtClean="0"/>
          </a:p>
          <a:p>
            <a:pPr lvl="3"/>
            <a:r>
              <a:rPr lang="en-AU" i="1" dirty="0" smtClean="0"/>
              <a:t>A. 5G </a:t>
            </a:r>
            <a:r>
              <a:rPr lang="en-AU" i="1" dirty="0"/>
              <a:t>NR-U Uses Revolutionary Spectrum Sharing Techniques To Support Highly Reliable Unlicensed Operations And A Defined QoS </a:t>
            </a:r>
            <a:endParaRPr lang="en-AU" i="1" dirty="0" smtClean="0"/>
          </a:p>
          <a:p>
            <a:pPr lvl="3"/>
            <a:r>
              <a:rPr lang="en-AU" i="1" dirty="0" smtClean="0"/>
              <a:t>B. Technology </a:t>
            </a:r>
            <a:r>
              <a:rPr lang="en-AU" i="1" dirty="0"/>
              <a:t>Neutral Regulations That Give Precedence To Synchronized Access Nodes And APs Can Enable 5G NR-U and 802.11be (EHT) Technologies As Well As Other </a:t>
            </a:r>
            <a:r>
              <a:rPr lang="en-AU" i="1" dirty="0" smtClean="0"/>
              <a:t>Future </a:t>
            </a:r>
            <a:r>
              <a:rPr lang="en-AU" i="1" dirty="0"/>
              <a:t>Technologies </a:t>
            </a:r>
            <a:endParaRPr lang="en-AU" i="1" dirty="0" smtClean="0"/>
          </a:p>
          <a:p>
            <a:pPr lvl="1"/>
            <a:r>
              <a:rPr lang="en-AU" dirty="0" smtClean="0"/>
              <a:t>Further reporting is available from </a:t>
            </a:r>
            <a:r>
              <a:rPr lang="en-AU" dirty="0" smtClean="0">
                <a:hlinkClick r:id="rId3"/>
              </a:rPr>
              <a:t>FierceWireless</a:t>
            </a:r>
            <a:endParaRPr lang="en-AU" dirty="0" smtClean="0"/>
          </a:p>
          <a:p>
            <a:pPr lvl="2"/>
            <a:r>
              <a:rPr lang="en-AU" i="1" dirty="0" smtClean="0"/>
              <a:t>… </a:t>
            </a:r>
            <a:r>
              <a:rPr lang="en-AU" i="1" dirty="0"/>
              <a:t>asking the FCC to designate a portion of the 6 GHz band to serve as a playpen of sorts for slick new technologies that incorporate synchronization and unlicensed </a:t>
            </a:r>
            <a:r>
              <a:rPr lang="en-AU" i="1" dirty="0" smtClean="0"/>
              <a:t>spectrum</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135</a:t>
            </a:fld>
            <a:endParaRPr lang="en-US"/>
          </a:p>
        </p:txBody>
      </p:sp>
      <p:sp>
        <p:nvSpPr>
          <p:cNvPr id="6" name="Rectangle 5"/>
          <p:cNvSpPr/>
          <p:nvPr/>
        </p:nvSpPr>
        <p:spPr bwMode="auto">
          <a:xfrm rot="2115665">
            <a:off x="6743807" y="1600199"/>
            <a:ext cx="1981200"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FF0000"/>
                </a:solidFill>
                <a:effectLst/>
                <a:latin typeface="+mj-lt"/>
              </a:rPr>
              <a:t>Reviewed</a:t>
            </a:r>
            <a:r>
              <a:rPr kumimoji="0" lang="en-AU" sz="1600" b="1" i="0" u="none" strike="noStrike" cap="none" normalizeH="0" dirty="0" smtClean="0">
                <a:ln>
                  <a:noFill/>
                </a:ln>
                <a:solidFill>
                  <a:srgbClr val="FF0000"/>
                </a:solidFill>
                <a:effectLst/>
                <a:latin typeface="+mj-lt"/>
              </a:rPr>
              <a:t> by </a:t>
            </a:r>
            <a:r>
              <a:rPr kumimoji="0" lang="en-AU" sz="1600" b="1" i="0" u="none" strike="noStrike" cap="none" normalizeH="0" dirty="0" err="1" smtClean="0">
                <a:ln>
                  <a:noFill/>
                </a:ln>
                <a:solidFill>
                  <a:srgbClr val="FF0000"/>
                </a:solidFill>
                <a:effectLst/>
                <a:latin typeface="+mj-lt"/>
              </a:rPr>
              <a:t>Coex</a:t>
            </a:r>
            <a:r>
              <a:rPr kumimoji="0" lang="en-AU" sz="1600" b="1" i="0" u="none" strike="noStrike" cap="none" normalizeH="0" dirty="0" smtClean="0">
                <a:ln>
                  <a:noFill/>
                </a:ln>
                <a:solidFill>
                  <a:srgbClr val="FF0000"/>
                </a:solidFill>
                <a:effectLst/>
                <a:latin typeface="+mj-lt"/>
              </a:rPr>
              <a:t> SC in March 2019</a:t>
            </a:r>
            <a:endParaRPr kumimoji="0" lang="en-AU" sz="1600" b="1"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353794486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Qualcomm is to promoting synchronisation in </a:t>
            </a:r>
            <a:r>
              <a:rPr lang="en-AU" dirty="0" smtClean="0"/>
              <a:t>U-NII-7 to the FCC, most recently via an ex-parte</a:t>
            </a:r>
            <a:endParaRPr lang="en-AU" dirty="0"/>
          </a:p>
        </p:txBody>
      </p:sp>
      <p:sp>
        <p:nvSpPr>
          <p:cNvPr id="3" name="Content Placeholder 2"/>
          <p:cNvSpPr>
            <a:spLocks noGrp="1"/>
          </p:cNvSpPr>
          <p:nvPr>
            <p:ph idx="1"/>
          </p:nvPr>
        </p:nvSpPr>
        <p:spPr/>
        <p:txBody>
          <a:bodyPr/>
          <a:lstStyle/>
          <a:p>
            <a:pPr lvl="1"/>
            <a:r>
              <a:rPr lang="en-AU" dirty="0" smtClean="0"/>
              <a:t>Qualcomm met with </a:t>
            </a:r>
            <a:r>
              <a:rPr lang="en-AU" b="0" dirty="0" smtClean="0"/>
              <a:t>FCC’s </a:t>
            </a:r>
            <a:r>
              <a:rPr lang="en-AU" b="0" dirty="0"/>
              <a:t>Wireless Telecommunications Bureau </a:t>
            </a:r>
            <a:r>
              <a:rPr lang="en-AU" b="0" dirty="0" smtClean="0"/>
              <a:t>&amp; </a:t>
            </a:r>
            <a:r>
              <a:rPr lang="en-AU" b="0" dirty="0"/>
              <a:t>Office of Engineering and Technology </a:t>
            </a:r>
            <a:r>
              <a:rPr lang="en-AU" b="0" dirty="0" smtClean="0"/>
              <a:t>on about 8 March 2019</a:t>
            </a:r>
          </a:p>
          <a:p>
            <a:pPr lvl="1"/>
            <a:r>
              <a:rPr lang="en-AU" dirty="0"/>
              <a:t>Qualcomm also explained </a:t>
            </a:r>
            <a:endParaRPr lang="en-AU" dirty="0" smtClean="0"/>
          </a:p>
          <a:p>
            <a:pPr lvl="2"/>
            <a:r>
              <a:rPr lang="en-AU" i="1" dirty="0" smtClean="0"/>
              <a:t>… t</a:t>
            </a:r>
            <a:r>
              <a:rPr lang="en-AU" b="0" i="1" dirty="0" smtClean="0"/>
              <a:t>he </a:t>
            </a:r>
            <a:r>
              <a:rPr lang="en-AU" b="0" i="1" dirty="0"/>
              <a:t>benefits of synchronization of the medium access across the network nodes, as we proposed in our Comments on the 6 GHz NPRM for the U-NII-7 sub-band. Enabling synchronization in a technology-neutral manner in U-NII-7 would allow for improved predictability and support more advanced and flexible spatial sharing techniques in unlicensed and shared spectrum that 5G NR-U and future generations of Wi-Fi technology can utilize for much better performance. </a:t>
            </a:r>
          </a:p>
          <a:p>
            <a:pPr lvl="2"/>
            <a:r>
              <a:rPr lang="en-AU" b="0" i="1" dirty="0" smtClean="0"/>
              <a:t>… how </a:t>
            </a:r>
            <a:r>
              <a:rPr lang="en-AU" b="0" i="1" dirty="0"/>
              <a:t>synchronizing the medium access enables full realization of the performance gains from </a:t>
            </a:r>
            <a:r>
              <a:rPr lang="en-AU" b="0" i="1" dirty="0" err="1"/>
              <a:t>CoMP.</a:t>
            </a:r>
            <a:r>
              <a:rPr lang="en-AU" b="0" i="1" dirty="0"/>
              <a:t> These advanced spectrum access techniques allow for substantially better wireless connectivity than can be achieved today using existing technologies that operate in unlicensed spectrum in an asynchronous manner </a:t>
            </a:r>
            <a:endParaRPr lang="en-AU" i="1" dirty="0"/>
          </a:p>
          <a:p>
            <a:pPr lvl="1"/>
            <a:r>
              <a:rPr lang="en-AU" dirty="0" smtClean="0"/>
              <a:t>The material </a:t>
            </a:r>
            <a:r>
              <a:rPr lang="en-AU" dirty="0"/>
              <a:t>d</a:t>
            </a:r>
            <a:r>
              <a:rPr lang="en-AU" dirty="0" smtClean="0"/>
              <a:t>iscussed is embedded</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136</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565982877"/>
              </p:ext>
            </p:extLst>
          </p:nvPr>
        </p:nvGraphicFramePr>
        <p:xfrm>
          <a:off x="76200" y="5334000"/>
          <a:ext cx="914400" cy="806450"/>
        </p:xfrm>
        <a:graphic>
          <a:graphicData uri="http://schemas.openxmlformats.org/presentationml/2006/ole">
            <mc:AlternateContent xmlns:mc="http://schemas.openxmlformats.org/markup-compatibility/2006">
              <mc:Choice xmlns:v="urn:schemas-microsoft-com:vml" Requires="v">
                <p:oleObj spid="_x0000_s33889"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76200" y="5334000"/>
                        <a:ext cx="914400" cy="806450"/>
                      </a:xfrm>
                      <a:prstGeom prst="rect">
                        <a:avLst/>
                      </a:prstGeom>
                    </p:spPr>
                  </p:pic>
                </p:oleObj>
              </mc:Fallback>
            </mc:AlternateContent>
          </a:graphicData>
        </a:graphic>
      </p:graphicFrame>
      <p:sp>
        <p:nvSpPr>
          <p:cNvPr id="7" name="Rectangle 6"/>
          <p:cNvSpPr/>
          <p:nvPr/>
        </p:nvSpPr>
        <p:spPr bwMode="auto">
          <a:xfrm rot="2115665">
            <a:off x="6743807" y="1600199"/>
            <a:ext cx="1981200"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FF0000"/>
                </a:solidFill>
                <a:effectLst/>
                <a:latin typeface="+mj-lt"/>
              </a:rPr>
              <a:t>Reviewed</a:t>
            </a:r>
            <a:r>
              <a:rPr kumimoji="0" lang="en-AU" sz="1600" b="1" i="0" u="none" strike="noStrike" cap="none" normalizeH="0" dirty="0" smtClean="0">
                <a:ln>
                  <a:noFill/>
                </a:ln>
                <a:solidFill>
                  <a:srgbClr val="FF0000"/>
                </a:solidFill>
                <a:effectLst/>
                <a:latin typeface="+mj-lt"/>
              </a:rPr>
              <a:t> by </a:t>
            </a:r>
            <a:r>
              <a:rPr kumimoji="0" lang="en-AU" sz="1600" b="1" i="0" u="none" strike="noStrike" cap="none" normalizeH="0" dirty="0" err="1" smtClean="0">
                <a:ln>
                  <a:noFill/>
                </a:ln>
                <a:solidFill>
                  <a:srgbClr val="FF0000"/>
                </a:solidFill>
                <a:effectLst/>
                <a:latin typeface="+mj-lt"/>
              </a:rPr>
              <a:t>Coex</a:t>
            </a:r>
            <a:r>
              <a:rPr kumimoji="0" lang="en-AU" sz="1600" b="1" i="0" u="none" strike="noStrike" cap="none" normalizeH="0" dirty="0" smtClean="0">
                <a:ln>
                  <a:noFill/>
                </a:ln>
                <a:solidFill>
                  <a:srgbClr val="FF0000"/>
                </a:solidFill>
                <a:effectLst/>
                <a:latin typeface="+mj-lt"/>
              </a:rPr>
              <a:t> SC in March 2019</a:t>
            </a:r>
            <a:endParaRPr kumimoji="0" lang="en-AU" sz="1600" b="1"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30832680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Qualcomm is to promoting synchronisation in U-NII-7 for coexistence to industry stakeholders</a:t>
            </a:r>
            <a:endParaRPr lang="en-AU" dirty="0"/>
          </a:p>
        </p:txBody>
      </p:sp>
      <p:sp>
        <p:nvSpPr>
          <p:cNvPr id="3" name="Content Placeholder 2"/>
          <p:cNvSpPr>
            <a:spLocks noGrp="1"/>
          </p:cNvSpPr>
          <p:nvPr>
            <p:ph idx="1"/>
          </p:nvPr>
        </p:nvSpPr>
        <p:spPr/>
        <p:txBody>
          <a:bodyPr/>
          <a:lstStyle/>
          <a:p>
            <a:pPr lvl="1"/>
            <a:r>
              <a:rPr lang="en-AU" dirty="0" smtClean="0"/>
              <a:t>An call was held before the Vancouver meeting for Qualcomm to explain their proposal to a number of stakeholders</a:t>
            </a:r>
          </a:p>
          <a:p>
            <a:pPr lvl="1"/>
            <a:r>
              <a:rPr lang="en-AU" dirty="0" smtClean="0"/>
              <a:t>The discussion suggested a relatively immature and incompletely defined solution</a:t>
            </a:r>
          </a:p>
          <a:p>
            <a:pPr lvl="2"/>
            <a:r>
              <a:rPr lang="en-AU" dirty="0" smtClean="0"/>
              <a:t>It appears to be an attempt to impose a slot/frame type structure with 40-80ms timing, like that used in traditional LTE, on the band</a:t>
            </a:r>
          </a:p>
          <a:p>
            <a:pPr lvl="2"/>
            <a:r>
              <a:rPr lang="en-AU" dirty="0" smtClean="0"/>
              <a:t>There appears to be limited consideration of the complexity of coordinating devices from independent administrative domains </a:t>
            </a:r>
          </a:p>
          <a:p>
            <a:pPr lvl="2"/>
            <a:r>
              <a:rPr lang="en-AU" dirty="0" smtClean="0"/>
              <a:t>It is proposed that </a:t>
            </a:r>
            <a:r>
              <a:rPr lang="en-AU" dirty="0" err="1" smtClean="0"/>
              <a:t>synchromisation</a:t>
            </a:r>
            <a:r>
              <a:rPr lang="en-AU" dirty="0" smtClean="0"/>
              <a:t> use GPS outdoors, but it is unclear what will be used indoors, particularly in hidden station environments</a:t>
            </a:r>
          </a:p>
          <a:p>
            <a:pPr lvl="2"/>
            <a:r>
              <a:rPr lang="en-AU" dirty="0" smtClean="0"/>
              <a:t>It was claimed the contention window would be reset at the synchronisation point but it was not clear why this is a good idea</a:t>
            </a:r>
          </a:p>
          <a:p>
            <a:pPr lvl="2"/>
            <a:r>
              <a:rPr lang="en-AU" dirty="0" smtClean="0"/>
              <a:t>It seems to be assumed that max COT is used, which results in slot related inefficiencies</a:t>
            </a:r>
          </a:p>
          <a:p>
            <a:pPr lvl="1"/>
            <a:r>
              <a:rPr lang="en-AU" dirty="0" smtClean="0"/>
              <a:t>Many people on the call were unconvinced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137</a:t>
            </a:fld>
            <a:endParaRPr lang="en-US"/>
          </a:p>
        </p:txBody>
      </p:sp>
      <p:sp>
        <p:nvSpPr>
          <p:cNvPr id="6" name="Rectangle 5"/>
          <p:cNvSpPr/>
          <p:nvPr/>
        </p:nvSpPr>
        <p:spPr bwMode="auto">
          <a:xfrm rot="2115665">
            <a:off x="6743807" y="1600199"/>
            <a:ext cx="1981200"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FF0000"/>
                </a:solidFill>
                <a:effectLst/>
                <a:latin typeface="+mj-lt"/>
              </a:rPr>
              <a:t>Reviewed</a:t>
            </a:r>
            <a:r>
              <a:rPr kumimoji="0" lang="en-AU" sz="1600" b="1" i="0" u="none" strike="noStrike" cap="none" normalizeH="0" dirty="0" smtClean="0">
                <a:ln>
                  <a:noFill/>
                </a:ln>
                <a:solidFill>
                  <a:srgbClr val="FF0000"/>
                </a:solidFill>
                <a:effectLst/>
                <a:latin typeface="+mj-lt"/>
              </a:rPr>
              <a:t> by </a:t>
            </a:r>
            <a:r>
              <a:rPr kumimoji="0" lang="en-AU" sz="1600" b="1" i="0" u="none" strike="noStrike" cap="none" normalizeH="0" dirty="0" err="1" smtClean="0">
                <a:ln>
                  <a:noFill/>
                </a:ln>
                <a:solidFill>
                  <a:srgbClr val="FF0000"/>
                </a:solidFill>
                <a:effectLst/>
                <a:latin typeface="+mj-lt"/>
              </a:rPr>
              <a:t>Coex</a:t>
            </a:r>
            <a:r>
              <a:rPr kumimoji="0" lang="en-AU" sz="1600" b="1" i="0" u="none" strike="noStrike" cap="none" normalizeH="0" dirty="0" smtClean="0">
                <a:ln>
                  <a:noFill/>
                </a:ln>
                <a:solidFill>
                  <a:srgbClr val="FF0000"/>
                </a:solidFill>
                <a:effectLst/>
                <a:latin typeface="+mj-lt"/>
              </a:rPr>
              <a:t> SC in March 2019</a:t>
            </a:r>
            <a:endParaRPr kumimoji="0" lang="en-AU" sz="1600" b="1"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80867775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AU" dirty="0" smtClean="0"/>
              <a:t>It is not clear when 802.11 stakeholders will have an opportunity to discuss the concept with its proponents</a:t>
            </a:r>
            <a:endParaRPr lang="en-AU" dirty="0"/>
          </a:p>
        </p:txBody>
      </p:sp>
      <p:sp>
        <p:nvSpPr>
          <p:cNvPr id="3" name="Content Placeholder 2"/>
          <p:cNvSpPr>
            <a:spLocks noGrp="1"/>
          </p:cNvSpPr>
          <p:nvPr>
            <p:ph idx="1"/>
          </p:nvPr>
        </p:nvSpPr>
        <p:spPr/>
        <p:txBody>
          <a:bodyPr/>
          <a:lstStyle/>
          <a:p>
            <a:pPr lvl="1"/>
            <a:r>
              <a:rPr lang="en-AU" dirty="0" smtClean="0"/>
              <a:t>The proposal to give </a:t>
            </a:r>
            <a:r>
              <a:rPr lang="en-AU" dirty="0"/>
              <a:t>synchronised </a:t>
            </a:r>
            <a:r>
              <a:rPr lang="en-AU" dirty="0" smtClean="0"/>
              <a:t>systems </a:t>
            </a:r>
            <a:r>
              <a:rPr lang="en-AU" dirty="0"/>
              <a:t>preference in </a:t>
            </a:r>
            <a:r>
              <a:rPr lang="en-AU" dirty="0" smtClean="0"/>
              <a:t>UNII-7 is a significant departure from current practice in unlicensed spectrum</a:t>
            </a:r>
          </a:p>
          <a:p>
            <a:pPr lvl="1"/>
            <a:r>
              <a:rPr lang="en-AU" dirty="0" smtClean="0"/>
              <a:t>Current practice is to assume asynchronous access, aligned with Wi-Fi mantra of “</a:t>
            </a:r>
            <a:r>
              <a:rPr lang="en-AU" i="1" dirty="0" smtClean="0"/>
              <a:t>anyone, anytime, anyplace can set up a network that works well enough</a:t>
            </a:r>
            <a:r>
              <a:rPr lang="en-AU" dirty="0" smtClean="0"/>
              <a:t>” </a:t>
            </a:r>
          </a:p>
          <a:p>
            <a:pPr lvl="1"/>
            <a:r>
              <a:rPr lang="en-AU" dirty="0" smtClean="0"/>
              <a:t>A </a:t>
            </a:r>
            <a:r>
              <a:rPr lang="en-AU" dirty="0"/>
              <a:t>request </a:t>
            </a:r>
            <a:r>
              <a:rPr lang="en-AU" dirty="0" smtClean="0"/>
              <a:t>was made </a:t>
            </a:r>
            <a:r>
              <a:rPr lang="en-AU" dirty="0"/>
              <a:t>to </a:t>
            </a:r>
            <a:r>
              <a:rPr lang="en-AU" dirty="0" smtClean="0"/>
              <a:t>individuals </a:t>
            </a:r>
            <a:r>
              <a:rPr lang="en-AU" dirty="0"/>
              <a:t>who may have knowledge of the </a:t>
            </a:r>
            <a:r>
              <a:rPr lang="en-AU" dirty="0" smtClean="0"/>
              <a:t>concept for a presentation to the </a:t>
            </a:r>
            <a:r>
              <a:rPr lang="en-AU" dirty="0" err="1" smtClean="0"/>
              <a:t>Coex</a:t>
            </a:r>
            <a:r>
              <a:rPr lang="en-AU" dirty="0" smtClean="0"/>
              <a:t> SC …</a:t>
            </a:r>
          </a:p>
          <a:p>
            <a:pPr lvl="1"/>
            <a:r>
              <a:rPr lang="en-AU" dirty="0" smtClean="0"/>
              <a:t>… but such a presentation was not possible in Vancouver and none has been offered for Atlanta</a:t>
            </a:r>
          </a:p>
          <a:p>
            <a:pPr lvl="1"/>
            <a:r>
              <a:rPr lang="en-AU" dirty="0" smtClean="0"/>
              <a:t>It was also suggested by the Chair this topic might be an interesting topic for discussion at the </a:t>
            </a:r>
            <a:r>
              <a:rPr lang="en-AU" dirty="0" err="1" smtClean="0"/>
              <a:t>Coex</a:t>
            </a:r>
            <a:r>
              <a:rPr lang="en-AU" dirty="0" smtClean="0"/>
              <a:t> Workshop in July …</a:t>
            </a:r>
          </a:p>
          <a:p>
            <a:pPr lvl="2"/>
            <a:r>
              <a:rPr lang="en-AU" dirty="0" smtClean="0">
                <a:solidFill>
                  <a:srgbClr val="FF0000"/>
                </a:solidFill>
              </a:rPr>
              <a:t>Was there a submission?</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138</a:t>
            </a:fld>
            <a:endParaRPr lang="en-US"/>
          </a:p>
        </p:txBody>
      </p:sp>
    </p:spTree>
    <p:extLst>
      <p:ext uri="{BB962C8B-B14F-4D97-AF65-F5344CB8AC3E}">
        <p14:creationId xmlns:p14="http://schemas.microsoft.com/office/powerpoint/2010/main" val="85853249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82000" cy="1066800"/>
          </a:xfrm>
        </p:spPr>
        <p:txBody>
          <a:bodyPr/>
          <a:lstStyle/>
          <a:p>
            <a:r>
              <a:rPr lang="en-AU" dirty="0" smtClean="0"/>
              <a:t>Since last discussed … all replies to FCC addressing Qualcomm’s sync proposal for U-NII-7 opposed it</a:t>
            </a:r>
            <a:endParaRPr lang="en-AU" dirty="0"/>
          </a:p>
        </p:txBody>
      </p:sp>
      <p:sp>
        <p:nvSpPr>
          <p:cNvPr id="3" name="Content Placeholder 2"/>
          <p:cNvSpPr>
            <a:spLocks noGrp="1"/>
          </p:cNvSpPr>
          <p:nvPr>
            <p:ph idx="1"/>
          </p:nvPr>
        </p:nvSpPr>
        <p:spPr/>
        <p:txBody>
          <a:bodyPr/>
          <a:lstStyle/>
          <a:p>
            <a:r>
              <a:rPr lang="en-AU" dirty="0" smtClean="0"/>
              <a:t>Review of 6GHz NPRM Reply Comments to FCC</a:t>
            </a:r>
          </a:p>
          <a:p>
            <a:pPr lvl="1"/>
            <a:r>
              <a:rPr lang="en-AU" b="1" dirty="0" smtClean="0"/>
              <a:t>Broadcom</a:t>
            </a:r>
            <a:r>
              <a:rPr lang="en-AU" dirty="0" smtClean="0"/>
              <a:t>: not technology neutral, no legitimate benefit</a:t>
            </a:r>
          </a:p>
          <a:p>
            <a:pPr lvl="1"/>
            <a:r>
              <a:rPr lang="en-AU" b="1" dirty="0" smtClean="0"/>
              <a:t>Charter</a:t>
            </a:r>
            <a:r>
              <a:rPr lang="en-AU" dirty="0" smtClean="0"/>
              <a:t>: </a:t>
            </a:r>
            <a:r>
              <a:rPr lang="en-AU" dirty="0"/>
              <a:t>not technology neutral</a:t>
            </a:r>
            <a:r>
              <a:rPr lang="en-AU" dirty="0" smtClean="0"/>
              <a:t>, relegating others to 2</a:t>
            </a:r>
            <a:r>
              <a:rPr lang="en-AU" baseline="30000" dirty="0" smtClean="0"/>
              <a:t>nd</a:t>
            </a:r>
            <a:r>
              <a:rPr lang="en-AU" dirty="0" smtClean="0"/>
              <a:t> class status</a:t>
            </a:r>
          </a:p>
          <a:p>
            <a:pPr lvl="1"/>
            <a:r>
              <a:rPr lang="en-AU" b="1" dirty="0" smtClean="0"/>
              <a:t>Cisco</a:t>
            </a:r>
            <a:r>
              <a:rPr lang="en-AU" dirty="0" smtClean="0"/>
              <a:t>: opposes, but open to further study</a:t>
            </a:r>
          </a:p>
          <a:p>
            <a:pPr lvl="1"/>
            <a:r>
              <a:rPr lang="en-AU" b="1" dirty="0"/>
              <a:t>Dynamic Spectrum </a:t>
            </a:r>
            <a:r>
              <a:rPr lang="en-AU" b="1" dirty="0" smtClean="0"/>
              <a:t>Alliance</a:t>
            </a:r>
            <a:r>
              <a:rPr lang="en-AU" dirty="0" smtClean="0"/>
              <a:t>: opposes</a:t>
            </a:r>
          </a:p>
          <a:p>
            <a:pPr lvl="1"/>
            <a:r>
              <a:rPr lang="en-AU" b="1" dirty="0" smtClean="0"/>
              <a:t>HPE</a:t>
            </a:r>
            <a:r>
              <a:rPr lang="en-AU" dirty="0" smtClean="0"/>
              <a:t>: opposes</a:t>
            </a:r>
          </a:p>
          <a:p>
            <a:pPr lvl="1"/>
            <a:r>
              <a:rPr lang="en-US" b="1" dirty="0" smtClean="0"/>
              <a:t>NCTA</a:t>
            </a:r>
            <a:r>
              <a:rPr lang="en-US" dirty="0" smtClean="0"/>
              <a:t>: </a:t>
            </a:r>
            <a:r>
              <a:rPr lang="en-AU" dirty="0"/>
              <a:t>not technology </a:t>
            </a:r>
            <a:r>
              <a:rPr lang="en-AU" dirty="0" smtClean="0"/>
              <a:t>neutral</a:t>
            </a:r>
          </a:p>
          <a:p>
            <a:pPr lvl="1"/>
            <a:r>
              <a:rPr lang="en-AU" b="1" dirty="0"/>
              <a:t>Public Interest </a:t>
            </a:r>
            <a:r>
              <a:rPr lang="en-AU" b="1" dirty="0" smtClean="0"/>
              <a:t>Organizations</a:t>
            </a:r>
            <a:r>
              <a:rPr lang="en-AU" dirty="0" smtClean="0"/>
              <a:t>: </a:t>
            </a:r>
            <a:r>
              <a:rPr lang="en-AU" dirty="0"/>
              <a:t>not technology </a:t>
            </a:r>
            <a:r>
              <a:rPr lang="en-AU" dirty="0" smtClean="0"/>
              <a:t>neutral</a:t>
            </a:r>
          </a:p>
          <a:p>
            <a:pPr lvl="1"/>
            <a:r>
              <a:rPr lang="en-AU" b="1" dirty="0" smtClean="0"/>
              <a:t>UWB Alliance</a:t>
            </a:r>
            <a:r>
              <a:rPr lang="en-AU" dirty="0" smtClean="0"/>
              <a:t>: </a:t>
            </a:r>
            <a:r>
              <a:rPr lang="en-AU" dirty="0"/>
              <a:t>not technology </a:t>
            </a:r>
            <a:r>
              <a:rPr lang="en-AU" dirty="0" smtClean="0"/>
              <a:t>neutral, FCC has acknowledged that schemes that dominate are inappropriate</a:t>
            </a:r>
          </a:p>
          <a:p>
            <a:pPr lvl="1"/>
            <a:r>
              <a:rPr lang="en-AU" b="1" dirty="0" smtClean="0"/>
              <a:t>Wi-Fi Alliance</a:t>
            </a:r>
            <a:r>
              <a:rPr lang="en-AU" dirty="0" smtClean="0"/>
              <a:t>: </a:t>
            </a:r>
            <a:r>
              <a:rPr lang="en-AU" dirty="0"/>
              <a:t>not technology neutral</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139</a:t>
            </a:fld>
            <a:endParaRPr lang="en-US"/>
          </a:p>
        </p:txBody>
      </p:sp>
    </p:spTree>
    <p:extLst>
      <p:ext uri="{BB962C8B-B14F-4D97-AF65-F5344CB8AC3E}">
        <p14:creationId xmlns:p14="http://schemas.microsoft.com/office/powerpoint/2010/main" val="2613537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The workshop</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960956309"/>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may discuss next steps in relation to </a:t>
            </a:r>
            <a:r>
              <a:rPr lang="en-AU" dirty="0"/>
              <a:t>Qualcomm’s sync proposal </a:t>
            </a:r>
          </a:p>
        </p:txBody>
      </p:sp>
      <p:sp>
        <p:nvSpPr>
          <p:cNvPr id="3" name="Content Placeholder 2"/>
          <p:cNvSpPr>
            <a:spLocks noGrp="1"/>
          </p:cNvSpPr>
          <p:nvPr>
            <p:ph idx="1"/>
          </p:nvPr>
        </p:nvSpPr>
        <p:spPr/>
        <p:txBody>
          <a:bodyPr/>
          <a:lstStyle/>
          <a:p>
            <a:pPr lvl="1"/>
            <a:r>
              <a:rPr lang="en-AU" dirty="0" err="1" smtClean="0">
                <a:solidFill>
                  <a:srgbClr val="FF0000"/>
                </a:solidFill>
              </a:rPr>
              <a:t>tbd</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140</a:t>
            </a:fld>
            <a:endParaRPr lang="en-US"/>
          </a:p>
        </p:txBody>
      </p:sp>
    </p:spTree>
    <p:extLst>
      <p:ext uri="{BB962C8B-B14F-4D97-AF65-F5344CB8AC3E}">
        <p14:creationId xmlns:p14="http://schemas.microsoft.com/office/powerpoint/2010/main" val="11123987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smtClean="0">
                <a:solidFill>
                  <a:srgbClr val="FF0000"/>
                </a:solidFill>
              </a:rPr>
              <a:t>Response to LS to RAN4</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141</a:t>
            </a:fld>
            <a:endParaRPr lang="en-US"/>
          </a:p>
        </p:txBody>
      </p:sp>
    </p:spTree>
    <p:extLst>
      <p:ext uri="{BB962C8B-B14F-4D97-AF65-F5344CB8AC3E}">
        <p14:creationId xmlns:p14="http://schemas.microsoft.com/office/powerpoint/2010/main" val="2806123599"/>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sent an LS to 3GPP RAN4 out of San Diego</a:t>
            </a:r>
            <a:endParaRPr lang="en-AU" dirty="0"/>
          </a:p>
        </p:txBody>
      </p:sp>
      <p:sp>
        <p:nvSpPr>
          <p:cNvPr id="3" name="Content Placeholder 2"/>
          <p:cNvSpPr>
            <a:spLocks noGrp="1"/>
          </p:cNvSpPr>
          <p:nvPr>
            <p:ph idx="1"/>
          </p:nvPr>
        </p:nvSpPr>
        <p:spPr/>
        <p:txBody>
          <a:bodyPr/>
          <a:lstStyle/>
          <a:p>
            <a:pPr lvl="1"/>
            <a:r>
              <a:rPr lang="en-AU" dirty="0" smtClean="0"/>
              <a:t>During our San Diego meeting (July 2018), an apparent contradiction between RAN1/2 and RAN4 specs was highlighted, with a potential adverse affect on 802.11 operation</a:t>
            </a:r>
          </a:p>
          <a:p>
            <a:pPr lvl="1"/>
            <a:r>
              <a:rPr lang="en-AU" dirty="0" smtClean="0"/>
              <a:t>A proposal to send a LS was approved</a:t>
            </a:r>
            <a:endParaRPr lang="en-US" dirty="0" smtClean="0"/>
          </a:p>
          <a:p>
            <a:pPr lvl="2"/>
            <a:r>
              <a:rPr lang="en-US" i="1" dirty="0" smtClean="0"/>
              <a:t>The IEEE 802 </a:t>
            </a:r>
            <a:r>
              <a:rPr lang="en-US" i="1" dirty="0" err="1" smtClean="0"/>
              <a:t>Coex</a:t>
            </a:r>
            <a:r>
              <a:rPr lang="en-US" i="1" dirty="0" smtClean="0"/>
              <a:t> SC recommends to IEEE 802.11 WG that the contents of </a:t>
            </a:r>
            <a:r>
              <a:rPr lang="en-US" i="1" dirty="0" smtClean="0">
                <a:hlinkClick r:id="rId3"/>
              </a:rPr>
              <a:t>18-11-1305r0</a:t>
            </a:r>
            <a:r>
              <a:rPr lang="en-US" i="1" dirty="0" smtClean="0"/>
              <a:t> be sent to 3GPP RAN4 as a Liaison Statement</a:t>
            </a:r>
            <a:endParaRPr lang="en-US" i="1" dirty="0"/>
          </a:p>
          <a:p>
            <a:pPr lvl="2"/>
            <a:r>
              <a:rPr lang="en-AU" dirty="0" smtClean="0"/>
              <a:t>Moved: Sindhu</a:t>
            </a:r>
          </a:p>
          <a:p>
            <a:pPr lvl="2"/>
            <a:r>
              <a:rPr lang="en-AU" dirty="0" smtClean="0"/>
              <a:t>Seconded: Jim P</a:t>
            </a:r>
          </a:p>
          <a:p>
            <a:pPr lvl="2"/>
            <a:r>
              <a:rPr lang="en-AU" dirty="0" smtClean="0"/>
              <a:t>22/0/8</a:t>
            </a:r>
          </a:p>
          <a:p>
            <a:pPr lvl="1"/>
            <a:r>
              <a:rPr lang="en-AU" dirty="0" smtClean="0"/>
              <a:t>Ultimately the following was sent</a:t>
            </a:r>
          </a:p>
          <a:p>
            <a:pPr lvl="2"/>
            <a:r>
              <a:rPr lang="en-AU" dirty="0" smtClean="0"/>
              <a:t>See embedded</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142</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63572402"/>
              </p:ext>
            </p:extLst>
          </p:nvPr>
        </p:nvGraphicFramePr>
        <p:xfrm>
          <a:off x="4435475" y="4800600"/>
          <a:ext cx="914400" cy="806450"/>
        </p:xfrm>
        <a:graphic>
          <a:graphicData uri="http://schemas.openxmlformats.org/presentationml/2006/ole">
            <mc:AlternateContent xmlns:mc="http://schemas.openxmlformats.org/markup-compatibility/2006">
              <mc:Choice xmlns:v="urn:schemas-microsoft-com:vml" Requires="v">
                <p:oleObj spid="_x0000_s31942" name="Acrobat Document" showAsIcon="1" r:id="rId4" imgW="914400" imgH="806400" progId="AcroExch.Document.DC">
                  <p:embed/>
                </p:oleObj>
              </mc:Choice>
              <mc:Fallback>
                <p:oleObj name="Acrobat Document" showAsIcon="1" r:id="rId4" imgW="914400" imgH="806400" progId="AcroExch.Document.DC">
                  <p:embed/>
                  <p:pic>
                    <p:nvPicPr>
                      <p:cNvPr id="6" name="Object 5"/>
                      <p:cNvPicPr/>
                      <p:nvPr/>
                    </p:nvPicPr>
                    <p:blipFill>
                      <a:blip r:embed="rId5"/>
                      <a:stretch>
                        <a:fillRect/>
                      </a:stretch>
                    </p:blipFill>
                    <p:spPr>
                      <a:xfrm>
                        <a:off x="4435475"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93740938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initial reply </a:t>
            </a:r>
            <a:r>
              <a:rPr lang="en-AU" dirty="0"/>
              <a:t>to </a:t>
            </a:r>
            <a:r>
              <a:rPr lang="en-AU" dirty="0" smtClean="0"/>
              <a:t>our LS </a:t>
            </a:r>
            <a:r>
              <a:rPr lang="en-AU" dirty="0"/>
              <a:t>to 3GPP RAN4 was </a:t>
            </a:r>
            <a:r>
              <a:rPr lang="en-AU" dirty="0" smtClean="0"/>
              <a:t>withdrawn</a:t>
            </a:r>
            <a:endParaRPr lang="en-AU" dirty="0"/>
          </a:p>
        </p:txBody>
      </p:sp>
      <p:sp>
        <p:nvSpPr>
          <p:cNvPr id="3" name="Content Placeholder 2"/>
          <p:cNvSpPr>
            <a:spLocks noGrp="1"/>
          </p:cNvSpPr>
          <p:nvPr>
            <p:ph idx="1"/>
          </p:nvPr>
        </p:nvSpPr>
        <p:spPr/>
        <p:txBody>
          <a:bodyPr/>
          <a:lstStyle/>
          <a:p>
            <a:pPr lvl="1"/>
            <a:r>
              <a:rPr lang="en-US" dirty="0" smtClean="0"/>
              <a:t>A reply was received from RAN4 before our Hawaii meeting </a:t>
            </a:r>
          </a:p>
          <a:p>
            <a:pPr lvl="2"/>
            <a:r>
              <a:rPr lang="en-US" dirty="0" smtClean="0"/>
              <a:t>See </a:t>
            </a:r>
            <a:r>
              <a:rPr lang="en-AU" u="sng" dirty="0" smtClean="0">
                <a:hlinkClick r:id="rId2"/>
              </a:rPr>
              <a:t>11-18-1561-00</a:t>
            </a:r>
            <a:endParaRPr lang="en-AU" u="sng" dirty="0" smtClean="0"/>
          </a:p>
          <a:p>
            <a:pPr lvl="2"/>
            <a:r>
              <a:rPr lang="en-AU" dirty="0" smtClean="0"/>
              <a:t>Some discussion of the reply in </a:t>
            </a:r>
            <a:r>
              <a:rPr lang="en-US" dirty="0" smtClean="0">
                <a:hlinkClick r:id="rId3"/>
              </a:rPr>
              <a:t>11-18-1642-00</a:t>
            </a:r>
            <a:r>
              <a:rPr lang="en-US" dirty="0" smtClean="0"/>
              <a:t> (slides 8-10)</a:t>
            </a:r>
          </a:p>
          <a:p>
            <a:pPr lvl="1"/>
            <a:r>
              <a:rPr lang="en-US" dirty="0" smtClean="0"/>
              <a:t>A further reply was then officially received from RAN after our Hawaii meeting telling us to ignore the reply from RAN4</a:t>
            </a:r>
          </a:p>
          <a:p>
            <a:pPr lvl="2"/>
            <a:r>
              <a:rPr lang="en-US" dirty="0"/>
              <a:t>It appears the reply was withdrawn by RAN based on objections by Nokia (supported by Huawei &amp; T-Mobile)</a:t>
            </a:r>
          </a:p>
          <a:p>
            <a:pPr lvl="2"/>
            <a:r>
              <a:rPr lang="en-US" dirty="0" smtClean="0"/>
              <a:t>See </a:t>
            </a:r>
            <a:r>
              <a:rPr lang="en-US" dirty="0" smtClean="0">
                <a:hlinkClick r:id="rId4"/>
              </a:rPr>
              <a:t>11-18-1687-00</a:t>
            </a:r>
            <a:endParaRPr lang="en-US" dirty="0" smtClean="0"/>
          </a:p>
          <a:p>
            <a:pPr lvl="3"/>
            <a:r>
              <a:rPr lang="en-GB" i="1" dirty="0"/>
              <a:t>3GPP TSG RAN understands that 3GPP RAN WG4 had sent RP-181526 (R4-1811880) to IEEE in response to IEEE’s LS in R4-1809644 titled “IEEE 802.11 Working Group Liaison Statement to 3GPP RAN4 on certain channel combinations for LAA in </a:t>
            </a:r>
            <a:r>
              <a:rPr lang="en-GB" i="1" dirty="0" smtClean="0"/>
              <a:t>5GHz”</a:t>
            </a:r>
          </a:p>
          <a:p>
            <a:pPr lvl="3"/>
            <a:r>
              <a:rPr lang="en-GB" i="1" dirty="0" smtClean="0"/>
              <a:t>Subsequent </a:t>
            </a:r>
            <a:r>
              <a:rPr lang="en-GB" i="1" dirty="0"/>
              <a:t>to RP-181526 (R4-1811880) there have been additional discussions in 3GPP TSG </a:t>
            </a:r>
            <a:r>
              <a:rPr lang="en-GB" i="1" dirty="0" smtClean="0"/>
              <a:t>RAN</a:t>
            </a:r>
          </a:p>
          <a:p>
            <a:pPr lvl="3"/>
            <a:r>
              <a:rPr lang="en-GB" i="1" dirty="0" smtClean="0"/>
              <a:t>Consequently</a:t>
            </a:r>
            <a:r>
              <a:rPr lang="en-GB" i="1" dirty="0"/>
              <a:t>, 3GPP TSG RAN humbly requests IEEE to await an update following TSG-RAN#82 (10-13 Dec 2018</a:t>
            </a:r>
            <a:r>
              <a:rPr lang="en-GB" i="1" dirty="0" smtClean="0"/>
              <a:t>)</a:t>
            </a:r>
            <a:endParaRPr lang="en-US" dirty="0"/>
          </a:p>
          <a:p>
            <a:pPr lvl="1"/>
            <a:endParaRPr lang="en-US" dirty="0" smtClean="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143</a:t>
            </a:fld>
            <a:endParaRPr lang="en-US"/>
          </a:p>
        </p:txBody>
      </p:sp>
    </p:spTree>
    <p:extLst>
      <p:ext uri="{BB962C8B-B14F-4D97-AF65-F5344CB8AC3E}">
        <p14:creationId xmlns:p14="http://schemas.microsoft.com/office/powerpoint/2010/main" val="67966746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response the LS to 3GPP RAN4 has now been (finally) received</a:t>
            </a:r>
            <a:br>
              <a:rPr lang="en-AU" dirty="0" smtClean="0"/>
            </a:br>
            <a:endParaRPr lang="en-AU" dirty="0"/>
          </a:p>
        </p:txBody>
      </p:sp>
      <p:sp>
        <p:nvSpPr>
          <p:cNvPr id="3" name="Content Placeholder 2"/>
          <p:cNvSpPr>
            <a:spLocks noGrp="1"/>
          </p:cNvSpPr>
          <p:nvPr>
            <p:ph idx="1"/>
          </p:nvPr>
        </p:nvSpPr>
        <p:spPr/>
        <p:txBody>
          <a:bodyPr/>
          <a:lstStyle/>
          <a:p>
            <a:pPr lvl="1"/>
            <a:r>
              <a:rPr lang="en-AU" u="sng" dirty="0" smtClean="0">
                <a:hlinkClick r:id="rId2"/>
              </a:rPr>
              <a:t>11-19-0563-00</a:t>
            </a:r>
            <a:r>
              <a:rPr lang="en-AU" u="sng" dirty="0" smtClean="0"/>
              <a:t> </a:t>
            </a:r>
            <a:r>
              <a:rPr lang="en-AU" dirty="0" smtClean="0"/>
              <a:t>contains the LS response from 3GPP RAN4</a:t>
            </a:r>
          </a:p>
          <a:p>
            <a:pPr lvl="1"/>
            <a:r>
              <a:rPr lang="en-AU" dirty="0" smtClean="0">
                <a:solidFill>
                  <a:srgbClr val="FF0000"/>
                </a:solidFill>
              </a:rPr>
              <a:t>It is hoped </a:t>
            </a:r>
            <a:r>
              <a:rPr lang="en-AU" dirty="0">
                <a:solidFill>
                  <a:srgbClr val="FF0000"/>
                </a:solidFill>
              </a:rPr>
              <a:t>Sindhu Verma (Broadcom</a:t>
            </a:r>
            <a:r>
              <a:rPr lang="en-AU" dirty="0" smtClean="0">
                <a:solidFill>
                  <a:srgbClr val="FF0000"/>
                </a:solidFill>
              </a:rPr>
              <a:t>) will lead the discussion</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144</a:t>
            </a:fld>
            <a:endParaRPr lang="en-US"/>
          </a:p>
        </p:txBody>
      </p:sp>
    </p:spTree>
    <p:extLst>
      <p:ext uri="{BB962C8B-B14F-4D97-AF65-F5344CB8AC3E}">
        <p14:creationId xmlns:p14="http://schemas.microsoft.com/office/powerpoint/2010/main" val="1201881257"/>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Plans for next meeting</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145</a:t>
            </a:fld>
            <a:endParaRPr lang="en-US"/>
          </a:p>
        </p:txBody>
      </p:sp>
    </p:spTree>
    <p:extLst>
      <p:ext uri="{BB962C8B-B14F-4D97-AF65-F5344CB8AC3E}">
        <p14:creationId xmlns:p14="http://schemas.microsoft.com/office/powerpoint/2010/main" val="1506881961"/>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a:t>
            </a:r>
            <a:r>
              <a:rPr lang="en-AU" dirty="0" smtClean="0"/>
              <a:t>will focus on the Workshop at our meeting in Vienna in July 2019</a:t>
            </a:r>
            <a:endParaRPr lang="en-AU" dirty="0"/>
          </a:p>
        </p:txBody>
      </p:sp>
      <p:sp>
        <p:nvSpPr>
          <p:cNvPr id="3" name="Content Placeholder 2"/>
          <p:cNvSpPr>
            <a:spLocks noGrp="1"/>
          </p:cNvSpPr>
          <p:nvPr>
            <p:ph idx="1"/>
          </p:nvPr>
        </p:nvSpPr>
        <p:spPr/>
        <p:txBody>
          <a:bodyPr/>
          <a:lstStyle/>
          <a:p>
            <a:pPr lvl="1"/>
            <a:r>
              <a:rPr lang="en-AU" dirty="0" smtClean="0"/>
              <a:t>Wednesday</a:t>
            </a:r>
          </a:p>
          <a:p>
            <a:pPr lvl="2"/>
            <a:r>
              <a:rPr lang="en-AU" dirty="0" smtClean="0"/>
              <a:t>Normal PM1 session replaced by Workshop</a:t>
            </a:r>
          </a:p>
          <a:p>
            <a:pPr lvl="1"/>
            <a:r>
              <a:rPr lang="en-AU" dirty="0" smtClean="0"/>
              <a:t>Thursday</a:t>
            </a:r>
          </a:p>
          <a:p>
            <a:pPr lvl="2"/>
            <a:r>
              <a:rPr lang="en-AU" dirty="0" smtClean="0"/>
              <a:t>PM1 will focus of a post mortem on the Workshop</a:t>
            </a:r>
          </a:p>
          <a:p>
            <a:pPr lvl="2"/>
            <a:r>
              <a:rPr lang="en-AU" dirty="0" smtClean="0"/>
              <a:t>May also deal with issues if there is time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146</a:t>
            </a:fld>
            <a:endParaRPr lang="en-US"/>
          </a:p>
        </p:txBody>
      </p:sp>
    </p:spTree>
    <p:extLst>
      <p:ext uri="{BB962C8B-B14F-4D97-AF65-F5344CB8AC3E}">
        <p14:creationId xmlns:p14="http://schemas.microsoft.com/office/powerpoint/2010/main" val="246197908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smtClean="0"/>
              <a:t>IEEE 802.11 Coexistence SC </a:t>
            </a:r>
            <a:r>
              <a:rPr lang="en-AU" dirty="0" smtClean="0"/>
              <a:t>meeting in Atlanta in May 2019 is adjourned!</a:t>
            </a:r>
            <a:endParaRPr lang="en-AU" dirty="0"/>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147</a:t>
            </a:fld>
            <a:endParaRPr lang="en-US"/>
          </a:p>
        </p:txBody>
      </p:sp>
    </p:spTree>
    <p:extLst>
      <p:ext uri="{BB962C8B-B14F-4D97-AF65-F5344CB8AC3E}">
        <p14:creationId xmlns:p14="http://schemas.microsoft.com/office/powerpoint/2010/main" val="5621556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Coex SC will hear an update on the Coex Workshop arrangements</a:t>
            </a:r>
            <a:endParaRPr lang="en-AU" dirty="0"/>
          </a:p>
        </p:txBody>
      </p:sp>
      <p:sp>
        <p:nvSpPr>
          <p:cNvPr id="3" name="Content Placeholder 2"/>
          <p:cNvSpPr>
            <a:spLocks noGrp="1"/>
          </p:cNvSpPr>
          <p:nvPr>
            <p:ph idx="1"/>
          </p:nvPr>
        </p:nvSpPr>
        <p:spPr/>
        <p:txBody>
          <a:bodyPr/>
          <a:lstStyle/>
          <a:p>
            <a:r>
              <a:rPr lang="en-AU" dirty="0" err="1"/>
              <a:t>Coex</a:t>
            </a:r>
            <a:r>
              <a:rPr lang="en-AU" dirty="0"/>
              <a:t> Workshop </a:t>
            </a:r>
            <a:r>
              <a:rPr lang="en-AU" dirty="0" smtClean="0"/>
              <a:t>topics for this week</a:t>
            </a:r>
          </a:p>
          <a:p>
            <a:pPr lvl="1"/>
            <a:r>
              <a:rPr lang="en-AU" dirty="0"/>
              <a:t>D</a:t>
            </a:r>
            <a:r>
              <a:rPr lang="en-AU" dirty="0" smtClean="0"/>
              <a:t>ecision making authority</a:t>
            </a:r>
          </a:p>
          <a:p>
            <a:pPr lvl="1"/>
            <a:r>
              <a:rPr lang="en-AU" dirty="0"/>
              <a:t>O</a:t>
            </a:r>
            <a:r>
              <a:rPr lang="en-AU" dirty="0" smtClean="0"/>
              <a:t>perating rules</a:t>
            </a:r>
          </a:p>
          <a:p>
            <a:pPr lvl="1"/>
            <a:r>
              <a:rPr lang="en-AU" dirty="0"/>
              <a:t>Q</a:t>
            </a:r>
            <a:r>
              <a:rPr lang="en-AU" dirty="0" smtClean="0"/>
              <a:t>uestions &amp; clarifications</a:t>
            </a:r>
          </a:p>
          <a:p>
            <a:pPr lvl="1"/>
            <a:r>
              <a:rPr lang="en-AU" dirty="0" smtClean="0"/>
              <a:t>Invitation status</a:t>
            </a:r>
          </a:p>
          <a:p>
            <a:pPr lvl="1"/>
            <a:r>
              <a:rPr lang="en-AU" dirty="0" smtClean="0"/>
              <a:t>Registration status</a:t>
            </a:r>
          </a:p>
          <a:p>
            <a:pPr lvl="1"/>
            <a:r>
              <a:rPr lang="en-AU" dirty="0" smtClean="0"/>
              <a:t>Sponsorships</a:t>
            </a:r>
          </a:p>
          <a:p>
            <a:pPr lvl="1"/>
            <a:r>
              <a:rPr lang="en-AU" dirty="0" smtClean="0"/>
              <a:t>Secretaries</a:t>
            </a:r>
          </a:p>
          <a:p>
            <a:pPr lvl="1"/>
            <a:r>
              <a:rPr lang="en-AU" dirty="0" smtClean="0"/>
              <a:t>Plan</a:t>
            </a:r>
            <a:endParaRPr lang="en-AU" dirty="0"/>
          </a:p>
          <a:p>
            <a:pPr lvl="1"/>
            <a:r>
              <a:rPr lang="en-AU" dirty="0"/>
              <a:t>Invited papers </a:t>
            </a:r>
            <a:endParaRPr lang="en-AU" dirty="0" smtClean="0"/>
          </a:p>
          <a:p>
            <a:pPr lvl="1"/>
            <a:r>
              <a:rPr lang="en-AU" dirty="0" smtClean="0"/>
              <a:t>Call </a:t>
            </a:r>
            <a:r>
              <a:rPr lang="en-AU" dirty="0"/>
              <a:t>for </a:t>
            </a:r>
            <a:r>
              <a:rPr lang="en-AU" dirty="0" smtClean="0"/>
              <a:t>papers response</a:t>
            </a:r>
            <a:endParaRPr lang="en-AU" dirty="0"/>
          </a:p>
          <a:p>
            <a:pPr lvl="1"/>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spTree>
    <p:extLst>
      <p:ext uri="{BB962C8B-B14F-4D97-AF65-F5344CB8AC3E}">
        <p14:creationId xmlns:p14="http://schemas.microsoft.com/office/powerpoint/2010/main" val="39479106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Workshop will have no decision making authority</a:t>
            </a:r>
            <a:endParaRPr lang="en-AU" dirty="0"/>
          </a:p>
        </p:txBody>
      </p:sp>
      <p:sp>
        <p:nvSpPr>
          <p:cNvPr id="3" name="Content Placeholder 2"/>
          <p:cNvSpPr>
            <a:spLocks noGrp="1"/>
          </p:cNvSpPr>
          <p:nvPr>
            <p:ph idx="1"/>
          </p:nvPr>
        </p:nvSpPr>
        <p:spPr/>
        <p:txBody>
          <a:bodyPr/>
          <a:lstStyle/>
          <a:p>
            <a:pPr lvl="1"/>
            <a:r>
              <a:rPr lang="en-AU" dirty="0" smtClean="0"/>
              <a:t>The recent LS from 3GPP RAN (see </a:t>
            </a:r>
            <a:r>
              <a:rPr lang="en-AU" u="sng" dirty="0" smtClean="0">
                <a:hlinkClick r:id="rId2"/>
              </a:rPr>
              <a:t>11-19-0564-00</a:t>
            </a:r>
            <a:r>
              <a:rPr lang="en-AU" dirty="0" smtClean="0"/>
              <a:t>) included concerns about the decision making authority of the </a:t>
            </a:r>
            <a:r>
              <a:rPr lang="en-AU" dirty="0" err="1" smtClean="0"/>
              <a:t>Coex</a:t>
            </a:r>
            <a:r>
              <a:rPr lang="en-AU" dirty="0" smtClean="0"/>
              <a:t> Workshop</a:t>
            </a:r>
          </a:p>
          <a:p>
            <a:pPr lvl="2"/>
            <a:r>
              <a:rPr lang="en-US" i="1" dirty="0"/>
              <a:t>3GPP RAN understands the Workshop to provide a platform for informal exchange of ideas and views. From 3GPP perspective the Workshop cannot make any decisions wrt. technology choices in its NR-U work. There is no expectation that the Workshop would produce a commonly agreed report, it is expected that each involved organization will produce a report towards its members as they see fit.   </a:t>
            </a:r>
            <a:endParaRPr lang="en-AU" i="1" dirty="0"/>
          </a:p>
          <a:p>
            <a:pPr lvl="1"/>
            <a:r>
              <a:rPr lang="en-AU" dirty="0" smtClean="0"/>
              <a:t>The </a:t>
            </a:r>
            <a:r>
              <a:rPr lang="en-AU" dirty="0" err="1" smtClean="0"/>
              <a:t>Coex</a:t>
            </a:r>
            <a:r>
              <a:rPr lang="en-AU" dirty="0" smtClean="0"/>
              <a:t> SC Chair responded to </a:t>
            </a:r>
            <a:r>
              <a:rPr lang="en-AU" kern="1200" dirty="0" err="1">
                <a:solidFill>
                  <a:schemeClr val="dk1"/>
                </a:solidFill>
              </a:rPr>
              <a:t>Balázs</a:t>
            </a:r>
            <a:r>
              <a:rPr lang="en-AU" kern="1200" dirty="0">
                <a:solidFill>
                  <a:schemeClr val="dk1"/>
                </a:solidFill>
              </a:rPr>
              <a:t> </a:t>
            </a:r>
            <a:r>
              <a:rPr lang="en-AU" kern="1200" dirty="0" err="1">
                <a:solidFill>
                  <a:schemeClr val="dk1"/>
                </a:solidFill>
              </a:rPr>
              <a:t>Bertényi</a:t>
            </a:r>
            <a:r>
              <a:rPr lang="en-AU" kern="1200" dirty="0">
                <a:solidFill>
                  <a:schemeClr val="dk1"/>
                </a:solidFill>
              </a:rPr>
              <a:t> </a:t>
            </a:r>
            <a:r>
              <a:rPr lang="en-AU" kern="1200" dirty="0" smtClean="0">
                <a:solidFill>
                  <a:schemeClr val="dk1"/>
                </a:solidFill>
              </a:rPr>
              <a:t>(RAN Chair) by highlighting </a:t>
            </a:r>
            <a:r>
              <a:rPr lang="en-AU" dirty="0"/>
              <a:t>the </a:t>
            </a:r>
            <a:r>
              <a:rPr lang="en-AU" dirty="0" err="1"/>
              <a:t>Coex</a:t>
            </a:r>
            <a:r>
              <a:rPr lang="en-AU" dirty="0"/>
              <a:t> </a:t>
            </a:r>
            <a:r>
              <a:rPr lang="en-AU" dirty="0" smtClean="0"/>
              <a:t>Workshop has no decision </a:t>
            </a:r>
            <a:r>
              <a:rPr lang="en-AU" dirty="0"/>
              <a:t>making </a:t>
            </a:r>
            <a:r>
              <a:rPr lang="en-AU" dirty="0" smtClean="0"/>
              <a:t>authority</a:t>
            </a:r>
            <a:endParaRPr lang="en-AU" dirty="0"/>
          </a:p>
          <a:p>
            <a:pPr lvl="2"/>
            <a:r>
              <a:rPr lang="en-AU" i="1" dirty="0" smtClean="0"/>
              <a:t>The </a:t>
            </a:r>
            <a:r>
              <a:rPr lang="en-AU" i="1" dirty="0"/>
              <a:t>revised web page </a:t>
            </a:r>
            <a:r>
              <a:rPr lang="en-AU" i="1" dirty="0" smtClean="0"/>
              <a:t>… makes </a:t>
            </a:r>
            <a:r>
              <a:rPr lang="en-AU" i="1" dirty="0"/>
              <a:t>it clear that the Workshop does not have the authority to make any decisions. Any decisions about NR-U are up to 3GPP RAN and any decisions about 802.11ax/be are up to IEEE 802.11 WG. However, I hope we agree that a goal of the Workshop is to influence both 3GPP RAN and IEEE 802.11 WG to make decisions in the future that promote fair and efficient coexistence between 802.11ax/be and NR-U.</a:t>
            </a:r>
          </a:p>
          <a:p>
            <a:r>
              <a:rPr lang="en-AU" dirty="0"/>
              <a:t> </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1919516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Normal IEEE-SA rules do not apply to the </a:t>
            </a:r>
            <a:r>
              <a:rPr lang="en-AU" dirty="0" err="1" smtClean="0"/>
              <a:t>Coex</a:t>
            </a:r>
            <a:r>
              <a:rPr lang="en-AU" dirty="0" smtClean="0"/>
              <a:t> Workshop but will be used as a guide</a:t>
            </a:r>
            <a:endParaRPr lang="en-AU" dirty="0"/>
          </a:p>
        </p:txBody>
      </p:sp>
      <p:sp>
        <p:nvSpPr>
          <p:cNvPr id="3" name="Content Placeholder 2"/>
          <p:cNvSpPr>
            <a:spLocks noGrp="1"/>
          </p:cNvSpPr>
          <p:nvPr>
            <p:ph idx="1"/>
          </p:nvPr>
        </p:nvSpPr>
        <p:spPr/>
        <p:txBody>
          <a:bodyPr/>
          <a:lstStyle/>
          <a:p>
            <a:pPr lvl="1"/>
            <a:r>
              <a:rPr lang="en-AU" dirty="0" smtClean="0"/>
              <a:t>Questions have been asked by various people about the rules in place during the </a:t>
            </a:r>
            <a:r>
              <a:rPr lang="en-AU" dirty="0" err="1" smtClean="0"/>
              <a:t>Coex</a:t>
            </a:r>
            <a:r>
              <a:rPr lang="en-AU" dirty="0" smtClean="0"/>
              <a:t> Workshop</a:t>
            </a:r>
          </a:p>
          <a:p>
            <a:pPr lvl="1"/>
            <a:r>
              <a:rPr lang="en-AU" dirty="0" smtClean="0"/>
              <a:t>Jonathan Goldberg (IEEE-SA staff) has informed Dorothy Stanley (WG Chair) that:</a:t>
            </a:r>
          </a:p>
          <a:p>
            <a:pPr lvl="2"/>
            <a:r>
              <a:rPr lang="en-AU" dirty="0" smtClean="0"/>
              <a:t>Normal IEEE-SA standards development rules do not apply to the Workshop</a:t>
            </a:r>
          </a:p>
          <a:p>
            <a:pPr lvl="3"/>
            <a:r>
              <a:rPr lang="en-AU" i="1" dirty="0" smtClean="0"/>
              <a:t>I have spoken with my team on this topic and the consensus is that since this is not an IEEE activity that the IEEE policies and procedures for standards development do not apply</a:t>
            </a:r>
          </a:p>
          <a:p>
            <a:pPr lvl="2"/>
            <a:r>
              <a:rPr lang="en-AU" dirty="0" smtClean="0"/>
              <a:t>However, they can provide a useful guide</a:t>
            </a:r>
          </a:p>
          <a:p>
            <a:pPr lvl="3"/>
            <a:r>
              <a:rPr lang="en-AU" i="1" dirty="0" smtClean="0"/>
              <a:t>However, they may be used as guidelines for the participating groups to determine how the meeting should be run which should be agreed upon by the groups prior to the </a:t>
            </a:r>
            <a:r>
              <a:rPr lang="en-AU" i="1" dirty="0"/>
              <a:t>m</a:t>
            </a:r>
            <a:r>
              <a:rPr lang="en-AU" i="1" dirty="0" smtClean="0"/>
              <a:t>eeting. </a:t>
            </a:r>
          </a:p>
          <a:p>
            <a:pPr lvl="1"/>
            <a:r>
              <a:rPr lang="en-AU" dirty="0" smtClean="0"/>
              <a:t>The organisers plan to follow Jonathon’s advice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4144137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A </a:t>
            </a:r>
            <a:r>
              <a:rPr lang="en-AU" dirty="0" smtClean="0"/>
              <a:t>variety </a:t>
            </a:r>
            <a:r>
              <a:rPr lang="en-AU" dirty="0"/>
              <a:t>of questions have been received about </a:t>
            </a:r>
            <a:r>
              <a:rPr lang="en-AU" dirty="0" smtClean="0"/>
              <a:t>the </a:t>
            </a:r>
            <a:r>
              <a:rPr lang="en-AU" dirty="0" err="1"/>
              <a:t>Coex</a:t>
            </a:r>
            <a:r>
              <a:rPr lang="en-AU" dirty="0"/>
              <a:t> Workshop</a:t>
            </a:r>
          </a:p>
        </p:txBody>
      </p:sp>
      <p:sp>
        <p:nvSpPr>
          <p:cNvPr id="3" name="Content Placeholder 2"/>
          <p:cNvSpPr>
            <a:spLocks noGrp="1"/>
          </p:cNvSpPr>
          <p:nvPr>
            <p:ph idx="1"/>
          </p:nvPr>
        </p:nvSpPr>
        <p:spPr/>
        <p:txBody>
          <a:bodyPr/>
          <a:lstStyle/>
          <a:p>
            <a:pPr lvl="1"/>
            <a:r>
              <a:rPr lang="en-AU" dirty="0" smtClean="0"/>
              <a:t>A number of clarifying questions have been received about participation in the </a:t>
            </a:r>
            <a:r>
              <a:rPr lang="en-AU" dirty="0" err="1" smtClean="0"/>
              <a:t>Coex</a:t>
            </a:r>
            <a:r>
              <a:rPr lang="en-AU" dirty="0" smtClean="0"/>
              <a:t> Workshop</a:t>
            </a:r>
          </a:p>
          <a:p>
            <a:pPr lvl="1"/>
            <a:r>
              <a:rPr lang="en-AU" dirty="0" smtClean="0"/>
              <a:t>Answers to some of these questions include:</a:t>
            </a:r>
          </a:p>
          <a:p>
            <a:pPr lvl="2"/>
            <a:r>
              <a:rPr lang="en-AU" dirty="0" smtClean="0"/>
              <a:t>Any individual, company or organisation may submit contributions to the Workshop</a:t>
            </a:r>
          </a:p>
          <a:p>
            <a:pPr lvl="2"/>
            <a:r>
              <a:rPr lang="en-AU" dirty="0" smtClean="0"/>
              <a:t>Individuals and companies should not claim to represent an organisation unless they have been authorised to do so</a:t>
            </a:r>
          </a:p>
          <a:p>
            <a:pPr lvl="2"/>
            <a:r>
              <a:rPr lang="en-AU" dirty="0" smtClean="0"/>
              <a:t>There is no concept of an “IEEE side” or a “3GPP side”; the goal of the Workshop is to work together towards a common goal of fair and efficient coexistence</a:t>
            </a:r>
          </a:p>
          <a:p>
            <a:pPr lvl="2"/>
            <a:r>
              <a:rPr lang="en-AU" dirty="0" smtClean="0"/>
              <a:t>Individual, companies and organisations may work together on joint submissions to the Workshop</a:t>
            </a:r>
          </a:p>
          <a:p>
            <a:pPr lvl="2"/>
            <a:r>
              <a:rPr lang="en-AU" dirty="0" smtClean="0"/>
              <a:t>…</a:t>
            </a:r>
          </a:p>
          <a:p>
            <a:pPr lvl="1"/>
            <a:endParaRPr lang="en-AU" dirty="0" smtClean="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548010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A </a:t>
            </a:r>
            <a:r>
              <a:rPr lang="en-AU" dirty="0" smtClean="0"/>
              <a:t>variety </a:t>
            </a:r>
            <a:r>
              <a:rPr lang="en-AU" dirty="0"/>
              <a:t>of questions have been received about </a:t>
            </a:r>
            <a:r>
              <a:rPr lang="en-AU" dirty="0" smtClean="0"/>
              <a:t>the </a:t>
            </a:r>
            <a:r>
              <a:rPr lang="en-AU" dirty="0" err="1"/>
              <a:t>Coex</a:t>
            </a:r>
            <a:r>
              <a:rPr lang="en-AU" dirty="0"/>
              <a:t> Workshop</a:t>
            </a:r>
          </a:p>
        </p:txBody>
      </p:sp>
      <p:sp>
        <p:nvSpPr>
          <p:cNvPr id="3" name="Content Placeholder 2"/>
          <p:cNvSpPr>
            <a:spLocks noGrp="1"/>
          </p:cNvSpPr>
          <p:nvPr>
            <p:ph idx="1"/>
          </p:nvPr>
        </p:nvSpPr>
        <p:spPr/>
        <p:txBody>
          <a:bodyPr/>
          <a:lstStyle/>
          <a:p>
            <a:pPr lvl="1"/>
            <a:r>
              <a:rPr lang="en-AU" dirty="0" smtClean="0"/>
              <a:t>Answers to some of these questions include:</a:t>
            </a:r>
          </a:p>
          <a:p>
            <a:pPr lvl="2"/>
            <a:r>
              <a:rPr lang="en-AU" dirty="0" smtClean="0"/>
              <a:t>…</a:t>
            </a:r>
          </a:p>
          <a:p>
            <a:pPr lvl="2"/>
            <a:r>
              <a:rPr lang="en-AU" dirty="0" smtClean="0"/>
              <a:t>The goal of the Workshop is for unlicensed users of 6GHz (and 5GHz) to work together in a collegial atmosphere to come to a common understanding of coexistence issues in the 6GHz band and start the process of developing consensus based solutions</a:t>
            </a:r>
          </a:p>
          <a:p>
            <a:pPr lvl="2"/>
            <a:r>
              <a:rPr lang="en-AU" dirty="0" smtClean="0"/>
              <a:t>It is hoped that all proposals for papers can be accepted; the review process will mostly focused  on:</a:t>
            </a:r>
          </a:p>
          <a:p>
            <a:pPr lvl="3"/>
            <a:r>
              <a:rPr lang="en-AU" dirty="0" smtClean="0"/>
              <a:t>Ensuring papers are within scope of the Workshop</a:t>
            </a:r>
          </a:p>
          <a:p>
            <a:pPr lvl="3"/>
            <a:r>
              <a:rPr lang="en-AU" dirty="0" smtClean="0"/>
              <a:t>Organising papers into a sensible order (and setting time limits</a:t>
            </a:r>
            <a:r>
              <a:rPr lang="en-AU" dirty="0" smtClean="0"/>
              <a:t>)</a:t>
            </a:r>
          </a:p>
          <a:p>
            <a:pPr lvl="1"/>
            <a:endParaRPr lang="en-AU" dirty="0" smtClean="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19</a:t>
            </a:fld>
            <a:endParaRPr lang="en-US"/>
          </a:p>
        </p:txBody>
      </p:sp>
    </p:spTree>
    <p:extLst>
      <p:ext uri="{BB962C8B-B14F-4D97-AF65-F5344CB8AC3E}">
        <p14:creationId xmlns:p14="http://schemas.microsoft.com/office/powerpoint/2010/main" val="3286336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smtClean="0"/>
              <a:t>Welcome to the </a:t>
            </a:r>
            <a:r>
              <a:rPr lang="en-AU" dirty="0" smtClean="0"/>
              <a:t>12th </a:t>
            </a:r>
            <a:r>
              <a:rPr lang="en-AU" dirty="0" smtClean="0"/>
              <a:t>F2F meeting of the </a:t>
            </a:r>
            <a:r>
              <a:rPr lang="en-AU" i="1" dirty="0" err="1" smtClean="0"/>
              <a:t>Coex</a:t>
            </a:r>
            <a:r>
              <a:rPr lang="en-AU" i="1" dirty="0" smtClean="0"/>
              <a:t> SC </a:t>
            </a:r>
            <a:r>
              <a:rPr lang="en-AU" dirty="0" smtClean="0"/>
              <a:t>in Atlanta in May 2019</a:t>
            </a:r>
            <a:endParaRPr lang="en-AU" dirty="0"/>
          </a:p>
        </p:txBody>
      </p:sp>
      <p:sp>
        <p:nvSpPr>
          <p:cNvPr id="3" name="Content Placeholder 2"/>
          <p:cNvSpPr>
            <a:spLocks noGrp="1"/>
          </p:cNvSpPr>
          <p:nvPr>
            <p:ph idx="1"/>
          </p:nvPr>
        </p:nvSpPr>
        <p:spPr/>
        <p:txBody>
          <a:bodyPr/>
          <a:lstStyle/>
          <a:p>
            <a:pPr lvl="1"/>
            <a:r>
              <a:rPr lang="en-AU" dirty="0" smtClean="0"/>
              <a:t>The </a:t>
            </a:r>
            <a:r>
              <a:rPr lang="en-AU" i="1" dirty="0" smtClean="0"/>
              <a:t>IEEE 802.11 PDED ad hoc </a:t>
            </a:r>
            <a:r>
              <a:rPr lang="en-AU" dirty="0" smtClean="0"/>
              <a:t>was formed in September 2016 at the Warsaw interim meeting</a:t>
            </a:r>
          </a:p>
          <a:p>
            <a:pPr lvl="1"/>
            <a:r>
              <a:rPr lang="en-AU" dirty="0" smtClean="0"/>
              <a:t>The </a:t>
            </a:r>
            <a:r>
              <a:rPr lang="en-AU" i="1" dirty="0"/>
              <a:t>IEEE 802.11 PDED ad hoc </a:t>
            </a:r>
            <a:r>
              <a:rPr lang="en-AU" dirty="0" smtClean="0"/>
              <a:t>met in San Antonio (Nov 2016), Atlanta (Jan 2017), Vancouver (Mar 2017</a:t>
            </a:r>
            <a:r>
              <a:rPr lang="en-AU" dirty="0"/>
              <a:t>) and Daejeon (May 2017)</a:t>
            </a:r>
          </a:p>
          <a:p>
            <a:pPr lvl="1"/>
            <a:r>
              <a:rPr lang="en-AU" dirty="0"/>
              <a:t>In </a:t>
            </a:r>
            <a:r>
              <a:rPr lang="en-AU" dirty="0" smtClean="0"/>
              <a:t>Daejeon in May 2017 it was decided to convert the </a:t>
            </a:r>
            <a:r>
              <a:rPr lang="en-AU" i="1" dirty="0"/>
              <a:t>IEEE 802.11 PDED ad </a:t>
            </a:r>
            <a:r>
              <a:rPr lang="en-AU" i="1" dirty="0" smtClean="0"/>
              <a:t>hoc </a:t>
            </a:r>
            <a:r>
              <a:rPr lang="en-AU" dirty="0" smtClean="0"/>
              <a:t>into the </a:t>
            </a:r>
            <a:r>
              <a:rPr lang="en-AU" i="1" dirty="0" smtClean="0"/>
              <a:t>IEEE 802.11 Coexistence SC</a:t>
            </a:r>
            <a:endParaRPr lang="en-AU" dirty="0"/>
          </a:p>
          <a:p>
            <a:pPr lvl="1"/>
            <a:r>
              <a:rPr lang="en-AU" dirty="0" smtClean="0"/>
              <a:t>The </a:t>
            </a:r>
            <a:r>
              <a:rPr lang="en-AU" i="1" dirty="0"/>
              <a:t>IEEE 802.11 Coexistence </a:t>
            </a:r>
            <a:r>
              <a:rPr lang="en-AU" i="1" dirty="0" smtClean="0"/>
              <a:t>SC </a:t>
            </a:r>
            <a:r>
              <a:rPr lang="en-AU" dirty="0" smtClean="0"/>
              <a:t>met in Berlin (July 2017), Hawaii (Sept 2017), Orlando (Nov 2017), Irvine (Jan 2018), Chicago (Mar 2018), Warsaw (May 2018), San Diego (July 2018), Hawaii (Sept 2018), Bangkok (Nov 2018), </a:t>
            </a:r>
            <a:r>
              <a:rPr lang="en-AU" dirty="0"/>
              <a:t>St </a:t>
            </a:r>
            <a:r>
              <a:rPr lang="en-AU" dirty="0" smtClean="0"/>
              <a:t>Louis (Jan 2019), Vancouver (Mar 2019) and will meet twice this week</a:t>
            </a:r>
          </a:p>
          <a:p>
            <a:pPr lvl="2"/>
            <a:r>
              <a:rPr lang="en-AU" dirty="0" smtClean="0"/>
              <a:t>Wed PM1</a:t>
            </a:r>
          </a:p>
          <a:p>
            <a:pPr lvl="2"/>
            <a:r>
              <a:rPr lang="en-AU" dirty="0" smtClean="0"/>
              <a:t>Thu PM1</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a:t>
            </a:fld>
            <a:endParaRPr lang="en-US"/>
          </a:p>
        </p:txBody>
      </p:sp>
    </p:spTree>
    <p:extLst>
      <p:ext uri="{BB962C8B-B14F-4D97-AF65-F5344CB8AC3E}">
        <p14:creationId xmlns:p14="http://schemas.microsoft.com/office/powerpoint/2010/main" val="27342218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err="1" smtClean="0"/>
              <a:t>Coex</a:t>
            </a:r>
            <a:r>
              <a:rPr lang="en-AU" i="1" dirty="0" smtClean="0"/>
              <a:t> Workshop </a:t>
            </a:r>
            <a:r>
              <a:rPr lang="en-AU" dirty="0" smtClean="0"/>
              <a:t>invitation was sent to seven organisations and accepted by all</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97632167"/>
              </p:ext>
            </p:extLst>
          </p:nvPr>
        </p:nvGraphicFramePr>
        <p:xfrm>
          <a:off x="685800" y="1981200"/>
          <a:ext cx="7772400" cy="2926080"/>
        </p:xfrm>
        <a:graphic>
          <a:graphicData uri="http://schemas.openxmlformats.org/drawingml/2006/table">
            <a:tbl>
              <a:tblPr firstRow="1" bandRow="1">
                <a:tableStyleId>{93296810-A885-4BE3-A3E7-6D5BEEA58F35}</a:tableStyleId>
              </a:tblPr>
              <a:tblGrid>
                <a:gridCol w="1943100">
                  <a:extLst>
                    <a:ext uri="{9D8B030D-6E8A-4147-A177-3AD203B41FA5}">
                      <a16:colId xmlns:a16="http://schemas.microsoft.com/office/drawing/2014/main" val="4222180013"/>
                    </a:ext>
                  </a:extLst>
                </a:gridCol>
                <a:gridCol w="1704933">
                  <a:extLst>
                    <a:ext uri="{9D8B030D-6E8A-4147-A177-3AD203B41FA5}">
                      <a16:colId xmlns:a16="http://schemas.microsoft.com/office/drawing/2014/main" val="3644089770"/>
                    </a:ext>
                  </a:extLst>
                </a:gridCol>
                <a:gridCol w="3194626">
                  <a:extLst>
                    <a:ext uri="{9D8B030D-6E8A-4147-A177-3AD203B41FA5}">
                      <a16:colId xmlns:a16="http://schemas.microsoft.com/office/drawing/2014/main" val="1619064100"/>
                    </a:ext>
                  </a:extLst>
                </a:gridCol>
                <a:gridCol w="929741">
                  <a:extLst>
                    <a:ext uri="{9D8B030D-6E8A-4147-A177-3AD203B41FA5}">
                      <a16:colId xmlns:a16="http://schemas.microsoft.com/office/drawing/2014/main" val="363771119"/>
                    </a:ext>
                  </a:extLst>
                </a:gridCol>
              </a:tblGrid>
              <a:tr h="205154">
                <a:tc>
                  <a:txBody>
                    <a:bodyPr/>
                    <a:lstStyle/>
                    <a:p>
                      <a:r>
                        <a:rPr lang="en-AU" sz="1600" dirty="0" smtClean="0"/>
                        <a:t>Organisation</a:t>
                      </a:r>
                      <a:endParaRPr lang="en-AU" sz="1600" dirty="0"/>
                    </a:p>
                  </a:txBody>
                  <a:tcPr/>
                </a:tc>
                <a:tc>
                  <a:txBody>
                    <a:bodyPr/>
                    <a:lstStyle/>
                    <a:p>
                      <a:r>
                        <a:rPr lang="en-AU" sz="1600" dirty="0" smtClean="0"/>
                        <a:t>Name</a:t>
                      </a:r>
                      <a:endParaRPr lang="en-AU" sz="1600" dirty="0"/>
                    </a:p>
                  </a:txBody>
                  <a:tcPr/>
                </a:tc>
                <a:tc>
                  <a:txBody>
                    <a:bodyPr/>
                    <a:lstStyle/>
                    <a:p>
                      <a:r>
                        <a:rPr lang="en-AU" sz="1600" dirty="0" smtClean="0"/>
                        <a:t>Position</a:t>
                      </a:r>
                      <a:endParaRPr lang="en-AU" sz="1600" dirty="0"/>
                    </a:p>
                  </a:txBody>
                  <a:tcPr/>
                </a:tc>
                <a:tc>
                  <a:txBody>
                    <a:bodyPr/>
                    <a:lstStyle/>
                    <a:p>
                      <a:r>
                        <a:rPr lang="en-AU" sz="1600" dirty="0" err="1" smtClean="0"/>
                        <a:t>Acked</a:t>
                      </a:r>
                      <a:endParaRPr lang="en-AU" sz="1600" dirty="0"/>
                    </a:p>
                  </a:txBody>
                  <a:tcPr/>
                </a:tc>
                <a:extLst>
                  <a:ext uri="{0D108BD9-81ED-4DB2-BD59-A6C34878D82A}">
                    <a16:rowId xmlns:a16="http://schemas.microsoft.com/office/drawing/2014/main" val="303416211"/>
                  </a:ext>
                </a:extLst>
              </a:tr>
              <a:tr h="205154">
                <a:tc>
                  <a:txBody>
                    <a:bodyPr/>
                    <a:lstStyle/>
                    <a:p>
                      <a:r>
                        <a:rPr lang="en-AU" sz="1600" kern="1200" dirty="0" smtClean="0">
                          <a:solidFill>
                            <a:schemeClr val="dk1"/>
                          </a:solidFill>
                          <a:effectLst/>
                          <a:latin typeface="+mn-lt"/>
                          <a:ea typeface="+mn-ea"/>
                          <a:cs typeface="+mn-cs"/>
                        </a:rPr>
                        <a:t>3GPP RAN </a:t>
                      </a:r>
                      <a:endParaRPr lang="en-AU"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err="1" smtClean="0">
                          <a:solidFill>
                            <a:schemeClr val="dk1"/>
                          </a:solidFill>
                          <a:effectLst/>
                          <a:latin typeface="+mn-lt"/>
                          <a:ea typeface="+mn-ea"/>
                          <a:cs typeface="+mn-cs"/>
                        </a:rPr>
                        <a:t>Balázs</a:t>
                      </a:r>
                      <a:r>
                        <a:rPr lang="en-AU" sz="1600" kern="1200" dirty="0" smtClean="0">
                          <a:solidFill>
                            <a:schemeClr val="dk1"/>
                          </a:solidFill>
                          <a:effectLst/>
                          <a:latin typeface="+mn-lt"/>
                          <a:ea typeface="+mn-ea"/>
                          <a:cs typeface="+mn-cs"/>
                        </a:rPr>
                        <a:t> </a:t>
                      </a:r>
                      <a:r>
                        <a:rPr lang="en-AU" sz="1600" kern="1200" dirty="0" err="1" smtClean="0">
                          <a:solidFill>
                            <a:schemeClr val="dk1"/>
                          </a:solidFill>
                          <a:effectLst/>
                          <a:latin typeface="+mn-lt"/>
                          <a:ea typeface="+mn-ea"/>
                          <a:cs typeface="+mn-cs"/>
                        </a:rPr>
                        <a:t>Bertényi</a:t>
                      </a:r>
                      <a:r>
                        <a:rPr lang="en-AU" sz="1600" kern="1200" dirty="0" smtClean="0">
                          <a:solidFill>
                            <a:schemeClr val="dk1"/>
                          </a:solidFill>
                          <a:effectLst/>
                          <a:latin typeface="+mn-lt"/>
                          <a:ea typeface="+mn-ea"/>
                          <a:cs typeface="+mn-cs"/>
                        </a:rPr>
                        <a:t> </a:t>
                      </a:r>
                      <a:endParaRPr lang="en-AU" sz="1600" dirty="0" smtClean="0"/>
                    </a:p>
                  </a:txBody>
                  <a:tcPr/>
                </a:tc>
                <a:tc>
                  <a:txBody>
                    <a:bodyPr/>
                    <a:lstStyle/>
                    <a:p>
                      <a:r>
                        <a:rPr lang="en-AU" sz="1600" kern="1200" dirty="0" smtClean="0">
                          <a:solidFill>
                            <a:schemeClr val="dk1"/>
                          </a:solidFill>
                          <a:effectLst/>
                          <a:latin typeface="+mn-lt"/>
                          <a:ea typeface="+mn-ea"/>
                          <a:cs typeface="+mn-cs"/>
                        </a:rPr>
                        <a:t>Chair</a:t>
                      </a:r>
                      <a:endParaRPr lang="en-AU" sz="1600" dirty="0"/>
                    </a:p>
                  </a:txBody>
                  <a:tcPr/>
                </a:tc>
                <a:tc>
                  <a:txBody>
                    <a:bodyPr/>
                    <a:lstStyle/>
                    <a:p>
                      <a:r>
                        <a:rPr lang="en-AU" sz="1600" dirty="0" smtClean="0"/>
                        <a:t>Yes</a:t>
                      </a:r>
                      <a:endParaRPr lang="en-AU" sz="1600" dirty="0"/>
                    </a:p>
                  </a:txBody>
                  <a:tcPr/>
                </a:tc>
                <a:extLst>
                  <a:ext uri="{0D108BD9-81ED-4DB2-BD59-A6C34878D82A}">
                    <a16:rowId xmlns:a16="http://schemas.microsoft.com/office/drawing/2014/main" val="3605439866"/>
                  </a:ext>
                </a:extLst>
              </a:tr>
              <a:tr h="205154">
                <a:tc>
                  <a:txBody>
                    <a:bodyPr/>
                    <a:lstStyle/>
                    <a:p>
                      <a:r>
                        <a:rPr lang="en-AU" sz="1600" kern="1200" dirty="0" smtClean="0">
                          <a:solidFill>
                            <a:schemeClr val="dk1"/>
                          </a:solidFill>
                          <a:effectLst/>
                          <a:latin typeface="+mn-lt"/>
                          <a:ea typeface="+mn-ea"/>
                          <a:cs typeface="+mn-cs"/>
                        </a:rPr>
                        <a:t>3GPP RAN1 </a:t>
                      </a:r>
                      <a:endParaRPr lang="en-AU" sz="1600" dirty="0"/>
                    </a:p>
                  </a:txBody>
                  <a:tcPr/>
                </a:tc>
                <a:tc>
                  <a:txBody>
                    <a:bodyPr/>
                    <a:lstStyle/>
                    <a:p>
                      <a:r>
                        <a:rPr lang="en-AU" sz="1600" kern="1200" dirty="0" smtClean="0">
                          <a:solidFill>
                            <a:schemeClr val="dk1"/>
                          </a:solidFill>
                          <a:effectLst/>
                          <a:latin typeface="+mn-lt"/>
                          <a:ea typeface="+mn-ea"/>
                          <a:cs typeface="+mn-cs"/>
                        </a:rPr>
                        <a:t>Wanshi Chen </a:t>
                      </a:r>
                      <a:endParaRPr lang="en-AU" sz="1600" dirty="0"/>
                    </a:p>
                  </a:txBody>
                  <a:tcPr/>
                </a:tc>
                <a:tc>
                  <a:txBody>
                    <a:bodyPr/>
                    <a:lstStyle/>
                    <a:p>
                      <a:r>
                        <a:rPr lang="en-AU" sz="1600" kern="1200" dirty="0" smtClean="0">
                          <a:solidFill>
                            <a:schemeClr val="dk1"/>
                          </a:solidFill>
                          <a:effectLst/>
                          <a:latin typeface="+mn-lt"/>
                          <a:ea typeface="+mn-ea"/>
                          <a:cs typeface="+mn-cs"/>
                        </a:rPr>
                        <a:t>Chair</a:t>
                      </a:r>
                      <a:endParaRPr lang="en-AU" sz="1600" dirty="0"/>
                    </a:p>
                  </a:txBody>
                  <a:tcPr/>
                </a:tc>
                <a:tc>
                  <a:txBody>
                    <a:bodyPr/>
                    <a:lstStyle/>
                    <a:p>
                      <a:r>
                        <a:rPr lang="en-AU" sz="1600" dirty="0" smtClean="0"/>
                        <a:t>Yes</a:t>
                      </a:r>
                      <a:endParaRPr lang="en-AU" sz="1600" dirty="0"/>
                    </a:p>
                  </a:txBody>
                  <a:tcPr/>
                </a:tc>
                <a:extLst>
                  <a:ext uri="{0D108BD9-81ED-4DB2-BD59-A6C34878D82A}">
                    <a16:rowId xmlns:a16="http://schemas.microsoft.com/office/drawing/2014/main" val="2684624685"/>
                  </a:ext>
                </a:extLst>
              </a:tr>
              <a:tr h="205154">
                <a:tc>
                  <a:txBody>
                    <a:bodyPr/>
                    <a:lstStyle/>
                    <a:p>
                      <a:r>
                        <a:rPr lang="en-AU" sz="1600" kern="1200" dirty="0" smtClean="0">
                          <a:solidFill>
                            <a:schemeClr val="dk1"/>
                          </a:solidFill>
                          <a:effectLst/>
                          <a:latin typeface="+mn-lt"/>
                          <a:ea typeface="+mn-ea"/>
                          <a:cs typeface="+mn-cs"/>
                        </a:rPr>
                        <a:t>WFA</a:t>
                      </a:r>
                      <a:endParaRPr lang="en-AU" sz="1600" dirty="0"/>
                    </a:p>
                  </a:txBody>
                  <a:tcPr/>
                </a:tc>
                <a:tc>
                  <a:txBody>
                    <a:bodyPr/>
                    <a:lstStyle/>
                    <a:p>
                      <a:r>
                        <a:rPr lang="en-AU" sz="1600" kern="1200" dirty="0" smtClean="0">
                          <a:solidFill>
                            <a:schemeClr val="dk1"/>
                          </a:solidFill>
                          <a:effectLst/>
                          <a:latin typeface="+mn-lt"/>
                          <a:ea typeface="+mn-ea"/>
                          <a:cs typeface="+mn-cs"/>
                        </a:rPr>
                        <a:t>Edgar Figueroa </a:t>
                      </a:r>
                      <a:endParaRPr lang="en-AU" sz="1600" dirty="0"/>
                    </a:p>
                  </a:txBody>
                  <a:tcPr/>
                </a:tc>
                <a:tc>
                  <a:txBody>
                    <a:bodyPr/>
                    <a:lstStyle/>
                    <a:p>
                      <a:r>
                        <a:rPr lang="en-AU" sz="1600" kern="1200" dirty="0" smtClean="0">
                          <a:solidFill>
                            <a:schemeClr val="dk1"/>
                          </a:solidFill>
                          <a:effectLst/>
                          <a:latin typeface="+mn-lt"/>
                          <a:ea typeface="+mn-ea"/>
                          <a:cs typeface="+mn-cs"/>
                        </a:rPr>
                        <a:t>CEO</a:t>
                      </a:r>
                      <a:endParaRPr lang="en-AU" sz="1600" dirty="0"/>
                    </a:p>
                  </a:txBody>
                  <a:tcPr/>
                </a:tc>
                <a:tc>
                  <a:txBody>
                    <a:bodyPr/>
                    <a:lstStyle/>
                    <a:p>
                      <a:r>
                        <a:rPr lang="en-AU" sz="1600" dirty="0" smtClean="0"/>
                        <a:t>Yes</a:t>
                      </a:r>
                      <a:endParaRPr lang="en-AU" sz="1600" dirty="0"/>
                    </a:p>
                  </a:txBody>
                  <a:tcPr/>
                </a:tc>
                <a:extLst>
                  <a:ext uri="{0D108BD9-81ED-4DB2-BD59-A6C34878D82A}">
                    <a16:rowId xmlns:a16="http://schemas.microsoft.com/office/drawing/2014/main" val="2900659785"/>
                  </a:ext>
                </a:extLst>
              </a:tr>
              <a:tr h="316523">
                <a:tc>
                  <a:txBody>
                    <a:bodyPr/>
                    <a:lstStyle/>
                    <a:p>
                      <a:r>
                        <a:rPr lang="en-AU" sz="1600" kern="1200" dirty="0" smtClean="0">
                          <a:solidFill>
                            <a:schemeClr val="dk1"/>
                          </a:solidFill>
                          <a:effectLst/>
                          <a:latin typeface="+mn-lt"/>
                          <a:ea typeface="+mn-ea"/>
                          <a:cs typeface="+mn-cs"/>
                        </a:rPr>
                        <a:t>WBA</a:t>
                      </a:r>
                      <a:endParaRPr lang="en-AU" sz="1600" dirty="0"/>
                    </a:p>
                  </a:txBody>
                  <a:tcPr/>
                </a:tc>
                <a:tc>
                  <a:txBody>
                    <a:bodyPr/>
                    <a:lstStyle/>
                    <a:p>
                      <a:r>
                        <a:rPr lang="en-AU" sz="1600" b="0" i="0" u="none" strike="noStrike" kern="1200" baseline="0" dirty="0" smtClean="0">
                          <a:solidFill>
                            <a:schemeClr val="dk1"/>
                          </a:solidFill>
                          <a:latin typeface="+mn-lt"/>
                          <a:ea typeface="+mn-ea"/>
                          <a:cs typeface="+mn-cs"/>
                        </a:rPr>
                        <a:t>Bruno Tomas</a:t>
                      </a:r>
                    </a:p>
                    <a:p>
                      <a:r>
                        <a:rPr lang="pt-BR" sz="1600" b="0" i="0" u="none" strike="noStrike" kern="1200" baseline="0" dirty="0" smtClean="0">
                          <a:solidFill>
                            <a:schemeClr val="dk1"/>
                          </a:solidFill>
                          <a:latin typeface="+mn-lt"/>
                          <a:ea typeface="+mn-ea"/>
                          <a:cs typeface="+mn-cs"/>
                        </a:rPr>
                        <a:t>Tiago Rodrigues</a:t>
                      </a:r>
                      <a:endParaRPr lang="en-AU" sz="1600" dirty="0"/>
                    </a:p>
                  </a:txBody>
                  <a:tcPr/>
                </a:tc>
                <a:tc>
                  <a:txBody>
                    <a:bodyPr/>
                    <a:lstStyle/>
                    <a:p>
                      <a:r>
                        <a:rPr lang="en-AU" sz="1600" b="0" i="0" u="none" strike="noStrike" kern="1200" baseline="0" dirty="0" smtClean="0">
                          <a:solidFill>
                            <a:schemeClr val="dk1"/>
                          </a:solidFill>
                          <a:latin typeface="+mn-lt"/>
                          <a:ea typeface="+mn-ea"/>
                          <a:cs typeface="+mn-cs"/>
                        </a:rPr>
                        <a:t>Director Programs/PMO</a:t>
                      </a:r>
                    </a:p>
                    <a:p>
                      <a:r>
                        <a:rPr lang="pt-BR" sz="1600" b="0" i="0" u="none" strike="noStrike" kern="1200" baseline="0" dirty="0" smtClean="0">
                          <a:solidFill>
                            <a:schemeClr val="dk1"/>
                          </a:solidFill>
                          <a:latin typeface="+mn-lt"/>
                          <a:ea typeface="+mn-ea"/>
                          <a:cs typeface="+mn-cs"/>
                        </a:rPr>
                        <a:t>Senior Director Programs/PMO</a:t>
                      </a:r>
                      <a:endParaRPr lang="en-AU" sz="1600" dirty="0"/>
                    </a:p>
                  </a:txBody>
                  <a:tcPr/>
                </a:tc>
                <a:tc>
                  <a:txBody>
                    <a:bodyPr/>
                    <a:lstStyle/>
                    <a:p>
                      <a:r>
                        <a:rPr lang="en-AU" sz="1600" dirty="0" smtClean="0"/>
                        <a:t>Yes</a:t>
                      </a:r>
                      <a:endParaRPr lang="en-AU" sz="1600" dirty="0"/>
                    </a:p>
                  </a:txBody>
                  <a:tcPr/>
                </a:tc>
                <a:extLst>
                  <a:ext uri="{0D108BD9-81ED-4DB2-BD59-A6C34878D82A}">
                    <a16:rowId xmlns:a16="http://schemas.microsoft.com/office/drawing/2014/main" val="34968246"/>
                  </a:ext>
                </a:extLst>
              </a:tr>
              <a:tr h="205154">
                <a:tc>
                  <a:txBody>
                    <a:bodyPr/>
                    <a:lstStyle/>
                    <a:p>
                      <a:r>
                        <a:rPr lang="en-AU" sz="1600" kern="1200" dirty="0" smtClean="0">
                          <a:solidFill>
                            <a:schemeClr val="dk1"/>
                          </a:solidFill>
                          <a:effectLst/>
                          <a:latin typeface="+mn-lt"/>
                          <a:ea typeface="+mn-ea"/>
                          <a:cs typeface="+mn-cs"/>
                        </a:rPr>
                        <a:t>ETSI BRAN </a:t>
                      </a:r>
                      <a:endParaRPr lang="en-AU" sz="1600" dirty="0"/>
                    </a:p>
                  </a:txBody>
                  <a:tcPr/>
                </a:tc>
                <a:tc>
                  <a:txBody>
                    <a:bodyPr/>
                    <a:lstStyle/>
                    <a:p>
                      <a:r>
                        <a:rPr lang="en-AU" sz="1600" kern="1200" dirty="0" smtClean="0">
                          <a:solidFill>
                            <a:schemeClr val="dk1"/>
                          </a:solidFill>
                          <a:effectLst/>
                          <a:latin typeface="+mn-lt"/>
                          <a:ea typeface="+mn-ea"/>
                          <a:cs typeface="+mn-cs"/>
                        </a:rPr>
                        <a:t>Edgard Vangeel </a:t>
                      </a:r>
                      <a:endParaRPr lang="en-AU" sz="1600" dirty="0"/>
                    </a:p>
                  </a:txBody>
                  <a:tcPr/>
                </a:tc>
                <a:tc>
                  <a:txBody>
                    <a:bodyPr/>
                    <a:lstStyle/>
                    <a:p>
                      <a:r>
                        <a:rPr lang="en-AU" sz="1600" kern="1200" dirty="0" smtClean="0">
                          <a:solidFill>
                            <a:schemeClr val="dk1"/>
                          </a:solidFill>
                          <a:effectLst/>
                          <a:latin typeface="+mn-lt"/>
                          <a:ea typeface="+mn-ea"/>
                          <a:cs typeface="+mn-cs"/>
                        </a:rPr>
                        <a:t>Chair</a:t>
                      </a:r>
                      <a:endParaRPr lang="en-AU" sz="1600" dirty="0"/>
                    </a:p>
                  </a:txBody>
                  <a:tcPr/>
                </a:tc>
                <a:tc>
                  <a:txBody>
                    <a:bodyPr/>
                    <a:lstStyle/>
                    <a:p>
                      <a:r>
                        <a:rPr lang="en-AU" sz="1600" dirty="0" smtClean="0"/>
                        <a:t>Yes</a:t>
                      </a:r>
                      <a:endParaRPr lang="en-AU" sz="1600" dirty="0"/>
                    </a:p>
                  </a:txBody>
                  <a:tcPr/>
                </a:tc>
                <a:extLst>
                  <a:ext uri="{0D108BD9-81ED-4DB2-BD59-A6C34878D82A}">
                    <a16:rowId xmlns:a16="http://schemas.microsoft.com/office/drawing/2014/main" val="2496364833"/>
                  </a:ext>
                </a:extLst>
              </a:tr>
              <a:tr h="205154">
                <a:tc>
                  <a:txBody>
                    <a:bodyPr/>
                    <a:lstStyle/>
                    <a:p>
                      <a:r>
                        <a:rPr lang="en-AU" sz="1600" kern="1200" dirty="0" smtClean="0">
                          <a:solidFill>
                            <a:schemeClr val="dk1"/>
                          </a:solidFill>
                          <a:effectLst/>
                          <a:latin typeface="+mn-lt"/>
                          <a:ea typeface="+mn-ea"/>
                          <a:cs typeface="+mn-cs"/>
                        </a:rPr>
                        <a:t>GSMA</a:t>
                      </a:r>
                      <a:endParaRPr lang="en-AU" sz="1600" dirty="0"/>
                    </a:p>
                  </a:txBody>
                  <a:tcPr/>
                </a:tc>
                <a:tc>
                  <a:txBody>
                    <a:bodyPr/>
                    <a:lstStyle/>
                    <a:p>
                      <a:r>
                        <a:rPr lang="en-AU" sz="1600" kern="1200" dirty="0" smtClean="0">
                          <a:solidFill>
                            <a:schemeClr val="dk1"/>
                          </a:solidFill>
                          <a:effectLst/>
                          <a:latin typeface="+mn-lt"/>
                          <a:ea typeface="+mn-ea"/>
                          <a:cs typeface="+mn-cs"/>
                        </a:rPr>
                        <a:t>David Hutton </a:t>
                      </a:r>
                      <a:endParaRPr lang="en-AU" sz="1600" dirty="0"/>
                    </a:p>
                  </a:txBody>
                  <a:tcPr/>
                </a:tc>
                <a:tc>
                  <a:txBody>
                    <a:bodyPr/>
                    <a:lstStyle/>
                    <a:p>
                      <a:r>
                        <a:rPr lang="en-AU" sz="1600" b="0" i="0" u="none" strike="noStrike" kern="1200" baseline="0" dirty="0" smtClean="0">
                          <a:solidFill>
                            <a:schemeClr val="dk1"/>
                          </a:solidFill>
                          <a:latin typeface="+mn-lt"/>
                          <a:ea typeface="+mn-ea"/>
                          <a:cs typeface="+mn-cs"/>
                        </a:rPr>
                        <a:t>Director of Technology </a:t>
                      </a:r>
                    </a:p>
                  </a:txBody>
                  <a:tcPr/>
                </a:tc>
                <a:tc>
                  <a:txBody>
                    <a:bodyPr/>
                    <a:lstStyle/>
                    <a:p>
                      <a:r>
                        <a:rPr lang="en-AU" sz="1600" dirty="0" smtClean="0"/>
                        <a:t>Yes</a:t>
                      </a:r>
                      <a:endParaRPr lang="en-AU" sz="1600" dirty="0"/>
                    </a:p>
                  </a:txBody>
                  <a:tcPr/>
                </a:tc>
                <a:extLst>
                  <a:ext uri="{0D108BD9-81ED-4DB2-BD59-A6C34878D82A}">
                    <a16:rowId xmlns:a16="http://schemas.microsoft.com/office/drawing/2014/main" val="1431915494"/>
                  </a:ext>
                </a:extLst>
              </a:tr>
              <a:tr h="205154">
                <a:tc>
                  <a:txBody>
                    <a:bodyPr/>
                    <a:lstStyle/>
                    <a:p>
                      <a:pPr lvl="0"/>
                      <a:r>
                        <a:rPr lang="en-AU" sz="1600" kern="1200" dirty="0" smtClean="0">
                          <a:solidFill>
                            <a:schemeClr val="dk1"/>
                          </a:solidFill>
                          <a:effectLst/>
                          <a:latin typeface="+mn-lt"/>
                          <a:ea typeface="+mn-ea"/>
                          <a:cs typeface="+mn-cs"/>
                        </a:rPr>
                        <a:t>5G ACIA</a:t>
                      </a:r>
                      <a:endParaRPr lang="en-AU" sz="1600" dirty="0"/>
                    </a:p>
                  </a:txBody>
                  <a:tcPr/>
                </a:tc>
                <a:tc>
                  <a:txBody>
                    <a:bodyPr/>
                    <a:lstStyle/>
                    <a:p>
                      <a:r>
                        <a:rPr lang="en-AU" sz="1600" kern="1200" dirty="0" smtClean="0">
                          <a:solidFill>
                            <a:schemeClr val="dk1"/>
                          </a:solidFill>
                          <a:effectLst/>
                          <a:latin typeface="+mn-lt"/>
                          <a:ea typeface="+mn-ea"/>
                          <a:cs typeface="+mn-cs"/>
                        </a:rPr>
                        <a:t>Andreas Mueller </a:t>
                      </a:r>
                      <a:endParaRPr lang="en-AU" sz="1600" dirty="0"/>
                    </a:p>
                  </a:txBody>
                  <a:tcPr/>
                </a:tc>
                <a:tc>
                  <a:txBody>
                    <a:bodyPr/>
                    <a:lstStyle/>
                    <a:p>
                      <a:r>
                        <a:rPr lang="en-AU" sz="1600" kern="1200" dirty="0" smtClean="0">
                          <a:solidFill>
                            <a:schemeClr val="dk1"/>
                          </a:solidFill>
                          <a:effectLst/>
                          <a:latin typeface="+mn-lt"/>
                          <a:ea typeface="+mn-ea"/>
                          <a:cs typeface="+mn-cs"/>
                        </a:rPr>
                        <a:t>Chair</a:t>
                      </a:r>
                      <a:endParaRPr lang="en-AU"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dirty="0" smtClean="0"/>
                        <a:t>Yes</a:t>
                      </a:r>
                    </a:p>
                  </a:txBody>
                  <a:tcPr/>
                </a:tc>
                <a:extLst>
                  <a:ext uri="{0D108BD9-81ED-4DB2-BD59-A6C34878D82A}">
                    <a16:rowId xmlns:a16="http://schemas.microsoft.com/office/drawing/2014/main" val="4276578481"/>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20</a:t>
            </a:fld>
            <a:endParaRPr lang="en-US"/>
          </a:p>
        </p:txBody>
      </p:sp>
    </p:spTree>
    <p:extLst>
      <p:ext uri="{BB962C8B-B14F-4D97-AF65-F5344CB8AC3E}">
        <p14:creationId xmlns:p14="http://schemas.microsoft.com/office/powerpoint/2010/main" val="309624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err="1" smtClean="0"/>
              <a:t>Coex</a:t>
            </a:r>
            <a:r>
              <a:rPr lang="en-AU" i="1" dirty="0" smtClean="0"/>
              <a:t> Workshop </a:t>
            </a:r>
            <a:r>
              <a:rPr lang="en-AU" dirty="0" smtClean="0"/>
              <a:t>web page has been revised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21</a:t>
            </a:fld>
            <a:endParaRPr lang="en-US"/>
          </a:p>
        </p:txBody>
      </p:sp>
      <p:sp>
        <p:nvSpPr>
          <p:cNvPr id="7" name="Rectangle 6"/>
          <p:cNvSpPr/>
          <p:nvPr/>
        </p:nvSpPr>
        <p:spPr bwMode="auto">
          <a:xfrm>
            <a:off x="685800" y="1828800"/>
            <a:ext cx="7772400" cy="3825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r>
              <a:rPr lang="en-AU" sz="1600" dirty="0">
                <a:latin typeface="+mj-lt"/>
                <a:hlinkClick r:id="rId2"/>
              </a:rPr>
              <a:t>http://grouper.ieee.org/groups/802/11/Workshops/2019-July-Coex/workshop.htm</a:t>
            </a:r>
            <a:endParaRPr kumimoji="0" lang="en-AU" sz="1600" b="0" i="0" u="none" strike="noStrike" cap="none" normalizeH="0" baseline="0" dirty="0" smtClean="0">
              <a:ln>
                <a:noFill/>
              </a:ln>
              <a:solidFill>
                <a:schemeClr val="tx1"/>
              </a:solidFill>
              <a:effectLst/>
              <a:latin typeface="+mj-lt"/>
            </a:endParaRPr>
          </a:p>
        </p:txBody>
      </p:sp>
      <p:pic>
        <p:nvPicPr>
          <p:cNvPr id="6" name="Picture 5"/>
          <p:cNvPicPr>
            <a:picLocks noChangeAspect="1"/>
          </p:cNvPicPr>
          <p:nvPr/>
        </p:nvPicPr>
        <p:blipFill rotWithShape="1">
          <a:blip r:embed="rId3"/>
          <a:srcRect l="50000" t="8592" r="417" b="4000"/>
          <a:stretch/>
        </p:blipFill>
        <p:spPr>
          <a:xfrm>
            <a:off x="762000" y="2439986"/>
            <a:ext cx="7373994" cy="3656014"/>
          </a:xfrm>
          <a:prstGeom prst="rect">
            <a:avLst/>
          </a:prstGeom>
          <a:ln>
            <a:solidFill>
              <a:schemeClr val="tx1"/>
            </a:solidFill>
          </a:ln>
        </p:spPr>
      </p:pic>
    </p:spTree>
    <p:extLst>
      <p:ext uri="{BB962C8B-B14F-4D97-AF65-F5344CB8AC3E}">
        <p14:creationId xmlns:p14="http://schemas.microsoft.com/office/powerpoint/2010/main" val="1216952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3GPP RAN asked that the 3GPP logo be removed from the web page</a:t>
            </a:r>
            <a:endParaRPr lang="en-AU" dirty="0"/>
          </a:p>
        </p:txBody>
      </p:sp>
      <p:sp>
        <p:nvSpPr>
          <p:cNvPr id="3" name="Content Placeholder 2"/>
          <p:cNvSpPr>
            <a:spLocks noGrp="1"/>
          </p:cNvSpPr>
          <p:nvPr>
            <p:ph idx="1"/>
          </p:nvPr>
        </p:nvSpPr>
        <p:spPr/>
        <p:txBody>
          <a:bodyPr/>
          <a:lstStyle/>
          <a:p>
            <a:pPr lvl="1"/>
            <a:r>
              <a:rPr lang="en-AU" dirty="0" smtClean="0"/>
              <a:t>The original version of the web page included the 3GPP logo to emphasise the Coexistence Workshop is a collaboration between IEEE 802 and 3GPP </a:t>
            </a:r>
          </a:p>
          <a:p>
            <a:pPr lvl="1"/>
            <a:r>
              <a:rPr lang="en-AU" dirty="0" smtClean="0"/>
              <a:t>The inclusion of the logo was controversial at the recent 3GPP RAN meeting, with the reasons varied and somewhat confusing</a:t>
            </a:r>
          </a:p>
          <a:p>
            <a:pPr lvl="1"/>
            <a:r>
              <a:rPr lang="en-AU" dirty="0" smtClean="0"/>
              <a:t>Ultimately, the RAN Chair told us 3GPP RAN </a:t>
            </a:r>
            <a:r>
              <a:rPr lang="en-US" i="1" dirty="0" smtClean="0"/>
              <a:t>is </a:t>
            </a:r>
            <a:r>
              <a:rPr lang="en-US" i="1" dirty="0"/>
              <a:t>of course fully committed to the Workshop and will attend and bring input material as </a:t>
            </a:r>
            <a:r>
              <a:rPr lang="en-US" i="1" dirty="0" smtClean="0"/>
              <a:t>planned</a:t>
            </a:r>
          </a:p>
          <a:p>
            <a:pPr lvl="1"/>
            <a:r>
              <a:rPr lang="en-US" dirty="0" smtClean="0"/>
              <a:t>However, </a:t>
            </a:r>
            <a:r>
              <a:rPr lang="en-AU" dirty="0"/>
              <a:t>the RAN Chair </a:t>
            </a:r>
            <a:r>
              <a:rPr lang="en-AU" dirty="0" smtClean="0"/>
              <a:t>confirmed the </a:t>
            </a:r>
            <a:r>
              <a:rPr lang="en-US" dirty="0" smtClean="0"/>
              <a:t>RAN request for the logo to be removed, noting:</a:t>
            </a:r>
            <a:endParaRPr lang="en-AU" dirty="0" smtClean="0"/>
          </a:p>
          <a:p>
            <a:pPr lvl="2"/>
            <a:r>
              <a:rPr lang="en-US" i="1" dirty="0" smtClean="0"/>
              <a:t>The </a:t>
            </a:r>
            <a:r>
              <a:rPr lang="en-US" i="1" dirty="0"/>
              <a:t>logo matter is more of a </a:t>
            </a:r>
            <a:r>
              <a:rPr lang="en-US" i="1" dirty="0" smtClean="0"/>
              <a:t>formality</a:t>
            </a:r>
          </a:p>
          <a:p>
            <a:pPr lvl="2"/>
            <a:r>
              <a:rPr lang="en-US" i="1" dirty="0" smtClean="0"/>
              <a:t>The </a:t>
            </a:r>
            <a:r>
              <a:rPr lang="en-US" i="1" dirty="0"/>
              <a:t>discussions last week in RAN by the members suggested that having the 3GPP logo on the header of the invitation implies that normal 3GPP meeting rules apply: free attendance of members with no limit to number of attendees or number of inputs by </a:t>
            </a:r>
            <a:r>
              <a:rPr lang="en-US" i="1" dirty="0" smtClean="0"/>
              <a:t>members</a:t>
            </a:r>
            <a:endParaRPr lang="en-AU" dirty="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22</a:t>
            </a:fld>
            <a:endParaRPr lang="en-US"/>
          </a:p>
        </p:txBody>
      </p:sp>
    </p:spTree>
    <p:extLst>
      <p:ext uri="{BB962C8B-B14F-4D97-AF65-F5344CB8AC3E}">
        <p14:creationId xmlns:p14="http://schemas.microsoft.com/office/powerpoint/2010/main" val="1024549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Workshop will have a capacity of 140 participants, with </a:t>
            </a:r>
            <a:r>
              <a:rPr lang="en-AU" dirty="0" smtClean="0">
                <a:solidFill>
                  <a:srgbClr val="FF0000"/>
                </a:solidFill>
              </a:rPr>
              <a:t>92</a:t>
            </a:r>
            <a:r>
              <a:rPr lang="en-AU" dirty="0" smtClean="0"/>
              <a:t> registered</a:t>
            </a:r>
            <a:endParaRPr lang="en-AU" dirty="0"/>
          </a:p>
        </p:txBody>
      </p:sp>
      <p:sp>
        <p:nvSpPr>
          <p:cNvPr id="3" name="Content Placeholder 2"/>
          <p:cNvSpPr>
            <a:spLocks noGrp="1"/>
          </p:cNvSpPr>
          <p:nvPr>
            <p:ph idx="1"/>
          </p:nvPr>
        </p:nvSpPr>
        <p:spPr>
          <a:xfrm>
            <a:off x="4892675" y="1981200"/>
            <a:ext cx="3565525" cy="4114800"/>
          </a:xfrm>
        </p:spPr>
        <p:txBody>
          <a:bodyPr/>
          <a:lstStyle/>
          <a:p>
            <a:pPr lvl="1"/>
            <a:r>
              <a:rPr lang="en-AU" dirty="0" smtClean="0"/>
              <a:t>The original plan/budget was for an attendance limit of about 100 people but this was expanded to 140 after a site visit</a:t>
            </a:r>
          </a:p>
          <a:p>
            <a:pPr lvl="1"/>
            <a:r>
              <a:rPr lang="en-AU" dirty="0" smtClean="0">
                <a:solidFill>
                  <a:srgbClr val="FF0000"/>
                </a:solidFill>
              </a:rPr>
              <a:t>Status:</a:t>
            </a:r>
          </a:p>
          <a:p>
            <a:pPr lvl="2"/>
            <a:r>
              <a:rPr lang="en-AU" dirty="0" smtClean="0">
                <a:solidFill>
                  <a:srgbClr val="FF0000"/>
                </a:solidFill>
              </a:rPr>
              <a:t>92 as of 10 May</a:t>
            </a:r>
          </a:p>
          <a:p>
            <a:pPr lvl="2"/>
            <a:r>
              <a:rPr lang="en-AU" dirty="0" smtClean="0">
                <a:solidFill>
                  <a:srgbClr val="FF0000"/>
                </a:solidFill>
              </a:rPr>
              <a:t>104 as of 14 May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23</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717939423"/>
              </p:ext>
            </p:extLst>
          </p:nvPr>
        </p:nvGraphicFramePr>
        <p:xfrm>
          <a:off x="711200" y="1752600"/>
          <a:ext cx="4013199" cy="4573920"/>
        </p:xfrm>
        <a:graphic>
          <a:graphicData uri="http://schemas.openxmlformats.org/drawingml/2006/table">
            <a:tbl>
              <a:tblPr>
                <a:tableStyleId>{5C22544A-7EE6-4342-B048-85BDC9FD1C3A}</a:tableStyleId>
              </a:tblPr>
              <a:tblGrid>
                <a:gridCol w="1264517">
                  <a:extLst>
                    <a:ext uri="{9D8B030D-6E8A-4147-A177-3AD203B41FA5}">
                      <a16:colId xmlns:a16="http://schemas.microsoft.com/office/drawing/2014/main" val="488948269"/>
                    </a:ext>
                  </a:extLst>
                </a:gridCol>
                <a:gridCol w="1190616">
                  <a:extLst>
                    <a:ext uri="{9D8B030D-6E8A-4147-A177-3AD203B41FA5}">
                      <a16:colId xmlns:a16="http://schemas.microsoft.com/office/drawing/2014/main" val="2868200640"/>
                    </a:ext>
                  </a:extLst>
                </a:gridCol>
                <a:gridCol w="779033">
                  <a:extLst>
                    <a:ext uri="{9D8B030D-6E8A-4147-A177-3AD203B41FA5}">
                      <a16:colId xmlns:a16="http://schemas.microsoft.com/office/drawing/2014/main" val="369498854"/>
                    </a:ext>
                  </a:extLst>
                </a:gridCol>
                <a:gridCol w="779033">
                  <a:extLst>
                    <a:ext uri="{9D8B030D-6E8A-4147-A177-3AD203B41FA5}">
                      <a16:colId xmlns:a16="http://schemas.microsoft.com/office/drawing/2014/main" val="3124636796"/>
                    </a:ext>
                  </a:extLst>
                </a:gridCol>
              </a:tblGrid>
              <a:tr h="290512">
                <a:tc>
                  <a:txBody>
                    <a:bodyPr/>
                    <a:lstStyle/>
                    <a:p>
                      <a:pPr algn="l" fontAlgn="b"/>
                      <a:r>
                        <a:rPr lang="en-AU" sz="1600" b="1" i="0" u="none" strike="noStrike" dirty="0" smtClean="0">
                          <a:solidFill>
                            <a:srgbClr val="000000"/>
                          </a:solidFill>
                          <a:effectLst/>
                          <a:latin typeface="+mn-lt"/>
                        </a:rPr>
                        <a:t>Category</a:t>
                      </a:r>
                      <a:endParaRPr lang="en-AU" sz="1600" b="1"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en-AU" sz="1600" b="1" i="0" u="none" strike="noStrike" dirty="0" err="1" smtClean="0">
                          <a:solidFill>
                            <a:srgbClr val="000000"/>
                          </a:solidFill>
                          <a:effectLst/>
                          <a:latin typeface="+mn-lt"/>
                        </a:rPr>
                        <a:t>Reg</a:t>
                      </a:r>
                      <a:r>
                        <a:rPr lang="en-AU" sz="1600" b="1" i="0" u="none" strike="noStrike" dirty="0" smtClean="0">
                          <a:solidFill>
                            <a:srgbClr val="000000"/>
                          </a:solidFill>
                          <a:effectLst/>
                          <a:latin typeface="+mn-lt"/>
                        </a:rPr>
                        <a:t> code</a:t>
                      </a:r>
                      <a:endParaRPr lang="en-AU" sz="1600" b="1"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en-AU" sz="1600" b="1" i="0" u="none" strike="noStrike" dirty="0" smtClean="0">
                          <a:solidFill>
                            <a:srgbClr val="000000"/>
                          </a:solidFill>
                          <a:effectLst/>
                          <a:latin typeface="+mn-lt"/>
                        </a:rPr>
                        <a:t>Cap</a:t>
                      </a:r>
                      <a:endParaRPr lang="en-AU" sz="1600" b="1"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fontAlgn="t"/>
                      <a:r>
                        <a:rPr lang="en-AU" sz="1600" b="1" i="0" u="none" strike="noStrike" dirty="0" err="1" smtClean="0">
                          <a:solidFill>
                            <a:srgbClr val="000000"/>
                          </a:solidFill>
                          <a:effectLst/>
                          <a:latin typeface="+mn-lt"/>
                        </a:rPr>
                        <a:t>Reg</a:t>
                      </a:r>
                      <a:endParaRPr lang="en-AU" sz="1600" b="1"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92269600"/>
                  </a:ext>
                </a:extLst>
              </a:tr>
              <a:tr h="184150">
                <a:tc>
                  <a:txBody>
                    <a:bodyPr/>
                    <a:lstStyle/>
                    <a:p>
                      <a:pPr algn="l" fontAlgn="b"/>
                      <a:r>
                        <a:rPr lang="en-AU" sz="1600" u="none" strike="noStrike" dirty="0">
                          <a:effectLst/>
                          <a:latin typeface="+mn-lt"/>
                        </a:rPr>
                        <a:t>3GPP RAN </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fontAlgn="t"/>
                      <a:r>
                        <a:rPr lang="en-AU" sz="1600" u="none" strike="noStrike" dirty="0" smtClean="0">
                          <a:effectLst/>
                          <a:latin typeface="+mn-lt"/>
                        </a:rPr>
                        <a:t>3GPP</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fontAlgn="t"/>
                      <a:r>
                        <a:rPr lang="en-AU" sz="1600" u="none" strike="noStrike" dirty="0">
                          <a:effectLst/>
                          <a:latin typeface="+mn-lt"/>
                        </a:rPr>
                        <a:t>35</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fontAlgn="t"/>
                      <a:r>
                        <a:rPr lang="en-AU" sz="1600" b="0" i="0" u="none" strike="noStrike" dirty="0" smtClean="0">
                          <a:solidFill>
                            <a:srgbClr val="FF0000"/>
                          </a:solidFill>
                          <a:effectLst/>
                          <a:latin typeface="+mn-lt"/>
                        </a:rPr>
                        <a:t>17</a:t>
                      </a:r>
                      <a:endParaRPr lang="en-AU" sz="1600" b="0" i="0" u="none" strike="noStrike" dirty="0">
                        <a:solidFill>
                          <a:srgbClr val="FF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841701"/>
                  </a:ext>
                </a:extLst>
              </a:tr>
              <a:tr h="184150">
                <a:tc>
                  <a:txBody>
                    <a:bodyPr/>
                    <a:lstStyle/>
                    <a:p>
                      <a:pPr algn="l" fontAlgn="b"/>
                      <a:r>
                        <a:rPr lang="en-AU" sz="1600" u="none" strike="noStrike" dirty="0">
                          <a:effectLst/>
                          <a:latin typeface="+mn-lt"/>
                        </a:rPr>
                        <a:t>3GPP RAN1 </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AU"/>
                    </a:p>
                  </a:txBody>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432281390"/>
                  </a:ext>
                </a:extLst>
              </a:tr>
              <a:tr h="184150">
                <a:tc>
                  <a:txBody>
                    <a:bodyPr/>
                    <a:lstStyle/>
                    <a:p>
                      <a:pPr algn="l" fontAlgn="b"/>
                      <a:r>
                        <a:rPr lang="en-AU" sz="1600" u="none" strike="noStrike" dirty="0">
                          <a:effectLst/>
                          <a:latin typeface="+mn-lt"/>
                        </a:rPr>
                        <a:t>WFA</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algn="ctr" fontAlgn="t"/>
                      <a:r>
                        <a:rPr lang="en-AU" sz="1600" u="none" strike="noStrike" dirty="0" smtClean="0">
                          <a:effectLst/>
                          <a:latin typeface="+mn-lt"/>
                        </a:rPr>
                        <a:t>Other</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algn="ctr" fontAlgn="t"/>
                      <a:r>
                        <a:rPr lang="en-AU" sz="1600" u="none" strike="noStrike" dirty="0">
                          <a:effectLst/>
                          <a:latin typeface="+mn-lt"/>
                        </a:rPr>
                        <a:t>15</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algn="ctr" fontAlgn="t"/>
                      <a:r>
                        <a:rPr lang="en-AU" sz="1600" b="0" i="0" u="none" strike="noStrike" dirty="0" smtClean="0">
                          <a:solidFill>
                            <a:srgbClr val="FF0000"/>
                          </a:solidFill>
                          <a:effectLst/>
                          <a:latin typeface="+mn-lt"/>
                        </a:rPr>
                        <a:t>6</a:t>
                      </a:r>
                      <a:endParaRPr lang="en-AU" sz="1600" b="0" i="0" u="none" strike="noStrike" dirty="0">
                        <a:solidFill>
                          <a:srgbClr val="FF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3243917"/>
                  </a:ext>
                </a:extLst>
              </a:tr>
              <a:tr h="184150">
                <a:tc>
                  <a:txBody>
                    <a:bodyPr/>
                    <a:lstStyle/>
                    <a:p>
                      <a:pPr algn="l" fontAlgn="b"/>
                      <a:r>
                        <a:rPr lang="en-AU" sz="1600" u="none" strike="noStrike" dirty="0">
                          <a:effectLst/>
                          <a:latin typeface="+mn-lt"/>
                        </a:rPr>
                        <a:t>WBA</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AU"/>
                    </a:p>
                  </a:txBody>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834486091"/>
                  </a:ext>
                </a:extLst>
              </a:tr>
              <a:tr h="184150">
                <a:tc>
                  <a:txBody>
                    <a:bodyPr/>
                    <a:lstStyle/>
                    <a:p>
                      <a:pPr algn="l" fontAlgn="b"/>
                      <a:r>
                        <a:rPr lang="en-AU" sz="1600" u="none" strike="noStrike" dirty="0">
                          <a:effectLst/>
                          <a:latin typeface="+mn-lt"/>
                        </a:rPr>
                        <a:t>ETSI BRAN </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AU"/>
                    </a:p>
                  </a:txBody>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2019574958"/>
                  </a:ext>
                </a:extLst>
              </a:tr>
              <a:tr h="184150">
                <a:tc>
                  <a:txBody>
                    <a:bodyPr/>
                    <a:lstStyle/>
                    <a:p>
                      <a:pPr algn="l" fontAlgn="b"/>
                      <a:r>
                        <a:rPr lang="en-AU" sz="1600" u="none" strike="noStrike" dirty="0">
                          <a:effectLst/>
                          <a:latin typeface="+mn-lt"/>
                        </a:rPr>
                        <a:t>GSMA</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AU"/>
                    </a:p>
                  </a:txBody>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3461119776"/>
                  </a:ext>
                </a:extLst>
              </a:tr>
              <a:tr h="184150">
                <a:tc>
                  <a:txBody>
                    <a:bodyPr/>
                    <a:lstStyle/>
                    <a:p>
                      <a:pPr algn="l" fontAlgn="b"/>
                      <a:r>
                        <a:rPr lang="en-AU" sz="1600" u="none" strike="noStrike" dirty="0">
                          <a:effectLst/>
                          <a:latin typeface="+mn-lt"/>
                        </a:rPr>
                        <a:t>5G ACIA</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AU"/>
                    </a:p>
                  </a:txBody>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1695177702"/>
                  </a:ext>
                </a:extLst>
              </a:tr>
              <a:tr h="184150">
                <a:tc>
                  <a:txBody>
                    <a:bodyPr/>
                    <a:lstStyle/>
                    <a:p>
                      <a:pPr algn="l" fontAlgn="b"/>
                      <a:r>
                        <a:rPr lang="en-AU" sz="1600" u="none" strike="noStrike">
                          <a:effectLst/>
                          <a:latin typeface="+mn-lt"/>
                        </a:rPr>
                        <a:t>IEEE 802</a:t>
                      </a:r>
                      <a:endParaRPr lang="en-AU" sz="1600" b="0" i="0" u="none" strike="noStrike">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fontAlgn="t"/>
                      <a:r>
                        <a:rPr lang="en-AU" sz="1600" u="none" strike="noStrike" dirty="0" smtClean="0">
                          <a:effectLst/>
                          <a:latin typeface="+mn-lt"/>
                        </a:rPr>
                        <a:t>Open</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fontAlgn="t"/>
                      <a:r>
                        <a:rPr lang="en-AU" sz="1600" u="none" strike="noStrike" dirty="0">
                          <a:effectLst/>
                          <a:latin typeface="+mn-lt"/>
                        </a:rPr>
                        <a:t>70</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algn="ctr" fontAlgn="t"/>
                      <a:r>
                        <a:rPr lang="en-AU" sz="1600" b="0" i="0" u="none" strike="noStrike" dirty="0" smtClean="0">
                          <a:solidFill>
                            <a:srgbClr val="FF0000"/>
                          </a:solidFill>
                          <a:effectLst/>
                          <a:latin typeface="+mn-lt"/>
                        </a:rPr>
                        <a:t>61</a:t>
                      </a:r>
                      <a:endParaRPr lang="en-AU" sz="1600" b="0" i="0" u="none" strike="noStrike" dirty="0">
                        <a:solidFill>
                          <a:srgbClr val="FF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0571610"/>
                  </a:ext>
                </a:extLst>
              </a:tr>
              <a:tr h="184150">
                <a:tc>
                  <a:txBody>
                    <a:bodyPr/>
                    <a:lstStyle/>
                    <a:p>
                      <a:pPr algn="l" fontAlgn="b"/>
                      <a:r>
                        <a:rPr lang="en-AU" sz="1600" u="none" strike="noStrike" dirty="0">
                          <a:effectLst/>
                          <a:latin typeface="+mn-lt"/>
                        </a:rPr>
                        <a:t>IEEE 802.11</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AU"/>
                    </a:p>
                  </a:txBody>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944773942"/>
                  </a:ext>
                </a:extLst>
              </a:tr>
              <a:tr h="184150">
                <a:tc>
                  <a:txBody>
                    <a:bodyPr/>
                    <a:lstStyle/>
                    <a:p>
                      <a:pPr algn="l" fontAlgn="b"/>
                      <a:r>
                        <a:rPr lang="en-AU" sz="1600" u="none" strike="noStrike" dirty="0">
                          <a:effectLst/>
                          <a:latin typeface="+mn-lt"/>
                        </a:rPr>
                        <a:t>Open</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AU"/>
                    </a:p>
                  </a:txBody>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780873070"/>
                  </a:ext>
                </a:extLst>
              </a:tr>
              <a:tr h="184150">
                <a:tc>
                  <a:txBody>
                    <a:bodyPr/>
                    <a:lstStyle/>
                    <a:p>
                      <a:pPr algn="l" fontAlgn="b"/>
                      <a:r>
                        <a:rPr lang="en-AU" sz="1600" u="none" strike="noStrike">
                          <a:effectLst/>
                          <a:latin typeface="+mn-lt"/>
                        </a:rPr>
                        <a:t>Speakers</a:t>
                      </a:r>
                      <a:endParaRPr lang="en-AU" sz="1600" b="0" i="0" u="none" strike="noStrike">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AU" sz="1600" u="none" strike="noStrike" dirty="0">
                          <a:effectLst/>
                          <a:latin typeface="+mn-lt"/>
                        </a:rPr>
                        <a:t> </a:t>
                      </a:r>
                      <a:r>
                        <a:rPr lang="en-AU" sz="1600" u="none" strike="noStrike" dirty="0" smtClean="0">
                          <a:effectLst/>
                          <a:latin typeface="+mn-lt"/>
                        </a:rPr>
                        <a:t>Speaker</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AU" sz="1600" u="none" strike="noStrike" dirty="0">
                          <a:effectLst/>
                          <a:latin typeface="+mn-lt"/>
                        </a:rPr>
                        <a:t>20</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AU" sz="1600" b="0" i="0" u="none" strike="noStrike" dirty="0" smtClean="0">
                          <a:solidFill>
                            <a:srgbClr val="FF0000"/>
                          </a:solidFill>
                          <a:effectLst/>
                          <a:latin typeface="+mn-lt"/>
                        </a:rPr>
                        <a:t>6</a:t>
                      </a:r>
                      <a:endParaRPr lang="en-AU" sz="1600" b="0" i="0" u="none" strike="noStrike" dirty="0">
                        <a:solidFill>
                          <a:srgbClr val="FF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0514746"/>
                  </a:ext>
                </a:extLst>
              </a:tr>
              <a:tr h="184150">
                <a:tc>
                  <a:txBody>
                    <a:bodyPr/>
                    <a:lstStyle/>
                    <a:p>
                      <a:pPr algn="l" fontAlgn="b"/>
                      <a:r>
                        <a:rPr lang="en-AU" sz="1600" u="none" strike="noStrike">
                          <a:effectLst/>
                          <a:latin typeface="+mn-lt"/>
                        </a:rPr>
                        <a:t>Sponsor</a:t>
                      </a:r>
                      <a:endParaRPr lang="en-AU" sz="1600" b="0" i="0" u="none" strike="noStrike">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AU" sz="1600" u="none" strike="noStrike" dirty="0">
                          <a:effectLst/>
                          <a:latin typeface="+mn-lt"/>
                        </a:rPr>
                        <a:t> </a:t>
                      </a:r>
                      <a:r>
                        <a:rPr lang="en-AU" sz="1600" u="none" strike="noStrike" dirty="0" smtClean="0">
                          <a:effectLst/>
                          <a:latin typeface="+mn-lt"/>
                        </a:rPr>
                        <a:t>Sponsor</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AU" sz="1600" b="0" i="0" u="none" strike="noStrike" dirty="0" smtClean="0">
                          <a:solidFill>
                            <a:schemeClr val="dk1"/>
                          </a:solidFill>
                          <a:effectLst/>
                          <a:latin typeface="+mn-lt"/>
                        </a:rPr>
                        <a:t>2</a:t>
                      </a:r>
                      <a:endParaRPr lang="en-AU" sz="1600" b="0" i="0" u="none" strike="noStrike" dirty="0">
                        <a:solidFill>
                          <a:srgbClr val="00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AU" sz="1600" b="0" i="0" u="none" strike="noStrike" dirty="0" smtClean="0">
                          <a:solidFill>
                            <a:srgbClr val="FF0000"/>
                          </a:solidFill>
                          <a:effectLst/>
                          <a:latin typeface="+mn-lt"/>
                        </a:rPr>
                        <a:t>2</a:t>
                      </a:r>
                      <a:endParaRPr lang="en-AU" sz="1600" b="0" i="0" u="none" strike="noStrike" dirty="0">
                        <a:solidFill>
                          <a:srgbClr val="FF0000"/>
                        </a:solidFill>
                        <a:effectLst/>
                        <a:latin typeface="+mn-lt"/>
                      </a:endParaRPr>
                    </a:p>
                  </a:txBody>
                  <a:tcPr marL="36000" marR="72000" marT="36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5647531"/>
                  </a:ext>
                </a:extLst>
              </a:tr>
            </a:tbl>
          </a:graphicData>
        </a:graphic>
      </p:graphicFrame>
    </p:spTree>
    <p:extLst>
      <p:ext uri="{BB962C8B-B14F-4D97-AF65-F5344CB8AC3E}">
        <p14:creationId xmlns:p14="http://schemas.microsoft.com/office/powerpoint/2010/main" val="1282031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are three </a:t>
            </a:r>
            <a:r>
              <a:rPr lang="en-AU" i="1" dirty="0" err="1" smtClean="0"/>
              <a:t>Coex</a:t>
            </a:r>
            <a:r>
              <a:rPr lang="en-AU" i="1" dirty="0" smtClean="0"/>
              <a:t> Workshop </a:t>
            </a:r>
            <a:r>
              <a:rPr lang="en-AU" dirty="0" smtClean="0"/>
              <a:t>sponsorships of $5000</a:t>
            </a:r>
            <a:r>
              <a:rPr lang="en-AU" dirty="0"/>
              <a:t> </a:t>
            </a:r>
            <a:r>
              <a:rPr lang="en-AU" dirty="0" smtClean="0"/>
              <a:t>– a fourth sponsorship </a:t>
            </a:r>
            <a:r>
              <a:rPr lang="en-AU" dirty="0"/>
              <a:t>i</a:t>
            </a:r>
            <a:r>
              <a:rPr lang="en-AU" dirty="0" smtClean="0"/>
              <a:t>s still possible</a:t>
            </a:r>
            <a:endParaRPr lang="en-AU" dirty="0"/>
          </a:p>
        </p:txBody>
      </p:sp>
      <p:sp>
        <p:nvSpPr>
          <p:cNvPr id="3" name="Content Placeholder 2"/>
          <p:cNvSpPr>
            <a:spLocks noGrp="1"/>
          </p:cNvSpPr>
          <p:nvPr>
            <p:ph idx="1"/>
          </p:nvPr>
        </p:nvSpPr>
        <p:spPr/>
        <p:txBody>
          <a:bodyPr/>
          <a:lstStyle/>
          <a:p>
            <a:pPr lvl="1"/>
            <a:r>
              <a:rPr lang="en-AU" dirty="0" smtClean="0"/>
              <a:t>Two companies have agreed to sponsor the Workshop for $5000 each (with signage rights, logo on badge, and lots of thanks)</a:t>
            </a:r>
          </a:p>
          <a:p>
            <a:pPr lvl="2"/>
            <a:r>
              <a:rPr lang="en-AU" dirty="0" smtClean="0"/>
              <a:t>HPE</a:t>
            </a:r>
          </a:p>
          <a:p>
            <a:pPr lvl="2"/>
            <a:r>
              <a:rPr lang="en-AU" dirty="0" err="1" smtClean="0"/>
              <a:t>Quantenna</a:t>
            </a:r>
            <a:endParaRPr lang="en-AU" dirty="0" smtClean="0"/>
          </a:p>
          <a:p>
            <a:pPr lvl="1"/>
            <a:r>
              <a:rPr lang="en-AU" dirty="0" smtClean="0"/>
              <a:t>The IEEE 802 Wireless Chairs have also agreed to sponsor the Workshop for up to $6000</a:t>
            </a:r>
          </a:p>
          <a:p>
            <a:pPr lvl="1"/>
            <a:r>
              <a:rPr lang="en-AU" dirty="0" smtClean="0"/>
              <a:t>This means that a $50 registration fee will cover (assuming 100 attendees) two coffee breaks and a stand-up dinner</a:t>
            </a:r>
            <a:endParaRPr lang="en-AU" dirty="0"/>
          </a:p>
          <a:p>
            <a:pPr lvl="1"/>
            <a:r>
              <a:rPr lang="en-AU" b="1" dirty="0" smtClean="0"/>
              <a:t>There is still an opportunity for an additional sponsorship</a:t>
            </a:r>
          </a:p>
          <a:p>
            <a:pPr lvl="2"/>
            <a:r>
              <a:rPr lang="en-AU" dirty="0" smtClean="0"/>
              <a:t>Partially to </a:t>
            </a:r>
            <a:r>
              <a:rPr lang="en-AU" dirty="0"/>
              <a:t>replace the IEEE 802 Wireless </a:t>
            </a:r>
            <a:r>
              <a:rPr lang="en-AU" dirty="0" smtClean="0"/>
              <a:t>Chairs sponsorship! </a:t>
            </a:r>
          </a:p>
          <a:p>
            <a:pPr lvl="2"/>
            <a:r>
              <a:rPr lang="en-AU" dirty="0" smtClean="0"/>
              <a:t>Please contact </a:t>
            </a:r>
            <a:r>
              <a:rPr lang="en-AU" dirty="0" err="1" smtClean="0"/>
              <a:t>Coex</a:t>
            </a:r>
            <a:r>
              <a:rPr lang="en-AU" dirty="0" smtClean="0"/>
              <a:t> SC Chair if you are interested in sponsoring</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3218984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Volunteers are requested to assist in recording minutes for a summary report</a:t>
            </a:r>
            <a:endParaRPr lang="en-AU" dirty="0"/>
          </a:p>
        </p:txBody>
      </p:sp>
      <p:sp>
        <p:nvSpPr>
          <p:cNvPr id="3" name="Content Placeholder 2"/>
          <p:cNvSpPr>
            <a:spLocks noGrp="1"/>
          </p:cNvSpPr>
          <p:nvPr>
            <p:ph idx="1"/>
          </p:nvPr>
        </p:nvSpPr>
        <p:spPr/>
        <p:txBody>
          <a:bodyPr/>
          <a:lstStyle/>
          <a:p>
            <a:pPr lvl="1"/>
            <a:r>
              <a:rPr lang="en-AU" dirty="0" smtClean="0"/>
              <a:t>After the 3GPP sponsored </a:t>
            </a:r>
            <a:r>
              <a:rPr lang="en-AU" dirty="0" err="1" smtClean="0"/>
              <a:t>Coex</a:t>
            </a:r>
            <a:r>
              <a:rPr lang="en-AU" dirty="0" smtClean="0"/>
              <a:t> Workshop in 2015, a summary report was published</a:t>
            </a:r>
          </a:p>
          <a:p>
            <a:pPr lvl="1"/>
            <a:r>
              <a:rPr lang="en-AU" dirty="0" smtClean="0"/>
              <a:t>A similar report has been requested for the </a:t>
            </a:r>
            <a:r>
              <a:rPr lang="en-AU" dirty="0" err="1" smtClean="0"/>
              <a:t>Coex</a:t>
            </a:r>
            <a:r>
              <a:rPr lang="en-AU" dirty="0" smtClean="0"/>
              <a:t> Workshop in Vienna</a:t>
            </a:r>
          </a:p>
          <a:p>
            <a:pPr lvl="1"/>
            <a:r>
              <a:rPr lang="en-AU" dirty="0" smtClean="0"/>
              <a:t>It would be nice to have a number of volunteers to assist the minute taking process</a:t>
            </a:r>
          </a:p>
          <a:p>
            <a:pPr lvl="1"/>
            <a:r>
              <a:rPr lang="en-AU" dirty="0" smtClean="0"/>
              <a:t>Volunteers?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25</a:t>
            </a:fld>
            <a:endParaRPr lang="en-US"/>
          </a:p>
        </p:txBody>
      </p:sp>
    </p:spTree>
    <p:extLst>
      <p:ext uri="{BB962C8B-B14F-4D97-AF65-F5344CB8AC3E}">
        <p14:creationId xmlns:p14="http://schemas.microsoft.com/office/powerpoint/2010/main" val="3736757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err="1" smtClean="0"/>
              <a:t>Coex</a:t>
            </a:r>
            <a:r>
              <a:rPr lang="en-AU" i="1" dirty="0" smtClean="0"/>
              <a:t> Workshop </a:t>
            </a:r>
            <a:r>
              <a:rPr lang="en-AU" dirty="0" smtClean="0"/>
              <a:t>schedule includes 7.5 hours of meeting and 2 hours of eating/drinking</a:t>
            </a:r>
            <a:endParaRPr lang="en-AU" dirty="0"/>
          </a:p>
        </p:txBody>
      </p:sp>
      <p:sp>
        <p:nvSpPr>
          <p:cNvPr id="3" name="Content Placeholder 2"/>
          <p:cNvSpPr>
            <a:spLocks noGrp="1"/>
          </p:cNvSpPr>
          <p:nvPr>
            <p:ph idx="1"/>
          </p:nvPr>
        </p:nvSpPr>
        <p:spPr/>
        <p:txBody>
          <a:bodyPr/>
          <a:lstStyle/>
          <a:p>
            <a:r>
              <a:rPr lang="en-AU" dirty="0" smtClean="0"/>
              <a:t>Workshop schedule on the Wednesday in Vienna</a:t>
            </a:r>
          </a:p>
          <a:p>
            <a:pPr lvl="1"/>
            <a:r>
              <a:rPr lang="en-AU" dirty="0" smtClean="0"/>
              <a:t>12:30 </a:t>
            </a:r>
            <a:r>
              <a:rPr lang="en-AU" dirty="0"/>
              <a:t>13:00	Welcome coffee station</a:t>
            </a:r>
          </a:p>
          <a:p>
            <a:pPr lvl="1"/>
            <a:r>
              <a:rPr lang="en-AU" dirty="0" smtClean="0"/>
              <a:t>13:00-</a:t>
            </a:r>
            <a:r>
              <a:rPr lang="en-AU" dirty="0"/>
              <a:t>15:30	Meeting </a:t>
            </a:r>
            <a:r>
              <a:rPr lang="en-AU" dirty="0" smtClean="0"/>
              <a:t>(2.5 hours)</a:t>
            </a:r>
            <a:endParaRPr lang="en-AU" dirty="0"/>
          </a:p>
          <a:p>
            <a:pPr lvl="1"/>
            <a:r>
              <a:rPr lang="en-AU" dirty="0" smtClean="0"/>
              <a:t>15:30-16:00</a:t>
            </a:r>
            <a:r>
              <a:rPr lang="en-AU" dirty="0"/>
              <a:t>	Coffee </a:t>
            </a:r>
            <a:r>
              <a:rPr lang="en-AU" dirty="0" smtClean="0"/>
              <a:t>Break</a:t>
            </a:r>
          </a:p>
          <a:p>
            <a:pPr lvl="1"/>
            <a:r>
              <a:rPr lang="en-AU" dirty="0" smtClean="0"/>
              <a:t>16:00-19:00	Meeting (3 hours)</a:t>
            </a:r>
            <a:endParaRPr lang="en-AU" dirty="0"/>
          </a:p>
          <a:p>
            <a:pPr lvl="1"/>
            <a:r>
              <a:rPr lang="en-AU" dirty="0"/>
              <a:t>19:00-20.00	D</a:t>
            </a:r>
            <a:r>
              <a:rPr lang="en-AU" dirty="0" smtClean="0"/>
              <a:t>inner</a:t>
            </a:r>
          </a:p>
          <a:p>
            <a:pPr lvl="1"/>
            <a:r>
              <a:rPr lang="en-AU" dirty="0" smtClean="0"/>
              <a:t>20:00-22:00	Meeting (2 hours)</a:t>
            </a:r>
          </a:p>
          <a:p>
            <a:pPr lvl="1"/>
            <a:r>
              <a:rPr lang="en-AU" dirty="0" smtClean="0"/>
              <a:t>Note: there is no Social in Vienna</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20476835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a:t>web </a:t>
            </a:r>
            <a:r>
              <a:rPr lang="en-AU" dirty="0" smtClean="0"/>
              <a:t>page includes a more detailed proposed agenda for the </a:t>
            </a:r>
            <a:r>
              <a:rPr lang="en-AU" i="1" dirty="0" err="1" smtClean="0"/>
              <a:t>Coex</a:t>
            </a:r>
            <a:r>
              <a:rPr lang="en-AU" i="1" dirty="0" smtClean="0"/>
              <a:t> Workshop</a:t>
            </a:r>
            <a:endParaRPr lang="en-AU" i="1" dirty="0"/>
          </a:p>
        </p:txBody>
      </p:sp>
      <p:sp>
        <p:nvSpPr>
          <p:cNvPr id="3" name="Content Placeholder 2"/>
          <p:cNvSpPr>
            <a:spLocks noGrp="1"/>
          </p:cNvSpPr>
          <p:nvPr>
            <p:ph idx="1"/>
          </p:nvPr>
        </p:nvSpPr>
        <p:spPr>
          <a:xfrm>
            <a:off x="1143000" y="2057401"/>
            <a:ext cx="7315200" cy="4114801"/>
          </a:xfrm>
          <a:ln>
            <a:solidFill>
              <a:schemeClr val="tx1"/>
            </a:solidFill>
          </a:ln>
        </p:spPr>
        <p:txBody>
          <a:bodyPr/>
          <a:lstStyle/>
          <a:p>
            <a:pPr lvl="1"/>
            <a:r>
              <a:rPr lang="en-AU" sz="1600" dirty="0" smtClean="0"/>
              <a:t>Welcome &amp; </a:t>
            </a:r>
            <a:r>
              <a:rPr lang="en-AU" sz="1600" dirty="0"/>
              <a:t>Introduction to the Coexistence </a:t>
            </a:r>
            <a:r>
              <a:rPr lang="en-AU" sz="1600" dirty="0" smtClean="0"/>
              <a:t>Workshop</a:t>
            </a:r>
          </a:p>
          <a:p>
            <a:pPr lvl="1"/>
            <a:r>
              <a:rPr lang="en-AU" sz="1600" dirty="0" smtClean="0"/>
              <a:t>Invited </a:t>
            </a:r>
            <a:r>
              <a:rPr lang="en-AU" sz="1600" dirty="0"/>
              <a:t>standardisation </a:t>
            </a:r>
            <a:r>
              <a:rPr lang="en-AU" sz="1600" dirty="0" smtClean="0"/>
              <a:t>updates</a:t>
            </a:r>
          </a:p>
          <a:p>
            <a:pPr lvl="2">
              <a:spcBef>
                <a:spcPts val="200"/>
              </a:spcBef>
            </a:pPr>
            <a:r>
              <a:rPr lang="en-AU" sz="1400" dirty="0" smtClean="0"/>
              <a:t>IEEE </a:t>
            </a:r>
            <a:r>
              <a:rPr lang="en-AU" sz="1400" dirty="0"/>
              <a:t>802.11ax </a:t>
            </a:r>
            <a:r>
              <a:rPr lang="en-AU" sz="1400" dirty="0" smtClean="0"/>
              <a:t>(VHT) status</a:t>
            </a:r>
            <a:endParaRPr lang="en-AU" sz="1400" dirty="0"/>
          </a:p>
          <a:p>
            <a:pPr lvl="2">
              <a:spcBef>
                <a:spcPts val="200"/>
              </a:spcBef>
            </a:pPr>
            <a:r>
              <a:rPr lang="en-AU" sz="1400" dirty="0" smtClean="0"/>
              <a:t>3GPP </a:t>
            </a:r>
            <a:r>
              <a:rPr lang="en-AU" sz="1400" dirty="0"/>
              <a:t>NR-U status </a:t>
            </a:r>
          </a:p>
          <a:p>
            <a:pPr lvl="2">
              <a:spcBef>
                <a:spcPts val="200"/>
              </a:spcBef>
            </a:pPr>
            <a:r>
              <a:rPr lang="en-AU" sz="1400" dirty="0" smtClean="0"/>
              <a:t>IEEE 802.11be (EHT) </a:t>
            </a:r>
            <a:r>
              <a:rPr lang="en-AU" sz="1400" dirty="0"/>
              <a:t>plans</a:t>
            </a:r>
          </a:p>
          <a:p>
            <a:pPr lvl="1"/>
            <a:r>
              <a:rPr lang="en-AU" sz="1600" dirty="0" smtClean="0"/>
              <a:t>Invited </a:t>
            </a:r>
            <a:r>
              <a:rPr lang="en-AU" sz="1600" dirty="0"/>
              <a:t>regulatory update</a:t>
            </a:r>
          </a:p>
          <a:p>
            <a:pPr lvl="2">
              <a:spcBef>
                <a:spcPts val="200"/>
              </a:spcBef>
            </a:pPr>
            <a:r>
              <a:rPr lang="en-AU" sz="1400" dirty="0" smtClean="0"/>
              <a:t>Brief </a:t>
            </a:r>
            <a:r>
              <a:rPr lang="en-AU" sz="1400" dirty="0"/>
              <a:t>update on the availability of the 6GHz band for unlicensed use</a:t>
            </a:r>
          </a:p>
          <a:p>
            <a:pPr lvl="1"/>
            <a:r>
              <a:rPr lang="en-AU" sz="1600" dirty="0" smtClean="0"/>
              <a:t>Deployment </a:t>
            </a:r>
            <a:r>
              <a:rPr lang="en-AU" sz="1600" dirty="0"/>
              <a:t>update</a:t>
            </a:r>
          </a:p>
          <a:p>
            <a:pPr lvl="2">
              <a:spcBef>
                <a:spcPts val="200"/>
              </a:spcBef>
            </a:pPr>
            <a:r>
              <a:rPr lang="en-AU" sz="1400" dirty="0" smtClean="0"/>
              <a:t>Short </a:t>
            </a:r>
            <a:r>
              <a:rPr lang="en-AU" sz="1400" dirty="0"/>
              <a:t>papers on coexistence experience between 3GPP LAA and IEEE 802.11ac in the 5GHz </a:t>
            </a:r>
            <a:r>
              <a:rPr lang="en-AU" sz="1400" dirty="0" smtClean="0"/>
              <a:t>band</a:t>
            </a:r>
          </a:p>
          <a:p>
            <a:pPr lvl="1"/>
            <a:r>
              <a:rPr lang="en-AU" sz="1600" dirty="0" smtClean="0"/>
              <a:t>Coexistence topics</a:t>
            </a:r>
          </a:p>
          <a:p>
            <a:pPr lvl="2">
              <a:spcBef>
                <a:spcPts val="200"/>
              </a:spcBef>
            </a:pPr>
            <a:r>
              <a:rPr lang="en-AU" sz="1400" dirty="0" smtClean="0"/>
              <a:t>Short </a:t>
            </a:r>
            <a:r>
              <a:rPr lang="en-AU" sz="1400" dirty="0"/>
              <a:t>papers on any aspect relevant to the Coexistence Workshop’s </a:t>
            </a:r>
            <a:r>
              <a:rPr lang="en-AU" sz="1400" dirty="0" smtClean="0"/>
              <a:t>goals</a:t>
            </a:r>
          </a:p>
          <a:p>
            <a:pPr lvl="1"/>
            <a:r>
              <a:rPr lang="en-AU" sz="1600" dirty="0" smtClean="0"/>
              <a:t>Summary </a:t>
            </a:r>
            <a:r>
              <a:rPr lang="en-AU" sz="1600" dirty="0"/>
              <a:t>of the Coexistence </a:t>
            </a:r>
            <a:r>
              <a:rPr lang="en-AU" sz="1600" dirty="0" smtClean="0"/>
              <a:t>Workshop</a:t>
            </a:r>
          </a:p>
          <a:p>
            <a:pPr lvl="2">
              <a:spcBef>
                <a:spcPts val="200"/>
              </a:spcBef>
            </a:pPr>
            <a:r>
              <a:rPr lang="en-AU" sz="1400" dirty="0"/>
              <a:t>N</a:t>
            </a:r>
            <a:r>
              <a:rPr lang="en-AU" sz="1400" dirty="0" smtClean="0"/>
              <a:t>ext </a:t>
            </a:r>
            <a:r>
              <a:rPr lang="en-AU" sz="1400" dirty="0"/>
              <a:t>steps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27</a:t>
            </a:fld>
            <a:endParaRPr lang="en-US"/>
          </a:p>
        </p:txBody>
      </p:sp>
      <p:sp>
        <p:nvSpPr>
          <p:cNvPr id="7" name="Rectangle 6"/>
          <p:cNvSpPr/>
          <p:nvPr/>
        </p:nvSpPr>
        <p:spPr bwMode="auto">
          <a:xfrm rot="16200000">
            <a:off x="-1143002" y="3886202"/>
            <a:ext cx="4114803"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tx1"/>
                </a:solidFill>
                <a:effectLst/>
                <a:latin typeface="+mj-lt"/>
              </a:rPr>
              <a:t>Agenda</a:t>
            </a:r>
          </a:p>
        </p:txBody>
      </p:sp>
    </p:spTree>
    <p:extLst>
      <p:ext uri="{BB962C8B-B14F-4D97-AF65-F5344CB8AC3E}">
        <p14:creationId xmlns:p14="http://schemas.microsoft.com/office/powerpoint/2010/main" val="36076192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Five invited </a:t>
            </a:r>
            <a:r>
              <a:rPr lang="en-AU" dirty="0"/>
              <a:t>papers have been arranged</a:t>
            </a:r>
            <a:br>
              <a:rPr lang="en-AU" dirty="0"/>
            </a:br>
            <a:endParaRPr lang="en-AU" dirty="0"/>
          </a:p>
        </p:txBody>
      </p:sp>
      <p:sp>
        <p:nvSpPr>
          <p:cNvPr id="3" name="Content Placeholder 2"/>
          <p:cNvSpPr>
            <a:spLocks noGrp="1"/>
          </p:cNvSpPr>
          <p:nvPr>
            <p:ph idx="1"/>
          </p:nvPr>
        </p:nvSpPr>
        <p:spPr/>
        <p:txBody>
          <a:bodyPr/>
          <a:lstStyle/>
          <a:p>
            <a:r>
              <a:rPr lang="en-AU" dirty="0" smtClean="0"/>
              <a:t>Invited papers</a:t>
            </a:r>
          </a:p>
          <a:p>
            <a:pPr lvl="1"/>
            <a:r>
              <a:rPr lang="en-AU" dirty="0" smtClean="0"/>
              <a:t>3GPP RAN/RAN1 on NR-U</a:t>
            </a:r>
          </a:p>
          <a:p>
            <a:pPr lvl="2"/>
            <a:r>
              <a:rPr lang="en-AU" dirty="0" smtClean="0"/>
              <a:t>A paper on 3GPP process will be presented to 802.11 WG plenary</a:t>
            </a:r>
          </a:p>
          <a:p>
            <a:pPr lvl="1"/>
            <a:r>
              <a:rPr lang="en-AU" dirty="0" smtClean="0"/>
              <a:t>IEEE 802.11 WG on 802.11ax</a:t>
            </a:r>
          </a:p>
          <a:p>
            <a:pPr lvl="1"/>
            <a:r>
              <a:rPr lang="en-AU" dirty="0" smtClean="0"/>
              <a:t>IEEE 802.11 WG on 802.11be</a:t>
            </a:r>
          </a:p>
          <a:p>
            <a:pPr lvl="1"/>
            <a:r>
              <a:rPr lang="en-AU" dirty="0" smtClean="0"/>
              <a:t>ETSI BRAN on European HS</a:t>
            </a:r>
          </a:p>
          <a:p>
            <a:pPr lvl="1"/>
            <a:r>
              <a:rPr lang="en-AU" dirty="0" smtClean="0"/>
              <a:t>Andy Gowans on 6GHz regulation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28</a:t>
            </a:fld>
            <a:endParaRPr lang="en-US"/>
          </a:p>
        </p:txBody>
      </p:sp>
    </p:spTree>
    <p:extLst>
      <p:ext uri="{BB962C8B-B14F-4D97-AF65-F5344CB8AC3E}">
        <p14:creationId xmlns:p14="http://schemas.microsoft.com/office/powerpoint/2010/main" val="33461666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invited paper relating to NR-U has been confirmed</a:t>
            </a:r>
            <a:endParaRPr lang="en-AU" dirty="0"/>
          </a:p>
        </p:txBody>
      </p:sp>
      <p:sp>
        <p:nvSpPr>
          <p:cNvPr id="3" name="Content Placeholder 2"/>
          <p:cNvSpPr>
            <a:spLocks noGrp="1"/>
          </p:cNvSpPr>
          <p:nvPr>
            <p:ph idx="1"/>
          </p:nvPr>
        </p:nvSpPr>
        <p:spPr/>
        <p:txBody>
          <a:bodyPr/>
          <a:lstStyle/>
          <a:p>
            <a:r>
              <a:rPr lang="en-AU" dirty="0" smtClean="0"/>
              <a:t>NR-U update</a:t>
            </a:r>
          </a:p>
          <a:p>
            <a:pPr lvl="1"/>
            <a:r>
              <a:rPr lang="en-AU" dirty="0" smtClean="0"/>
              <a:t>Balazs Bertenyi (RAN Chair) has agreed to arrange a (presentation &amp; discussion) session for “</a:t>
            </a:r>
            <a:r>
              <a:rPr lang="en-GB" i="1" dirty="0" smtClean="0"/>
              <a:t>Status </a:t>
            </a:r>
            <a:r>
              <a:rPr lang="en-GB" i="1" dirty="0"/>
              <a:t>update on the progress of the NR-U Work Item, including the summary of the coexistence discussions and decisions</a:t>
            </a:r>
            <a:r>
              <a:rPr lang="en-GB" dirty="0"/>
              <a:t>” </a:t>
            </a:r>
            <a:endParaRPr lang="en-GB" dirty="0" smtClean="0"/>
          </a:p>
          <a:p>
            <a:pPr lvl="2"/>
            <a:r>
              <a:rPr lang="en-GB" dirty="0"/>
              <a:t>Speaker: </a:t>
            </a:r>
            <a:r>
              <a:rPr lang="en-GB" dirty="0" smtClean="0">
                <a:solidFill>
                  <a:srgbClr val="FF0000"/>
                </a:solidFill>
              </a:rPr>
              <a:t>tbc</a:t>
            </a:r>
          </a:p>
          <a:p>
            <a:pPr lvl="2"/>
            <a:r>
              <a:rPr lang="en-GB" dirty="0" smtClean="0"/>
              <a:t>Length: 60 min (including discussion)</a:t>
            </a:r>
          </a:p>
          <a:p>
            <a:pPr lvl="1"/>
            <a:r>
              <a:rPr lang="en-GB" dirty="0" smtClean="0"/>
              <a:t>The primary audience is IEEE 802.11 participants for their education</a:t>
            </a:r>
          </a:p>
          <a:p>
            <a:pPr lvl="1"/>
            <a:r>
              <a:rPr lang="en-AU" dirty="0" smtClean="0"/>
              <a:t>Balazs has notified us that the material will be confirmed at the RAN meeting in June 2019</a:t>
            </a:r>
            <a:endParaRPr lang="en-GB"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574661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first task for the </a:t>
            </a:r>
            <a:r>
              <a:rPr lang="en-AU" i="1" dirty="0" err="1"/>
              <a:t>Coex</a:t>
            </a:r>
            <a:r>
              <a:rPr lang="en-AU" i="1" dirty="0"/>
              <a:t> SC </a:t>
            </a:r>
            <a:r>
              <a:rPr lang="en-AU" dirty="0" smtClean="0"/>
              <a:t>today is not to appoint a secretary</a:t>
            </a:r>
            <a:endParaRPr lang="en-AU" dirty="0"/>
          </a:p>
        </p:txBody>
      </p:sp>
      <p:sp>
        <p:nvSpPr>
          <p:cNvPr id="3" name="Content Placeholder 2"/>
          <p:cNvSpPr>
            <a:spLocks noGrp="1"/>
          </p:cNvSpPr>
          <p:nvPr>
            <p:ph idx="1"/>
          </p:nvPr>
        </p:nvSpPr>
        <p:spPr/>
        <p:txBody>
          <a:bodyPr/>
          <a:lstStyle/>
          <a:p>
            <a:pPr lvl="1"/>
            <a:r>
              <a:rPr lang="en-AU" dirty="0" smtClean="0"/>
              <a:t>It is important to keep proper minutes of all Coexistence SC meetings</a:t>
            </a:r>
          </a:p>
          <a:p>
            <a:pPr lvl="1"/>
            <a:r>
              <a:rPr lang="en-AU" dirty="0" smtClean="0">
                <a:sym typeface="Wingdings" panose="05000000000000000000" pitchFamily="2" charset="2"/>
              </a:rPr>
              <a:t>Fortunately, Guido Hiertz (Ericsson) agreed in Berlin (in July 2017) to be appointed the IEEE 802.11 Coexistence SC’s permanent Secretary …</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a:t>
            </a:fld>
            <a:endParaRPr lang="en-US"/>
          </a:p>
        </p:txBody>
      </p:sp>
    </p:spTree>
    <p:extLst>
      <p:ext uri="{BB962C8B-B14F-4D97-AF65-F5344CB8AC3E}">
        <p14:creationId xmlns:p14="http://schemas.microsoft.com/office/powerpoint/2010/main" val="41220304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paper relating to 3GPP process will be delivered to 802.11 WG mid-session plenary</a:t>
            </a:r>
            <a:endParaRPr lang="en-AU" dirty="0"/>
          </a:p>
        </p:txBody>
      </p:sp>
      <p:sp>
        <p:nvSpPr>
          <p:cNvPr id="3" name="Content Placeholder 2"/>
          <p:cNvSpPr>
            <a:spLocks noGrp="1"/>
          </p:cNvSpPr>
          <p:nvPr>
            <p:ph idx="1"/>
          </p:nvPr>
        </p:nvSpPr>
        <p:spPr/>
        <p:txBody>
          <a:bodyPr/>
          <a:lstStyle/>
          <a:p>
            <a:r>
              <a:rPr lang="en-GB" dirty="0" smtClean="0">
                <a:solidFill>
                  <a:schemeClr val="tx2"/>
                </a:solidFill>
              </a:rPr>
              <a:t>3GPP process</a:t>
            </a:r>
          </a:p>
          <a:p>
            <a:pPr lvl="1"/>
            <a:r>
              <a:rPr lang="en-AU" dirty="0"/>
              <a:t>Balazs </a:t>
            </a:r>
            <a:r>
              <a:rPr lang="en-AU" dirty="0" smtClean="0"/>
              <a:t>Bertenyi (RAN </a:t>
            </a:r>
            <a:r>
              <a:rPr lang="en-AU" dirty="0"/>
              <a:t>Chair) </a:t>
            </a:r>
            <a:r>
              <a:rPr lang="en-AU" dirty="0" smtClean="0"/>
              <a:t>has volunteered for 3GPP to provide a 3GPP process update, focusing on how decisions are really made (the “unwritten rules”)</a:t>
            </a:r>
          </a:p>
          <a:p>
            <a:pPr lvl="2"/>
            <a:r>
              <a:rPr lang="en-GB" dirty="0"/>
              <a:t>Speaker: </a:t>
            </a:r>
            <a:r>
              <a:rPr lang="en-GB" dirty="0" smtClean="0">
                <a:solidFill>
                  <a:srgbClr val="FF0000"/>
                </a:solidFill>
              </a:rPr>
              <a:t>tbc</a:t>
            </a:r>
          </a:p>
          <a:p>
            <a:pPr lvl="2"/>
            <a:r>
              <a:rPr lang="en-GB" dirty="0" smtClean="0"/>
              <a:t>Length: 30 min</a:t>
            </a:r>
            <a:endParaRPr lang="en-GB" dirty="0"/>
          </a:p>
          <a:p>
            <a:pPr lvl="1"/>
            <a:r>
              <a:rPr lang="en-AU" dirty="0" smtClean="0">
                <a:solidFill>
                  <a:schemeClr val="tx2"/>
                </a:solidFill>
              </a:rPr>
              <a:t>Dorothy Stanley (802.11 WG Chair)  has agreed to this occurring at the mid-session plenary</a:t>
            </a:r>
          </a:p>
          <a:p>
            <a:pPr lvl="1"/>
            <a:r>
              <a:rPr lang="en-AU" dirty="0">
                <a:solidFill>
                  <a:schemeClr val="tx2"/>
                </a:solidFill>
              </a:rPr>
              <a:t>A brief document on IEEE 802.11 WG processes will be developed for reference by 3GPP stakeholders</a:t>
            </a:r>
            <a:r>
              <a:rPr lang="en-AU" dirty="0"/>
              <a:t> </a:t>
            </a:r>
            <a:endParaRPr lang="en-AU" dirty="0" smtClean="0"/>
          </a:p>
          <a:p>
            <a:pPr lvl="2"/>
            <a:r>
              <a:rPr lang="en-AU" dirty="0" smtClean="0"/>
              <a:t>Stephen McCann has been volunteered for this task by Dorothy</a:t>
            </a:r>
          </a:p>
          <a:p>
            <a:pPr lvl="2"/>
            <a:r>
              <a:rPr lang="en-AU" dirty="0" smtClean="0">
                <a:solidFill>
                  <a:srgbClr val="FF0000"/>
                </a:solidFill>
              </a:rPr>
              <a:t>Status?</a:t>
            </a:r>
            <a:endParaRPr lang="en-AU" dirty="0">
              <a:solidFill>
                <a:srgbClr val="FF0000"/>
              </a:solidFill>
            </a:endParaRPr>
          </a:p>
          <a:p>
            <a:pPr lvl="1"/>
            <a:endParaRPr lang="en-AU" dirty="0" smtClean="0">
              <a:solidFill>
                <a:schemeClr val="tx2"/>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1216922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invited paper relating to 802.11ax has been confirmed</a:t>
            </a:r>
            <a:endParaRPr lang="en-AU" dirty="0">
              <a:solidFill>
                <a:srgbClr val="FF0000"/>
              </a:solidFill>
            </a:endParaRPr>
          </a:p>
        </p:txBody>
      </p:sp>
      <p:sp>
        <p:nvSpPr>
          <p:cNvPr id="3" name="Content Placeholder 2"/>
          <p:cNvSpPr>
            <a:spLocks noGrp="1"/>
          </p:cNvSpPr>
          <p:nvPr>
            <p:ph idx="1"/>
          </p:nvPr>
        </p:nvSpPr>
        <p:spPr/>
        <p:txBody>
          <a:bodyPr/>
          <a:lstStyle/>
          <a:p>
            <a:r>
              <a:rPr lang="en-AU" dirty="0" smtClean="0"/>
              <a:t>802.11ax update</a:t>
            </a:r>
          </a:p>
          <a:p>
            <a:pPr lvl="1"/>
            <a:r>
              <a:rPr lang="en-AU" dirty="0" smtClean="0"/>
              <a:t>Osama </a:t>
            </a:r>
            <a:r>
              <a:rPr lang="en-US" dirty="0" err="1" smtClean="0"/>
              <a:t>Aboul</a:t>
            </a:r>
            <a:r>
              <a:rPr lang="en-US" dirty="0" smtClean="0"/>
              <a:t> </a:t>
            </a:r>
            <a:r>
              <a:rPr lang="en-US" dirty="0" err="1" smtClean="0"/>
              <a:t>Magd</a:t>
            </a:r>
            <a:r>
              <a:rPr lang="en-AU" dirty="0" smtClean="0"/>
              <a:t> </a:t>
            </a:r>
            <a:r>
              <a:rPr lang="en-AU" dirty="0"/>
              <a:t>(</a:t>
            </a:r>
            <a:r>
              <a:rPr lang="en-AU" dirty="0" err="1" smtClean="0"/>
              <a:t>TGax</a:t>
            </a:r>
            <a:r>
              <a:rPr lang="en-AU" dirty="0" smtClean="0"/>
              <a:t> </a:t>
            </a:r>
            <a:r>
              <a:rPr lang="en-AU" dirty="0"/>
              <a:t>Chair) </a:t>
            </a:r>
            <a:r>
              <a:rPr lang="en-AU" dirty="0" smtClean="0"/>
              <a:t>was asked at </a:t>
            </a:r>
            <a:r>
              <a:rPr lang="en-AU" dirty="0"/>
              <a:t>the Vancouver meeting to arrange for someone to provide a presentation outlining possible plans and outcome for </a:t>
            </a:r>
            <a:r>
              <a:rPr lang="en-AU" dirty="0" smtClean="0"/>
              <a:t>802.11ax, </a:t>
            </a:r>
            <a:r>
              <a:rPr lang="en-AU" dirty="0"/>
              <a:t>particularly in relation to </a:t>
            </a:r>
            <a:r>
              <a:rPr lang="en-AU" dirty="0" smtClean="0"/>
              <a:t>coexistence</a:t>
            </a:r>
          </a:p>
          <a:p>
            <a:pPr lvl="2"/>
            <a:r>
              <a:rPr lang="en-AU" dirty="0" smtClean="0"/>
              <a:t>Speaker</a:t>
            </a:r>
            <a:r>
              <a:rPr lang="en-AU" dirty="0"/>
              <a:t>: Osama </a:t>
            </a:r>
            <a:r>
              <a:rPr lang="en-US" dirty="0" err="1"/>
              <a:t>Aboul</a:t>
            </a:r>
            <a:r>
              <a:rPr lang="en-US" dirty="0"/>
              <a:t> </a:t>
            </a:r>
            <a:r>
              <a:rPr lang="en-US" dirty="0" err="1"/>
              <a:t>Magd</a:t>
            </a:r>
            <a:r>
              <a:rPr lang="en-AU" dirty="0"/>
              <a:t> </a:t>
            </a:r>
            <a:r>
              <a:rPr lang="en-AU" dirty="0" smtClean="0"/>
              <a:t>(may change)</a:t>
            </a:r>
          </a:p>
          <a:p>
            <a:pPr lvl="2"/>
            <a:r>
              <a:rPr lang="en-AU" dirty="0" smtClean="0"/>
              <a:t>Abstract &amp; outline: attached</a:t>
            </a:r>
            <a:endParaRPr lang="en-AU" dirty="0"/>
          </a:p>
          <a:p>
            <a:pPr lvl="2"/>
            <a:r>
              <a:rPr lang="en-AU" dirty="0"/>
              <a:t>Length: </a:t>
            </a:r>
            <a:r>
              <a:rPr lang="en-AU" dirty="0" smtClean="0">
                <a:solidFill>
                  <a:srgbClr val="FF0000"/>
                </a:solidFill>
              </a:rPr>
              <a:t>60 min (including discussion)</a:t>
            </a:r>
            <a:endParaRPr lang="en-AU" dirty="0">
              <a:solidFill>
                <a:srgbClr val="FF0000"/>
              </a:solidFill>
            </a:endParaRPr>
          </a:p>
          <a:p>
            <a:pPr marL="1588" lvl="1" indent="0">
              <a:buNone/>
            </a:pP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31</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785089257"/>
              </p:ext>
            </p:extLst>
          </p:nvPr>
        </p:nvGraphicFramePr>
        <p:xfrm>
          <a:off x="1219200" y="4267200"/>
          <a:ext cx="914400" cy="806450"/>
        </p:xfrm>
        <a:graphic>
          <a:graphicData uri="http://schemas.openxmlformats.org/presentationml/2006/ole">
            <mc:AlternateContent xmlns:mc="http://schemas.openxmlformats.org/markup-compatibility/2006">
              <mc:Choice xmlns:v="urn:schemas-microsoft-com:vml" Requires="v">
                <p:oleObj spid="_x0000_s39957"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1219200" y="4267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9118686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invited paper relating to 802.11be has</a:t>
            </a:r>
            <a:r>
              <a:rPr lang="en-AU" dirty="0" smtClean="0">
                <a:solidFill>
                  <a:srgbClr val="FF0000"/>
                </a:solidFill>
              </a:rPr>
              <a:t> </a:t>
            </a:r>
            <a:r>
              <a:rPr lang="en-AU" dirty="0" smtClean="0"/>
              <a:t>been confirmed</a:t>
            </a:r>
            <a:endParaRPr lang="en-AU" dirty="0"/>
          </a:p>
        </p:txBody>
      </p:sp>
      <p:sp>
        <p:nvSpPr>
          <p:cNvPr id="3" name="Content Placeholder 2"/>
          <p:cNvSpPr>
            <a:spLocks noGrp="1"/>
          </p:cNvSpPr>
          <p:nvPr>
            <p:ph idx="1"/>
          </p:nvPr>
        </p:nvSpPr>
        <p:spPr/>
        <p:txBody>
          <a:bodyPr/>
          <a:lstStyle/>
          <a:p>
            <a:r>
              <a:rPr lang="en-AU" dirty="0" smtClean="0"/>
              <a:t>802.11be update</a:t>
            </a:r>
          </a:p>
          <a:p>
            <a:pPr lvl="1"/>
            <a:r>
              <a:rPr lang="en-AU" dirty="0" smtClean="0"/>
              <a:t>Mike Montemurro (old </a:t>
            </a:r>
            <a:r>
              <a:rPr lang="en-AU" dirty="0" err="1" smtClean="0"/>
              <a:t>TGbe</a:t>
            </a:r>
            <a:r>
              <a:rPr lang="en-AU" dirty="0" smtClean="0"/>
              <a:t> Chair) had agreed at the Vancouver meeting to arrange for someone to provide a presentation outlining possible plans and outcome for 802.11be, particularly in relation to coexistence</a:t>
            </a:r>
          </a:p>
          <a:p>
            <a:pPr lvl="1"/>
            <a:r>
              <a:rPr lang="en-AU" dirty="0" smtClean="0"/>
              <a:t>Alfred </a:t>
            </a:r>
            <a:r>
              <a:rPr lang="en-AU" dirty="0" err="1"/>
              <a:t>Asterjadhi</a:t>
            </a:r>
            <a:r>
              <a:rPr lang="en-AU" dirty="0"/>
              <a:t> </a:t>
            </a:r>
            <a:r>
              <a:rPr lang="en-AU" dirty="0" smtClean="0"/>
              <a:t>(new </a:t>
            </a:r>
            <a:r>
              <a:rPr lang="en-AU" dirty="0" err="1" smtClean="0"/>
              <a:t>TGbe</a:t>
            </a:r>
            <a:r>
              <a:rPr lang="en-AU" dirty="0" smtClean="0"/>
              <a:t> Chair) has now agreed to arrange for a presentation</a:t>
            </a:r>
          </a:p>
          <a:p>
            <a:pPr lvl="2"/>
            <a:r>
              <a:rPr lang="en-AU" dirty="0"/>
              <a:t>Speaker: </a:t>
            </a:r>
            <a:r>
              <a:rPr lang="en-AU" dirty="0" smtClean="0">
                <a:solidFill>
                  <a:srgbClr val="FF0000"/>
                </a:solidFill>
              </a:rPr>
              <a:t>tbc</a:t>
            </a:r>
          </a:p>
          <a:p>
            <a:pPr lvl="2"/>
            <a:r>
              <a:rPr lang="en-AU" dirty="0"/>
              <a:t>Abstract &amp; outline: </a:t>
            </a:r>
            <a:r>
              <a:rPr lang="en-AU" dirty="0" smtClean="0">
                <a:solidFill>
                  <a:srgbClr val="FF0000"/>
                </a:solidFill>
              </a:rPr>
              <a:t>tbc</a:t>
            </a:r>
            <a:endParaRPr lang="en-AU" dirty="0">
              <a:solidFill>
                <a:srgbClr val="FF0000"/>
              </a:solidFill>
            </a:endParaRPr>
          </a:p>
          <a:p>
            <a:pPr lvl="2"/>
            <a:r>
              <a:rPr lang="en-AU" dirty="0"/>
              <a:t>Length: </a:t>
            </a:r>
            <a:r>
              <a:rPr lang="en-AU" dirty="0" smtClean="0">
                <a:solidFill>
                  <a:srgbClr val="FF0000"/>
                </a:solidFill>
              </a:rPr>
              <a:t>tbc</a:t>
            </a:r>
            <a:endParaRPr lang="en-AU" dirty="0"/>
          </a:p>
          <a:p>
            <a:pPr lvl="1"/>
            <a:endParaRPr lang="en-AU" dirty="0" smtClean="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3261124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has agreed to provide an “invited paper” discussing EN 301 893 and related issues</a:t>
            </a:r>
            <a:endParaRPr lang="en-AU" dirty="0"/>
          </a:p>
        </p:txBody>
      </p:sp>
      <p:sp>
        <p:nvSpPr>
          <p:cNvPr id="3" name="Content Placeholder 2"/>
          <p:cNvSpPr>
            <a:spLocks noGrp="1"/>
          </p:cNvSpPr>
          <p:nvPr>
            <p:ph idx="1"/>
          </p:nvPr>
        </p:nvSpPr>
        <p:spPr/>
        <p:txBody>
          <a:bodyPr/>
          <a:lstStyle/>
          <a:p>
            <a:pPr lvl="1"/>
            <a:r>
              <a:rPr lang="en-US" dirty="0" smtClean="0"/>
              <a:t>Request to ESTI BRAN Chair </a:t>
            </a:r>
            <a:r>
              <a:rPr lang="en-AU" dirty="0"/>
              <a:t>for an invited paper </a:t>
            </a:r>
            <a:r>
              <a:rPr lang="en-AU" dirty="0" smtClean="0"/>
              <a:t>regulatory update on  </a:t>
            </a:r>
            <a:r>
              <a:rPr lang="en-AU" dirty="0"/>
              <a:t>EN 301 893 and similar work for 6 GHz</a:t>
            </a:r>
            <a:endParaRPr lang="en-US" dirty="0" smtClean="0"/>
          </a:p>
          <a:p>
            <a:pPr lvl="2"/>
            <a:r>
              <a:rPr lang="en-US" i="1" dirty="0" smtClean="0"/>
              <a:t>… request </a:t>
            </a:r>
            <a:r>
              <a:rPr lang="en-US" i="1" dirty="0"/>
              <a:t>that you arrange for one or more BRAN participants to develop appropriate material for the invited paper that describes progress in the aspects of EN 301 893 related to coexistence and any plans for activities to address similar issues in the 6Ghz band.</a:t>
            </a:r>
            <a:endParaRPr lang="en-AU" i="1" dirty="0"/>
          </a:p>
          <a:p>
            <a:pPr lvl="1"/>
            <a:r>
              <a:rPr lang="en-AU" dirty="0" smtClean="0"/>
              <a:t>The ETSI BRAN Chair sent the IEEE 802.11 WG Chair a response after the recent ETSI BRAN meeting</a:t>
            </a:r>
          </a:p>
          <a:p>
            <a:pPr lvl="2"/>
            <a:r>
              <a:rPr lang="en-US" i="1" dirty="0" smtClean="0"/>
              <a:t>We </a:t>
            </a:r>
            <a:r>
              <a:rPr lang="en-US" i="1" dirty="0"/>
              <a:t>are pleased to inform you that TC BRAN has accepted this invitation and in addition we agreed that we will prepare a short presentation for which the headlines are copied </a:t>
            </a:r>
            <a:r>
              <a:rPr lang="en-US" i="1" dirty="0" smtClean="0"/>
              <a:t>below</a:t>
            </a:r>
          </a:p>
          <a:p>
            <a:pPr lvl="2"/>
            <a:r>
              <a:rPr lang="en-US" i="1" dirty="0" smtClean="0"/>
              <a:t>The </a:t>
            </a:r>
            <a:r>
              <a:rPr lang="en-US" i="1" dirty="0"/>
              <a:t>presentation itself will be done by David Boldy who is vice-chair of ETSI TC </a:t>
            </a:r>
            <a:r>
              <a:rPr lang="en-US" i="1" dirty="0" smtClean="0"/>
              <a:t>BRAN</a:t>
            </a:r>
          </a:p>
          <a:p>
            <a:pPr lvl="2"/>
            <a:r>
              <a:rPr lang="en-US" i="1" dirty="0" smtClean="0"/>
              <a:t>The </a:t>
            </a:r>
            <a:r>
              <a:rPr lang="en-US" i="1" dirty="0"/>
              <a:t>slide deck will be send to you immediately after our next meeting in June which will end on Thursday 20 June. </a:t>
            </a:r>
            <a:endParaRPr lang="en-AU" sz="1800" i="1" dirty="0"/>
          </a:p>
          <a:p>
            <a:pPr lvl="1"/>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33647684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have prepared an outline of their contribution to the </a:t>
            </a:r>
            <a:r>
              <a:rPr lang="en-AU" i="1" dirty="0" err="1" smtClean="0"/>
              <a:t>Coex</a:t>
            </a:r>
            <a:r>
              <a:rPr lang="en-AU" i="1" dirty="0" smtClean="0"/>
              <a:t> Workshop</a:t>
            </a:r>
            <a:endParaRPr lang="en-AU" i="1" dirty="0"/>
          </a:p>
        </p:txBody>
      </p:sp>
      <p:sp>
        <p:nvSpPr>
          <p:cNvPr id="3" name="Content Placeholder 2"/>
          <p:cNvSpPr>
            <a:spLocks noGrp="1"/>
          </p:cNvSpPr>
          <p:nvPr>
            <p:ph idx="1"/>
          </p:nvPr>
        </p:nvSpPr>
        <p:spPr/>
        <p:txBody>
          <a:bodyPr/>
          <a:lstStyle/>
          <a:p>
            <a:r>
              <a:rPr lang="nl-BE" dirty="0" smtClean="0"/>
              <a:t>ETSI BRAN outline (1/2)</a:t>
            </a:r>
          </a:p>
          <a:p>
            <a:pPr lvl="1"/>
            <a:r>
              <a:rPr lang="nl-BE" i="1" dirty="0" smtClean="0"/>
              <a:t>Status of 6GHz in Europe</a:t>
            </a:r>
            <a:endParaRPr lang="en-AU" i="1" dirty="0" smtClean="0"/>
          </a:p>
          <a:p>
            <a:pPr lvl="2"/>
            <a:r>
              <a:rPr lang="en-GB" i="1" dirty="0" smtClean="0"/>
              <a:t>SE45: ECC Report 302 (Timeline)</a:t>
            </a:r>
            <a:endParaRPr lang="en-AU" i="1" dirty="0" smtClean="0"/>
          </a:p>
          <a:p>
            <a:pPr lvl="2"/>
            <a:r>
              <a:rPr lang="en-GB" i="1" dirty="0" smtClean="0"/>
              <a:t>FM57: Draft CEPT Report A in response to the EC mandate (Timeline)</a:t>
            </a:r>
            <a:endParaRPr lang="en-AU" i="1" dirty="0" smtClean="0"/>
          </a:p>
          <a:p>
            <a:pPr lvl="2"/>
            <a:r>
              <a:rPr lang="en-GB" i="1" dirty="0" smtClean="0"/>
              <a:t>FM57: Draft CEPT Report B in response to the EC mandate (Timeline)</a:t>
            </a:r>
            <a:endParaRPr lang="en-AU" i="1" dirty="0" smtClean="0"/>
          </a:p>
          <a:p>
            <a:pPr lvl="2"/>
            <a:r>
              <a:rPr lang="en-GB" i="1" dirty="0" smtClean="0"/>
              <a:t>Hand off process from CEPT to ETSI</a:t>
            </a:r>
            <a:endParaRPr lang="en-AU" i="1" dirty="0" smtClean="0"/>
          </a:p>
          <a:p>
            <a:pPr lvl="1"/>
            <a:r>
              <a:rPr lang="nl-BE" i="1" dirty="0" smtClean="0"/>
              <a:t>ETSI 6GHz </a:t>
            </a:r>
            <a:endParaRPr lang="en-AU" i="1" dirty="0" smtClean="0"/>
          </a:p>
          <a:p>
            <a:pPr lvl="2"/>
            <a:r>
              <a:rPr lang="en-GB" i="1" dirty="0" smtClean="0"/>
              <a:t>Development of an ETSI </a:t>
            </a:r>
            <a:r>
              <a:rPr lang="en-GB" i="1" dirty="0" err="1" smtClean="0"/>
              <a:t>SRDoc</a:t>
            </a:r>
            <a:r>
              <a:rPr lang="en-GB" i="1" dirty="0" smtClean="0"/>
              <a:t> (containing the spectrum request to CEPT)</a:t>
            </a:r>
            <a:endParaRPr lang="en-AU" i="1" dirty="0" smtClean="0"/>
          </a:p>
          <a:p>
            <a:pPr lvl="2"/>
            <a:r>
              <a:rPr lang="en-GB" i="1" dirty="0" smtClean="0"/>
              <a:t>Development of an ETSI Technical Report (TR)</a:t>
            </a:r>
            <a:endParaRPr lang="en-AU" i="1" dirty="0" smtClean="0"/>
          </a:p>
          <a:p>
            <a:pPr lvl="2"/>
            <a:r>
              <a:rPr lang="en-GB" i="1" dirty="0" smtClean="0"/>
              <a:t>Work item for developing an ETSI Harmonized Standard </a:t>
            </a:r>
            <a:endParaRPr lang="en-AU" i="1" dirty="0" smtClean="0"/>
          </a:p>
          <a:p>
            <a:pPr lvl="3"/>
            <a:r>
              <a:rPr lang="en-GB" i="1" dirty="0" smtClean="0"/>
              <a:t>timelines</a:t>
            </a:r>
            <a:endParaRPr lang="en-AU" i="1" dirty="0" smtClean="0"/>
          </a:p>
          <a:p>
            <a:pPr lvl="3"/>
            <a:r>
              <a:rPr lang="en-GB" i="1" dirty="0" smtClean="0"/>
              <a:t>EN 301 893 or new standard??</a:t>
            </a:r>
            <a:endParaRPr lang="en-AU" i="1" dirty="0" smtClean="0"/>
          </a:p>
          <a:p>
            <a:pPr lvl="2"/>
            <a:r>
              <a:rPr lang="en-GB" i="1" dirty="0" smtClean="0"/>
              <a:t>Work programme (explanation of timelines/procedure/deliverables)</a:t>
            </a:r>
            <a:endParaRPr lang="en-AU" i="1" dirty="0" smtClean="0"/>
          </a:p>
          <a:p>
            <a:pPr lvl="1"/>
            <a:r>
              <a:rPr lang="en-AU" i="1" dirty="0" smtClean="0"/>
              <a:t>…</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34</a:t>
            </a:fld>
            <a:endParaRPr lang="en-US"/>
          </a:p>
        </p:txBody>
      </p:sp>
      <p:sp>
        <p:nvSpPr>
          <p:cNvPr id="6" name="Rectangle 5"/>
          <p:cNvSpPr/>
          <p:nvPr/>
        </p:nvSpPr>
        <p:spPr bwMode="auto">
          <a:xfrm rot="2115665">
            <a:off x="6743807" y="1600199"/>
            <a:ext cx="1981200"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FF0000"/>
                </a:solidFill>
                <a:effectLst/>
                <a:latin typeface="+mj-lt"/>
              </a:rPr>
              <a:t>Reviewed</a:t>
            </a:r>
            <a:r>
              <a:rPr kumimoji="0" lang="en-AU" sz="1600" b="1" i="0" u="none" strike="noStrike" cap="none" normalizeH="0" dirty="0" smtClean="0">
                <a:ln>
                  <a:noFill/>
                </a:ln>
                <a:solidFill>
                  <a:srgbClr val="FF0000"/>
                </a:solidFill>
                <a:effectLst/>
                <a:latin typeface="+mj-lt"/>
              </a:rPr>
              <a:t> by </a:t>
            </a:r>
            <a:r>
              <a:rPr kumimoji="0" lang="en-AU" sz="1600" b="1" i="0" u="none" strike="noStrike" cap="none" normalizeH="0" dirty="0" err="1" smtClean="0">
                <a:ln>
                  <a:noFill/>
                </a:ln>
                <a:solidFill>
                  <a:srgbClr val="FF0000"/>
                </a:solidFill>
                <a:effectLst/>
                <a:latin typeface="+mj-lt"/>
              </a:rPr>
              <a:t>Coex</a:t>
            </a:r>
            <a:r>
              <a:rPr kumimoji="0" lang="en-AU" sz="1600" b="1" i="0" u="none" strike="noStrike" cap="none" normalizeH="0" dirty="0" smtClean="0">
                <a:ln>
                  <a:noFill/>
                </a:ln>
                <a:solidFill>
                  <a:srgbClr val="FF0000"/>
                </a:solidFill>
                <a:effectLst/>
                <a:latin typeface="+mj-lt"/>
              </a:rPr>
              <a:t> SC in March 2019</a:t>
            </a:r>
            <a:endParaRPr kumimoji="0" lang="en-AU" sz="1600" b="1"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3284239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have prepared an outline of their contribution to the </a:t>
            </a:r>
            <a:r>
              <a:rPr lang="en-AU" i="1" dirty="0" err="1" smtClean="0"/>
              <a:t>Coex</a:t>
            </a:r>
            <a:r>
              <a:rPr lang="en-AU" i="1" dirty="0" smtClean="0"/>
              <a:t> Workshop</a:t>
            </a:r>
            <a:endParaRPr lang="en-AU" i="1" dirty="0"/>
          </a:p>
        </p:txBody>
      </p:sp>
      <p:sp>
        <p:nvSpPr>
          <p:cNvPr id="3" name="Content Placeholder 2"/>
          <p:cNvSpPr>
            <a:spLocks noGrp="1"/>
          </p:cNvSpPr>
          <p:nvPr>
            <p:ph idx="1"/>
          </p:nvPr>
        </p:nvSpPr>
        <p:spPr/>
        <p:txBody>
          <a:bodyPr/>
          <a:lstStyle/>
          <a:p>
            <a:r>
              <a:rPr lang="nl-BE" dirty="0" smtClean="0"/>
              <a:t>ETSI BRAN outline (2/2)</a:t>
            </a:r>
          </a:p>
          <a:p>
            <a:pPr lvl="1"/>
            <a:r>
              <a:rPr lang="nl-BE" i="1" dirty="0" smtClean="0"/>
              <a:t>...</a:t>
            </a:r>
          </a:p>
          <a:p>
            <a:pPr lvl="1"/>
            <a:r>
              <a:rPr lang="nl-BE" i="1" dirty="0" smtClean="0"/>
              <a:t>ETSI 5GHz </a:t>
            </a:r>
            <a:endParaRPr lang="en-AU" i="1" dirty="0" smtClean="0"/>
          </a:p>
          <a:p>
            <a:pPr lvl="2"/>
            <a:r>
              <a:rPr lang="en-GB" i="1" dirty="0" smtClean="0"/>
              <a:t>Status of EN 301 893 v2.2.1</a:t>
            </a:r>
            <a:endParaRPr lang="en-AU" i="1" dirty="0" smtClean="0"/>
          </a:p>
          <a:p>
            <a:pPr lvl="2"/>
            <a:r>
              <a:rPr lang="en-GB" i="1" dirty="0" smtClean="0"/>
              <a:t>Brief History of Adaptivity </a:t>
            </a:r>
            <a:endParaRPr lang="en-AU" i="1" dirty="0" smtClean="0"/>
          </a:p>
          <a:p>
            <a:pPr lvl="2"/>
            <a:r>
              <a:rPr lang="en-GB" i="1" dirty="0" smtClean="0"/>
              <a:t>Lessons learned from the past</a:t>
            </a:r>
            <a:endParaRPr lang="en-AU" i="1" dirty="0" smtClean="0"/>
          </a:p>
          <a:p>
            <a:pPr lvl="3"/>
            <a:r>
              <a:rPr lang="en-GB" i="1" dirty="0" smtClean="0"/>
              <a:t>Most contentious requirements/compromises</a:t>
            </a:r>
            <a:endParaRPr lang="en-AU" i="1" dirty="0" smtClean="0"/>
          </a:p>
          <a:p>
            <a:pPr lvl="2"/>
            <a:r>
              <a:rPr lang="en-GB" i="1" dirty="0" smtClean="0"/>
              <a:t>What can ETSI do better for 6GHz?</a:t>
            </a:r>
            <a:endParaRPr lang="en-AU" i="1" dirty="0" smtClean="0"/>
          </a:p>
          <a:p>
            <a:pPr lvl="1"/>
            <a:r>
              <a:rPr lang="en-US" i="1" dirty="0" smtClean="0"/>
              <a:t>Participation </a:t>
            </a:r>
          </a:p>
          <a:p>
            <a:pPr lvl="2"/>
            <a:r>
              <a:rPr lang="en-US" i="1" dirty="0" smtClean="0"/>
              <a:t>Next BRAN meeting dates BRAN#103/104</a:t>
            </a:r>
            <a:endParaRPr lang="en-AU" i="1" dirty="0" smtClean="0"/>
          </a:p>
          <a:p>
            <a:pPr lvl="2"/>
            <a:r>
              <a:rPr lang="nl-BE" i="1" dirty="0" smtClean="0"/>
              <a:t>Participation / Proposals / contributions welcome</a:t>
            </a:r>
            <a:endParaRPr lang="en-AU" i="1" dirty="0" smtClean="0"/>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35</a:t>
            </a:fld>
            <a:endParaRPr lang="en-US"/>
          </a:p>
        </p:txBody>
      </p:sp>
      <p:sp>
        <p:nvSpPr>
          <p:cNvPr id="6" name="Rectangle 5"/>
          <p:cNvSpPr/>
          <p:nvPr/>
        </p:nvSpPr>
        <p:spPr bwMode="auto">
          <a:xfrm rot="2115665">
            <a:off x="6743807" y="1600199"/>
            <a:ext cx="1981200"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FF0000"/>
                </a:solidFill>
                <a:effectLst/>
                <a:latin typeface="+mj-lt"/>
              </a:rPr>
              <a:t>Reviewed</a:t>
            </a:r>
            <a:r>
              <a:rPr kumimoji="0" lang="en-AU" sz="1600" b="1" i="0" u="none" strike="noStrike" cap="none" normalizeH="0" dirty="0" smtClean="0">
                <a:ln>
                  <a:noFill/>
                </a:ln>
                <a:solidFill>
                  <a:srgbClr val="FF0000"/>
                </a:solidFill>
                <a:effectLst/>
                <a:latin typeface="+mj-lt"/>
              </a:rPr>
              <a:t> by </a:t>
            </a:r>
            <a:r>
              <a:rPr kumimoji="0" lang="en-AU" sz="1600" b="1" i="0" u="none" strike="noStrike" cap="none" normalizeH="0" dirty="0" err="1" smtClean="0">
                <a:ln>
                  <a:noFill/>
                </a:ln>
                <a:solidFill>
                  <a:srgbClr val="FF0000"/>
                </a:solidFill>
                <a:effectLst/>
                <a:latin typeface="+mj-lt"/>
              </a:rPr>
              <a:t>Coex</a:t>
            </a:r>
            <a:r>
              <a:rPr kumimoji="0" lang="en-AU" sz="1600" b="1" i="0" u="none" strike="noStrike" cap="none" normalizeH="0" dirty="0" smtClean="0">
                <a:ln>
                  <a:noFill/>
                </a:ln>
                <a:solidFill>
                  <a:srgbClr val="FF0000"/>
                </a:solidFill>
                <a:effectLst/>
                <a:latin typeface="+mj-lt"/>
              </a:rPr>
              <a:t> SC in March 2019</a:t>
            </a:r>
            <a:endParaRPr kumimoji="0" lang="en-AU" sz="1600" b="1"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22055547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Andy Gowans (OFCOM) has accepted an invitation to provide a 6GHz regulatory update</a:t>
            </a:r>
            <a:endParaRPr lang="en-AU" dirty="0"/>
          </a:p>
        </p:txBody>
      </p:sp>
      <p:sp>
        <p:nvSpPr>
          <p:cNvPr id="3" name="Content Placeholder 2"/>
          <p:cNvSpPr>
            <a:spLocks noGrp="1"/>
          </p:cNvSpPr>
          <p:nvPr>
            <p:ph idx="1"/>
          </p:nvPr>
        </p:nvSpPr>
        <p:spPr/>
        <p:txBody>
          <a:bodyPr/>
          <a:lstStyle/>
          <a:p>
            <a:pPr lvl="1"/>
            <a:r>
              <a:rPr lang="en-AU" dirty="0" smtClean="0"/>
              <a:t>Access to 6 GHz spectrum is a precondition to any coexistence discussions</a:t>
            </a:r>
          </a:p>
          <a:p>
            <a:pPr lvl="1"/>
            <a:r>
              <a:rPr lang="en-AU" dirty="0" smtClean="0"/>
              <a:t>Dorothy Stanley (IEEE 802.11 WG Chair) suggested that we ask Andy Gowans (OFCOM) to provide a brief summary of the situation for access to 6 GHz globally and any likely associated rules</a:t>
            </a:r>
          </a:p>
          <a:p>
            <a:pPr lvl="1"/>
            <a:r>
              <a:rPr lang="en-AU" dirty="0" smtClean="0"/>
              <a:t>The </a:t>
            </a:r>
            <a:r>
              <a:rPr lang="en-AU" dirty="0" err="1" smtClean="0"/>
              <a:t>Coex</a:t>
            </a:r>
            <a:r>
              <a:rPr lang="en-AU" dirty="0" smtClean="0"/>
              <a:t> SC Chair sent Andy an invitation by e-mail, which he accepted</a:t>
            </a:r>
          </a:p>
          <a:p>
            <a:pPr lvl="2"/>
            <a:r>
              <a:rPr lang="en-AU" dirty="0" smtClean="0"/>
              <a:t>He has confirmed and is registered</a:t>
            </a:r>
            <a:endParaRPr lang="en-AU" dirty="0" smtClean="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36</a:t>
            </a:fld>
            <a:endParaRPr lang="en-US"/>
          </a:p>
        </p:txBody>
      </p:sp>
    </p:spTree>
    <p:extLst>
      <p:ext uri="{BB962C8B-B14F-4D97-AF65-F5344CB8AC3E}">
        <p14:creationId xmlns:p14="http://schemas.microsoft.com/office/powerpoint/2010/main" val="40970280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err="1" smtClean="0"/>
              <a:t>Coex</a:t>
            </a:r>
            <a:r>
              <a:rPr lang="en-AU" i="1" dirty="0" smtClean="0"/>
              <a:t> Workshop </a:t>
            </a:r>
            <a:r>
              <a:rPr lang="en-AU" dirty="0" smtClean="0"/>
              <a:t>allows anyone to submit a proposal for a paper on any </a:t>
            </a:r>
            <a:r>
              <a:rPr lang="en-AU" dirty="0" err="1" smtClean="0"/>
              <a:t>coex</a:t>
            </a:r>
            <a:r>
              <a:rPr lang="en-AU" dirty="0" smtClean="0"/>
              <a:t> topic</a:t>
            </a:r>
            <a:endParaRPr lang="en-AU" dirty="0"/>
          </a:p>
        </p:txBody>
      </p:sp>
      <p:sp>
        <p:nvSpPr>
          <p:cNvPr id="3" name="Content Placeholder 2"/>
          <p:cNvSpPr>
            <a:spLocks noGrp="1"/>
          </p:cNvSpPr>
          <p:nvPr>
            <p:ph idx="1"/>
          </p:nvPr>
        </p:nvSpPr>
        <p:spPr/>
        <p:txBody>
          <a:bodyPr/>
          <a:lstStyle/>
          <a:p>
            <a:pPr lvl="1"/>
            <a:r>
              <a:rPr lang="en-AU" dirty="0" smtClean="0"/>
              <a:t>The </a:t>
            </a:r>
            <a:r>
              <a:rPr lang="en-AU" i="1" dirty="0" err="1" smtClean="0"/>
              <a:t>Coex</a:t>
            </a:r>
            <a:r>
              <a:rPr lang="en-AU" i="1" dirty="0" smtClean="0"/>
              <a:t> Workshop </a:t>
            </a:r>
            <a:r>
              <a:rPr lang="en-AU" dirty="0" smtClean="0"/>
              <a:t>includes significant time for presentation and discussion for contributed papers on any topic (related to coexistence)</a:t>
            </a:r>
          </a:p>
          <a:p>
            <a:pPr lvl="1"/>
            <a:r>
              <a:rPr lang="en-AU" dirty="0" smtClean="0"/>
              <a:t>The idea is to encourage discussions that lead </a:t>
            </a:r>
            <a:r>
              <a:rPr lang="en-AU" dirty="0" smtClean="0"/>
              <a:t>towards collaboration </a:t>
            </a:r>
            <a:r>
              <a:rPr lang="en-AU" dirty="0" smtClean="0"/>
              <a:t>and consensus on the best way to good coexistence …</a:t>
            </a:r>
          </a:p>
          <a:p>
            <a:pPr lvl="1"/>
            <a:r>
              <a:rPr lang="en-AU" dirty="0" smtClean="0"/>
              <a:t>… rather than just a series of “official” presentations that entrench positions</a:t>
            </a:r>
          </a:p>
          <a:p>
            <a:pPr lvl="1"/>
            <a:r>
              <a:rPr lang="en-AU" dirty="0"/>
              <a:t>A deadline for proposals </a:t>
            </a:r>
            <a:r>
              <a:rPr lang="en-AU" dirty="0" smtClean="0"/>
              <a:t>was set </a:t>
            </a:r>
            <a:r>
              <a:rPr lang="en-AU" dirty="0"/>
              <a:t>for 12 May, </a:t>
            </a:r>
            <a:r>
              <a:rPr lang="en-AU" dirty="0" smtClean="0"/>
              <a:t>just </a:t>
            </a:r>
            <a:r>
              <a:rPr lang="en-AU" dirty="0"/>
              <a:t>before </a:t>
            </a:r>
            <a:r>
              <a:rPr lang="en-AU" dirty="0" smtClean="0"/>
              <a:t>our meeting in Atlanta, and accepted authors are expected </a:t>
            </a:r>
            <a:r>
              <a:rPr lang="en-AU" dirty="0"/>
              <a:t>to submit final versions of their papers </a:t>
            </a:r>
            <a:r>
              <a:rPr lang="en-AU" dirty="0" smtClean="0"/>
              <a:t>by 1 July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24015485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non-invited papers will form the basis for discussion during the </a:t>
            </a:r>
            <a:r>
              <a:rPr lang="en-AU" dirty="0" err="1" smtClean="0"/>
              <a:t>Coex</a:t>
            </a:r>
            <a:r>
              <a:rPr lang="en-AU" dirty="0" smtClean="0"/>
              <a:t> Workshop</a:t>
            </a:r>
            <a:endParaRPr lang="en-AU" dirty="0"/>
          </a:p>
        </p:txBody>
      </p:sp>
      <p:sp>
        <p:nvSpPr>
          <p:cNvPr id="3" name="Content Placeholder 2"/>
          <p:cNvSpPr>
            <a:spLocks noGrp="1"/>
          </p:cNvSpPr>
          <p:nvPr>
            <p:ph idx="1"/>
          </p:nvPr>
        </p:nvSpPr>
        <p:spPr/>
        <p:txBody>
          <a:bodyPr/>
          <a:lstStyle/>
          <a:p>
            <a:pPr lvl="1"/>
            <a:r>
              <a:rPr lang="en-AU" dirty="0" smtClean="0"/>
              <a:t>Possible topics previously discussed included:</a:t>
            </a:r>
          </a:p>
          <a:p>
            <a:pPr lvl="2"/>
            <a:r>
              <a:rPr lang="en-AU" dirty="0" smtClean="0"/>
              <a:t>Principles </a:t>
            </a:r>
            <a:r>
              <a:rPr lang="en-AU" dirty="0"/>
              <a:t>of sharing, </a:t>
            </a:r>
            <a:r>
              <a:rPr lang="en-AU" dirty="0" err="1"/>
              <a:t>eg</a:t>
            </a:r>
            <a:r>
              <a:rPr lang="en-AU" dirty="0"/>
              <a:t> no sharing, avoidance, coexistence</a:t>
            </a:r>
          </a:p>
          <a:p>
            <a:pPr lvl="2"/>
            <a:r>
              <a:rPr lang="en-AU" dirty="0"/>
              <a:t>Practical challenges of sharing, </a:t>
            </a:r>
            <a:r>
              <a:rPr lang="en-AU" dirty="0" err="1"/>
              <a:t>eg</a:t>
            </a:r>
            <a:r>
              <a:rPr lang="en-AU" dirty="0"/>
              <a:t> cultural differences, independent decision making</a:t>
            </a:r>
          </a:p>
          <a:p>
            <a:pPr lvl="2"/>
            <a:r>
              <a:rPr lang="en-AU" dirty="0"/>
              <a:t>Deployment experience in 5 GHz with LAA/Wi-Fi coexistence</a:t>
            </a:r>
          </a:p>
          <a:p>
            <a:pPr lvl="2"/>
            <a:r>
              <a:rPr lang="en-AU" dirty="0"/>
              <a:t>Simulation results </a:t>
            </a:r>
            <a:r>
              <a:rPr lang="en-AU" dirty="0" smtClean="0"/>
              <a:t>of </a:t>
            </a:r>
            <a:r>
              <a:rPr lang="en-AU" dirty="0"/>
              <a:t>various coexistence schemes</a:t>
            </a:r>
          </a:p>
          <a:p>
            <a:pPr lvl="2"/>
            <a:r>
              <a:rPr lang="en-AU" dirty="0"/>
              <a:t>Proposed requirements for any coexistence schemes</a:t>
            </a:r>
          </a:p>
          <a:p>
            <a:pPr lvl="2"/>
            <a:r>
              <a:rPr lang="en-AU" dirty="0"/>
              <a:t>The use of ED-only vs PD/ED vs both</a:t>
            </a:r>
          </a:p>
          <a:p>
            <a:pPr lvl="2"/>
            <a:r>
              <a:rPr lang="en-AU" dirty="0"/>
              <a:t>The use of 802.11 or common preambles</a:t>
            </a:r>
          </a:p>
          <a:p>
            <a:pPr lvl="2"/>
            <a:r>
              <a:rPr lang="en-AU" dirty="0"/>
              <a:t>Multi-channel sharing</a:t>
            </a:r>
          </a:p>
          <a:p>
            <a:pPr lvl="2"/>
            <a:r>
              <a:rPr lang="en-AU" dirty="0"/>
              <a:t>Blocking energy </a:t>
            </a:r>
            <a:r>
              <a:rPr lang="en-AU" dirty="0">
                <a:sym typeface="Wingdings" panose="05000000000000000000" pitchFamily="2" charset="2"/>
              </a:rPr>
              <a:t></a:t>
            </a:r>
            <a:endParaRPr lang="en-AU" dirty="0"/>
          </a:p>
          <a:p>
            <a:pPr lvl="2"/>
            <a:r>
              <a:rPr lang="en-AU" dirty="0"/>
              <a:t>The use of no LBT or short LBT</a:t>
            </a:r>
          </a:p>
          <a:p>
            <a:pPr lvl="2"/>
            <a:r>
              <a:rPr lang="en-AU" dirty="0"/>
              <a:t>CW adjustment with delayed acknowledgments</a:t>
            </a:r>
          </a:p>
          <a:p>
            <a:pPr lvl="2"/>
            <a:r>
              <a:rPr lang="en-AU" dirty="0"/>
              <a:t>Synchronous access in U-NII-7 (Qualcomm proposal</a:t>
            </a:r>
            <a:r>
              <a:rPr lang="en-AU" dirty="0" smtClean="0"/>
              <a:t>)</a:t>
            </a:r>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16430717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a:t>
            </a:r>
            <a:r>
              <a:rPr lang="en-AU" dirty="0" smtClean="0"/>
              <a:t>topics for the workshop were suggested after the Vancouver meeting</a:t>
            </a:r>
            <a:endParaRPr lang="en-AU" dirty="0"/>
          </a:p>
        </p:txBody>
      </p:sp>
      <p:sp>
        <p:nvSpPr>
          <p:cNvPr id="3" name="Content Placeholder 2"/>
          <p:cNvSpPr>
            <a:spLocks noGrp="1"/>
          </p:cNvSpPr>
          <p:nvPr>
            <p:ph idx="1"/>
          </p:nvPr>
        </p:nvSpPr>
        <p:spPr/>
        <p:txBody>
          <a:bodyPr/>
          <a:lstStyle/>
          <a:p>
            <a:pPr lvl="1"/>
            <a:r>
              <a:rPr lang="en-AU" dirty="0" smtClean="0"/>
              <a:t>Additional topics suggested after Vancouver</a:t>
            </a:r>
          </a:p>
          <a:p>
            <a:pPr lvl="2"/>
            <a:r>
              <a:rPr lang="en-AU" dirty="0" smtClean="0"/>
              <a:t>A presentation </a:t>
            </a:r>
            <a:r>
              <a:rPr lang="en-AU" dirty="0"/>
              <a:t>that highlights that </a:t>
            </a:r>
            <a:r>
              <a:rPr lang="en-AU" dirty="0" smtClean="0"/>
              <a:t>802.11ax </a:t>
            </a:r>
            <a:r>
              <a:rPr lang="en-AU" dirty="0"/>
              <a:t>does LBT (virtual and real) after a trigger frame (if response longer than 128 or 484us</a:t>
            </a:r>
            <a:r>
              <a:rPr lang="en-AU" dirty="0" smtClean="0"/>
              <a:t>) to avoid hidden station issues</a:t>
            </a:r>
            <a:endParaRPr lang="en-AU" dirty="0"/>
          </a:p>
          <a:p>
            <a:pPr lvl="2"/>
            <a:r>
              <a:rPr lang="en-AU" dirty="0"/>
              <a:t>What packets should use high priority?, </a:t>
            </a:r>
            <a:r>
              <a:rPr lang="en-AU" dirty="0" err="1"/>
              <a:t>eg</a:t>
            </a:r>
            <a:r>
              <a:rPr lang="en-AU" dirty="0"/>
              <a:t> DRS, other reference signals</a:t>
            </a:r>
          </a:p>
          <a:p>
            <a:pPr lvl="2"/>
            <a:r>
              <a:rPr lang="en-AU" dirty="0"/>
              <a:t>Should NR-U management packets use high priority CWmin regardless of previous transmission </a:t>
            </a:r>
            <a:r>
              <a:rPr lang="en-AU" dirty="0" smtClean="0"/>
              <a:t>history</a:t>
            </a:r>
          </a:p>
          <a:p>
            <a:pPr lvl="2"/>
            <a:r>
              <a:rPr lang="en-AU" dirty="0"/>
              <a:t>LBT: a basis for sharing in unlicensed spectrum</a:t>
            </a:r>
          </a:p>
          <a:p>
            <a:pPr lvl="2"/>
            <a:r>
              <a:rPr lang="en-AU" dirty="0"/>
              <a:t>Look back at resolution of issues from Rel-15</a:t>
            </a:r>
          </a:p>
          <a:p>
            <a:pPr lvl="2"/>
            <a:r>
              <a:rPr lang="en-AU" dirty="0" smtClean="0"/>
              <a:t>Fairness </a:t>
            </a:r>
            <a:r>
              <a:rPr lang="en-AU" dirty="0"/>
              <a:t>criteria</a:t>
            </a:r>
          </a:p>
          <a:p>
            <a:pPr lvl="1"/>
            <a:endParaRPr lang="en-AU" dirty="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123034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a:t>
            </a:r>
            <a:r>
              <a:rPr lang="en-AU" i="1" dirty="0" err="1"/>
              <a:t>Coex</a:t>
            </a:r>
            <a:r>
              <a:rPr lang="en-AU" i="1" dirty="0"/>
              <a:t> SC </a:t>
            </a:r>
            <a:r>
              <a:rPr lang="en-AU" dirty="0" smtClean="0"/>
              <a:t>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4</a:t>
            </a:fld>
            <a:endParaRPr lang="en-US" dirty="0"/>
          </a:p>
        </p:txBody>
      </p:sp>
      <p:pic>
        <p:nvPicPr>
          <p:cNvPr id="6" name="Picture 5"/>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26761781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evaluate the responses to the call for papers</a:t>
            </a:r>
            <a:endParaRPr lang="en-AU" dirty="0"/>
          </a:p>
        </p:txBody>
      </p:sp>
      <p:sp>
        <p:nvSpPr>
          <p:cNvPr id="3" name="Content Placeholder 2"/>
          <p:cNvSpPr>
            <a:spLocks noGrp="1"/>
          </p:cNvSpPr>
          <p:nvPr>
            <p:ph idx="1"/>
          </p:nvPr>
        </p:nvSpPr>
        <p:spPr/>
        <p:txBody>
          <a:bodyPr/>
          <a:lstStyle/>
          <a:p>
            <a:r>
              <a:rPr lang="en-AU" dirty="0" smtClean="0"/>
              <a:t>List of received proposals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913419662"/>
              </p:ext>
            </p:extLst>
          </p:nvPr>
        </p:nvGraphicFramePr>
        <p:xfrm>
          <a:off x="685798" y="2438400"/>
          <a:ext cx="7858126" cy="4028440"/>
        </p:xfrm>
        <a:graphic>
          <a:graphicData uri="http://schemas.openxmlformats.org/drawingml/2006/table">
            <a:tbl>
              <a:tblPr firstRow="1" bandRow="1">
                <a:tableStyleId>{93296810-A885-4BE3-A3E7-6D5BEEA58F35}</a:tableStyleId>
              </a:tblPr>
              <a:tblGrid>
                <a:gridCol w="1905002">
                  <a:extLst>
                    <a:ext uri="{9D8B030D-6E8A-4147-A177-3AD203B41FA5}">
                      <a16:colId xmlns:a16="http://schemas.microsoft.com/office/drawing/2014/main" val="509239322"/>
                    </a:ext>
                  </a:extLst>
                </a:gridCol>
                <a:gridCol w="5953124">
                  <a:extLst>
                    <a:ext uri="{9D8B030D-6E8A-4147-A177-3AD203B41FA5}">
                      <a16:colId xmlns:a16="http://schemas.microsoft.com/office/drawing/2014/main" val="3685722082"/>
                    </a:ext>
                  </a:extLst>
                </a:gridCol>
              </a:tblGrid>
              <a:tr h="370840">
                <a:tc>
                  <a:txBody>
                    <a:bodyPr/>
                    <a:lstStyle/>
                    <a:p>
                      <a:r>
                        <a:rPr lang="en-AU" sz="1200" dirty="0" smtClean="0"/>
                        <a:t>Presenter</a:t>
                      </a:r>
                      <a:endParaRPr lang="en-AU" sz="1200" dirty="0"/>
                    </a:p>
                  </a:txBody>
                  <a:tcPr/>
                </a:tc>
                <a:tc>
                  <a:txBody>
                    <a:bodyPr/>
                    <a:lstStyle/>
                    <a:p>
                      <a:r>
                        <a:rPr lang="en-AU" sz="1200" dirty="0" smtClean="0"/>
                        <a:t>Title</a:t>
                      </a:r>
                      <a:endParaRPr lang="en-AU" sz="1200" dirty="0"/>
                    </a:p>
                  </a:txBody>
                  <a:tcPr/>
                </a:tc>
                <a:extLst>
                  <a:ext uri="{0D108BD9-81ED-4DB2-BD59-A6C34878D82A}">
                    <a16:rowId xmlns:a16="http://schemas.microsoft.com/office/drawing/2014/main" val="182388228"/>
                  </a:ext>
                </a:extLst>
              </a:tr>
              <a:tr h="370840">
                <a:tc>
                  <a:txBody>
                    <a:bodyPr/>
                    <a:lstStyle/>
                    <a:p>
                      <a:r>
                        <a:rPr lang="en-US" sz="1200" i="0" dirty="0" smtClean="0"/>
                        <a:t>Tiago Rodrigues </a:t>
                      </a:r>
                      <a:br>
                        <a:rPr lang="en-US" sz="1200" i="0" dirty="0" smtClean="0"/>
                      </a:br>
                      <a:r>
                        <a:rPr lang="en-US" sz="1200" i="0" dirty="0" smtClean="0"/>
                        <a:t>(WBA)</a:t>
                      </a:r>
                      <a:endParaRPr lang="en-AU" sz="1200"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dk1"/>
                          </a:solidFill>
                          <a:effectLst/>
                          <a:latin typeface="+mn-lt"/>
                          <a:ea typeface="+mn-ea"/>
                          <a:cs typeface="+mn-cs"/>
                        </a:rPr>
                        <a:t>RAN And Core Convergence / Coexistence In Action: How The Combination Of Wi-Fi And Cellular Complements The 5G Experience</a:t>
                      </a:r>
                      <a:endParaRPr lang="en-US" sz="1000" i="0" dirty="0" smtClean="0"/>
                    </a:p>
                  </a:txBody>
                  <a:tcPr/>
                </a:tc>
                <a:extLst>
                  <a:ext uri="{0D108BD9-81ED-4DB2-BD59-A6C34878D82A}">
                    <a16:rowId xmlns:a16="http://schemas.microsoft.com/office/drawing/2014/main" val="4259487350"/>
                  </a:ext>
                </a:extLst>
              </a:tr>
              <a:tr h="370840">
                <a:tc>
                  <a:txBody>
                    <a:bodyPr/>
                    <a:lstStyle/>
                    <a:p>
                      <a:r>
                        <a:rPr lang="en-AU" sz="1200" i="0" dirty="0" smtClean="0"/>
                        <a:t>James Wang</a:t>
                      </a:r>
                      <a:br>
                        <a:rPr lang="en-AU" sz="1200" i="0" dirty="0" smtClean="0"/>
                      </a:br>
                      <a:r>
                        <a:rPr lang="en-AU" sz="1200" i="0" dirty="0" smtClean="0"/>
                        <a:t>(</a:t>
                      </a:r>
                      <a:r>
                        <a:rPr lang="en-AU" sz="1200" i="0" dirty="0" err="1" smtClean="0"/>
                        <a:t>Mediatek</a:t>
                      </a:r>
                      <a:r>
                        <a:rPr lang="en-AU" sz="1200" i="0" dirty="0" smtClean="0"/>
                        <a:t>)</a:t>
                      </a:r>
                      <a:endParaRPr lang="en-AU" sz="1200" i="0" dirty="0"/>
                    </a:p>
                  </a:txBody>
                  <a:tcPr/>
                </a:tc>
                <a:tc>
                  <a:txBody>
                    <a:bodyPr/>
                    <a:lstStyle/>
                    <a:p>
                      <a:r>
                        <a:rPr lang="en-AU" sz="1200" i="0" dirty="0" smtClean="0"/>
                        <a:t>802.11-LAA </a:t>
                      </a:r>
                      <a:r>
                        <a:rPr lang="en-AU" sz="1200" i="0" dirty="0" err="1" smtClean="0"/>
                        <a:t>Coex</a:t>
                      </a:r>
                      <a:r>
                        <a:rPr lang="en-AU" sz="1200" i="0" dirty="0" smtClean="0"/>
                        <a:t> Simulation and Discussion</a:t>
                      </a:r>
                      <a:endParaRPr lang="en-AU" sz="1200" i="0" dirty="0"/>
                    </a:p>
                  </a:txBody>
                  <a:tcPr/>
                </a:tc>
                <a:extLst>
                  <a:ext uri="{0D108BD9-81ED-4DB2-BD59-A6C34878D82A}">
                    <a16:rowId xmlns:a16="http://schemas.microsoft.com/office/drawing/2014/main" val="2223748289"/>
                  </a:ext>
                </a:extLst>
              </a:tr>
              <a:tr h="370840">
                <a:tc>
                  <a:txBody>
                    <a:bodyPr/>
                    <a:lstStyle/>
                    <a:p>
                      <a:r>
                        <a:rPr lang="en-AU" sz="1200" i="0" dirty="0" smtClean="0"/>
                        <a:t>Andrew Myles</a:t>
                      </a:r>
                      <a:r>
                        <a:rPr lang="en-AU" sz="1200" i="0" baseline="0" dirty="0" smtClean="0"/>
                        <a:t/>
                      </a:r>
                      <a:br>
                        <a:rPr lang="en-AU" sz="1200" i="0" baseline="0" dirty="0" smtClean="0"/>
                      </a:br>
                      <a:r>
                        <a:rPr lang="en-AU" sz="1200" i="0" baseline="0" dirty="0" smtClean="0"/>
                        <a:t>(Cisco)</a:t>
                      </a:r>
                      <a:endParaRPr lang="en-AU" sz="1200"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smtClean="0"/>
                        <a:t>Basis of sharing 6GHz band: LBT has worked well so far and is a good candidate for at least the near future</a:t>
                      </a:r>
                    </a:p>
                  </a:txBody>
                  <a:tcPr/>
                </a:tc>
                <a:extLst>
                  <a:ext uri="{0D108BD9-81ED-4DB2-BD59-A6C34878D82A}">
                    <a16:rowId xmlns:a16="http://schemas.microsoft.com/office/drawing/2014/main" val="23251831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dirty="0" smtClean="0"/>
                        <a:t>Andrew Myles</a:t>
                      </a:r>
                      <a:r>
                        <a:rPr lang="en-AU" sz="1200" i="0" baseline="0" dirty="0" smtClean="0"/>
                        <a:t/>
                      </a:r>
                      <a:br>
                        <a:rPr lang="en-AU" sz="1200" i="0" baseline="0" dirty="0" smtClean="0"/>
                      </a:br>
                      <a:r>
                        <a:rPr lang="en-AU" sz="1200" i="0" baseline="0" dirty="0" smtClean="0"/>
                        <a:t>(Cisco)</a:t>
                      </a:r>
                      <a:endParaRPr lang="en-AU" sz="1200" i="0" dirty="0" smtClean="0"/>
                    </a:p>
                  </a:txBody>
                  <a:tcPr/>
                </a:tc>
                <a:tc>
                  <a:txBody>
                    <a:bodyPr/>
                    <a:lstStyle/>
                    <a:p>
                      <a:r>
                        <a:rPr lang="en-US" sz="1200" i="0" dirty="0" smtClean="0"/>
                        <a:t>Discussion of process of cooperation between IEEE 802 and 3GPP RAN to ensure fair and efficient sharing of 6GHz </a:t>
                      </a:r>
                      <a:endParaRPr lang="en-AU" sz="1200" i="0" dirty="0"/>
                    </a:p>
                  </a:txBody>
                  <a:tcPr/>
                </a:tc>
                <a:extLst>
                  <a:ext uri="{0D108BD9-81ED-4DB2-BD59-A6C34878D82A}">
                    <a16:rowId xmlns:a16="http://schemas.microsoft.com/office/drawing/2014/main" val="8855236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dirty="0" smtClean="0"/>
                        <a:t>Andrew Myles</a:t>
                      </a:r>
                      <a:r>
                        <a:rPr lang="en-AU" sz="1200" i="0" baseline="0" dirty="0" smtClean="0"/>
                        <a:t/>
                      </a:r>
                      <a:br>
                        <a:rPr lang="en-AU" sz="1200" i="0" baseline="0" dirty="0" smtClean="0"/>
                      </a:br>
                      <a:r>
                        <a:rPr lang="en-AU" sz="1200" i="0" baseline="0" dirty="0" smtClean="0"/>
                        <a:t>(Cisco)</a:t>
                      </a:r>
                      <a:endParaRPr lang="en-AU" sz="1200" i="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smtClean="0"/>
                        <a:t>Discussion of an exception to LBT in 5/6 GHz band: use of no LBT for short control signaling  </a:t>
                      </a:r>
                    </a:p>
                  </a:txBody>
                  <a:tcPr/>
                </a:tc>
                <a:extLst>
                  <a:ext uri="{0D108BD9-81ED-4DB2-BD59-A6C34878D82A}">
                    <a16:rowId xmlns:a16="http://schemas.microsoft.com/office/drawing/2014/main" val="37794778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dirty="0" smtClean="0"/>
                        <a:t>Andrew Myles</a:t>
                      </a:r>
                      <a:r>
                        <a:rPr lang="en-AU" sz="1200" i="0" baseline="0" dirty="0" smtClean="0"/>
                        <a:t/>
                      </a:r>
                      <a:br>
                        <a:rPr lang="en-AU" sz="1200" i="0" baseline="0" dirty="0" smtClean="0"/>
                      </a:br>
                      <a:r>
                        <a:rPr lang="en-AU" sz="1200" i="0" baseline="0" dirty="0" smtClean="0"/>
                        <a:t>(Cisco)</a:t>
                      </a:r>
                      <a:endParaRPr lang="en-AU" sz="1200" i="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smtClean="0"/>
                        <a:t>Discussion of an extension to LBT in 5/6 GHz band: adjustment of CW with delayed acknowledgements</a:t>
                      </a:r>
                    </a:p>
                  </a:txBody>
                  <a:tcPr/>
                </a:tc>
                <a:extLst>
                  <a:ext uri="{0D108BD9-81ED-4DB2-BD59-A6C34878D82A}">
                    <a16:rowId xmlns:a16="http://schemas.microsoft.com/office/drawing/2014/main" val="67418726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dirty="0" smtClean="0"/>
                        <a:t>Andrew Myles</a:t>
                      </a:r>
                      <a:br>
                        <a:rPr lang="en-AU" sz="1200" i="0" dirty="0" smtClean="0"/>
                      </a:br>
                      <a:r>
                        <a:rPr lang="en-AU" sz="1200" i="0" baseline="0" dirty="0" smtClean="0"/>
                        <a:t>(Cisco)</a:t>
                      </a:r>
                      <a:endParaRPr lang="en-AU" sz="1200" i="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smtClean="0"/>
                        <a:t>Discussion of LBT in 5/6 GHz band: what should drive the adjustment of CW</a:t>
                      </a:r>
                    </a:p>
                  </a:txBody>
                  <a:tcPr/>
                </a:tc>
                <a:extLst>
                  <a:ext uri="{0D108BD9-81ED-4DB2-BD59-A6C34878D82A}">
                    <a16:rowId xmlns:a16="http://schemas.microsoft.com/office/drawing/2014/main" val="77489504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dirty="0" smtClean="0"/>
                        <a:t>Andrew Myles</a:t>
                      </a:r>
                      <a:r>
                        <a:rPr lang="en-AU" sz="1200" i="0" baseline="0" dirty="0" smtClean="0"/>
                        <a:t/>
                      </a:r>
                      <a:br>
                        <a:rPr lang="en-AU" sz="1200" i="0" baseline="0" dirty="0" smtClean="0"/>
                      </a:br>
                      <a:r>
                        <a:rPr lang="en-AU" sz="1200" i="0" baseline="0" dirty="0" smtClean="0"/>
                        <a:t>(Cisco)</a:t>
                      </a:r>
                      <a:endParaRPr lang="en-AU" sz="1200" i="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smtClean="0"/>
                        <a:t>Review of open issues between IEEE 802 and 3GPP RAN1 related to sharing of 5GHz band </a:t>
                      </a:r>
                    </a:p>
                  </a:txBody>
                  <a:tcPr/>
                </a:tc>
                <a:extLst>
                  <a:ext uri="{0D108BD9-81ED-4DB2-BD59-A6C34878D82A}">
                    <a16:rowId xmlns:a16="http://schemas.microsoft.com/office/drawing/2014/main" val="1370857941"/>
                  </a:ext>
                </a:extLst>
              </a:tr>
            </a:tbl>
          </a:graphicData>
        </a:graphic>
      </p:graphicFrame>
    </p:spTree>
    <p:extLst>
      <p:ext uri="{BB962C8B-B14F-4D97-AF65-F5344CB8AC3E}">
        <p14:creationId xmlns:p14="http://schemas.microsoft.com/office/powerpoint/2010/main" val="165587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evaluate the responses to the call for papers</a:t>
            </a:r>
            <a:endParaRPr lang="en-AU" dirty="0"/>
          </a:p>
        </p:txBody>
      </p:sp>
      <p:sp>
        <p:nvSpPr>
          <p:cNvPr id="3" name="Content Placeholder 2"/>
          <p:cNvSpPr>
            <a:spLocks noGrp="1"/>
          </p:cNvSpPr>
          <p:nvPr>
            <p:ph idx="1"/>
          </p:nvPr>
        </p:nvSpPr>
        <p:spPr/>
        <p:txBody>
          <a:bodyPr/>
          <a:lstStyle/>
          <a:p>
            <a:r>
              <a:rPr lang="en-AU" dirty="0" smtClean="0"/>
              <a:t>List of received proposals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592170708"/>
              </p:ext>
            </p:extLst>
          </p:nvPr>
        </p:nvGraphicFramePr>
        <p:xfrm>
          <a:off x="685798" y="2438400"/>
          <a:ext cx="7858126" cy="4028440"/>
        </p:xfrm>
        <a:graphic>
          <a:graphicData uri="http://schemas.openxmlformats.org/drawingml/2006/table">
            <a:tbl>
              <a:tblPr firstRow="1" bandRow="1">
                <a:tableStyleId>{93296810-A885-4BE3-A3E7-6D5BEEA58F35}</a:tableStyleId>
              </a:tblPr>
              <a:tblGrid>
                <a:gridCol w="1905002">
                  <a:extLst>
                    <a:ext uri="{9D8B030D-6E8A-4147-A177-3AD203B41FA5}">
                      <a16:colId xmlns:a16="http://schemas.microsoft.com/office/drawing/2014/main" val="509239322"/>
                    </a:ext>
                  </a:extLst>
                </a:gridCol>
                <a:gridCol w="5953124">
                  <a:extLst>
                    <a:ext uri="{9D8B030D-6E8A-4147-A177-3AD203B41FA5}">
                      <a16:colId xmlns:a16="http://schemas.microsoft.com/office/drawing/2014/main" val="3685722082"/>
                    </a:ext>
                  </a:extLst>
                </a:gridCol>
              </a:tblGrid>
              <a:tr h="370840">
                <a:tc>
                  <a:txBody>
                    <a:bodyPr/>
                    <a:lstStyle/>
                    <a:p>
                      <a:r>
                        <a:rPr lang="en-AU" sz="1200" dirty="0" smtClean="0"/>
                        <a:t>Presenter</a:t>
                      </a:r>
                      <a:endParaRPr lang="en-AU" sz="1200" dirty="0"/>
                    </a:p>
                  </a:txBody>
                  <a:tcPr/>
                </a:tc>
                <a:tc>
                  <a:txBody>
                    <a:bodyPr/>
                    <a:lstStyle/>
                    <a:p>
                      <a:r>
                        <a:rPr lang="en-AU" sz="1200" dirty="0" smtClean="0"/>
                        <a:t>Title</a:t>
                      </a:r>
                      <a:endParaRPr lang="en-AU" sz="1200" dirty="0"/>
                    </a:p>
                  </a:txBody>
                  <a:tcPr/>
                </a:tc>
                <a:extLst>
                  <a:ext uri="{0D108BD9-81ED-4DB2-BD59-A6C34878D82A}">
                    <a16:rowId xmlns:a16="http://schemas.microsoft.com/office/drawing/2014/main" val="18238822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dirty="0" smtClean="0"/>
                        <a:t>Andrew Myles</a:t>
                      </a:r>
                      <a:r>
                        <a:rPr lang="en-AU" sz="1200" i="0" baseline="0" dirty="0" smtClean="0"/>
                        <a:t/>
                      </a:r>
                      <a:br>
                        <a:rPr lang="en-AU" sz="1200" i="0" baseline="0" dirty="0" smtClean="0"/>
                      </a:br>
                      <a:r>
                        <a:rPr lang="en-AU" sz="1200" i="0" baseline="0" dirty="0" smtClean="0"/>
                        <a:t>(Cisco)</a:t>
                      </a:r>
                      <a:endParaRPr lang="en-AU" sz="1200" i="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smtClean="0"/>
                        <a:t>Discussion of common preambles in 5 and 6GHz band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smtClean="0"/>
                    </a:p>
                  </a:txBody>
                  <a:tcPr/>
                </a:tc>
                <a:extLst>
                  <a:ext uri="{0D108BD9-81ED-4DB2-BD59-A6C34878D82A}">
                    <a16:rowId xmlns:a16="http://schemas.microsoft.com/office/drawing/2014/main" val="4259487350"/>
                  </a:ext>
                </a:extLst>
              </a:tr>
              <a:tr h="370840">
                <a:tc>
                  <a:txBody>
                    <a:bodyPr/>
                    <a:lstStyle/>
                    <a:p>
                      <a:r>
                        <a:rPr lang="en-AU" sz="1200" i="0" dirty="0" smtClean="0"/>
                        <a:t>Andrew Myles</a:t>
                      </a:r>
                      <a:br>
                        <a:rPr lang="en-AU" sz="1200" i="0" dirty="0" smtClean="0"/>
                      </a:br>
                      <a:r>
                        <a:rPr lang="en-AU" sz="1200" i="0" baseline="0" dirty="0" smtClean="0"/>
                        <a:t>(Cisco)</a:t>
                      </a:r>
                      <a:endParaRPr lang="en-AU" sz="1200" i="0" dirty="0"/>
                    </a:p>
                  </a:txBody>
                  <a:tcPr/>
                </a:tc>
                <a:tc>
                  <a:txBody>
                    <a:bodyPr/>
                    <a:lstStyle/>
                    <a:p>
                      <a:r>
                        <a:rPr lang="en-AU" sz="1200" i="0" dirty="0" smtClean="0"/>
                        <a:t>Tests</a:t>
                      </a:r>
                      <a:r>
                        <a:rPr lang="en-AU" sz="1200" i="0" baseline="0" dirty="0" smtClean="0"/>
                        <a:t> of coexistence in deployed networks</a:t>
                      </a:r>
                      <a:endParaRPr lang="en-AU" sz="1200" i="0" dirty="0"/>
                    </a:p>
                  </a:txBody>
                  <a:tcPr/>
                </a:tc>
                <a:extLst>
                  <a:ext uri="{0D108BD9-81ED-4DB2-BD59-A6C34878D82A}">
                    <a16:rowId xmlns:a16="http://schemas.microsoft.com/office/drawing/2014/main" val="2223748289"/>
                  </a:ext>
                </a:extLst>
              </a:tr>
              <a:tr h="370840">
                <a:tc>
                  <a:txBody>
                    <a:bodyPr/>
                    <a:lstStyle/>
                    <a:p>
                      <a:r>
                        <a:rPr lang="en-AU" sz="1200" i="0" dirty="0" err="1" smtClean="0"/>
                        <a:t>Vyacheslav</a:t>
                      </a:r>
                      <a:r>
                        <a:rPr lang="en-AU" sz="1200" i="0" dirty="0" smtClean="0"/>
                        <a:t> </a:t>
                      </a:r>
                      <a:r>
                        <a:rPr lang="en-AU" sz="1200" i="0" dirty="0" err="1" smtClean="0"/>
                        <a:t>Loginov</a:t>
                      </a:r>
                      <a:r>
                        <a:rPr lang="en-AU" sz="1200" i="0" dirty="0" smtClean="0"/>
                        <a:t>  (IITP)</a:t>
                      </a:r>
                      <a:endParaRPr lang="en-AU" sz="1200"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smtClean="0"/>
                        <a:t>Collision Detection for Fair LAA/Wi-Fi Coexistence</a:t>
                      </a:r>
                    </a:p>
                  </a:txBody>
                  <a:tcPr/>
                </a:tc>
                <a:extLst>
                  <a:ext uri="{0D108BD9-81ED-4DB2-BD59-A6C34878D82A}">
                    <a16:rowId xmlns:a16="http://schemas.microsoft.com/office/drawing/2014/main" val="23251831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smtClean="0"/>
                        <a:t>Imran Latif</a:t>
                      </a:r>
                      <a:br>
                        <a:rPr lang="en-US" sz="1200" i="0" dirty="0" smtClean="0"/>
                      </a:br>
                      <a:r>
                        <a:rPr lang="en-US" sz="1200" i="0" dirty="0" smtClean="0"/>
                        <a:t>(</a:t>
                      </a:r>
                      <a:r>
                        <a:rPr lang="en-US" sz="1200" i="0" dirty="0" err="1" smtClean="0"/>
                        <a:t>Quantenna</a:t>
                      </a:r>
                      <a:r>
                        <a:rPr lang="en-US" sz="1200" i="0" dirty="0" smtClean="0"/>
                        <a:t>)</a:t>
                      </a:r>
                      <a:endParaRPr lang="en-AU" sz="1200" i="0" dirty="0" smtClean="0"/>
                    </a:p>
                  </a:txBody>
                  <a:tcPr/>
                </a:tc>
                <a:tc>
                  <a:txBody>
                    <a:bodyPr/>
                    <a:lstStyle/>
                    <a:p>
                      <a:r>
                        <a:rPr lang="en-US" sz="1200" i="0" dirty="0" smtClean="0"/>
                        <a:t>Efficient and Fair Medium Sharing Enabled by a Common Preamble</a:t>
                      </a:r>
                      <a:endParaRPr lang="en-AU" sz="1200" i="0" dirty="0"/>
                    </a:p>
                  </a:txBody>
                  <a:tcPr/>
                </a:tc>
                <a:extLst>
                  <a:ext uri="{0D108BD9-81ED-4DB2-BD59-A6C34878D82A}">
                    <a16:rowId xmlns:a16="http://schemas.microsoft.com/office/drawing/2014/main" val="8855236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dirty="0" smtClean="0"/>
                        <a:t>Vincent</a:t>
                      </a:r>
                      <a:r>
                        <a:rPr lang="en-AU" sz="1200" i="0" baseline="0" dirty="0" smtClean="0"/>
                        <a:t> M</a:t>
                      </a:r>
                      <a:r>
                        <a:rPr lang="en-AU" sz="1200" i="0" dirty="0" smtClean="0"/>
                        <a:t>artinez</a:t>
                      </a:r>
                      <a:br>
                        <a:rPr lang="en-AU" sz="1200" i="0" dirty="0" smtClean="0"/>
                      </a:br>
                      <a:r>
                        <a:rPr lang="en-AU" sz="1200" i="0" dirty="0" smtClean="0"/>
                        <a:t>(NXP)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dirty="0" smtClean="0"/>
                        <a:t>Coexistence of IEEE 802.11p and 3GPP LTE-V2X standards: problem statement and possible methods forward</a:t>
                      </a:r>
                    </a:p>
                  </a:txBody>
                  <a:tcPr/>
                </a:tc>
                <a:extLst>
                  <a:ext uri="{0D108BD9-81ED-4DB2-BD59-A6C34878D82A}">
                    <a16:rowId xmlns:a16="http://schemas.microsoft.com/office/drawing/2014/main" val="37794778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dirty="0" smtClean="0"/>
                        <a:t>Stefan </a:t>
                      </a:r>
                      <a:r>
                        <a:rPr lang="en-AU" sz="1200" i="0" dirty="0" err="1" smtClean="0"/>
                        <a:t>Ruehrup</a:t>
                      </a:r>
                      <a:r>
                        <a:rPr lang="en-AU" sz="1200" i="0" dirty="0" smtClean="0"/>
                        <a:t> (</a:t>
                      </a:r>
                      <a:r>
                        <a:rPr lang="en-AU" sz="1200" i="0" dirty="0" err="1" smtClean="0"/>
                        <a:t>ASFiNAG</a:t>
                      </a:r>
                      <a:r>
                        <a:rPr lang="en-AU" sz="1200" i="0" dirty="0" smtClean="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dirty="0" smtClean="0"/>
                        <a:t>Coexistence of IEEE 802.11p and 3GPP LTE-V2X standards: problem statement and possible methods forward</a:t>
                      </a:r>
                    </a:p>
                  </a:txBody>
                  <a:tcPr/>
                </a:tc>
                <a:extLst>
                  <a:ext uri="{0D108BD9-81ED-4DB2-BD59-A6C34878D82A}">
                    <a16:rowId xmlns:a16="http://schemas.microsoft.com/office/drawing/2014/main" val="507788269"/>
                  </a:ext>
                </a:extLst>
              </a:tr>
              <a:tr h="370840">
                <a:tc>
                  <a:txBody>
                    <a:bodyPr/>
                    <a:lstStyle/>
                    <a:p>
                      <a:r>
                        <a:rPr lang="en-AU" sz="1200" i="0" dirty="0" smtClean="0"/>
                        <a:t>Lili Hervieu</a:t>
                      </a:r>
                      <a:br>
                        <a:rPr lang="en-AU" sz="1200" i="0" dirty="0" smtClean="0"/>
                      </a:br>
                      <a:r>
                        <a:rPr lang="en-AU" sz="1200" i="0" dirty="0" smtClean="0"/>
                        <a:t>(</a:t>
                      </a:r>
                      <a:r>
                        <a:rPr lang="en-AU" sz="1200" i="0" dirty="0" err="1" smtClean="0"/>
                        <a:t>Cablelabs</a:t>
                      </a:r>
                      <a:r>
                        <a:rPr lang="en-AU" sz="1200" i="0" dirty="0" smtClean="0"/>
                        <a:t>)</a:t>
                      </a:r>
                      <a:endParaRPr lang="en-AU" sz="1200"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dirty="0" smtClean="0"/>
                        <a:t>Coexistence of Wi-Fi and NR-U in the 5/6 GHz unlicensed bands</a:t>
                      </a:r>
                    </a:p>
                  </a:txBody>
                  <a:tcPr/>
                </a:tc>
                <a:extLst>
                  <a:ext uri="{0D108BD9-81ED-4DB2-BD59-A6C34878D82A}">
                    <a16:rowId xmlns:a16="http://schemas.microsoft.com/office/drawing/2014/main" val="674187267"/>
                  </a:ext>
                </a:extLst>
              </a:tr>
              <a:tr h="370840">
                <a:tc>
                  <a:txBody>
                    <a:bodyPr/>
                    <a:lstStyle/>
                    <a:p>
                      <a:r>
                        <a:rPr lang="en-US" sz="1200" i="0" kern="1200" dirty="0" smtClean="0">
                          <a:solidFill>
                            <a:schemeClr val="dk1"/>
                          </a:solidFill>
                          <a:effectLst/>
                          <a:latin typeface="+mn-lt"/>
                          <a:ea typeface="+mn-ea"/>
                          <a:cs typeface="+mn-cs"/>
                        </a:rPr>
                        <a:t>Stuart Strickland</a:t>
                      </a:r>
                      <a:br>
                        <a:rPr lang="en-US" sz="1200" i="0" kern="1200" dirty="0" smtClean="0">
                          <a:solidFill>
                            <a:schemeClr val="dk1"/>
                          </a:solidFill>
                          <a:effectLst/>
                          <a:latin typeface="+mn-lt"/>
                          <a:ea typeface="+mn-ea"/>
                          <a:cs typeface="+mn-cs"/>
                        </a:rPr>
                      </a:br>
                      <a:r>
                        <a:rPr lang="en-US" sz="1200" i="0" kern="1200" dirty="0" smtClean="0">
                          <a:solidFill>
                            <a:schemeClr val="dk1"/>
                          </a:solidFill>
                          <a:effectLst/>
                          <a:latin typeface="+mn-lt"/>
                          <a:ea typeface="+mn-ea"/>
                          <a:cs typeface="+mn-cs"/>
                        </a:rPr>
                        <a:t>(HPE)</a:t>
                      </a:r>
                      <a:endParaRPr lang="en-AU" sz="1200"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dk1"/>
                          </a:solidFill>
                          <a:effectLst/>
                          <a:latin typeface="+mn-lt"/>
                          <a:ea typeface="+mn-ea"/>
                          <a:cs typeface="+mn-cs"/>
                        </a:rPr>
                        <a:t>LAA/Wi-Fi coexistence evaluations with commercial hardware</a:t>
                      </a:r>
                      <a:endParaRPr lang="en-US" sz="1200" i="0" dirty="0" smtClean="0"/>
                    </a:p>
                  </a:txBody>
                  <a:tcPr/>
                </a:tc>
                <a:extLst>
                  <a:ext uri="{0D108BD9-81ED-4DB2-BD59-A6C34878D82A}">
                    <a16:rowId xmlns:a16="http://schemas.microsoft.com/office/drawing/2014/main" val="774895043"/>
                  </a:ext>
                </a:extLst>
              </a:tr>
            </a:tbl>
          </a:graphicData>
        </a:graphic>
      </p:graphicFrame>
    </p:spTree>
    <p:extLst>
      <p:ext uri="{BB962C8B-B14F-4D97-AF65-F5344CB8AC3E}">
        <p14:creationId xmlns:p14="http://schemas.microsoft.com/office/powerpoint/2010/main" val="1666596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evaluate the responses to the call for papers</a:t>
            </a:r>
            <a:endParaRPr lang="en-AU" dirty="0"/>
          </a:p>
        </p:txBody>
      </p:sp>
      <p:sp>
        <p:nvSpPr>
          <p:cNvPr id="3" name="Content Placeholder 2"/>
          <p:cNvSpPr>
            <a:spLocks noGrp="1"/>
          </p:cNvSpPr>
          <p:nvPr>
            <p:ph idx="1"/>
          </p:nvPr>
        </p:nvSpPr>
        <p:spPr/>
        <p:txBody>
          <a:bodyPr/>
          <a:lstStyle/>
          <a:p>
            <a:r>
              <a:rPr lang="en-AU" dirty="0" smtClean="0"/>
              <a:t>List of received proposals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42</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26021847"/>
              </p:ext>
            </p:extLst>
          </p:nvPr>
        </p:nvGraphicFramePr>
        <p:xfrm>
          <a:off x="685798" y="2438400"/>
          <a:ext cx="7858126" cy="3571240"/>
        </p:xfrm>
        <a:graphic>
          <a:graphicData uri="http://schemas.openxmlformats.org/drawingml/2006/table">
            <a:tbl>
              <a:tblPr firstRow="1" bandRow="1">
                <a:tableStyleId>{93296810-A885-4BE3-A3E7-6D5BEEA58F35}</a:tableStyleId>
              </a:tblPr>
              <a:tblGrid>
                <a:gridCol w="1905002">
                  <a:extLst>
                    <a:ext uri="{9D8B030D-6E8A-4147-A177-3AD203B41FA5}">
                      <a16:colId xmlns:a16="http://schemas.microsoft.com/office/drawing/2014/main" val="509239322"/>
                    </a:ext>
                  </a:extLst>
                </a:gridCol>
                <a:gridCol w="5953124">
                  <a:extLst>
                    <a:ext uri="{9D8B030D-6E8A-4147-A177-3AD203B41FA5}">
                      <a16:colId xmlns:a16="http://schemas.microsoft.com/office/drawing/2014/main" val="3685722082"/>
                    </a:ext>
                  </a:extLst>
                </a:gridCol>
              </a:tblGrid>
              <a:tr h="370840">
                <a:tc>
                  <a:txBody>
                    <a:bodyPr/>
                    <a:lstStyle/>
                    <a:p>
                      <a:r>
                        <a:rPr lang="en-AU" sz="1200" dirty="0" smtClean="0"/>
                        <a:t>Presenter</a:t>
                      </a:r>
                      <a:endParaRPr lang="en-AU" sz="1200" dirty="0"/>
                    </a:p>
                  </a:txBody>
                  <a:tcPr/>
                </a:tc>
                <a:tc>
                  <a:txBody>
                    <a:bodyPr/>
                    <a:lstStyle/>
                    <a:p>
                      <a:r>
                        <a:rPr lang="en-AU" sz="1200" dirty="0" smtClean="0"/>
                        <a:t>Title</a:t>
                      </a:r>
                      <a:endParaRPr lang="en-AU" sz="1200" dirty="0"/>
                    </a:p>
                  </a:txBody>
                  <a:tcPr/>
                </a:tc>
                <a:extLst>
                  <a:ext uri="{0D108BD9-81ED-4DB2-BD59-A6C34878D82A}">
                    <a16:rowId xmlns:a16="http://schemas.microsoft.com/office/drawing/2014/main" val="182388228"/>
                  </a:ext>
                </a:extLst>
              </a:tr>
              <a:tr h="370840">
                <a:tc>
                  <a:txBody>
                    <a:bodyPr/>
                    <a:lstStyle/>
                    <a:p>
                      <a:r>
                        <a:rPr lang="en-US" sz="1200" kern="1200" dirty="0" smtClean="0">
                          <a:solidFill>
                            <a:schemeClr val="dk1"/>
                          </a:solidFill>
                          <a:effectLst/>
                          <a:latin typeface="+mn-lt"/>
                          <a:ea typeface="+mn-ea"/>
                          <a:cs typeface="+mn-cs"/>
                        </a:rPr>
                        <a:t>David Mazzarese </a:t>
                      </a:r>
                      <a:r>
                        <a:rPr lang="en-US" sz="1200" b="0" kern="1200" dirty="0" smtClean="0">
                          <a:solidFill>
                            <a:schemeClr val="dk1"/>
                          </a:solidFill>
                          <a:effectLst/>
                          <a:latin typeface="+mn-lt"/>
                          <a:ea typeface="+mn-ea"/>
                          <a:cs typeface="+mn-cs"/>
                        </a:rPr>
                        <a:t>(Huawei)</a:t>
                      </a:r>
                      <a:endParaRPr lang="en-AU" sz="1200" b="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effectLst/>
                          <a:latin typeface="+mn-lt"/>
                          <a:ea typeface="+mn-ea"/>
                          <a:cs typeface="+mn-cs"/>
                        </a:rPr>
                        <a:t>LBT for short control messages</a:t>
                      </a:r>
                      <a:endParaRPr lang="en-US" sz="700" b="0" i="0" dirty="0" smtClean="0"/>
                    </a:p>
                  </a:txBody>
                  <a:tcPr/>
                </a:tc>
                <a:extLst>
                  <a:ext uri="{0D108BD9-81ED-4DB2-BD59-A6C34878D82A}">
                    <a16:rowId xmlns:a16="http://schemas.microsoft.com/office/drawing/2014/main" val="42594873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err="1" smtClean="0">
                          <a:solidFill>
                            <a:schemeClr val="dk1"/>
                          </a:solidFill>
                          <a:effectLst/>
                          <a:latin typeface="+mn-lt"/>
                          <a:ea typeface="+mn-ea"/>
                          <a:cs typeface="+mn-cs"/>
                        </a:rPr>
                        <a:t>Jiayin</a:t>
                      </a:r>
                      <a:r>
                        <a:rPr lang="en-US" sz="1200" b="0" kern="1200" dirty="0" smtClean="0">
                          <a:solidFill>
                            <a:schemeClr val="dk1"/>
                          </a:solidFill>
                          <a:effectLst/>
                          <a:latin typeface="+mn-lt"/>
                          <a:ea typeface="+mn-ea"/>
                          <a:cs typeface="+mn-cs"/>
                        </a:rPr>
                        <a:t> Zhang</a:t>
                      </a:r>
                      <a:br>
                        <a:rPr lang="en-US" sz="1200" b="0" kern="1200" dirty="0" smtClean="0">
                          <a:solidFill>
                            <a:schemeClr val="dk1"/>
                          </a:solidFill>
                          <a:effectLst/>
                          <a:latin typeface="+mn-lt"/>
                          <a:ea typeface="+mn-ea"/>
                          <a:cs typeface="+mn-cs"/>
                        </a:rPr>
                      </a:br>
                      <a:r>
                        <a:rPr lang="en-US" sz="1200" b="0" kern="1200" dirty="0" smtClean="0">
                          <a:solidFill>
                            <a:schemeClr val="dk1"/>
                          </a:solidFill>
                          <a:effectLst/>
                          <a:latin typeface="+mn-lt"/>
                          <a:ea typeface="+mn-ea"/>
                          <a:cs typeface="+mn-cs"/>
                        </a:rPr>
                        <a:t>(Huawei)</a:t>
                      </a:r>
                      <a:endParaRPr lang="en-AU" sz="1000" b="0" dirty="0" smtClean="0"/>
                    </a:p>
                  </a:txBody>
                  <a:tcPr/>
                </a:tc>
                <a:tc>
                  <a:txBody>
                    <a:bodyPr/>
                    <a:lstStyle/>
                    <a:p>
                      <a:r>
                        <a:rPr lang="en-US" sz="1200" kern="1200" dirty="0" smtClean="0">
                          <a:solidFill>
                            <a:schemeClr val="dk1"/>
                          </a:solidFill>
                          <a:effectLst/>
                          <a:latin typeface="+mn-lt"/>
                          <a:ea typeface="+mn-ea"/>
                          <a:cs typeface="+mn-cs"/>
                        </a:rPr>
                        <a:t>Performance evaluation of channel access mechanisms in 6 GHz spectrum</a:t>
                      </a:r>
                      <a:endParaRPr lang="en-AU" sz="1000" b="0" i="0" dirty="0"/>
                    </a:p>
                  </a:txBody>
                  <a:tcPr/>
                </a:tc>
                <a:extLst>
                  <a:ext uri="{0D108BD9-81ED-4DB2-BD59-A6C34878D82A}">
                    <a16:rowId xmlns:a16="http://schemas.microsoft.com/office/drawing/2014/main" val="2223748289"/>
                  </a:ext>
                </a:extLst>
              </a:tr>
              <a:tr h="370840">
                <a:tc>
                  <a:txBody>
                    <a:bodyPr/>
                    <a:lstStyle/>
                    <a:p>
                      <a:r>
                        <a:rPr lang="en-AU" sz="1200" b="0" i="0" dirty="0" smtClean="0"/>
                        <a:t>Sorour Falahati (Ericsson)</a:t>
                      </a:r>
                      <a:endParaRPr lang="en-AU" sz="1200" b="0" i="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dk1"/>
                          </a:solidFill>
                          <a:effectLst/>
                          <a:latin typeface="+mn-lt"/>
                          <a:ea typeface="+mn-ea"/>
                          <a:cs typeface="+mn-cs"/>
                        </a:rPr>
                        <a:t>Coexistence in 6 GHz License-Exempt Spectrum </a:t>
                      </a:r>
                      <a:endParaRPr lang="en-AU" sz="1200" b="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23251831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dirty="0" smtClean="0"/>
                        <a:t>Sorour Falahati (Ericsson)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dk1"/>
                          </a:solidFill>
                          <a:effectLst/>
                          <a:latin typeface="+mn-lt"/>
                          <a:ea typeface="+mn-ea"/>
                          <a:cs typeface="+mn-cs"/>
                        </a:rPr>
                        <a:t>Coexistence Mechanisms</a:t>
                      </a:r>
                      <a:endParaRPr lang="en-AU" sz="1200" b="0" kern="1200" dirty="0" smtClean="0">
                        <a:solidFill>
                          <a:schemeClr val="dk1"/>
                        </a:solidFill>
                        <a:effectLst/>
                        <a:latin typeface="+mn-lt"/>
                        <a:ea typeface="+mn-ea"/>
                        <a:cs typeface="+mn-cs"/>
                      </a:endParaRPr>
                    </a:p>
                  </a:txBody>
                  <a:tcPr/>
                </a:tc>
                <a:extLst>
                  <a:ext uri="{0D108BD9-81ED-4DB2-BD59-A6C34878D82A}">
                    <a16:rowId xmlns:a16="http://schemas.microsoft.com/office/drawing/2014/main" val="88552369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dirty="0" smtClean="0"/>
                        <a:t>Ralf Bendlin</a:t>
                      </a:r>
                      <a:br>
                        <a:rPr lang="en-AU" sz="1200" i="0" dirty="0" smtClean="0"/>
                      </a:br>
                      <a:r>
                        <a:rPr lang="en-AU" sz="1200" i="0" dirty="0" smtClean="0"/>
                        <a:t>(AT&amp;T)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dirty="0" smtClean="0"/>
                        <a:t>A</a:t>
                      </a:r>
                      <a:r>
                        <a:rPr lang="en-US" sz="1200" i="0" dirty="0" smtClean="0"/>
                        <a:t> common preamble design for 3GPP and IEEE 802.11 technologies in the 6 GHz band</a:t>
                      </a:r>
                      <a:endParaRPr lang="en-AU" sz="1200" i="0" dirty="0" smtClean="0"/>
                    </a:p>
                  </a:txBody>
                  <a:tcPr/>
                </a:tc>
                <a:extLst>
                  <a:ext uri="{0D108BD9-81ED-4DB2-BD59-A6C34878D82A}">
                    <a16:rowId xmlns:a16="http://schemas.microsoft.com/office/drawing/2014/main" val="37794778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dirty="0" smtClean="0"/>
                        <a:t>Jerome</a:t>
                      </a:r>
                      <a:r>
                        <a:rPr lang="en-AU" sz="1200" i="0" baseline="0" dirty="0" smtClean="0"/>
                        <a:t> </a:t>
                      </a:r>
                      <a:r>
                        <a:rPr lang="en-AU" sz="1200" i="0" dirty="0" smtClean="0"/>
                        <a:t>Arokkiam (</a:t>
                      </a:r>
                      <a:r>
                        <a:rPr lang="en-AU" sz="1200" i="0" dirty="0" err="1" smtClean="0"/>
                        <a:t>Osram</a:t>
                      </a:r>
                      <a:r>
                        <a:rPr lang="en-AU" sz="1200" i="0" dirty="0" smtClean="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dirty="0" smtClean="0"/>
                        <a:t>An Experimental Evaluation of Coexistence Challenges of Wi-Fi and LTE in the unlicensed band</a:t>
                      </a:r>
                    </a:p>
                  </a:txBody>
                  <a:tcPr/>
                </a:tc>
                <a:extLst>
                  <a:ext uri="{0D108BD9-81ED-4DB2-BD59-A6C34878D82A}">
                    <a16:rowId xmlns:a16="http://schemas.microsoft.com/office/drawing/2014/main" val="507788269"/>
                  </a:ext>
                </a:extLst>
              </a:tr>
              <a:tr h="370840">
                <a:tc>
                  <a:txBody>
                    <a:bodyPr/>
                    <a:lstStyle/>
                    <a:p>
                      <a:r>
                        <a:rPr lang="en-AU" sz="1200" dirty="0" err="1" smtClean="0"/>
                        <a:t>Sindu</a:t>
                      </a:r>
                      <a:endParaRPr lang="en-AU" sz="1200" dirty="0" smtClean="0"/>
                    </a:p>
                    <a:p>
                      <a:r>
                        <a:rPr lang="en-AU" sz="1200" dirty="0" smtClean="0"/>
                        <a:t>(Broadcom)</a:t>
                      </a:r>
                      <a:endParaRPr lang="en-AU"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effectLst/>
                          <a:latin typeface="+mn-lt"/>
                          <a:ea typeface="+mn-ea"/>
                          <a:cs typeface="+mn-cs"/>
                        </a:rPr>
                        <a:t>Principles and procedures that can promote performance and fairness</a:t>
                      </a:r>
                      <a:endParaRPr lang="en-AU" sz="1000" i="1" dirty="0" smtClean="0"/>
                    </a:p>
                  </a:txBody>
                  <a:tcPr/>
                </a:tc>
                <a:extLst>
                  <a:ext uri="{0D108BD9-81ED-4DB2-BD59-A6C34878D82A}">
                    <a16:rowId xmlns:a16="http://schemas.microsoft.com/office/drawing/2014/main" val="674187267"/>
                  </a:ext>
                </a:extLst>
              </a:tr>
            </a:tbl>
          </a:graphicData>
        </a:graphic>
      </p:graphicFrame>
    </p:spTree>
    <p:extLst>
      <p:ext uri="{BB962C8B-B14F-4D97-AF65-F5344CB8AC3E}">
        <p14:creationId xmlns:p14="http://schemas.microsoft.com/office/powerpoint/2010/main" val="23048397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Notes from SC discussions</a:t>
            </a:r>
            <a:endParaRPr lang="en-AU" dirty="0"/>
          </a:p>
        </p:txBody>
      </p:sp>
      <p:sp>
        <p:nvSpPr>
          <p:cNvPr id="3" name="Content Placeholder 2"/>
          <p:cNvSpPr>
            <a:spLocks noGrp="1"/>
          </p:cNvSpPr>
          <p:nvPr>
            <p:ph idx="1"/>
          </p:nvPr>
        </p:nvSpPr>
        <p:spPr/>
        <p:txBody>
          <a:bodyPr/>
          <a:lstStyle/>
          <a:p>
            <a:pPr lvl="1"/>
            <a:r>
              <a:rPr lang="en-AU" dirty="0" smtClean="0">
                <a:solidFill>
                  <a:srgbClr val="FF0000"/>
                </a:solidFill>
              </a:rPr>
              <a:t>23 papers submitted</a:t>
            </a:r>
          </a:p>
          <a:p>
            <a:pPr lvl="1"/>
            <a:r>
              <a:rPr lang="en-AU" dirty="0" smtClean="0">
                <a:solidFill>
                  <a:srgbClr val="FF0000"/>
                </a:solidFill>
              </a:rPr>
              <a:t>21 of the papers will be accepted</a:t>
            </a:r>
          </a:p>
          <a:p>
            <a:pPr lvl="1"/>
            <a:r>
              <a:rPr lang="en-AU" dirty="0" smtClean="0">
                <a:solidFill>
                  <a:srgbClr val="FF0000"/>
                </a:solidFill>
              </a:rPr>
              <a:t>The accepted papers will be grouped by the Chair</a:t>
            </a:r>
          </a:p>
          <a:p>
            <a:pPr lvl="1"/>
            <a:r>
              <a:rPr lang="en-AU" dirty="0" smtClean="0">
                <a:solidFill>
                  <a:srgbClr val="FF0000"/>
                </a:solidFill>
              </a:rPr>
              <a:t>It is likely that two panel discussions will be set up following presentations on</a:t>
            </a:r>
          </a:p>
          <a:p>
            <a:pPr lvl="2"/>
            <a:r>
              <a:rPr lang="en-AU" dirty="0" smtClean="0">
                <a:solidFill>
                  <a:srgbClr val="FF0000"/>
                </a:solidFill>
              </a:rPr>
              <a:t>No/short LBT</a:t>
            </a:r>
          </a:p>
          <a:p>
            <a:pPr lvl="2"/>
            <a:r>
              <a:rPr lang="en-AU" dirty="0" smtClean="0">
                <a:solidFill>
                  <a:srgbClr val="FF0000"/>
                </a:solidFill>
              </a:rPr>
              <a:t>Common preamble</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43</a:t>
            </a:fld>
            <a:endParaRPr lang="en-US"/>
          </a:p>
        </p:txBody>
      </p:sp>
    </p:spTree>
    <p:extLst>
      <p:ext uri="{BB962C8B-B14F-4D97-AF65-F5344CB8AC3E}">
        <p14:creationId xmlns:p14="http://schemas.microsoft.com/office/powerpoint/2010/main" val="35446165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WBA: </a:t>
            </a:r>
            <a:r>
              <a:rPr lang="en-US" dirty="0" smtClean="0"/>
              <a:t>importance of Wi-Fi and 5G working together</a:t>
            </a:r>
            <a:r>
              <a:rPr lang="en-US" dirty="0"/>
              <a:t/>
            </a:r>
            <a:br>
              <a:rPr lang="en-US" dirty="0"/>
            </a:br>
            <a:endParaRPr lang="en-AU" dirty="0"/>
          </a:p>
        </p:txBody>
      </p:sp>
      <p:sp>
        <p:nvSpPr>
          <p:cNvPr id="3" name="Content Placeholder 2"/>
          <p:cNvSpPr>
            <a:spLocks noGrp="1"/>
          </p:cNvSpPr>
          <p:nvPr>
            <p:ph idx="1"/>
          </p:nvPr>
        </p:nvSpPr>
        <p:spPr/>
        <p:txBody>
          <a:bodyPr/>
          <a:lstStyle/>
          <a:p>
            <a:r>
              <a:rPr lang="en-AU" dirty="0" smtClean="0"/>
              <a:t>Submitter</a:t>
            </a:r>
          </a:p>
          <a:p>
            <a:pPr lvl="1"/>
            <a:r>
              <a:rPr lang="en-US" dirty="0"/>
              <a:t>Tiago </a:t>
            </a:r>
            <a:r>
              <a:rPr lang="en-US" dirty="0" smtClean="0"/>
              <a:t>Rodrigues </a:t>
            </a:r>
            <a:r>
              <a:rPr lang="en-AU" dirty="0" smtClean="0"/>
              <a:t>(WBA </a:t>
            </a:r>
            <a:r>
              <a:rPr lang="en-US" dirty="0"/>
              <a:t>General Manager</a:t>
            </a:r>
            <a:r>
              <a:rPr lang="en-AU" dirty="0" smtClean="0"/>
              <a:t>)</a:t>
            </a:r>
          </a:p>
          <a:p>
            <a:r>
              <a:rPr lang="en-AU" dirty="0" smtClean="0"/>
              <a:t>Title</a:t>
            </a:r>
          </a:p>
          <a:p>
            <a:pPr lvl="1"/>
            <a:r>
              <a:rPr lang="en-AU" i="1" dirty="0"/>
              <a:t>RAN And Core Convergence / Coexistence In Action: How The Combination Of Wi-Fi And Cellular Complements The 5G </a:t>
            </a:r>
            <a:r>
              <a:rPr lang="en-AU" i="1" dirty="0" smtClean="0"/>
              <a:t>Experience</a:t>
            </a:r>
          </a:p>
          <a:p>
            <a:r>
              <a:rPr lang="en-AU" dirty="0" smtClean="0"/>
              <a:t>Summary</a:t>
            </a:r>
          </a:p>
          <a:p>
            <a:pPr lvl="1"/>
            <a:r>
              <a:rPr lang="en-AU" dirty="0"/>
              <a:t>In this session, Tiago Rodrigues, WBA General Manager, will share the results </a:t>
            </a:r>
            <a:r>
              <a:rPr lang="en-AU" dirty="0" smtClean="0"/>
              <a:t>of (WBA) work </a:t>
            </a:r>
            <a:r>
              <a:rPr lang="en-AU" dirty="0"/>
              <a:t>streams and advocate a future of collaboration and integration between Wi-Fi and cellular </a:t>
            </a:r>
            <a:r>
              <a:rPr lang="en-AU" dirty="0" smtClean="0"/>
              <a:t>technologies</a:t>
            </a:r>
          </a:p>
          <a:p>
            <a:r>
              <a:rPr lang="en-AU" dirty="0" smtClean="0"/>
              <a:t>Outline</a:t>
            </a:r>
          </a:p>
          <a:p>
            <a:pPr lvl="1"/>
            <a:r>
              <a:rPr lang="en-AU" dirty="0" smtClean="0"/>
              <a:t>See embedded</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684664372"/>
              </p:ext>
            </p:extLst>
          </p:nvPr>
        </p:nvGraphicFramePr>
        <p:xfrm>
          <a:off x="3048000" y="5479257"/>
          <a:ext cx="914400" cy="806450"/>
        </p:xfrm>
        <a:graphic>
          <a:graphicData uri="http://schemas.openxmlformats.org/presentationml/2006/ole">
            <mc:AlternateContent xmlns:mc="http://schemas.openxmlformats.org/markup-compatibility/2006">
              <mc:Choice xmlns:v="urn:schemas-microsoft-com:vml" Requires="v">
                <p:oleObj spid="_x0000_s36902"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3048000" y="5479257"/>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5007622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Mediatek</a:t>
            </a:r>
            <a:r>
              <a:rPr lang="en-AU" dirty="0" smtClean="0"/>
              <a:t>: </a:t>
            </a:r>
            <a:r>
              <a:rPr lang="en-US" dirty="0"/>
              <a:t>802.11-LAA </a:t>
            </a:r>
            <a:r>
              <a:rPr lang="en-US" dirty="0" err="1" smtClean="0"/>
              <a:t>coex</a:t>
            </a:r>
            <a:r>
              <a:rPr lang="en-US" dirty="0" smtClean="0"/>
              <a:t> simulation &amp; discussion</a:t>
            </a:r>
            <a:r>
              <a:rPr lang="en-US" dirty="0"/>
              <a:t/>
            </a:r>
            <a:br>
              <a:rPr lang="en-US" dirty="0"/>
            </a:br>
            <a:r>
              <a:rPr lang="en-US" dirty="0"/>
              <a:t/>
            </a:r>
            <a:br>
              <a:rPr lang="en-US" dirty="0"/>
            </a:b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James Wang (</a:t>
            </a:r>
            <a:r>
              <a:rPr lang="en-AU" dirty="0" err="1" smtClean="0"/>
              <a:t>Mediatek</a:t>
            </a:r>
            <a:r>
              <a:rPr lang="en-AU" dirty="0" smtClean="0"/>
              <a:t>)</a:t>
            </a:r>
          </a:p>
          <a:p>
            <a:r>
              <a:rPr lang="en-AU" dirty="0" smtClean="0"/>
              <a:t>Title</a:t>
            </a:r>
          </a:p>
          <a:p>
            <a:pPr lvl="1"/>
            <a:r>
              <a:rPr lang="en-US" i="1" dirty="0"/>
              <a:t>802.11-LAA </a:t>
            </a:r>
            <a:r>
              <a:rPr lang="en-US" i="1" dirty="0" err="1"/>
              <a:t>Coex</a:t>
            </a:r>
            <a:r>
              <a:rPr lang="en-US" i="1" dirty="0"/>
              <a:t> Simulation and </a:t>
            </a:r>
            <a:r>
              <a:rPr lang="en-US" i="1" dirty="0" smtClean="0"/>
              <a:t>Discussion</a:t>
            </a:r>
          </a:p>
          <a:p>
            <a:r>
              <a:rPr lang="en-AU" dirty="0" smtClean="0"/>
              <a:t>Summary </a:t>
            </a:r>
            <a:r>
              <a:rPr lang="en-AU" dirty="0" smtClean="0">
                <a:solidFill>
                  <a:srgbClr val="FF0000"/>
                </a:solidFill>
              </a:rPr>
              <a:t>(modified from r1/2/3)</a:t>
            </a:r>
            <a:endParaRPr lang="en-AU" dirty="0" smtClean="0">
              <a:solidFill>
                <a:srgbClr val="FF0000"/>
              </a:solidFill>
            </a:endParaRPr>
          </a:p>
          <a:p>
            <a:pPr lvl="1"/>
            <a:r>
              <a:rPr lang="en-AU" dirty="0" smtClean="0"/>
              <a:t>Proper </a:t>
            </a:r>
            <a:r>
              <a:rPr lang="en-AU" dirty="0"/>
              <a:t>setting of EDCA Parameters can be used to mitigate the effects of medium utilization (subject to further study)</a:t>
            </a:r>
          </a:p>
          <a:p>
            <a:pPr lvl="1"/>
            <a:r>
              <a:rPr lang="en-AU" dirty="0" smtClean="0"/>
              <a:t>Due </a:t>
            </a:r>
            <a:r>
              <a:rPr lang="en-AU" dirty="0"/>
              <a:t>to the use of licensed channel, LAA has  advantage in medium utilization in some cases</a:t>
            </a:r>
          </a:p>
          <a:p>
            <a:r>
              <a:rPr lang="en-AU" dirty="0" smtClean="0"/>
              <a:t>Outline</a:t>
            </a:r>
            <a:endParaRPr lang="en-AU" dirty="0" smtClean="0"/>
          </a:p>
          <a:p>
            <a:pPr lvl="1"/>
            <a:r>
              <a:rPr lang="en-AU" dirty="0" smtClean="0"/>
              <a:t>See </a:t>
            </a:r>
            <a:r>
              <a:rPr lang="en-US" dirty="0" smtClean="0">
                <a:hlinkClick r:id="rId2"/>
              </a:rPr>
              <a:t>11-19-0895-01</a:t>
            </a:r>
            <a:r>
              <a:rPr lang="en-US" dirty="0" smtClean="0"/>
              <a:t> </a:t>
            </a:r>
            <a:r>
              <a:rPr lang="en-AU" dirty="0">
                <a:solidFill>
                  <a:srgbClr val="FF0000"/>
                </a:solidFill>
              </a:rPr>
              <a:t>(modified from r1/2/3)</a:t>
            </a:r>
            <a:endParaRPr lang="en-US"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26252757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Cisco: use LBT as the </a:t>
            </a:r>
            <a:r>
              <a:rPr lang="en-US" dirty="0" smtClean="0"/>
              <a:t>basis of sharing in 6GHz band, at least in the short term</a:t>
            </a:r>
            <a:r>
              <a:rPr lang="en-US" dirty="0"/>
              <a:t/>
            </a:r>
            <a:br>
              <a:rPr lang="en-US" dirty="0"/>
            </a:br>
            <a:r>
              <a:rPr lang="en-US" dirty="0"/>
              <a:t/>
            </a:r>
            <a:br>
              <a:rPr lang="en-US" dirty="0"/>
            </a:b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Andrew Myles (Cisco)</a:t>
            </a:r>
          </a:p>
          <a:p>
            <a:r>
              <a:rPr lang="en-AU" dirty="0" smtClean="0"/>
              <a:t>Title</a:t>
            </a:r>
          </a:p>
          <a:p>
            <a:pPr lvl="1"/>
            <a:r>
              <a:rPr lang="en-US" i="1" dirty="0" smtClean="0"/>
              <a:t>Basis of sharing 6GHz band: LBT has worked well so far and is a good candidate for at least the near future</a:t>
            </a:r>
          </a:p>
          <a:p>
            <a:r>
              <a:rPr lang="en-AU" dirty="0" smtClean="0"/>
              <a:t>Summary</a:t>
            </a:r>
          </a:p>
          <a:p>
            <a:pPr lvl="1"/>
            <a:r>
              <a:rPr lang="en-US" dirty="0" smtClean="0"/>
              <a:t>A proposal to share the 6GHz band on the same basis as the 5GHz band, using an exponential LBT mechanism similar to that in EN 301 893 v2.1.1</a:t>
            </a:r>
          </a:p>
          <a:p>
            <a:pPr lvl="1"/>
            <a:r>
              <a:rPr lang="en-US" dirty="0" smtClean="0"/>
              <a:t>The discussion will highlight value of LBT in the short term and the possibility to consider new methods in the future as technology develops</a:t>
            </a:r>
            <a:endParaRPr lang="en-US" dirty="0"/>
          </a:p>
          <a:p>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16734199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Cisco: </a:t>
            </a:r>
            <a:r>
              <a:rPr lang="en-US" dirty="0" smtClean="0"/>
              <a:t>cooperation between 3GPP RAN and IEEE 802 to ensure fair &amp; efficient sharing in 6GHz band</a:t>
            </a:r>
            <a:r>
              <a:rPr lang="en-US" dirty="0"/>
              <a:t/>
            </a:r>
            <a:br>
              <a:rPr lang="en-US" dirty="0"/>
            </a:br>
            <a:r>
              <a:rPr lang="en-US" dirty="0"/>
              <a:t/>
            </a:r>
            <a:br>
              <a:rPr lang="en-US" dirty="0"/>
            </a:b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Andrew Myles (Cisco)</a:t>
            </a:r>
          </a:p>
          <a:p>
            <a:r>
              <a:rPr lang="en-AU" dirty="0" smtClean="0"/>
              <a:t>Title</a:t>
            </a:r>
          </a:p>
          <a:p>
            <a:pPr lvl="1"/>
            <a:r>
              <a:rPr lang="en-US" i="1" dirty="0" smtClean="0"/>
              <a:t>Discussion of process of cooperation between IEEE 802 and 3GPP RAN to ensure fair and efficient sharing of 6GHz band</a:t>
            </a:r>
          </a:p>
          <a:p>
            <a:r>
              <a:rPr lang="en-AU" dirty="0" smtClean="0"/>
              <a:t>Summary</a:t>
            </a:r>
          </a:p>
          <a:p>
            <a:pPr lvl="1"/>
            <a:r>
              <a:rPr lang="en-US" dirty="0" smtClean="0"/>
              <a:t>A discussion of processes for </a:t>
            </a:r>
            <a:r>
              <a:rPr lang="en-US" dirty="0"/>
              <a:t>3GPP RAN and IEEE 802 </a:t>
            </a:r>
            <a:r>
              <a:rPr lang="en-US" dirty="0" smtClean="0"/>
              <a:t>cooperation to ensure </a:t>
            </a:r>
            <a:r>
              <a:rPr lang="en-US" dirty="0"/>
              <a:t>fair and efficient sharing of 6GHz </a:t>
            </a:r>
            <a:r>
              <a:rPr lang="en-US" dirty="0" smtClean="0"/>
              <a:t>band, reflecting on successes and failures of past attempts to cooperate, including:</a:t>
            </a:r>
          </a:p>
          <a:p>
            <a:pPr lvl="2"/>
            <a:r>
              <a:rPr lang="en-US" dirty="0" smtClean="0"/>
              <a:t>No cooperation</a:t>
            </a:r>
          </a:p>
          <a:p>
            <a:pPr lvl="2"/>
            <a:r>
              <a:rPr lang="en-US" dirty="0" smtClean="0"/>
              <a:t>LS ping pong</a:t>
            </a:r>
          </a:p>
          <a:p>
            <a:pPr lvl="2"/>
            <a:r>
              <a:rPr lang="en-US" dirty="0" smtClean="0"/>
              <a:t>Deep cooperation</a:t>
            </a:r>
          </a:p>
          <a:p>
            <a:pPr lvl="2"/>
            <a:r>
              <a:rPr lang="en-US" dirty="0" smtClean="0"/>
              <a:t>Cooperation via third parties, </a:t>
            </a:r>
            <a:r>
              <a:rPr lang="en-US" dirty="0" err="1" smtClean="0"/>
              <a:t>eg</a:t>
            </a:r>
            <a:r>
              <a:rPr lang="en-US" dirty="0" smtClean="0"/>
              <a:t> ETSI BRAN</a:t>
            </a:r>
          </a:p>
          <a:p>
            <a:pPr lvl="1"/>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8720637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Cisco: </a:t>
            </a:r>
            <a:r>
              <a:rPr lang="en-US" dirty="0" smtClean="0"/>
              <a:t>discussion of use of no LBT for </a:t>
            </a:r>
            <a:r>
              <a:rPr lang="en-US" dirty="0"/>
              <a:t>short control signaling</a:t>
            </a: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Andrew Myles (Cisco)</a:t>
            </a:r>
          </a:p>
          <a:p>
            <a:r>
              <a:rPr lang="en-AU" dirty="0" smtClean="0"/>
              <a:t>Title</a:t>
            </a:r>
          </a:p>
          <a:p>
            <a:pPr lvl="1"/>
            <a:r>
              <a:rPr lang="en-US" i="1" dirty="0" smtClean="0"/>
              <a:t>Discussion of an exception to LBT in 5/6 GHz band: use of no LBT for short control signaling  </a:t>
            </a:r>
          </a:p>
          <a:p>
            <a:r>
              <a:rPr lang="en-AU" dirty="0" smtClean="0"/>
              <a:t>Summary</a:t>
            </a:r>
          </a:p>
          <a:p>
            <a:pPr lvl="1"/>
            <a:r>
              <a:rPr lang="en-US" dirty="0" smtClean="0"/>
              <a:t>A discussion of issues related to the use of no/short LBT for short control signaling as an exception to norma</a:t>
            </a:r>
            <a:r>
              <a:rPr lang="en-US" dirty="0"/>
              <a:t>l</a:t>
            </a:r>
            <a:r>
              <a:rPr lang="en-US" dirty="0" smtClean="0"/>
              <a:t> LBT processes</a:t>
            </a:r>
          </a:p>
          <a:p>
            <a:pPr lvl="1"/>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21726858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Cisco: </a:t>
            </a:r>
            <a:r>
              <a:rPr lang="en-US" dirty="0" smtClean="0"/>
              <a:t>discussion of CW adjustment mechanism with delayed </a:t>
            </a:r>
            <a:r>
              <a:rPr lang="en-US" dirty="0" err="1" smtClean="0"/>
              <a:t>acks</a:t>
            </a:r>
            <a:r>
              <a:rPr lang="en-US" dirty="0" smtClean="0"/>
              <a:t> in 5GHz and 6Ghz bands</a:t>
            </a: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Andrew Myles (Cisco)</a:t>
            </a:r>
          </a:p>
          <a:p>
            <a:r>
              <a:rPr lang="en-AU" dirty="0" smtClean="0"/>
              <a:t>Title</a:t>
            </a:r>
          </a:p>
          <a:p>
            <a:pPr lvl="1"/>
            <a:r>
              <a:rPr lang="en-US" i="1" dirty="0" smtClean="0"/>
              <a:t>Discussion of an extension to LBT in 5/6 GHz band: adjustment of CW with delayed acknowledgements</a:t>
            </a:r>
          </a:p>
          <a:p>
            <a:r>
              <a:rPr lang="en-AU" dirty="0" smtClean="0"/>
              <a:t>Summary</a:t>
            </a:r>
          </a:p>
          <a:p>
            <a:pPr lvl="1"/>
            <a:r>
              <a:rPr lang="en-US" dirty="0" smtClean="0"/>
              <a:t>A discussion of issues related to the adjustment of the LBT Contention Window (CW) when evidence of success (or otherwise) is delayed</a:t>
            </a:r>
          </a:p>
          <a:p>
            <a:pPr lvl="1"/>
            <a:r>
              <a:rPr lang="en-US" dirty="0" smtClean="0"/>
              <a:t>The discussion is relevant to both 5GHz and 6GHz bands</a:t>
            </a:r>
          </a:p>
          <a:p>
            <a:pPr lvl="1"/>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1832549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5</a:t>
            </a:fld>
            <a:endParaRPr lang="en-US" dirty="0"/>
          </a:p>
        </p:txBody>
      </p:sp>
      <p:sp>
        <p:nvSpPr>
          <p:cNvPr id="9220" name="Rectangle 6"/>
          <p:cNvSpPr>
            <a:spLocks noGrp="1" noChangeArrowheads="1"/>
          </p:cNvSpPr>
          <p:nvPr>
            <p:ph type="title"/>
          </p:nvPr>
        </p:nvSpPr>
        <p:spPr/>
        <p:txBody>
          <a:bodyPr/>
          <a:lstStyle/>
          <a:p>
            <a:r>
              <a:rPr lang="en-US" dirty="0" smtClean="0"/>
              <a:t>The </a:t>
            </a:r>
            <a:r>
              <a:rPr lang="en-AU" i="1" dirty="0" err="1"/>
              <a:t>Coex</a:t>
            </a:r>
            <a:r>
              <a:rPr lang="en-AU" i="1" dirty="0"/>
              <a:t> SC </a:t>
            </a:r>
            <a:r>
              <a:rPr lang="en-US" dirty="0" smtClean="0"/>
              <a:t>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extLst>
      <p:ext uri="{BB962C8B-B14F-4D97-AF65-F5344CB8AC3E}">
        <p14:creationId xmlns:p14="http://schemas.microsoft.com/office/powerpoint/2010/main" val="2963085173"/>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Cisco: </a:t>
            </a:r>
            <a:r>
              <a:rPr lang="en-US" dirty="0" smtClean="0"/>
              <a:t>discussion of what drives CW adjustment mechanism in 5GHz and 6Ghz bands</a:t>
            </a: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Andrew Myles (Cisco)</a:t>
            </a:r>
          </a:p>
          <a:p>
            <a:r>
              <a:rPr lang="en-AU" dirty="0" smtClean="0"/>
              <a:t>Title</a:t>
            </a:r>
          </a:p>
          <a:p>
            <a:pPr lvl="1"/>
            <a:r>
              <a:rPr lang="en-US" i="1" dirty="0" smtClean="0"/>
              <a:t>Discussion of LBT in 5/6 GHz band: what should drive the adjustment of CW</a:t>
            </a:r>
          </a:p>
          <a:p>
            <a:r>
              <a:rPr lang="en-AU" dirty="0" smtClean="0"/>
              <a:t>Summary</a:t>
            </a:r>
          </a:p>
          <a:p>
            <a:pPr lvl="1"/>
            <a:r>
              <a:rPr lang="en-US" dirty="0" smtClean="0"/>
              <a:t>A discussion of issues related to the adjustment of the LBT Contention Window (CW) when evidence of success (or otherwise) is delayed, and in particular what we mean by success</a:t>
            </a:r>
          </a:p>
          <a:p>
            <a:pPr lvl="1"/>
            <a:r>
              <a:rPr lang="en-US" dirty="0" smtClean="0"/>
              <a:t>The discussion is relevant to both 5GHz and 6GHz bands</a:t>
            </a:r>
          </a:p>
          <a:p>
            <a:pPr lvl="1"/>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35874742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Cisco: </a:t>
            </a:r>
            <a:r>
              <a:rPr lang="en-US" dirty="0"/>
              <a:t>Review of open issues between IEEE 802 and 3GPP RAN1 related to sharing of 5GHz band </a:t>
            </a:r>
            <a:br>
              <a:rPr lang="en-US" dirty="0"/>
            </a:b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Andrew Myles (Cisco)</a:t>
            </a:r>
          </a:p>
          <a:p>
            <a:r>
              <a:rPr lang="en-AU" dirty="0" smtClean="0"/>
              <a:t>Title</a:t>
            </a:r>
          </a:p>
          <a:p>
            <a:pPr lvl="1"/>
            <a:r>
              <a:rPr lang="en-US" i="1" dirty="0" smtClean="0"/>
              <a:t>Review of open issues between IEEE 802 and 3GPP RAN1 related to sharing of 5GHz band </a:t>
            </a:r>
          </a:p>
          <a:p>
            <a:r>
              <a:rPr lang="en-AU" dirty="0" smtClean="0"/>
              <a:t>Summary</a:t>
            </a:r>
          </a:p>
          <a:p>
            <a:pPr lvl="1"/>
            <a:r>
              <a:rPr lang="en-US" dirty="0" smtClean="0"/>
              <a:t>A review of </a:t>
            </a:r>
            <a:r>
              <a:rPr lang="en-AU" dirty="0"/>
              <a:t>open </a:t>
            </a:r>
            <a:r>
              <a:rPr lang="en-AU" dirty="0" smtClean="0"/>
              <a:t>issues in various LS’s over the years </a:t>
            </a:r>
            <a:r>
              <a:rPr lang="en-AU" dirty="0"/>
              <a:t>between IEEE 802 and 3GPP RAN1 related to sharing of 5GHz band </a:t>
            </a:r>
          </a:p>
          <a:p>
            <a:pPr lvl="1"/>
            <a:r>
              <a:rPr lang="en-US" dirty="0" smtClean="0"/>
              <a:t>The discussion is relevant to both 5GHz and 6GHz bands</a:t>
            </a:r>
          </a:p>
          <a:p>
            <a:pPr lvl="1"/>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21657508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Cisco: </a:t>
            </a:r>
            <a:r>
              <a:rPr lang="en-US" dirty="0" smtClean="0"/>
              <a:t>Discussion of common preambles</a:t>
            </a:r>
            <a:r>
              <a:rPr lang="en-US" dirty="0"/>
              <a:t/>
            </a:r>
            <a:br>
              <a:rPr lang="en-US" dirty="0"/>
            </a:b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Andrew Myles (Cisco)</a:t>
            </a:r>
          </a:p>
          <a:p>
            <a:r>
              <a:rPr lang="en-AU" dirty="0" smtClean="0"/>
              <a:t>Title</a:t>
            </a:r>
          </a:p>
          <a:p>
            <a:pPr lvl="1"/>
            <a:r>
              <a:rPr lang="en-US" i="1" dirty="0"/>
              <a:t>Discussion of common preambles </a:t>
            </a:r>
            <a:r>
              <a:rPr lang="en-US" i="1" dirty="0" smtClean="0"/>
              <a:t>in 5 and 6GHz band</a:t>
            </a:r>
          </a:p>
          <a:p>
            <a:r>
              <a:rPr lang="en-AU" dirty="0" smtClean="0"/>
              <a:t>Summary</a:t>
            </a:r>
          </a:p>
          <a:p>
            <a:pPr lvl="1"/>
            <a:r>
              <a:rPr lang="en-US" dirty="0" smtClean="0"/>
              <a:t>A discussion of </a:t>
            </a:r>
            <a:r>
              <a:rPr lang="en-AU" dirty="0" smtClean="0"/>
              <a:t>issues related to the use of a common preamble in both the 5GHz and 6Ghz bands</a:t>
            </a:r>
          </a:p>
          <a:p>
            <a:pPr lvl="2"/>
            <a:r>
              <a:rPr lang="en-AU" dirty="0" smtClean="0"/>
              <a:t>Should a common preamble be used?</a:t>
            </a:r>
          </a:p>
          <a:p>
            <a:pPr lvl="2"/>
            <a:r>
              <a:rPr lang="en-AU" dirty="0" smtClean="0"/>
              <a:t>What should be used for a common preamble?</a:t>
            </a:r>
            <a:endParaRPr lang="en-US" dirty="0" smtClean="0"/>
          </a:p>
          <a:p>
            <a:pPr lvl="1"/>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29817505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Cisco: </a:t>
            </a:r>
            <a:r>
              <a:rPr lang="en-AU" dirty="0"/>
              <a:t>Tests of coexistence in deployed networks</a:t>
            </a:r>
            <a:br>
              <a:rPr lang="en-AU" dirty="0"/>
            </a:b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Andrew Myles (Cisco)</a:t>
            </a:r>
          </a:p>
          <a:p>
            <a:r>
              <a:rPr lang="en-AU" dirty="0" smtClean="0"/>
              <a:t>Title</a:t>
            </a:r>
          </a:p>
          <a:p>
            <a:pPr lvl="1"/>
            <a:r>
              <a:rPr lang="en-AU" i="1" dirty="0"/>
              <a:t>Tests of coexistence in deployed networks</a:t>
            </a:r>
          </a:p>
          <a:p>
            <a:r>
              <a:rPr lang="en-AU" dirty="0" smtClean="0"/>
              <a:t>Summary</a:t>
            </a:r>
          </a:p>
          <a:p>
            <a:pPr lvl="1"/>
            <a:r>
              <a:rPr lang="en-US" dirty="0" smtClean="0"/>
              <a:t>A discussion of early testing of coexistence in real deployments. It seems that at least one LAA deployment can share fairly with Wi-Fi, but at least one does not. The early testing thus suggests that LBT is likely to be a reasonable sharing mechanism, as long as it is implemented correctly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24714331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ITTP</a:t>
            </a:r>
            <a:r>
              <a:rPr lang="en-AU" dirty="0"/>
              <a:t>: Collision Detection for Fair LAA/Wi-Fi Coexistence</a:t>
            </a:r>
          </a:p>
        </p:txBody>
      </p:sp>
      <p:sp>
        <p:nvSpPr>
          <p:cNvPr id="3" name="Content Placeholder 2"/>
          <p:cNvSpPr>
            <a:spLocks noGrp="1"/>
          </p:cNvSpPr>
          <p:nvPr>
            <p:ph idx="1"/>
          </p:nvPr>
        </p:nvSpPr>
        <p:spPr/>
        <p:txBody>
          <a:bodyPr/>
          <a:lstStyle/>
          <a:p>
            <a:r>
              <a:rPr lang="en-AU" dirty="0" smtClean="0"/>
              <a:t>Submitter</a:t>
            </a:r>
          </a:p>
          <a:p>
            <a:pPr lvl="1"/>
            <a:r>
              <a:rPr lang="en-AU" dirty="0"/>
              <a:t> </a:t>
            </a:r>
            <a:r>
              <a:rPr lang="en-AU" dirty="0" err="1"/>
              <a:t>Vyacheslav</a:t>
            </a:r>
            <a:r>
              <a:rPr lang="en-AU" dirty="0"/>
              <a:t> </a:t>
            </a:r>
            <a:r>
              <a:rPr lang="en-AU" dirty="0" err="1"/>
              <a:t>Loginov</a:t>
            </a:r>
            <a:r>
              <a:rPr lang="en-AU" dirty="0"/>
              <a:t> </a:t>
            </a:r>
            <a:r>
              <a:rPr lang="en-AU" dirty="0" smtClean="0"/>
              <a:t>et al (IITP)</a:t>
            </a:r>
          </a:p>
          <a:p>
            <a:r>
              <a:rPr lang="en-AU" dirty="0" smtClean="0"/>
              <a:t>Title</a:t>
            </a:r>
          </a:p>
          <a:p>
            <a:pPr lvl="1"/>
            <a:r>
              <a:rPr lang="en-AU" i="1" dirty="0" smtClean="0"/>
              <a:t> </a:t>
            </a:r>
            <a:r>
              <a:rPr lang="en-AU" dirty="0"/>
              <a:t>Collision Detection for Fair LAA/Wi-Fi </a:t>
            </a:r>
            <a:r>
              <a:rPr lang="en-AU" dirty="0" smtClean="0"/>
              <a:t>Coexistence</a:t>
            </a:r>
            <a:endParaRPr lang="en-AU" i="1" dirty="0"/>
          </a:p>
          <a:p>
            <a:r>
              <a:rPr lang="en-AU" dirty="0" smtClean="0"/>
              <a:t>Summary</a:t>
            </a:r>
          </a:p>
          <a:p>
            <a:pPr lvl="1"/>
            <a:r>
              <a:rPr lang="en-AU" dirty="0" smtClean="0"/>
              <a:t>In </a:t>
            </a:r>
            <a:r>
              <a:rPr lang="en-AU" dirty="0"/>
              <a:t>our work, we propose a modification of channel access rules of LTE-LAA/NR-U in order to achieve fairness with Wi-Fi deployments</a:t>
            </a:r>
            <a:r>
              <a:rPr lang="en-AU" dirty="0" smtClean="0"/>
              <a:t>. …</a:t>
            </a:r>
            <a:endParaRPr lang="en-AU" dirty="0"/>
          </a:p>
          <a:p>
            <a:pPr lvl="1"/>
            <a:r>
              <a:rPr lang="en-AU" dirty="0"/>
              <a:t>See </a:t>
            </a:r>
            <a:r>
              <a:rPr lang="en-AU" dirty="0" smtClean="0"/>
              <a:t>embedded</a:t>
            </a:r>
            <a:endParaRPr lang="en-AU" dirty="0"/>
          </a:p>
          <a:p>
            <a:pPr lvl="1"/>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54</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933318304"/>
              </p:ext>
            </p:extLst>
          </p:nvPr>
        </p:nvGraphicFramePr>
        <p:xfrm>
          <a:off x="2438400" y="5289550"/>
          <a:ext cx="914400" cy="806450"/>
        </p:xfrm>
        <a:graphic>
          <a:graphicData uri="http://schemas.openxmlformats.org/presentationml/2006/ole">
            <mc:AlternateContent xmlns:mc="http://schemas.openxmlformats.org/markup-compatibility/2006">
              <mc:Choice xmlns:v="urn:schemas-microsoft-com:vml" Requires="v">
                <p:oleObj spid="_x0000_s40982"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2438400" y="528955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7667356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Quantenna</a:t>
            </a:r>
            <a:r>
              <a:rPr lang="en-AU" dirty="0" smtClean="0"/>
              <a:t>: </a:t>
            </a:r>
            <a:r>
              <a:rPr lang="en-US" dirty="0"/>
              <a:t>Efficient and Fair Medium Sharing Enabled by a Common Preamble</a:t>
            </a: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 </a:t>
            </a:r>
            <a:r>
              <a:rPr lang="en-US" dirty="0" smtClean="0"/>
              <a:t>Imran Latif (</a:t>
            </a:r>
            <a:r>
              <a:rPr lang="en-US" dirty="0" err="1" smtClean="0"/>
              <a:t>Quantenna</a:t>
            </a:r>
            <a:r>
              <a:rPr lang="en-US" dirty="0" smtClean="0"/>
              <a:t>)</a:t>
            </a:r>
            <a:endParaRPr lang="en-AU" dirty="0" smtClean="0"/>
          </a:p>
          <a:p>
            <a:r>
              <a:rPr lang="en-AU" dirty="0" smtClean="0"/>
              <a:t>Title</a:t>
            </a:r>
          </a:p>
          <a:p>
            <a:pPr lvl="1"/>
            <a:r>
              <a:rPr lang="en-AU" dirty="0" smtClean="0"/>
              <a:t> </a:t>
            </a:r>
            <a:r>
              <a:rPr lang="en-US" dirty="0" smtClean="0"/>
              <a:t>Efficient and Fair Medium Sharing Enabled by a Common Preamble</a:t>
            </a:r>
            <a:endParaRPr lang="en-AU" dirty="0" smtClean="0"/>
          </a:p>
          <a:p>
            <a:r>
              <a:rPr lang="en-AU" dirty="0" smtClean="0"/>
              <a:t>Summary</a:t>
            </a:r>
          </a:p>
          <a:p>
            <a:pPr lvl="1"/>
            <a:r>
              <a:rPr lang="en-AU" i="1" dirty="0" smtClean="0"/>
              <a:t>… Since NR has no preamble like structure, we propose to use the 802.11a based “legacy” preamble to be prepended to NR communications for unlicensed use as well. Inclusion of 802.11a based common preamble for unlicensed access in 6 GHz can actually help both standards in mitigating the interference problem and increasing the fairness in access of the wireless medium</a:t>
            </a:r>
            <a:r>
              <a:rPr lang="en-AU" dirty="0" smtClean="0"/>
              <a:t>.</a:t>
            </a:r>
            <a:endParaRPr lang="en-US"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55</a:t>
            </a:fld>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2778240126"/>
              </p:ext>
            </p:extLst>
          </p:nvPr>
        </p:nvGraphicFramePr>
        <p:xfrm>
          <a:off x="5334000" y="5685807"/>
          <a:ext cx="914400" cy="806450"/>
        </p:xfrm>
        <a:graphic>
          <a:graphicData uri="http://schemas.openxmlformats.org/presentationml/2006/ole">
            <mc:AlternateContent xmlns:mc="http://schemas.openxmlformats.org/markup-compatibility/2006">
              <mc:Choice xmlns:v="urn:schemas-microsoft-com:vml" Requires="v">
                <p:oleObj spid="_x0000_s42004"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334000" y="5685807"/>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9901346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NXP: </a:t>
            </a:r>
            <a:r>
              <a:rPr lang="en-US" dirty="0"/>
              <a:t>Coexistence of IEEE 802.11p and 3GPP LTE-V2X standards</a:t>
            </a: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Vincent </a:t>
            </a:r>
            <a:r>
              <a:rPr lang="en-AU" dirty="0"/>
              <a:t>Martinez </a:t>
            </a:r>
            <a:r>
              <a:rPr lang="en-AU" dirty="0" smtClean="0"/>
              <a:t>(NXP)</a:t>
            </a:r>
          </a:p>
          <a:p>
            <a:r>
              <a:rPr lang="en-AU" dirty="0" smtClean="0"/>
              <a:t>Title</a:t>
            </a:r>
          </a:p>
          <a:p>
            <a:pPr lvl="1"/>
            <a:r>
              <a:rPr lang="en-US" dirty="0" smtClean="0"/>
              <a:t>Coexistence </a:t>
            </a:r>
            <a:r>
              <a:rPr lang="en-US" dirty="0"/>
              <a:t>of IEEE 802.11p and 3GPP LTE-V2X standards: problem statement and possible methods forward</a:t>
            </a:r>
            <a:r>
              <a:rPr lang="en-AU" dirty="0"/>
              <a:t> </a:t>
            </a:r>
            <a:endParaRPr lang="en-AU" i="1" dirty="0"/>
          </a:p>
          <a:p>
            <a:r>
              <a:rPr lang="en-AU" dirty="0" smtClean="0"/>
              <a:t>Summary</a:t>
            </a:r>
          </a:p>
          <a:p>
            <a:pPr lvl="1"/>
            <a:r>
              <a:rPr lang="en-US" dirty="0" smtClean="0"/>
              <a:t> See </a:t>
            </a:r>
            <a:r>
              <a:rPr lang="en-US" dirty="0" smtClean="0"/>
              <a:t>embedded</a:t>
            </a:r>
          </a:p>
          <a:p>
            <a:pPr lvl="1"/>
            <a:endParaRPr lang="en-US" dirty="0"/>
          </a:p>
          <a:p>
            <a:pPr lvl="1"/>
            <a:endParaRPr lang="en-US" dirty="0" smtClean="0"/>
          </a:p>
          <a:p>
            <a:pPr lvl="1"/>
            <a:r>
              <a:rPr lang="en-US" dirty="0" smtClean="0">
                <a:solidFill>
                  <a:srgbClr val="FF0000"/>
                </a:solidFill>
              </a:rPr>
              <a:t>SC decided that this proposal is not in scope of the </a:t>
            </a:r>
            <a:r>
              <a:rPr lang="en-US" dirty="0" err="1" smtClean="0">
                <a:solidFill>
                  <a:srgbClr val="FF0000"/>
                </a:solidFill>
              </a:rPr>
              <a:t>Coex</a:t>
            </a:r>
            <a:r>
              <a:rPr lang="en-US" dirty="0" smtClean="0">
                <a:solidFill>
                  <a:srgbClr val="FF0000"/>
                </a:solidFill>
              </a:rPr>
              <a:t> Workshop, but may be of interest to 802.11 </a:t>
            </a:r>
            <a:r>
              <a:rPr lang="en-US" dirty="0" err="1" smtClean="0">
                <a:solidFill>
                  <a:srgbClr val="FF0000"/>
                </a:solidFill>
              </a:rPr>
              <a:t>TGbd</a:t>
            </a:r>
            <a:endParaRPr lang="en-US" dirty="0" smtClean="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56</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819942159"/>
              </p:ext>
            </p:extLst>
          </p:nvPr>
        </p:nvGraphicFramePr>
        <p:xfrm>
          <a:off x="1295400" y="4724400"/>
          <a:ext cx="914400" cy="806450"/>
        </p:xfrm>
        <a:graphic>
          <a:graphicData uri="http://schemas.openxmlformats.org/presentationml/2006/ole">
            <mc:AlternateContent xmlns:mc="http://schemas.openxmlformats.org/markup-compatibility/2006">
              <mc:Choice xmlns:v="urn:schemas-microsoft-com:vml" Requires="v">
                <p:oleObj spid="_x0000_s43028"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1295400" y="4724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5511374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a:t>ASFiNAG</a:t>
            </a:r>
            <a:r>
              <a:rPr lang="en-AU" dirty="0"/>
              <a:t>: </a:t>
            </a:r>
            <a:r>
              <a:rPr lang="en-GB" dirty="0"/>
              <a:t>Problems of sharing between IEEE 802.11p and 3GPP LTE-V2X</a:t>
            </a: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a:t> Stefan </a:t>
            </a:r>
            <a:r>
              <a:rPr lang="en-AU" dirty="0" err="1" smtClean="0"/>
              <a:t>Ruehrup</a:t>
            </a:r>
            <a:r>
              <a:rPr lang="en-AU" dirty="0"/>
              <a:t> (</a:t>
            </a:r>
            <a:r>
              <a:rPr lang="en-AU" dirty="0" err="1"/>
              <a:t>ASFiNAG</a:t>
            </a:r>
            <a:r>
              <a:rPr lang="en-AU" dirty="0"/>
              <a:t>)</a:t>
            </a:r>
            <a:endParaRPr lang="en-AU" dirty="0" smtClean="0"/>
          </a:p>
          <a:p>
            <a:r>
              <a:rPr lang="en-AU" dirty="0" smtClean="0"/>
              <a:t>Title</a:t>
            </a:r>
          </a:p>
          <a:p>
            <a:pPr lvl="1"/>
            <a:r>
              <a:rPr lang="en-AU" i="1" dirty="0" smtClean="0"/>
              <a:t> </a:t>
            </a:r>
            <a:r>
              <a:rPr lang="en-GB" dirty="0"/>
              <a:t>Problems of sharing between IEEE 802.11p and 3GPP LTE-V2X </a:t>
            </a:r>
            <a:endParaRPr lang="en-AU" i="1" dirty="0"/>
          </a:p>
          <a:p>
            <a:r>
              <a:rPr lang="en-AU" dirty="0" smtClean="0"/>
              <a:t>Summary</a:t>
            </a:r>
          </a:p>
          <a:p>
            <a:pPr lvl="1"/>
            <a:r>
              <a:rPr lang="en-US" dirty="0" smtClean="0"/>
              <a:t> See </a:t>
            </a:r>
            <a:r>
              <a:rPr lang="en-US" dirty="0" smtClean="0"/>
              <a:t>embedded</a:t>
            </a:r>
          </a:p>
          <a:p>
            <a:pPr lvl="1"/>
            <a:endParaRPr lang="en-US" dirty="0"/>
          </a:p>
          <a:p>
            <a:pPr lvl="1"/>
            <a:endParaRPr lang="en-US" dirty="0" smtClean="0"/>
          </a:p>
          <a:p>
            <a:pPr lvl="1"/>
            <a:r>
              <a:rPr lang="en-US" dirty="0">
                <a:solidFill>
                  <a:srgbClr val="FF0000"/>
                </a:solidFill>
              </a:rPr>
              <a:t>SC decided that this proposal is not in scope of the </a:t>
            </a:r>
            <a:r>
              <a:rPr lang="en-US" dirty="0" err="1">
                <a:solidFill>
                  <a:srgbClr val="FF0000"/>
                </a:solidFill>
              </a:rPr>
              <a:t>Coex</a:t>
            </a:r>
            <a:r>
              <a:rPr lang="en-US" dirty="0">
                <a:solidFill>
                  <a:srgbClr val="FF0000"/>
                </a:solidFill>
              </a:rPr>
              <a:t> Workshop, but may be of interest to 802.11 </a:t>
            </a:r>
            <a:r>
              <a:rPr lang="en-US" dirty="0" err="1" smtClean="0">
                <a:solidFill>
                  <a:srgbClr val="FF0000"/>
                </a:solidFill>
              </a:rPr>
              <a:t>TGbd</a:t>
            </a:r>
            <a:endParaRPr lang="en-US"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57</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3143088781"/>
              </p:ext>
            </p:extLst>
          </p:nvPr>
        </p:nvGraphicFramePr>
        <p:xfrm>
          <a:off x="1219200" y="4495800"/>
          <a:ext cx="914400" cy="806450"/>
        </p:xfrm>
        <a:graphic>
          <a:graphicData uri="http://schemas.openxmlformats.org/presentationml/2006/ole">
            <mc:AlternateContent xmlns:mc="http://schemas.openxmlformats.org/markup-compatibility/2006">
              <mc:Choice xmlns:v="urn:schemas-microsoft-com:vml" Requires="v">
                <p:oleObj spid="_x0000_s44054" name="Document" showAsIcon="1" r:id="rId3" imgW="914400" imgH="806400" progId="Word.Document.8">
                  <p:embed/>
                </p:oleObj>
              </mc:Choice>
              <mc:Fallback>
                <p:oleObj name="Document" showAsIcon="1" r:id="rId3" imgW="914400" imgH="806400" progId="Word.Document.8">
                  <p:embed/>
                  <p:pic>
                    <p:nvPicPr>
                      <p:cNvPr id="0" name=""/>
                      <p:cNvPicPr/>
                      <p:nvPr/>
                    </p:nvPicPr>
                    <p:blipFill>
                      <a:blip r:embed="rId4"/>
                      <a:stretch>
                        <a:fillRect/>
                      </a:stretch>
                    </p:blipFill>
                    <p:spPr>
                      <a:xfrm>
                        <a:off x="1219200" y="44958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5480920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Cablelabs</a:t>
            </a:r>
            <a:r>
              <a:rPr lang="en-AU" dirty="0" smtClean="0"/>
              <a:t>: </a:t>
            </a:r>
            <a:r>
              <a:rPr lang="en-AU" dirty="0"/>
              <a:t>Coexistence of Wi-Fi and NR-U in the 5/6 GHz unlicensed </a:t>
            </a:r>
            <a:r>
              <a:rPr lang="en-AU" dirty="0" smtClean="0"/>
              <a:t>bands</a:t>
            </a: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Lili Hervieu (</a:t>
            </a:r>
            <a:r>
              <a:rPr lang="en-AU" dirty="0" err="1" smtClean="0"/>
              <a:t>Cablelabs</a:t>
            </a:r>
            <a:r>
              <a:rPr lang="en-AU" dirty="0"/>
              <a:t>)</a:t>
            </a:r>
            <a:endParaRPr lang="en-AU" dirty="0" smtClean="0"/>
          </a:p>
          <a:p>
            <a:r>
              <a:rPr lang="en-AU" dirty="0" smtClean="0"/>
              <a:t>Title</a:t>
            </a:r>
          </a:p>
          <a:p>
            <a:pPr lvl="1"/>
            <a:r>
              <a:rPr lang="en-AU" i="1" dirty="0" smtClean="0"/>
              <a:t>Coexistence </a:t>
            </a:r>
            <a:r>
              <a:rPr lang="en-AU" i="1" dirty="0"/>
              <a:t>of Wi-Fi and NR-U in the 5/6 GHz unlicensed bands</a:t>
            </a:r>
            <a:endParaRPr lang="en-AU" i="1" dirty="0" smtClean="0"/>
          </a:p>
          <a:p>
            <a:r>
              <a:rPr lang="en-AU" dirty="0" smtClean="0"/>
              <a:t>Summary</a:t>
            </a:r>
          </a:p>
          <a:p>
            <a:pPr lvl="1"/>
            <a:r>
              <a:rPr lang="en-US" dirty="0" smtClean="0"/>
              <a:t>IEEE </a:t>
            </a:r>
            <a:r>
              <a:rPr lang="en-US" dirty="0"/>
              <a:t>and 3GPP are the major SDOs developing wireless standards for unlicensed spectra. </a:t>
            </a:r>
            <a:r>
              <a:rPr lang="en-US" dirty="0" smtClean="0"/>
              <a:t>Since </a:t>
            </a:r>
            <a:r>
              <a:rPr lang="en-US" dirty="0"/>
              <a:t>the related access technologies (LAA LTE/NR and Wi-Fi) are intended for the same spectra, pro-active steps should be taken to optimize the coexistence of these </a:t>
            </a:r>
            <a:r>
              <a:rPr lang="en-US" dirty="0" smtClean="0"/>
              <a:t>technologies. The </a:t>
            </a:r>
            <a:r>
              <a:rPr lang="en-US" dirty="0"/>
              <a:t>contribution represents the perspective of the major global MSOs (members of CableLabs) into the  possible steps on optimizing the coexistences between Wi-Fi, LTE LAA and NR-U rolled out or intended to be rolled in the 5/6 GHz bands.</a:t>
            </a:r>
            <a:endParaRPr lang="en-AU" sz="1600" dirty="0"/>
          </a:p>
          <a:p>
            <a:pPr lvl="1"/>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58</a:t>
            </a:fld>
            <a:endParaRPr lang="en-US"/>
          </a:p>
        </p:txBody>
      </p:sp>
    </p:spTree>
    <p:extLst>
      <p:ext uri="{BB962C8B-B14F-4D97-AF65-F5344CB8AC3E}">
        <p14:creationId xmlns:p14="http://schemas.microsoft.com/office/powerpoint/2010/main" val="25619407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HPE: </a:t>
            </a:r>
            <a:r>
              <a:rPr lang="en-US" smtClean="0"/>
              <a:t>LAA/Wi-Fi coexistence evaluations with commercial hardware</a:t>
            </a: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 </a:t>
            </a:r>
            <a:r>
              <a:rPr lang="en-US" dirty="0" smtClean="0"/>
              <a:t>Stuart Strickland (HPE)</a:t>
            </a:r>
            <a:endParaRPr lang="en-AU" dirty="0" smtClean="0"/>
          </a:p>
          <a:p>
            <a:r>
              <a:rPr lang="en-AU" dirty="0" smtClean="0"/>
              <a:t>Title</a:t>
            </a:r>
          </a:p>
          <a:p>
            <a:pPr lvl="1"/>
            <a:r>
              <a:rPr lang="en-AU" dirty="0" smtClean="0"/>
              <a:t> </a:t>
            </a:r>
            <a:r>
              <a:rPr lang="en-US" dirty="0" smtClean="0"/>
              <a:t>LAA/Wi-Fi coexistence evaluations with commercial hardware</a:t>
            </a:r>
            <a:endParaRPr lang="en-AU" dirty="0" smtClean="0"/>
          </a:p>
          <a:p>
            <a:r>
              <a:rPr lang="en-AU" dirty="0" smtClean="0"/>
              <a:t>Summary</a:t>
            </a:r>
          </a:p>
          <a:p>
            <a:pPr lvl="1"/>
            <a:r>
              <a:rPr lang="en-US" dirty="0" smtClean="0"/>
              <a:t>In this work, we first present extensive coexistence measurement results with enterprise-grade Wi-Fi AP and commercial LAA small cell (in 5GHz), and then share our findings that are important to both 3GPP and IEEE community.</a:t>
            </a:r>
          </a:p>
          <a:p>
            <a:pPr lvl="1"/>
            <a:r>
              <a:rPr lang="en-US"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59</a:t>
            </a:fld>
            <a:endParaRPr lang="en-US"/>
          </a:p>
        </p:txBody>
      </p:sp>
    </p:spTree>
    <p:extLst>
      <p:ext uri="{BB962C8B-B14F-4D97-AF65-F5344CB8AC3E}">
        <p14:creationId xmlns:p14="http://schemas.microsoft.com/office/powerpoint/2010/main" val="1159122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dirty="0" smtClean="0"/>
              <a:t>The </a:t>
            </a:r>
            <a:r>
              <a:rPr lang="en-AU" i="1" dirty="0" err="1"/>
              <a:t>Coex</a:t>
            </a:r>
            <a:r>
              <a:rPr lang="en-AU" i="1" dirty="0"/>
              <a:t> SC </a:t>
            </a:r>
            <a:r>
              <a:rPr lang="en-US" dirty="0" smtClean="0"/>
              <a:t>will review the modified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experience (</a:t>
            </a:r>
            <a:r>
              <a:rPr lang="en-AU" altLang="en-US" sz="1400" dirty="0">
                <a:hlinkClick r:id="rId3"/>
              </a:rPr>
              <a:t>IEEE-SA By-Laws</a:t>
            </a:r>
            <a:r>
              <a:rPr lang="en-AU" altLang="en-US" sz="1400" dirty="0"/>
              <a:t> section 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(sub-clause 4.2.1 “Establishment”, of the IEEE 802 LMSC Working Group Policies and Procedures)</a:t>
            </a:r>
          </a:p>
          <a:p>
            <a:pPr lvl="1"/>
            <a:r>
              <a:rPr lang="en-AU" altLang="en-US" sz="1400" dirty="0"/>
              <a:t>Participants have an obligation to act and vote as an individual and not under the direction of any other individual or group</a:t>
            </a:r>
            <a:r>
              <a:rPr lang="en-AU" altLang="en-US" sz="1400" dirty="0" smtClean="0"/>
              <a:t>. A </a:t>
            </a:r>
            <a:r>
              <a:rPr lang="en-AU" altLang="en-US" sz="1400" dirty="0"/>
              <a:t>Participant’s obligation to act and vote as an individual applies in all cases, regardless of any external commitments, agreements, contracts, or orders</a:t>
            </a:r>
          </a:p>
          <a:p>
            <a:pPr lvl="1"/>
            <a:r>
              <a:rPr lang="en-AU" altLang="en-US" sz="1400" dirty="0"/>
              <a:t>Participants 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section 5.2.1.3 and the IEEE 802 LMSC Working Group Policies and Procedures, subclause 3.4.1 “Chair”, list item x)</a:t>
            </a:r>
          </a:p>
          <a:p>
            <a:pPr marL="0" indent="0"/>
            <a:r>
              <a:rPr lang="en-GB" altLang="en-US" sz="1400" dirty="0"/>
              <a:t>By participating in IEEE 802 meetings, you accept these requirements</a:t>
            </a:r>
            <a:r>
              <a:rPr lang="en-GB" altLang="en-US" sz="1400" dirty="0" smtClean="0"/>
              <a:t>. If </a:t>
            </a:r>
            <a:r>
              <a:rPr lang="en-GB" altLang="en-US" sz="1400" dirty="0"/>
              <a:t>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6</a:t>
            </a:fld>
            <a:endParaRPr lang="en-GB"/>
          </a:p>
        </p:txBody>
      </p:sp>
    </p:spTree>
    <p:extLst>
      <p:ext uri="{BB962C8B-B14F-4D97-AF65-F5344CB8AC3E}">
        <p14:creationId xmlns:p14="http://schemas.microsoft.com/office/powerpoint/2010/main" val="17222712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HPE: </a:t>
            </a:r>
            <a:r>
              <a:rPr lang="en-US" smtClean="0"/>
              <a:t>LAA/Wi-Fi coexistence evaluations with commercial hardware</a:t>
            </a:r>
            <a:endParaRPr lang="en-AU" dirty="0"/>
          </a:p>
        </p:txBody>
      </p:sp>
      <p:sp>
        <p:nvSpPr>
          <p:cNvPr id="3" name="Content Placeholder 2"/>
          <p:cNvSpPr>
            <a:spLocks noGrp="1"/>
          </p:cNvSpPr>
          <p:nvPr>
            <p:ph idx="1"/>
          </p:nvPr>
        </p:nvSpPr>
        <p:spPr/>
        <p:txBody>
          <a:bodyPr/>
          <a:lstStyle/>
          <a:p>
            <a:r>
              <a:rPr lang="en-AU" dirty="0" smtClean="0"/>
              <a:t>…</a:t>
            </a:r>
            <a:endParaRPr lang="en-US" dirty="0" smtClean="0"/>
          </a:p>
          <a:p>
            <a:pPr lvl="1"/>
            <a:r>
              <a:rPr lang="en-US" dirty="0"/>
              <a:t>Briefly, we investigate two important coexistence scenarios, where LAA strength is (i) above and (ii) below Wi-Fi energy-detection (ED) thresholds. </a:t>
            </a:r>
          </a:p>
          <a:p>
            <a:pPr lvl="1"/>
            <a:r>
              <a:rPr lang="en-US" dirty="0" smtClean="0"/>
              <a:t>In the above-ED scenario, we found that when both Wi-Fi and LAA use considerably different maximum transmission durations (TXOP), there exist severe airtime unfairness. In the below-ED scenario, LAA and Wi-Fi have a 2-10x performance degradation, due to the absence of preamble detection or RTS/CTS by LAA. We argue that these findings should be discussed for the upcoming 6GHz-based 5G-NR standard.</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60</a:t>
            </a:fld>
            <a:endParaRPr lang="en-US"/>
          </a:p>
        </p:txBody>
      </p:sp>
    </p:spTree>
    <p:extLst>
      <p:ext uri="{BB962C8B-B14F-4D97-AF65-F5344CB8AC3E}">
        <p14:creationId xmlns:p14="http://schemas.microsoft.com/office/powerpoint/2010/main" val="40731153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 Huawei: </a:t>
            </a:r>
            <a:r>
              <a:rPr lang="en-US" dirty="0"/>
              <a:t>LBT for short control messages</a:t>
            </a: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 </a:t>
            </a:r>
            <a:r>
              <a:rPr lang="en-US" dirty="0"/>
              <a:t>David </a:t>
            </a:r>
            <a:r>
              <a:rPr lang="en-US" dirty="0" smtClean="0"/>
              <a:t>Mazzarese (Huawei)</a:t>
            </a:r>
            <a:endParaRPr lang="en-AU" dirty="0" smtClean="0"/>
          </a:p>
          <a:p>
            <a:r>
              <a:rPr lang="en-AU" dirty="0" smtClean="0"/>
              <a:t>Title</a:t>
            </a:r>
          </a:p>
          <a:p>
            <a:pPr lvl="1"/>
            <a:r>
              <a:rPr lang="en-AU" i="1" dirty="0" smtClean="0"/>
              <a:t> </a:t>
            </a:r>
            <a:r>
              <a:rPr lang="en-US" dirty="0"/>
              <a:t>LBT for short control messages</a:t>
            </a:r>
            <a:endParaRPr lang="en-AU" i="1" dirty="0"/>
          </a:p>
          <a:p>
            <a:r>
              <a:rPr lang="en-AU" dirty="0" smtClean="0"/>
              <a:t>Summary</a:t>
            </a:r>
          </a:p>
          <a:p>
            <a:pPr lvl="1"/>
            <a:r>
              <a:rPr lang="en-US" dirty="0" smtClean="0"/>
              <a:t> See embedded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61</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216111934"/>
              </p:ext>
            </p:extLst>
          </p:nvPr>
        </p:nvGraphicFramePr>
        <p:xfrm>
          <a:off x="1066800" y="4648200"/>
          <a:ext cx="914400" cy="806450"/>
        </p:xfrm>
        <a:graphic>
          <a:graphicData uri="http://schemas.openxmlformats.org/presentationml/2006/ole">
            <mc:AlternateContent xmlns:mc="http://schemas.openxmlformats.org/markup-compatibility/2006">
              <mc:Choice xmlns:v="urn:schemas-microsoft-com:vml" Requires="v">
                <p:oleObj spid="_x0000_s45073"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1066800" y="4648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7760946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Huawei: </a:t>
            </a:r>
            <a:r>
              <a:rPr lang="en-US" dirty="0"/>
              <a:t>Performance evaluation of channel access mechanisms in 6 GHz </a:t>
            </a:r>
            <a:r>
              <a:rPr lang="en-US" dirty="0" smtClean="0"/>
              <a:t>spectrum</a:t>
            </a: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 </a:t>
            </a:r>
            <a:r>
              <a:rPr lang="en-US" dirty="0" err="1"/>
              <a:t>Jiayin</a:t>
            </a:r>
            <a:r>
              <a:rPr lang="en-US" dirty="0"/>
              <a:t> </a:t>
            </a:r>
            <a:r>
              <a:rPr lang="en-US" dirty="0" smtClean="0"/>
              <a:t>Zhang (Huawei)</a:t>
            </a:r>
            <a:endParaRPr lang="en-AU" dirty="0" smtClean="0"/>
          </a:p>
          <a:p>
            <a:r>
              <a:rPr lang="en-AU" dirty="0" smtClean="0"/>
              <a:t>Title</a:t>
            </a:r>
          </a:p>
          <a:p>
            <a:pPr lvl="1"/>
            <a:r>
              <a:rPr lang="en-US" dirty="0" smtClean="0"/>
              <a:t>Performance </a:t>
            </a:r>
            <a:r>
              <a:rPr lang="en-US" dirty="0"/>
              <a:t>evaluation of channel access mechanisms in 6 GHz spectrum</a:t>
            </a:r>
            <a:endParaRPr lang="en-AU" i="1" dirty="0"/>
          </a:p>
          <a:p>
            <a:r>
              <a:rPr lang="en-AU" dirty="0" smtClean="0"/>
              <a:t>Summary</a:t>
            </a:r>
          </a:p>
          <a:p>
            <a:pPr lvl="1"/>
            <a:r>
              <a:rPr lang="en-US" dirty="0" smtClean="0"/>
              <a:t> See embedded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62</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120418142"/>
              </p:ext>
            </p:extLst>
          </p:nvPr>
        </p:nvGraphicFramePr>
        <p:xfrm>
          <a:off x="1143000" y="4800600"/>
          <a:ext cx="914400" cy="806450"/>
        </p:xfrm>
        <a:graphic>
          <a:graphicData uri="http://schemas.openxmlformats.org/presentationml/2006/ole">
            <mc:AlternateContent xmlns:mc="http://schemas.openxmlformats.org/markup-compatibility/2006">
              <mc:Choice xmlns:v="urn:schemas-microsoft-com:vml" Requires="v">
                <p:oleObj spid="_x0000_s46097"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1143000"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9119830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Ericsson: </a:t>
            </a:r>
            <a:r>
              <a:rPr lang="en-AU" i="1" dirty="0"/>
              <a:t>Coexistence in 6 GHz License-Exempt Spectrum </a:t>
            </a: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a:t> Sorour Falahati </a:t>
            </a:r>
            <a:r>
              <a:rPr lang="en-AU" dirty="0" smtClean="0"/>
              <a:t>(Ericsson)</a:t>
            </a:r>
          </a:p>
          <a:p>
            <a:r>
              <a:rPr lang="en-AU" dirty="0" smtClean="0"/>
              <a:t>Title</a:t>
            </a:r>
          </a:p>
          <a:p>
            <a:pPr lvl="1"/>
            <a:r>
              <a:rPr lang="en-AU" i="1" dirty="0"/>
              <a:t> </a:t>
            </a:r>
            <a:r>
              <a:rPr lang="en-AU" i="1" dirty="0" smtClean="0"/>
              <a:t>Coexistence </a:t>
            </a:r>
            <a:r>
              <a:rPr lang="en-AU" i="1" dirty="0"/>
              <a:t>in 6 GHz License-Exempt Spectrum </a:t>
            </a:r>
          </a:p>
          <a:p>
            <a:r>
              <a:rPr lang="en-AU" dirty="0" smtClean="0"/>
              <a:t>Summary</a:t>
            </a:r>
          </a:p>
          <a:p>
            <a:pPr lvl="1"/>
            <a:r>
              <a:rPr lang="en-US" dirty="0" smtClean="0"/>
              <a:t>This </a:t>
            </a:r>
            <a:r>
              <a:rPr lang="en-US" dirty="0"/>
              <a:t>paper discusses the principles and practical challenges for coexistence of RLAN technologies such as those developed by the IEEE and 3GPP applicable to 6 GHz license-exempt spectrum that is expected to be made available for RLANs in the near future. </a:t>
            </a:r>
            <a:endParaRPr lang="en-US" dirty="0" smtClean="0"/>
          </a:p>
          <a:p>
            <a:pPr lvl="1"/>
            <a:r>
              <a:rPr lang="en-US" dirty="0" smtClean="0"/>
              <a:t>Both </a:t>
            </a:r>
            <a:r>
              <a:rPr lang="en-US" dirty="0"/>
              <a:t>coexistence between RLANs and between RLANs and existing users (e.g., microwave/satellite services) of the spectrum are addressed. </a:t>
            </a:r>
            <a:endParaRPr lang="en-US" dirty="0" smtClean="0"/>
          </a:p>
          <a:p>
            <a:pPr lvl="1"/>
            <a:r>
              <a:rPr lang="en-US"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24649848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Ericsson: </a:t>
            </a:r>
            <a:r>
              <a:rPr lang="en-AU" i="1" dirty="0"/>
              <a:t>Coexistence in 6 GHz License-Exempt Spectrum </a:t>
            </a:r>
            <a:endParaRPr lang="en-AU" dirty="0"/>
          </a:p>
        </p:txBody>
      </p:sp>
      <p:sp>
        <p:nvSpPr>
          <p:cNvPr id="3" name="Content Placeholder 2"/>
          <p:cNvSpPr>
            <a:spLocks noGrp="1"/>
          </p:cNvSpPr>
          <p:nvPr>
            <p:ph idx="1"/>
          </p:nvPr>
        </p:nvSpPr>
        <p:spPr/>
        <p:txBody>
          <a:bodyPr/>
          <a:lstStyle/>
          <a:p>
            <a:pPr lvl="1"/>
            <a:r>
              <a:rPr lang="en-US" dirty="0" smtClean="0"/>
              <a:t>…</a:t>
            </a:r>
          </a:p>
          <a:p>
            <a:pPr lvl="1"/>
            <a:r>
              <a:rPr lang="en-US" dirty="0" smtClean="0"/>
              <a:t>Experience </a:t>
            </a:r>
            <a:r>
              <a:rPr lang="en-US" dirty="0"/>
              <a:t>from technology development and deployments in 5 GHz regarding important coexistence aspects and its applicability to 6 GHz is discussed. Regulatory aspects related to 6 GHz, similarities and differences from 5 GHz and the applicability of the experience from the 5 GHz regulatory framework to 6 GHz is also addressed</a:t>
            </a:r>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37511350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Ericsson: </a:t>
            </a:r>
            <a:r>
              <a:rPr lang="en-US" dirty="0"/>
              <a:t>Coexistence Mechanisms</a:t>
            </a:r>
            <a:r>
              <a:rPr lang="en-AU" dirty="0"/>
              <a:t/>
            </a:r>
            <a:br>
              <a:rPr lang="en-AU" dirty="0"/>
            </a:b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a:t> Sorour Falahati (Ericsson</a:t>
            </a:r>
            <a:r>
              <a:rPr lang="en-AU" dirty="0" smtClean="0"/>
              <a:t>)</a:t>
            </a:r>
          </a:p>
          <a:p>
            <a:r>
              <a:rPr lang="en-AU" dirty="0" smtClean="0"/>
              <a:t>Title</a:t>
            </a:r>
          </a:p>
          <a:p>
            <a:pPr lvl="1"/>
            <a:r>
              <a:rPr lang="en-AU" i="1" dirty="0"/>
              <a:t> </a:t>
            </a:r>
            <a:r>
              <a:rPr lang="en-AU" i="1" dirty="0" smtClean="0"/>
              <a:t>Coexistence </a:t>
            </a:r>
            <a:r>
              <a:rPr lang="en-AU" i="1" dirty="0"/>
              <a:t>Mechanisms</a:t>
            </a:r>
          </a:p>
          <a:p>
            <a:r>
              <a:rPr lang="en-AU" dirty="0" smtClean="0"/>
              <a:t>Summary</a:t>
            </a:r>
          </a:p>
          <a:p>
            <a:pPr lvl="1"/>
            <a:r>
              <a:rPr lang="en-US" dirty="0" smtClean="0"/>
              <a:t>This </a:t>
            </a:r>
            <a:r>
              <a:rPr lang="en-US" dirty="0"/>
              <a:t>paper discusses specific coexistence mechanisms and their impact on system performance addressing the effects of technology choices, operation modes and system parameters on overall performance. </a:t>
            </a:r>
            <a:endParaRPr lang="en-US" dirty="0" smtClean="0"/>
          </a:p>
          <a:p>
            <a:pPr lvl="1"/>
            <a:r>
              <a:rPr lang="en-US" dirty="0" smtClean="0"/>
              <a:t>Different </a:t>
            </a:r>
            <a:r>
              <a:rPr lang="en-US" dirty="0"/>
              <a:t>deployment environments are considered. </a:t>
            </a:r>
            <a:endParaRPr lang="en-US" dirty="0" smtClean="0"/>
          </a:p>
          <a:p>
            <a:pPr lvl="1"/>
            <a:r>
              <a:rPr lang="en-US" dirty="0" smtClean="0"/>
              <a:t>Test </a:t>
            </a:r>
            <a:r>
              <a:rPr lang="en-US" dirty="0"/>
              <a:t>and field results are used wherever possible to inform the discussion. </a:t>
            </a:r>
            <a:endParaRPr lang="en-US" dirty="0" smtClean="0"/>
          </a:p>
          <a:p>
            <a:pPr lvl="1"/>
            <a:r>
              <a:rPr lang="en-US"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1433796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Ericsson: </a:t>
            </a:r>
            <a:r>
              <a:rPr lang="en-US" dirty="0"/>
              <a:t>Coexistence Mechanisms</a:t>
            </a:r>
            <a:r>
              <a:rPr lang="en-AU" dirty="0"/>
              <a:t/>
            </a:r>
            <a:br>
              <a:rPr lang="en-AU" dirty="0"/>
            </a:br>
            <a:endParaRPr lang="en-AU" dirty="0"/>
          </a:p>
        </p:txBody>
      </p:sp>
      <p:sp>
        <p:nvSpPr>
          <p:cNvPr id="3" name="Content Placeholder 2"/>
          <p:cNvSpPr>
            <a:spLocks noGrp="1"/>
          </p:cNvSpPr>
          <p:nvPr>
            <p:ph idx="1"/>
          </p:nvPr>
        </p:nvSpPr>
        <p:spPr/>
        <p:txBody>
          <a:bodyPr/>
          <a:lstStyle/>
          <a:p>
            <a:pPr lvl="1"/>
            <a:r>
              <a:rPr lang="en-US" dirty="0" smtClean="0"/>
              <a:t>…</a:t>
            </a:r>
          </a:p>
          <a:p>
            <a:pPr lvl="1"/>
            <a:r>
              <a:rPr lang="en-US" dirty="0" smtClean="0"/>
              <a:t>Both </a:t>
            </a:r>
            <a:r>
              <a:rPr lang="en-US" dirty="0"/>
              <a:t>co-channel and adjacent channel coexistence aspects are discussed. </a:t>
            </a:r>
            <a:endParaRPr lang="en-US" dirty="0" smtClean="0"/>
          </a:p>
          <a:p>
            <a:pPr lvl="1"/>
            <a:r>
              <a:rPr lang="en-US" dirty="0" smtClean="0"/>
              <a:t>Key </a:t>
            </a:r>
            <a:r>
              <a:rPr lang="en-US" dirty="0"/>
              <a:t>factors such as deployment densities and reuse factors and their relation to the impact of various coexistence mechanisms on system performance is addressed. </a:t>
            </a:r>
            <a:endParaRPr lang="en-US" dirty="0" smtClean="0"/>
          </a:p>
          <a:p>
            <a:pPr lvl="1"/>
            <a:r>
              <a:rPr lang="en-US" dirty="0" smtClean="0"/>
              <a:t>The </a:t>
            </a:r>
            <a:r>
              <a:rPr lang="en-US" dirty="0"/>
              <a:t>paper also considers the design principles of different RLAN technologies and their use of the discussed coexistence mechanisms for sharing in license-exempt spectrum</a:t>
            </a:r>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25519737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AT&amp;T: </a:t>
            </a:r>
            <a:r>
              <a:rPr lang="en-US" dirty="0"/>
              <a:t>a common preamble design for 3GPP and IEEE 802.11 technologies in the 6 GHz band</a:t>
            </a: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 </a:t>
            </a:r>
            <a:r>
              <a:rPr lang="en-US" dirty="0"/>
              <a:t>Ralf </a:t>
            </a:r>
            <a:r>
              <a:rPr lang="en-US" dirty="0" smtClean="0"/>
              <a:t>Bendlin (AT&amp;T)</a:t>
            </a:r>
            <a:endParaRPr lang="en-AU" dirty="0" smtClean="0"/>
          </a:p>
          <a:p>
            <a:r>
              <a:rPr lang="en-AU" dirty="0" smtClean="0"/>
              <a:t>Title</a:t>
            </a:r>
          </a:p>
          <a:p>
            <a:pPr lvl="1"/>
            <a:r>
              <a:rPr lang="en-AU" dirty="0" smtClean="0"/>
              <a:t> A</a:t>
            </a:r>
            <a:r>
              <a:rPr lang="en-US" dirty="0" smtClean="0"/>
              <a:t> </a:t>
            </a:r>
            <a:r>
              <a:rPr lang="en-US" dirty="0"/>
              <a:t>common preamble design for 3GPP and IEEE 802.11 technologies in the 6 GHz band</a:t>
            </a:r>
            <a:endParaRPr lang="en-AU" i="1" dirty="0" smtClean="0"/>
          </a:p>
          <a:p>
            <a:r>
              <a:rPr lang="en-AU" dirty="0" smtClean="0"/>
              <a:t>Summary</a:t>
            </a:r>
          </a:p>
          <a:p>
            <a:pPr lvl="1"/>
            <a:r>
              <a:rPr lang="en-US" dirty="0" smtClean="0"/>
              <a:t> </a:t>
            </a:r>
            <a:r>
              <a:rPr lang="en-US" dirty="0"/>
              <a:t>During the standardization of License-Assisted Access (LAA) to unlicensed spectrum in LTE Rel. 13, fair coexistence with incumbent technologies was extensively discussed including the simultaneous operation of LTE LAA and IEEE 802.11ac in the 5 GHz band. </a:t>
            </a:r>
            <a:endParaRPr lang="en-US" dirty="0" smtClean="0"/>
          </a:p>
          <a:p>
            <a:pPr lvl="1"/>
            <a:r>
              <a:rPr lang="en-US"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67</a:t>
            </a:fld>
            <a:endParaRPr lang="en-US"/>
          </a:p>
        </p:txBody>
      </p:sp>
    </p:spTree>
    <p:extLst>
      <p:ext uri="{BB962C8B-B14F-4D97-AF65-F5344CB8AC3E}">
        <p14:creationId xmlns:p14="http://schemas.microsoft.com/office/powerpoint/2010/main" val="5248228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AT&amp;T: </a:t>
            </a:r>
            <a:r>
              <a:rPr lang="en-US" dirty="0"/>
              <a:t>a common preamble design for 3GPP and IEEE 802.11 technologies in the 6 GHz band</a:t>
            </a:r>
            <a:endParaRPr lang="en-AU" dirty="0"/>
          </a:p>
        </p:txBody>
      </p:sp>
      <p:sp>
        <p:nvSpPr>
          <p:cNvPr id="3" name="Content Placeholder 2"/>
          <p:cNvSpPr>
            <a:spLocks noGrp="1"/>
          </p:cNvSpPr>
          <p:nvPr>
            <p:ph idx="1"/>
          </p:nvPr>
        </p:nvSpPr>
        <p:spPr/>
        <p:txBody>
          <a:bodyPr/>
          <a:lstStyle/>
          <a:p>
            <a:pPr lvl="1"/>
            <a:r>
              <a:rPr lang="en-US" dirty="0" smtClean="0"/>
              <a:t>…</a:t>
            </a:r>
          </a:p>
          <a:p>
            <a:pPr lvl="1"/>
            <a:r>
              <a:rPr lang="en-US" dirty="0" smtClean="0"/>
              <a:t>The </a:t>
            </a:r>
            <a:r>
              <a:rPr lang="en-US" dirty="0"/>
              <a:t>definition applied by 3GPP to assess 3GPP LAA coexistence with IEEE 802.11 technologies was that the “LAA design should target fair coexistence with existing Wi-Fi networks to not impact Wi-Fi services more than an additional Wi-Fi network on the same carrier, with respect to throughput and latency”. A performance based coexistence metric is generally problematic due to the fundamentally different air interfaces and resulting spectral efficiencies of 3GPP and IEEE 802.11 technologies. While the aforementioned performance based definition was motivated by the presence of an incumbent technology in the 5 GHz band, different coexistence metrics have been proposed for the 6 GHz band based on equal air time or equal access opportunity. </a:t>
            </a:r>
            <a:endParaRPr lang="en-US" dirty="0" smtClean="0"/>
          </a:p>
          <a:p>
            <a:pPr lvl="1"/>
            <a:r>
              <a:rPr lang="en-US"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15553539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AT&amp;T: </a:t>
            </a:r>
            <a:r>
              <a:rPr lang="en-US" dirty="0"/>
              <a:t>a common preamble design for 3GPP and IEEE 802.11 technologies in the 6 GHz band</a:t>
            </a:r>
            <a:endParaRPr lang="en-AU" dirty="0"/>
          </a:p>
        </p:txBody>
      </p:sp>
      <p:sp>
        <p:nvSpPr>
          <p:cNvPr id="3" name="Content Placeholder 2"/>
          <p:cNvSpPr>
            <a:spLocks noGrp="1"/>
          </p:cNvSpPr>
          <p:nvPr>
            <p:ph idx="1"/>
          </p:nvPr>
        </p:nvSpPr>
        <p:spPr/>
        <p:txBody>
          <a:bodyPr/>
          <a:lstStyle/>
          <a:p>
            <a:pPr lvl="1"/>
            <a:r>
              <a:rPr lang="en-US" dirty="0" smtClean="0"/>
              <a:t>…</a:t>
            </a:r>
            <a:endParaRPr lang="en-AU" dirty="0"/>
          </a:p>
          <a:p>
            <a:pPr lvl="1"/>
            <a:r>
              <a:rPr lang="en-US" dirty="0"/>
              <a:t>For example, in the 5 GHz band, channel access procedures differ between 3GPP and IEEE 802.11 technologies in that the former uses a single energy detection (ED) based threshold of -72 dBm whereas </a:t>
            </a:r>
            <a:r>
              <a:rPr lang="en-US" dirty="0" err="1"/>
              <a:t>WiFi</a:t>
            </a:r>
            <a:r>
              <a:rPr lang="en-US" dirty="0"/>
              <a:t> uses a dual threshold detection mechanism based on energy detection at -62 dBm followed by preamble detection (PD) at -82 dBm. The existence of different ED thresholds and different clear channel access (CCA) procedures in the 5 GHz results in all kinds of issues related to the fair and efficient shared operation of LTE LAA and 802.11. Example scenarios will be presented in our contribution where the 10 dB differential between LTE LAA and </a:t>
            </a:r>
            <a:r>
              <a:rPr lang="en-US" dirty="0" err="1"/>
              <a:t>WiFi</a:t>
            </a:r>
            <a:r>
              <a:rPr lang="en-US" dirty="0"/>
              <a:t> can lead to catastrophic performance loss for LTE LAA when LTE LAA </a:t>
            </a:r>
            <a:r>
              <a:rPr lang="en-US" dirty="0" err="1"/>
              <a:t>eNodeBs</a:t>
            </a:r>
            <a:r>
              <a:rPr lang="en-US" dirty="0"/>
              <a:t> and </a:t>
            </a:r>
            <a:r>
              <a:rPr lang="en-US" dirty="0" err="1"/>
              <a:t>WiFi</a:t>
            </a:r>
            <a:r>
              <a:rPr lang="en-US" dirty="0"/>
              <a:t> access points (APs) see each other at RSSI in the range of -72 dBm to -62 dBm</a:t>
            </a:r>
            <a:r>
              <a:rPr lang="en-US" dirty="0" smtClean="0"/>
              <a:t>.</a:t>
            </a:r>
          </a:p>
          <a:p>
            <a:pPr lvl="1"/>
            <a:r>
              <a:rPr lang="en-US" dirty="0" smtClean="0"/>
              <a:t>…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41028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err="1"/>
              <a:t>Coex</a:t>
            </a:r>
            <a:r>
              <a:rPr lang="en-AU" i="1" dirty="0"/>
              <a:t> SC </a:t>
            </a:r>
            <a:r>
              <a:rPr lang="en-AU" dirty="0" smtClean="0"/>
              <a:t>will consider a proposed agenda for Atlanta</a:t>
            </a:r>
            <a:endParaRPr lang="en-AU" dirty="0"/>
          </a:p>
        </p:txBody>
      </p:sp>
      <p:sp>
        <p:nvSpPr>
          <p:cNvPr id="3" name="Content Placeholder 2"/>
          <p:cNvSpPr>
            <a:spLocks noGrp="1"/>
          </p:cNvSpPr>
          <p:nvPr>
            <p:ph idx="1"/>
          </p:nvPr>
        </p:nvSpPr>
        <p:spPr>
          <a:xfrm>
            <a:off x="685800" y="1676400"/>
            <a:ext cx="7772400" cy="4114800"/>
          </a:xfrm>
        </p:spPr>
        <p:txBody>
          <a:bodyPr/>
          <a:lstStyle/>
          <a:p>
            <a:r>
              <a:rPr lang="en-AU" dirty="0" smtClean="0"/>
              <a:t>Proposed Agenda</a:t>
            </a:r>
          </a:p>
          <a:p>
            <a:pPr lvl="1"/>
            <a:r>
              <a:rPr lang="en-AU" dirty="0" smtClean="0"/>
              <a:t>Bureaucratic stuff, including approving minutes</a:t>
            </a:r>
          </a:p>
          <a:p>
            <a:pPr lvl="1"/>
            <a:r>
              <a:rPr lang="en-AU" dirty="0" smtClean="0"/>
              <a:t>What is happening this week? (in no particular order)</a:t>
            </a:r>
          </a:p>
          <a:p>
            <a:pPr lvl="2"/>
            <a:r>
              <a:rPr lang="en-AU" dirty="0"/>
              <a:t>Scope of IEEE 802.11 Coexistence </a:t>
            </a:r>
            <a:r>
              <a:rPr lang="en-AU" dirty="0" smtClean="0"/>
              <a:t>SC (a reminder)</a:t>
            </a:r>
          </a:p>
          <a:p>
            <a:pPr lvl="2"/>
            <a:r>
              <a:rPr lang="en-AU" dirty="0" smtClean="0"/>
              <a:t>Preparation for Coexistence Workshop</a:t>
            </a:r>
          </a:p>
          <a:p>
            <a:pPr lvl="3">
              <a:defRPr/>
            </a:pPr>
            <a:r>
              <a:rPr lang="en-AU" dirty="0"/>
              <a:t>Review status of invitations &amp; logistics</a:t>
            </a:r>
          </a:p>
          <a:p>
            <a:pPr lvl="3">
              <a:defRPr/>
            </a:pPr>
            <a:r>
              <a:rPr lang="en-AU" dirty="0"/>
              <a:t>Review proposals for papers (invited &amp; non-invited</a:t>
            </a:r>
            <a:r>
              <a:rPr lang="en-AU" dirty="0" smtClean="0"/>
              <a:t>)</a:t>
            </a:r>
          </a:p>
          <a:p>
            <a:pPr lvl="2"/>
            <a:r>
              <a:rPr lang="en-AU" dirty="0" smtClean="0"/>
              <a:t>Relationships</a:t>
            </a:r>
          </a:p>
          <a:p>
            <a:pPr lvl="3">
              <a:defRPr/>
            </a:pPr>
            <a:r>
              <a:rPr lang="en-AU" dirty="0"/>
              <a:t>Review </a:t>
            </a:r>
            <a:r>
              <a:rPr lang="en-AU" dirty="0" smtClean="0"/>
              <a:t>of upcoming </a:t>
            </a:r>
            <a:r>
              <a:rPr lang="en-AU" dirty="0"/>
              <a:t>ETSI BRAN </a:t>
            </a:r>
            <a:r>
              <a:rPr lang="en-AU" dirty="0" smtClean="0"/>
              <a:t>meeting</a:t>
            </a:r>
            <a:endParaRPr lang="en-AU" dirty="0"/>
          </a:p>
          <a:p>
            <a:pPr lvl="3"/>
            <a:r>
              <a:rPr lang="en-AU" dirty="0"/>
              <a:t>Review recent 3GPP </a:t>
            </a:r>
            <a:r>
              <a:rPr lang="en-AU" dirty="0" smtClean="0"/>
              <a:t>RAN </a:t>
            </a:r>
            <a:r>
              <a:rPr lang="en-AU" dirty="0"/>
              <a:t>activities</a:t>
            </a:r>
          </a:p>
          <a:p>
            <a:pPr lvl="3"/>
            <a:r>
              <a:rPr lang="en-AU" dirty="0" smtClean="0"/>
              <a:t>Review </a:t>
            </a:r>
            <a:r>
              <a:rPr lang="en-AU" dirty="0"/>
              <a:t>recent 3GPP RAN1 </a:t>
            </a:r>
            <a:r>
              <a:rPr lang="en-AU" dirty="0" smtClean="0"/>
              <a:t>activities</a:t>
            </a:r>
          </a:p>
          <a:p>
            <a:pPr lvl="3"/>
            <a:r>
              <a:rPr lang="en-AU" dirty="0"/>
              <a:t>Discuss response from 3GPP </a:t>
            </a:r>
            <a:r>
              <a:rPr lang="en-AU" dirty="0" smtClean="0"/>
              <a:t>RAN1 </a:t>
            </a:r>
            <a:r>
              <a:rPr lang="en-AU" dirty="0"/>
              <a:t>to </a:t>
            </a:r>
            <a:r>
              <a:rPr lang="en-AU" dirty="0" smtClean="0"/>
              <a:t>LS related to no/short LBT </a:t>
            </a:r>
            <a:endParaRPr lang="en-AU" dirty="0"/>
          </a:p>
          <a:p>
            <a:pPr lvl="3"/>
            <a:r>
              <a:rPr lang="en-AU" dirty="0" smtClean="0"/>
              <a:t>Discuss </a:t>
            </a:r>
            <a:r>
              <a:rPr lang="en-AU" dirty="0"/>
              <a:t>response from 3GPP RAN4 to LS related </a:t>
            </a:r>
            <a:r>
              <a:rPr lang="en-AU" dirty="0" smtClean="0"/>
              <a:t>to</a:t>
            </a:r>
            <a:br>
              <a:rPr lang="en-AU" dirty="0" smtClean="0"/>
            </a:br>
            <a:r>
              <a:rPr lang="en-AU" dirty="0" smtClean="0"/>
              <a:t>channel </a:t>
            </a:r>
            <a:r>
              <a:rPr lang="en-AU" dirty="0"/>
              <a:t>combinations for LAA in </a:t>
            </a:r>
            <a:r>
              <a:rPr lang="en-AU" dirty="0" smtClean="0"/>
              <a:t>5GHz</a:t>
            </a:r>
            <a:endParaRPr lang="en-AU" dirty="0"/>
          </a:p>
          <a:p>
            <a:pPr lvl="3"/>
            <a:r>
              <a:rPr lang="en-AU" dirty="0" smtClean="0"/>
              <a:t>…</a:t>
            </a:r>
          </a:p>
          <a:p>
            <a:pPr lvl="2"/>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a:t>
            </a:fld>
            <a:endParaRPr lang="en-US"/>
          </a:p>
        </p:txBody>
      </p:sp>
      <p:sp>
        <p:nvSpPr>
          <p:cNvPr id="7" name="Rectangle 6"/>
          <p:cNvSpPr/>
          <p:nvPr/>
        </p:nvSpPr>
        <p:spPr bwMode="auto">
          <a:xfrm>
            <a:off x="6400800" y="5181600"/>
            <a:ext cx="2133600" cy="11430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Additional</a:t>
            </a:r>
            <a:r>
              <a:rPr kumimoji="0" lang="en-AU" sz="1600" b="0" i="0" u="none" strike="noStrike" cap="none" normalizeH="0" dirty="0" smtClean="0">
                <a:ln>
                  <a:noFill/>
                </a:ln>
                <a:solidFill>
                  <a:srgbClr val="FF0000"/>
                </a:solidFill>
                <a:effectLst/>
                <a:latin typeface="+mj-lt"/>
              </a:rPr>
              <a:t> agenda items are requested from all interested stakeholders</a:t>
            </a:r>
            <a:endParaRPr kumimoji="0" lang="en-AU" sz="16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4565811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AT&amp;T: </a:t>
            </a:r>
            <a:r>
              <a:rPr lang="en-US" dirty="0"/>
              <a:t>a common preamble design for 3GPP and IEEE 802.11 technologies in the 6 GHz band</a:t>
            </a:r>
            <a:endParaRPr lang="en-AU" dirty="0"/>
          </a:p>
        </p:txBody>
      </p:sp>
      <p:sp>
        <p:nvSpPr>
          <p:cNvPr id="3" name="Content Placeholder 2"/>
          <p:cNvSpPr>
            <a:spLocks noGrp="1"/>
          </p:cNvSpPr>
          <p:nvPr>
            <p:ph idx="1"/>
          </p:nvPr>
        </p:nvSpPr>
        <p:spPr/>
        <p:txBody>
          <a:bodyPr/>
          <a:lstStyle/>
          <a:p>
            <a:pPr lvl="1"/>
            <a:r>
              <a:rPr lang="en-US" dirty="0" smtClean="0"/>
              <a:t>… </a:t>
            </a:r>
            <a:endParaRPr lang="en-AU" dirty="0"/>
          </a:p>
          <a:p>
            <a:pPr lvl="1"/>
            <a:r>
              <a:rPr lang="en-US" dirty="0"/>
              <a:t>Based on this background, we propose a common channel access procedure, and in particular, a common preamble design for 3GPP and IEEE 802.11 technologies in the 6 GHz band. We will discuss benefits and challenges of a common preamble as well as designs based on the IEEE 802.11ax preamble or a common new preamble. Special emphasis will be given to the fact that these are different radio access technologies (RAT) under the umbrella of different standards developing organizations (SDOs). While the paper focuses on the 6 GHz band, we will also discuss remedies for the 5 GHz band including adoption of the legacy </a:t>
            </a:r>
            <a:r>
              <a:rPr lang="en-US" dirty="0" err="1"/>
              <a:t>WiFi</a:t>
            </a:r>
            <a:r>
              <a:rPr lang="en-US" dirty="0"/>
              <a:t> preamble by NR-U with the dual ED/PD mechanism as an option. In case the preamble detection is optional, we motivate why with ED only channel access procedures all technologies should use the same threshold</a:t>
            </a:r>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70</a:t>
            </a:fld>
            <a:endParaRPr lang="en-US"/>
          </a:p>
        </p:txBody>
      </p:sp>
    </p:spTree>
    <p:extLst>
      <p:ext uri="{BB962C8B-B14F-4D97-AF65-F5344CB8AC3E}">
        <p14:creationId xmlns:p14="http://schemas.microsoft.com/office/powerpoint/2010/main" val="40306115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Osram</a:t>
            </a:r>
            <a:r>
              <a:rPr lang="en-AU" dirty="0"/>
              <a:t>: An Experimental Evaluation of Coexistence Challenges of Wi-Fi and LTE in the unlicensed band</a:t>
            </a:r>
            <a:r>
              <a:rPr lang="en-AU" i="1" dirty="0"/>
              <a:t/>
            </a:r>
            <a:br>
              <a:rPr lang="en-AU" i="1" dirty="0"/>
            </a:b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 </a:t>
            </a:r>
            <a:r>
              <a:rPr lang="en-AU" dirty="0"/>
              <a:t>Jerome </a:t>
            </a:r>
            <a:r>
              <a:rPr lang="en-AU" dirty="0" smtClean="0"/>
              <a:t>Arokkiam (</a:t>
            </a:r>
            <a:r>
              <a:rPr lang="en-AU" dirty="0" err="1" smtClean="0"/>
              <a:t>Osram</a:t>
            </a:r>
            <a:r>
              <a:rPr lang="en-AU" dirty="0" smtClean="0"/>
              <a:t>)</a:t>
            </a:r>
          </a:p>
          <a:p>
            <a:r>
              <a:rPr lang="en-AU" dirty="0" smtClean="0"/>
              <a:t>Title</a:t>
            </a:r>
          </a:p>
          <a:p>
            <a:pPr lvl="1"/>
            <a:r>
              <a:rPr lang="en-AU" i="1" dirty="0" smtClean="0"/>
              <a:t> </a:t>
            </a:r>
            <a:r>
              <a:rPr lang="en-AU" dirty="0"/>
              <a:t>An Experimental Evaluation of Coexistence Challenges of Wi-Fi and LTE in the unlicensed </a:t>
            </a:r>
            <a:r>
              <a:rPr lang="en-AU" dirty="0" smtClean="0"/>
              <a:t>band</a:t>
            </a:r>
            <a:endParaRPr lang="en-AU" i="1" dirty="0"/>
          </a:p>
          <a:p>
            <a:r>
              <a:rPr lang="en-AU" dirty="0" smtClean="0"/>
              <a:t>Summary</a:t>
            </a:r>
          </a:p>
          <a:p>
            <a:pPr lvl="1"/>
            <a:r>
              <a:rPr lang="en-US" dirty="0" smtClean="0"/>
              <a:t> See embedded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71</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37536284"/>
              </p:ext>
            </p:extLst>
          </p:nvPr>
        </p:nvGraphicFramePr>
        <p:xfrm>
          <a:off x="1143000" y="4876800"/>
          <a:ext cx="914400" cy="806450"/>
        </p:xfrm>
        <a:graphic>
          <a:graphicData uri="http://schemas.openxmlformats.org/presentationml/2006/ole">
            <mc:AlternateContent xmlns:mc="http://schemas.openxmlformats.org/markup-compatibility/2006">
              <mc:Choice xmlns:v="urn:schemas-microsoft-com:vml" Requires="v">
                <p:oleObj spid="_x0000_s47117"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1143000" y="48768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7513661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Octoscope</a:t>
            </a:r>
            <a:r>
              <a:rPr lang="en-AU" dirty="0"/>
              <a:t>: Testbed methodology for the coexistence testing</a:t>
            </a:r>
          </a:p>
        </p:txBody>
      </p:sp>
      <p:sp>
        <p:nvSpPr>
          <p:cNvPr id="3" name="Content Placeholder 2"/>
          <p:cNvSpPr>
            <a:spLocks noGrp="1"/>
          </p:cNvSpPr>
          <p:nvPr>
            <p:ph idx="1"/>
          </p:nvPr>
        </p:nvSpPr>
        <p:spPr/>
        <p:txBody>
          <a:bodyPr/>
          <a:lstStyle/>
          <a:p>
            <a:r>
              <a:rPr lang="en-AU" dirty="0" smtClean="0"/>
              <a:t>Submitter</a:t>
            </a:r>
          </a:p>
          <a:p>
            <a:pPr lvl="1"/>
            <a:r>
              <a:rPr lang="en-AU" dirty="0" smtClean="0"/>
              <a:t>Leigh </a:t>
            </a:r>
            <a:r>
              <a:rPr lang="en-AU" dirty="0" err="1" smtClean="0"/>
              <a:t>Chinitz</a:t>
            </a:r>
            <a:r>
              <a:rPr lang="en-AU" dirty="0" smtClean="0"/>
              <a:t> (</a:t>
            </a:r>
            <a:r>
              <a:rPr lang="en-AU" dirty="0" err="1" smtClean="0"/>
              <a:t>Octoscope</a:t>
            </a:r>
            <a:r>
              <a:rPr lang="en-AU" dirty="0" smtClean="0"/>
              <a:t>)</a:t>
            </a:r>
          </a:p>
          <a:p>
            <a:r>
              <a:rPr lang="en-AU" dirty="0" smtClean="0"/>
              <a:t>Title</a:t>
            </a:r>
          </a:p>
          <a:p>
            <a:pPr lvl="1"/>
            <a:r>
              <a:rPr lang="en-AU" dirty="0" smtClean="0"/>
              <a:t>Testbed </a:t>
            </a:r>
            <a:r>
              <a:rPr lang="en-AU" dirty="0"/>
              <a:t>methodology for the coexistence </a:t>
            </a:r>
            <a:r>
              <a:rPr lang="en-AU" dirty="0" smtClean="0"/>
              <a:t>testing</a:t>
            </a:r>
          </a:p>
          <a:p>
            <a:pPr lvl="1"/>
            <a:r>
              <a:rPr lang="en-AU" dirty="0" smtClean="0">
                <a:solidFill>
                  <a:srgbClr val="FF0000"/>
                </a:solidFill>
              </a:rPr>
              <a:t>Comment: SC wants to emphasise no advertising</a:t>
            </a:r>
            <a:endParaRPr lang="en-AU" dirty="0">
              <a:solidFill>
                <a:srgbClr val="FF0000"/>
              </a:solidFill>
            </a:endParaRPr>
          </a:p>
          <a:p>
            <a:r>
              <a:rPr lang="en-AU" dirty="0" smtClean="0"/>
              <a:t>Summary</a:t>
            </a:r>
          </a:p>
          <a:p>
            <a:pPr lvl="1"/>
            <a:r>
              <a:rPr lang="en-US" dirty="0" smtClean="0"/>
              <a:t>Introduction</a:t>
            </a:r>
            <a:endParaRPr lang="en-AU" dirty="0"/>
          </a:p>
          <a:p>
            <a:pPr lvl="2"/>
            <a:r>
              <a:rPr lang="en-US" dirty="0"/>
              <a:t>What is meant by coexistence?</a:t>
            </a:r>
            <a:endParaRPr lang="en-AU" dirty="0"/>
          </a:p>
          <a:p>
            <a:pPr lvl="1"/>
            <a:r>
              <a:rPr lang="en-US" dirty="0"/>
              <a:t>Testing methodology</a:t>
            </a:r>
            <a:endParaRPr lang="en-AU" dirty="0"/>
          </a:p>
          <a:p>
            <a:pPr lvl="2"/>
            <a:r>
              <a:rPr lang="en-US" dirty="0"/>
              <a:t>How can we decide if two (or more) wireless systems can coexist?</a:t>
            </a:r>
            <a:endParaRPr lang="en-AU" dirty="0"/>
          </a:p>
          <a:p>
            <a:pPr lvl="2"/>
            <a:r>
              <a:rPr lang="en-AU" dirty="0" smtClean="0"/>
              <a:t>…</a:t>
            </a:r>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32188432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Octoscope: Testbed methodology for the coexistence testing</a:t>
            </a:r>
            <a:endParaRPr lang="en-AU" dirty="0"/>
          </a:p>
        </p:txBody>
      </p:sp>
      <p:sp>
        <p:nvSpPr>
          <p:cNvPr id="3" name="Content Placeholder 2"/>
          <p:cNvSpPr>
            <a:spLocks noGrp="1"/>
          </p:cNvSpPr>
          <p:nvPr>
            <p:ph idx="1"/>
          </p:nvPr>
        </p:nvSpPr>
        <p:spPr/>
        <p:txBody>
          <a:bodyPr/>
          <a:lstStyle/>
          <a:p>
            <a:pPr lvl="2"/>
            <a:r>
              <a:rPr lang="en-AU" dirty="0" smtClean="0"/>
              <a:t>…</a:t>
            </a:r>
            <a:endParaRPr lang="en-AU" dirty="0"/>
          </a:p>
          <a:p>
            <a:pPr lvl="2"/>
            <a:r>
              <a:rPr lang="en-US" dirty="0"/>
              <a:t>Any test plan defined to answer this question will need to be defined in the context of a specific testbed</a:t>
            </a:r>
            <a:endParaRPr lang="en-AU" dirty="0"/>
          </a:p>
          <a:p>
            <a:pPr lvl="3"/>
            <a:r>
              <a:rPr lang="en-US" dirty="0"/>
              <a:t>(I will recognize that multiple testbed architectures are possible, but I will also call out the testbed used by the Wi-Fi Alliance in the previous LTE-U/</a:t>
            </a:r>
            <a:r>
              <a:rPr lang="en-US" dirty="0" err="1"/>
              <a:t>WI-Fi</a:t>
            </a:r>
            <a:r>
              <a:rPr lang="en-US" dirty="0"/>
              <a:t> coexistence testing.)</a:t>
            </a:r>
            <a:endParaRPr lang="en-AU" dirty="0"/>
          </a:p>
          <a:p>
            <a:pPr lvl="2"/>
            <a:r>
              <a:rPr lang="en-US" dirty="0"/>
              <a:t>Multi-chamber RF testbeds are suited for coexistence testing</a:t>
            </a:r>
            <a:endParaRPr lang="en-AU" dirty="0"/>
          </a:p>
          <a:p>
            <a:pPr lvl="3"/>
            <a:r>
              <a:rPr lang="en-US" dirty="0"/>
              <a:t>(Talk about the benefits offered by a multi-chamber architecture, as well as the importance of having a highly repeatable testbed.)</a:t>
            </a:r>
            <a:endParaRPr lang="en-AU" dirty="0"/>
          </a:p>
          <a:p>
            <a:pPr lvl="1"/>
            <a:r>
              <a:rPr lang="en-US" dirty="0"/>
              <a:t>The coexistence testbed must be flexible and expandable</a:t>
            </a:r>
            <a:endParaRPr lang="en-AU" dirty="0"/>
          </a:p>
          <a:p>
            <a:pPr lvl="2"/>
            <a:r>
              <a:rPr lang="en-US" dirty="0"/>
              <a:t>Talk about the complicated requirements around OFDMA testing, as well as the fact that Wi-Fi is now often deployed as a mesh, or with extenders.  Also talk about the fact that NR-U testing may require mobility to be part of the definition of performance.</a:t>
            </a:r>
            <a:endParaRPr lang="en-AU" dirty="0"/>
          </a:p>
          <a:p>
            <a:pPr lvl="2"/>
            <a:r>
              <a:rPr lang="en-US" dirty="0"/>
              <a:t>Automation will be necessary to do these tests efficiently</a:t>
            </a:r>
            <a:endParaRPr lang="en-AU" dirty="0"/>
          </a:p>
          <a:p>
            <a:pPr lvl="1"/>
            <a:r>
              <a:rPr lang="en-US" dirty="0"/>
              <a:t>Conclusion</a:t>
            </a:r>
            <a:endParaRPr lang="en-AU" dirty="0"/>
          </a:p>
          <a:p>
            <a:pPr lvl="1"/>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77025823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UChicago</a:t>
            </a:r>
            <a:r>
              <a:rPr lang="en-AU" dirty="0" smtClean="0"/>
              <a:t>: </a:t>
            </a:r>
            <a:r>
              <a:rPr lang="en-US" dirty="0"/>
              <a:t>Coexistence of LTE-LAA and Wi-Fi: analysis, simulation and experiments</a:t>
            </a:r>
            <a:r>
              <a:rPr lang="en-AU" i="1" dirty="0"/>
              <a:t/>
            </a:r>
            <a:br>
              <a:rPr lang="en-AU" i="1" dirty="0"/>
            </a:br>
            <a:endParaRPr lang="en-AU" dirty="0"/>
          </a:p>
        </p:txBody>
      </p:sp>
      <p:sp>
        <p:nvSpPr>
          <p:cNvPr id="3" name="Content Placeholder 2"/>
          <p:cNvSpPr>
            <a:spLocks noGrp="1"/>
          </p:cNvSpPr>
          <p:nvPr>
            <p:ph idx="1"/>
          </p:nvPr>
        </p:nvSpPr>
        <p:spPr/>
        <p:txBody>
          <a:bodyPr/>
          <a:lstStyle/>
          <a:p>
            <a:r>
              <a:rPr lang="en-AU" dirty="0" smtClean="0"/>
              <a:t>Submitter</a:t>
            </a:r>
          </a:p>
          <a:p>
            <a:pPr lvl="1"/>
            <a:r>
              <a:rPr lang="en-AU" dirty="0" smtClean="0"/>
              <a:t> </a:t>
            </a:r>
            <a:r>
              <a:rPr lang="en-US" dirty="0"/>
              <a:t>Monisha </a:t>
            </a:r>
            <a:r>
              <a:rPr lang="en-US" dirty="0" smtClean="0"/>
              <a:t>Ghosh (</a:t>
            </a:r>
            <a:r>
              <a:rPr lang="en-US" dirty="0" err="1" smtClean="0"/>
              <a:t>Uni</a:t>
            </a:r>
            <a:r>
              <a:rPr lang="en-US" dirty="0" smtClean="0"/>
              <a:t> of Chicago)</a:t>
            </a:r>
            <a:endParaRPr lang="en-AU" dirty="0" smtClean="0"/>
          </a:p>
          <a:p>
            <a:r>
              <a:rPr lang="en-AU" dirty="0" smtClean="0"/>
              <a:t>Title</a:t>
            </a:r>
          </a:p>
          <a:p>
            <a:pPr lvl="1"/>
            <a:r>
              <a:rPr lang="en-US" dirty="0" smtClean="0"/>
              <a:t>Coexistence </a:t>
            </a:r>
            <a:r>
              <a:rPr lang="en-US" dirty="0"/>
              <a:t>of LTE-LAA and Wi-Fi: analysis, simulation and experiments</a:t>
            </a:r>
            <a:endParaRPr lang="en-AU" i="1" dirty="0"/>
          </a:p>
          <a:p>
            <a:r>
              <a:rPr lang="en-AU" dirty="0" smtClean="0"/>
              <a:t>Summary</a:t>
            </a:r>
          </a:p>
          <a:p>
            <a:pPr lvl="1"/>
            <a:r>
              <a:rPr lang="en-US" dirty="0" smtClean="0"/>
              <a:t> See embedded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74</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872283213"/>
              </p:ext>
            </p:extLst>
          </p:nvPr>
        </p:nvGraphicFramePr>
        <p:xfrm>
          <a:off x="990600" y="4572000"/>
          <a:ext cx="914400" cy="806450"/>
        </p:xfrm>
        <a:graphic>
          <a:graphicData uri="http://schemas.openxmlformats.org/presentationml/2006/ole">
            <mc:AlternateContent xmlns:mc="http://schemas.openxmlformats.org/markup-compatibility/2006">
              <mc:Choice xmlns:v="urn:schemas-microsoft-com:vml" Requires="v">
                <p:oleObj spid="_x0000_s48139"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990600" y="4572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75200562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Broadcom: </a:t>
            </a:r>
            <a:r>
              <a:rPr lang="en-US" dirty="0"/>
              <a:t>principles and procedures that can promote performance and fairness</a:t>
            </a:r>
            <a:r>
              <a:rPr lang="en-AU" i="1" dirty="0"/>
              <a:t/>
            </a:r>
            <a:br>
              <a:rPr lang="en-AU" i="1" dirty="0"/>
            </a:br>
            <a:endParaRPr lang="en-AU" dirty="0"/>
          </a:p>
        </p:txBody>
      </p:sp>
      <p:sp>
        <p:nvSpPr>
          <p:cNvPr id="3" name="Content Placeholder 2"/>
          <p:cNvSpPr>
            <a:spLocks noGrp="1"/>
          </p:cNvSpPr>
          <p:nvPr>
            <p:ph idx="1"/>
          </p:nvPr>
        </p:nvSpPr>
        <p:spPr/>
        <p:txBody>
          <a:bodyPr/>
          <a:lstStyle/>
          <a:p>
            <a:r>
              <a:rPr lang="en-AU" dirty="0" smtClean="0"/>
              <a:t>Submitter</a:t>
            </a:r>
          </a:p>
          <a:p>
            <a:pPr lvl="1"/>
            <a:r>
              <a:rPr lang="en-US" dirty="0" smtClean="0"/>
              <a:t>Sindhu </a:t>
            </a:r>
            <a:r>
              <a:rPr lang="en-US" dirty="0"/>
              <a:t>Verma </a:t>
            </a:r>
            <a:r>
              <a:rPr lang="en-US" dirty="0" smtClean="0"/>
              <a:t>(Broadcom)</a:t>
            </a:r>
            <a:endParaRPr lang="en-AU" dirty="0" smtClean="0"/>
          </a:p>
          <a:p>
            <a:r>
              <a:rPr lang="en-AU" dirty="0" smtClean="0"/>
              <a:t>Title</a:t>
            </a:r>
          </a:p>
          <a:p>
            <a:pPr lvl="1"/>
            <a:r>
              <a:rPr lang="en-US" dirty="0" smtClean="0"/>
              <a:t>Principles </a:t>
            </a:r>
            <a:r>
              <a:rPr lang="en-US" dirty="0"/>
              <a:t>and procedures that can promote performance and fairness </a:t>
            </a:r>
            <a:endParaRPr lang="en-US" dirty="0" smtClean="0"/>
          </a:p>
          <a:p>
            <a:r>
              <a:rPr lang="en-AU" dirty="0" smtClean="0"/>
              <a:t>Summary</a:t>
            </a:r>
            <a:endParaRPr lang="en-AU" dirty="0" smtClean="0"/>
          </a:p>
          <a:p>
            <a:pPr lvl="1"/>
            <a:r>
              <a:rPr lang="en-US" dirty="0" smtClean="0"/>
              <a:t>Unlicensed </a:t>
            </a:r>
            <a:r>
              <a:rPr lang="en-US" dirty="0"/>
              <a:t>spectrum is essential for providing users cost-effective and high-quality wireless access while also providing flexibility of deployments and autonomy of operation. Performance and fairness are two key principles for the use of unlicensed spectrum.  In this contribution, we discuss some principles and procedures that can promote performance and fairness, both within a technology and between technologies. The discussion mainly focuses on channel access techniques</a:t>
            </a:r>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15079001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LAA status</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398633765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Updated statistics conform that there is significant and growing interest in LAA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82410070"/>
              </p:ext>
            </p:extLst>
          </p:nvPr>
        </p:nvGraphicFramePr>
        <p:xfrm>
          <a:off x="685800" y="2180924"/>
          <a:ext cx="7620001" cy="2956560"/>
        </p:xfrm>
        <a:graphic>
          <a:graphicData uri="http://schemas.openxmlformats.org/drawingml/2006/table">
            <a:tbl>
              <a:tblPr firstRow="1" bandRow="1">
                <a:tableStyleId>{21E4AEA4-8DFA-4A89-87EB-49C32662AFE0}</a:tableStyleId>
              </a:tblPr>
              <a:tblGrid>
                <a:gridCol w="1233713">
                  <a:extLst>
                    <a:ext uri="{9D8B030D-6E8A-4147-A177-3AD203B41FA5}">
                      <a16:colId xmlns:a16="http://schemas.microsoft.com/office/drawing/2014/main" val="3409454223"/>
                    </a:ext>
                  </a:extLst>
                </a:gridCol>
                <a:gridCol w="1596572">
                  <a:extLst>
                    <a:ext uri="{9D8B030D-6E8A-4147-A177-3AD203B41FA5}">
                      <a16:colId xmlns:a16="http://schemas.microsoft.com/office/drawing/2014/main" val="1001302695"/>
                    </a:ext>
                  </a:extLst>
                </a:gridCol>
                <a:gridCol w="1596572">
                  <a:extLst>
                    <a:ext uri="{9D8B030D-6E8A-4147-A177-3AD203B41FA5}">
                      <a16:colId xmlns:a16="http://schemas.microsoft.com/office/drawing/2014/main" val="4129828934"/>
                    </a:ext>
                  </a:extLst>
                </a:gridCol>
                <a:gridCol w="1596572">
                  <a:extLst>
                    <a:ext uri="{9D8B030D-6E8A-4147-A177-3AD203B41FA5}">
                      <a16:colId xmlns:a16="http://schemas.microsoft.com/office/drawing/2014/main" val="175375953"/>
                    </a:ext>
                  </a:extLst>
                </a:gridCol>
                <a:gridCol w="1596572">
                  <a:extLst>
                    <a:ext uri="{9D8B030D-6E8A-4147-A177-3AD203B41FA5}">
                      <a16:colId xmlns:a16="http://schemas.microsoft.com/office/drawing/2014/main" val="3937962473"/>
                    </a:ext>
                  </a:extLst>
                </a:gridCol>
              </a:tblGrid>
              <a:tr h="385221">
                <a:tc>
                  <a:txBody>
                    <a:bodyPr/>
                    <a:lstStyle/>
                    <a:p>
                      <a:r>
                        <a:rPr lang="en-AU" sz="1400" dirty="0" smtClean="0"/>
                        <a:t>Technology</a:t>
                      </a:r>
                      <a:endParaRPr lang="en-AU" sz="1400" dirty="0"/>
                    </a:p>
                  </a:txBody>
                  <a:tcPr anchor="ctr"/>
                </a:tc>
                <a:tc>
                  <a:txBody>
                    <a:bodyPr/>
                    <a:lstStyle/>
                    <a:p>
                      <a:r>
                        <a:rPr lang="en-AU" sz="1400" dirty="0" smtClean="0"/>
                        <a:t>Stage</a:t>
                      </a:r>
                      <a:endParaRPr lang="en-AU" sz="1400" dirty="0"/>
                    </a:p>
                  </a:txBody>
                  <a:tcPr anchor="ctr"/>
                </a:tc>
                <a:tc>
                  <a:txBody>
                    <a:bodyPr/>
                    <a:lstStyle/>
                    <a:p>
                      <a:pPr algn="ctr"/>
                      <a:r>
                        <a:rPr lang="en-AU" sz="1400" dirty="0" smtClean="0"/>
                        <a:t>GSMA</a:t>
                      </a:r>
                      <a:r>
                        <a:rPr lang="en-AU" sz="1400" b="1" kern="1200" baseline="30000" dirty="0" smtClean="0">
                          <a:solidFill>
                            <a:schemeClr val="lt1"/>
                          </a:solidFill>
                          <a:latin typeface="+mn-lt"/>
                          <a:ea typeface="+mn-ea"/>
                          <a:cs typeface="+mn-cs"/>
                        </a:rPr>
                        <a:t>1</a:t>
                      </a:r>
                      <a:r>
                        <a:rPr lang="en-AU" sz="1400" dirty="0" smtClean="0"/>
                        <a:t/>
                      </a:r>
                      <a:br>
                        <a:rPr lang="en-AU" sz="1400" dirty="0" smtClean="0"/>
                      </a:br>
                      <a:r>
                        <a:rPr lang="en-AU" sz="1400" dirty="0" smtClean="0"/>
                        <a:t>(July 2018)</a:t>
                      </a:r>
                      <a:endParaRPr lang="en-AU" sz="1400" dirty="0"/>
                    </a:p>
                  </a:txBody>
                  <a:tcPr anchor="ctr"/>
                </a:tc>
                <a:tc>
                  <a:txBody>
                    <a:bodyPr/>
                    <a:lstStyle/>
                    <a:p>
                      <a:pPr algn="ctr"/>
                      <a:r>
                        <a:rPr lang="en-AU" sz="1400" dirty="0" smtClean="0"/>
                        <a:t>GSA</a:t>
                      </a:r>
                      <a:r>
                        <a:rPr lang="en-AU" sz="1400" b="1" kern="1200" baseline="30000" dirty="0" smtClean="0">
                          <a:solidFill>
                            <a:schemeClr val="lt1"/>
                          </a:solidFill>
                          <a:latin typeface="+mn-lt"/>
                          <a:ea typeface="+mn-ea"/>
                          <a:cs typeface="+mn-cs"/>
                        </a:rPr>
                        <a:t>2</a:t>
                      </a:r>
                      <a:r>
                        <a:rPr lang="en-AU" sz="1400" dirty="0" smtClean="0"/>
                        <a:t/>
                      </a:r>
                      <a:br>
                        <a:rPr lang="en-AU" sz="1400" dirty="0" smtClean="0"/>
                      </a:br>
                      <a:r>
                        <a:rPr lang="en-AU" sz="1400" dirty="0" smtClean="0"/>
                        <a:t>(Oct 2018)</a:t>
                      </a:r>
                      <a:endParaRPr lang="en-AU" sz="1400" dirty="0"/>
                    </a:p>
                  </a:txBody>
                  <a:tcPr anchor="ctr"/>
                </a:tc>
                <a:tc>
                  <a:txBody>
                    <a:bodyPr/>
                    <a:lstStyle/>
                    <a:p>
                      <a:pPr algn="ctr"/>
                      <a:r>
                        <a:rPr lang="en-AU" sz="1400" dirty="0" smtClean="0"/>
                        <a:t>GSA</a:t>
                      </a:r>
                      <a:r>
                        <a:rPr lang="en-AU" sz="1400" b="1" kern="1200" baseline="30000" dirty="0" smtClean="0">
                          <a:solidFill>
                            <a:schemeClr val="lt1"/>
                          </a:solidFill>
                          <a:latin typeface="+mn-lt"/>
                          <a:ea typeface="+mn-ea"/>
                          <a:cs typeface="+mn-cs"/>
                        </a:rPr>
                        <a:t>3</a:t>
                      </a:r>
                      <a:r>
                        <a:rPr lang="en-AU" sz="1400" dirty="0" smtClean="0"/>
                        <a:t/>
                      </a:r>
                      <a:br>
                        <a:rPr lang="en-AU" sz="1400" dirty="0" smtClean="0"/>
                      </a:br>
                      <a:r>
                        <a:rPr lang="en-AU" sz="1400" dirty="0" smtClean="0"/>
                        <a:t>(Jan 2019)</a:t>
                      </a:r>
                      <a:endParaRPr lang="en-AU" sz="1400" dirty="0"/>
                    </a:p>
                  </a:txBody>
                  <a:tcPr anchor="ctr"/>
                </a:tc>
                <a:extLst>
                  <a:ext uri="{0D108BD9-81ED-4DB2-BD59-A6C34878D82A}">
                    <a16:rowId xmlns:a16="http://schemas.microsoft.com/office/drawing/2014/main" val="199255957"/>
                  </a:ext>
                </a:extLst>
              </a:tr>
              <a:tr h="275697">
                <a:tc rowSpan="2">
                  <a:txBody>
                    <a:bodyPr/>
                    <a:lstStyle/>
                    <a:p>
                      <a:r>
                        <a:rPr lang="en-AU" sz="1400" dirty="0" smtClean="0"/>
                        <a:t>LAA</a:t>
                      </a:r>
                      <a:endParaRPr lang="en-AU" sz="1400" dirty="0"/>
                    </a:p>
                  </a:txBody>
                  <a:tcPr anchor="ctr"/>
                </a:tc>
                <a:tc>
                  <a:txBody>
                    <a:bodyPr/>
                    <a:lstStyle/>
                    <a:p>
                      <a:r>
                        <a:rPr lang="en-AU" sz="1400" dirty="0" smtClean="0"/>
                        <a:t>Planned,</a:t>
                      </a:r>
                      <a:r>
                        <a:rPr lang="en-AU" sz="1400" baseline="0" dirty="0" smtClean="0"/>
                        <a:t> testing</a:t>
                      </a:r>
                      <a:endParaRPr lang="en-AU" sz="1400" dirty="0"/>
                    </a:p>
                  </a:txBody>
                  <a:tcPr anchor="ctr"/>
                </a:tc>
                <a:tc>
                  <a:txBody>
                    <a:bodyPr/>
                    <a:lstStyle/>
                    <a:p>
                      <a:pPr algn="ctr"/>
                      <a:r>
                        <a:rPr lang="en-AU" sz="1400" dirty="0" smtClean="0"/>
                        <a:t>23</a:t>
                      </a:r>
                      <a:endParaRPr lang="en-AU" sz="1400" dirty="0"/>
                    </a:p>
                  </a:txBody>
                  <a:tcPr anchor="ctr"/>
                </a:tc>
                <a:tc>
                  <a:txBody>
                    <a:bodyPr/>
                    <a:lstStyle/>
                    <a:p>
                      <a:pPr algn="ctr"/>
                      <a:r>
                        <a:rPr lang="en-AU" sz="1400" dirty="0" smtClean="0"/>
                        <a:t>22</a:t>
                      </a:r>
                      <a:endParaRPr lang="en-AU" sz="1400" dirty="0"/>
                    </a:p>
                  </a:txBody>
                  <a:tcPr anchor="ctr"/>
                </a:tc>
                <a:tc>
                  <a:txBody>
                    <a:bodyPr/>
                    <a:lstStyle/>
                    <a:p>
                      <a:pPr algn="ctr"/>
                      <a:r>
                        <a:rPr lang="en-AU" sz="1400" dirty="0" smtClean="0"/>
                        <a:t>26</a:t>
                      </a:r>
                      <a:endParaRPr lang="en-AU" sz="1400" dirty="0"/>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400" dirty="0" smtClean="0"/>
                        <a:t>Deployed</a:t>
                      </a:r>
                      <a:endParaRPr lang="en-AU" sz="1400" dirty="0"/>
                    </a:p>
                  </a:txBody>
                  <a:tcPr anchor="ctr"/>
                </a:tc>
                <a:tc>
                  <a:txBody>
                    <a:bodyPr/>
                    <a:lstStyle/>
                    <a:p>
                      <a:pPr algn="ctr"/>
                      <a:r>
                        <a:rPr lang="en-AU" sz="1400" dirty="0" smtClean="0"/>
                        <a:t>4</a:t>
                      </a:r>
                      <a:endParaRPr lang="en-AU" sz="1400" dirty="0"/>
                    </a:p>
                  </a:txBody>
                  <a:tcPr anchor="ctr"/>
                </a:tc>
                <a:tc>
                  <a:txBody>
                    <a:bodyPr/>
                    <a:lstStyle/>
                    <a:p>
                      <a:pPr algn="ctr"/>
                      <a:r>
                        <a:rPr lang="en-AU" sz="1400" dirty="0" smtClean="0"/>
                        <a:t>6</a:t>
                      </a:r>
                      <a:endParaRPr lang="en-AU" sz="1400" dirty="0"/>
                    </a:p>
                  </a:txBody>
                  <a:tcPr anchor="ctr"/>
                </a:tc>
                <a:tc>
                  <a:txBody>
                    <a:bodyPr/>
                    <a:lstStyle/>
                    <a:p>
                      <a:pPr algn="ctr"/>
                      <a:r>
                        <a:rPr lang="en-AU" sz="1400" dirty="0" smtClean="0"/>
                        <a:t>6</a:t>
                      </a:r>
                      <a:endParaRPr lang="en-AU" sz="1400" dirty="0"/>
                    </a:p>
                  </a:txBody>
                  <a:tcPr anchor="ctr"/>
                </a:tc>
                <a:extLst>
                  <a:ext uri="{0D108BD9-81ED-4DB2-BD59-A6C34878D82A}">
                    <a16:rowId xmlns:a16="http://schemas.microsoft.com/office/drawing/2014/main" val="2912597888"/>
                  </a:ext>
                </a:extLst>
              </a:tr>
              <a:tr h="275697">
                <a:tc rowSpan="2">
                  <a:txBody>
                    <a:bodyPr/>
                    <a:lstStyle/>
                    <a:p>
                      <a:r>
                        <a:rPr lang="en-AU" sz="1400" dirty="0" err="1" smtClean="0"/>
                        <a:t>eLAA</a:t>
                      </a:r>
                      <a:endParaRPr lang="en-AU" sz="1400" dirty="0"/>
                    </a:p>
                  </a:txBody>
                  <a:tcPr anchor="ctr"/>
                </a:tc>
                <a:tc>
                  <a:txBody>
                    <a:bodyPr/>
                    <a:lstStyle/>
                    <a:p>
                      <a:r>
                        <a:rPr lang="en-AU" sz="1400" dirty="0" smtClean="0"/>
                        <a:t>Planned,</a:t>
                      </a:r>
                      <a:r>
                        <a:rPr lang="en-AU" sz="1400" baseline="0" dirty="0" smtClean="0"/>
                        <a:t> testing</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1</a:t>
                      </a:r>
                      <a:endParaRPr lang="en-AU" sz="1400" dirty="0"/>
                    </a:p>
                  </a:txBody>
                  <a:tcPr anchor="ctr"/>
                </a:tc>
                <a:tc>
                  <a:txBody>
                    <a:bodyPr/>
                    <a:lstStyle/>
                    <a:p>
                      <a:pPr algn="ctr"/>
                      <a:r>
                        <a:rPr lang="en-AU" sz="1400" dirty="0" smtClean="0"/>
                        <a:t>1</a:t>
                      </a:r>
                      <a:endParaRPr lang="en-AU" sz="1400" dirty="0"/>
                    </a:p>
                  </a:txBody>
                  <a:tcPr anchor="ctr"/>
                </a:tc>
                <a:extLst>
                  <a:ext uri="{0D108BD9-81ED-4DB2-BD59-A6C34878D82A}">
                    <a16:rowId xmlns:a16="http://schemas.microsoft.com/office/drawing/2014/main" val="1702723510"/>
                  </a:ext>
                </a:extLst>
              </a:tr>
              <a:tr h="275697">
                <a:tc vMerge="1">
                  <a:txBody>
                    <a:bodyPr/>
                    <a:lstStyle/>
                    <a:p>
                      <a:endParaRPr lang="en-AU" dirty="0"/>
                    </a:p>
                  </a:txBody>
                  <a:tcPr/>
                </a:tc>
                <a:tc>
                  <a:txBody>
                    <a:bodyPr/>
                    <a:lstStyle/>
                    <a:p>
                      <a:r>
                        <a:rPr lang="en-AU" sz="1400" dirty="0" smtClean="0"/>
                        <a:t>Deployed</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0</a:t>
                      </a:r>
                      <a:endParaRPr lang="en-AU" sz="1400" dirty="0"/>
                    </a:p>
                  </a:txBody>
                  <a:tcPr anchor="ctr"/>
                </a:tc>
                <a:tc>
                  <a:txBody>
                    <a:bodyPr/>
                    <a:lstStyle/>
                    <a:p>
                      <a:pPr algn="ctr"/>
                      <a:r>
                        <a:rPr lang="en-AU" sz="1400" dirty="0" smtClean="0"/>
                        <a:t>0</a:t>
                      </a:r>
                      <a:endParaRPr lang="en-AU" sz="1400" dirty="0"/>
                    </a:p>
                  </a:txBody>
                  <a:tcPr anchor="ctr"/>
                </a:tc>
                <a:extLst>
                  <a:ext uri="{0D108BD9-81ED-4DB2-BD59-A6C34878D82A}">
                    <a16:rowId xmlns:a16="http://schemas.microsoft.com/office/drawing/2014/main" val="1043723728"/>
                  </a:ext>
                </a:extLst>
              </a:tr>
              <a:tr h="275697">
                <a:tc rowSpan="2">
                  <a:txBody>
                    <a:bodyPr/>
                    <a:lstStyle/>
                    <a:p>
                      <a:r>
                        <a:rPr lang="en-AU" sz="1400" dirty="0" smtClean="0"/>
                        <a:t>LWA</a:t>
                      </a:r>
                      <a:endParaRPr lang="en-AU" sz="1400" dirty="0"/>
                    </a:p>
                  </a:txBody>
                  <a:tcPr anchor="ctr"/>
                </a:tc>
                <a:tc>
                  <a:txBody>
                    <a:bodyPr/>
                    <a:lstStyle/>
                    <a:p>
                      <a:r>
                        <a:rPr lang="en-AU" sz="1400" dirty="0" smtClean="0"/>
                        <a:t>Planned,</a:t>
                      </a:r>
                      <a:r>
                        <a:rPr lang="en-AU" sz="1400" baseline="0" dirty="0" smtClean="0"/>
                        <a:t> testing</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2</a:t>
                      </a:r>
                      <a:endParaRPr lang="en-AU" sz="1400" dirty="0"/>
                    </a:p>
                  </a:txBody>
                  <a:tcPr anchor="ctr"/>
                </a:tc>
                <a:tc>
                  <a:txBody>
                    <a:bodyPr/>
                    <a:lstStyle/>
                    <a:p>
                      <a:pPr algn="ctr"/>
                      <a:r>
                        <a:rPr lang="en-AU" sz="1400" dirty="0" smtClean="0"/>
                        <a:t>2</a:t>
                      </a:r>
                      <a:endParaRPr lang="en-AU" sz="1400" dirty="0"/>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400" dirty="0" smtClean="0"/>
                        <a:t>Deployed</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1</a:t>
                      </a:r>
                      <a:endParaRPr lang="en-AU" sz="1400" dirty="0"/>
                    </a:p>
                  </a:txBody>
                  <a:tcPr anchor="ctr"/>
                </a:tc>
                <a:tc>
                  <a:txBody>
                    <a:bodyPr/>
                    <a:lstStyle/>
                    <a:p>
                      <a:pPr algn="ctr"/>
                      <a:r>
                        <a:rPr lang="en-AU" sz="1400" dirty="0" smtClean="0"/>
                        <a:t>1</a:t>
                      </a:r>
                      <a:endParaRPr lang="en-AU" sz="1400" dirty="0"/>
                    </a:p>
                  </a:txBody>
                  <a:tcPr anchor="ctr"/>
                </a:tc>
                <a:extLst>
                  <a:ext uri="{0D108BD9-81ED-4DB2-BD59-A6C34878D82A}">
                    <a16:rowId xmlns:a16="http://schemas.microsoft.com/office/drawing/2014/main" val="3901041144"/>
                  </a:ext>
                </a:extLst>
              </a:tr>
              <a:tr h="275697">
                <a:tc rowSpan="2">
                  <a:txBody>
                    <a:bodyPr/>
                    <a:lstStyle/>
                    <a:p>
                      <a:r>
                        <a:rPr lang="en-AU" sz="1400" dirty="0" smtClean="0"/>
                        <a:t>LTE-U</a:t>
                      </a:r>
                      <a:endParaRPr lang="en-AU" sz="1400" dirty="0"/>
                    </a:p>
                  </a:txBody>
                  <a:tcPr anchor="ctr"/>
                </a:tc>
                <a:tc>
                  <a:txBody>
                    <a:bodyPr/>
                    <a:lstStyle/>
                    <a:p>
                      <a:r>
                        <a:rPr lang="en-AU" sz="1400" dirty="0" smtClean="0"/>
                        <a:t>Planned,</a:t>
                      </a:r>
                      <a:r>
                        <a:rPr lang="en-AU" sz="1400" baseline="0" dirty="0" smtClean="0"/>
                        <a:t> testing</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8</a:t>
                      </a:r>
                      <a:endParaRPr lang="en-AU" sz="1400" dirty="0"/>
                    </a:p>
                  </a:txBody>
                  <a:tcPr anchor="ctr"/>
                </a:tc>
                <a:tc>
                  <a:txBody>
                    <a:bodyPr/>
                    <a:lstStyle/>
                    <a:p>
                      <a:pPr algn="ctr"/>
                      <a:r>
                        <a:rPr lang="en-AU" sz="1400" dirty="0" smtClean="0"/>
                        <a:t>8</a:t>
                      </a:r>
                      <a:endParaRPr lang="en-AU" sz="1400" dirty="0"/>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400" dirty="0" smtClean="0"/>
                        <a:t>Deployed</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3</a:t>
                      </a:r>
                      <a:endParaRPr lang="en-AU" sz="1400" dirty="0"/>
                    </a:p>
                  </a:txBody>
                  <a:tcPr anchor="ctr"/>
                </a:tc>
                <a:tc>
                  <a:txBody>
                    <a:bodyPr/>
                    <a:lstStyle/>
                    <a:p>
                      <a:pPr algn="ctr"/>
                      <a:r>
                        <a:rPr lang="en-AU" sz="1400" dirty="0" smtClean="0"/>
                        <a:t>3</a:t>
                      </a:r>
                      <a:endParaRPr lang="en-AU" sz="1400" dirty="0"/>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77</a:t>
            </a:fld>
            <a:endParaRPr lang="en-US"/>
          </a:p>
        </p:txBody>
      </p:sp>
      <p:sp>
        <p:nvSpPr>
          <p:cNvPr id="8" name="Rectangle 7"/>
          <p:cNvSpPr/>
          <p:nvPr/>
        </p:nvSpPr>
        <p:spPr bwMode="auto">
          <a:xfrm>
            <a:off x="1524000" y="5410200"/>
            <a:ext cx="6172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700"/>
              </a:spcBef>
              <a:tabLst>
                <a:tab pos="182563" algn="l"/>
              </a:tabLst>
            </a:pPr>
            <a:r>
              <a:rPr lang="en-AU" sz="1400" baseline="30000" dirty="0" smtClean="0">
                <a:latin typeface="+mj-lt"/>
              </a:rPr>
              <a:t>1	</a:t>
            </a:r>
            <a:r>
              <a:rPr lang="en-AU" sz="1400" dirty="0" smtClean="0">
                <a:latin typeface="+mj-lt"/>
              </a:rPr>
              <a:t>GSMA (July 2018)</a:t>
            </a:r>
          </a:p>
          <a:p>
            <a:pPr eaLnBrk="0" hangingPunct="0">
              <a:spcBef>
                <a:spcPts val="700"/>
              </a:spcBef>
              <a:tabLst>
                <a:tab pos="182563" algn="l"/>
              </a:tabLst>
            </a:pPr>
            <a:r>
              <a:rPr lang="en-AU" sz="1400" baseline="30000" dirty="0" smtClean="0">
                <a:latin typeface="+mj-lt"/>
              </a:rPr>
              <a:t>2	</a:t>
            </a:r>
            <a:r>
              <a:rPr lang="en-AU" sz="1400" dirty="0" smtClean="0">
                <a:latin typeface="+mj-lt"/>
              </a:rPr>
              <a:t>GSA: Evolution </a:t>
            </a:r>
            <a:r>
              <a:rPr lang="en-AU" sz="1400" dirty="0">
                <a:latin typeface="+mj-lt"/>
              </a:rPr>
              <a:t>from LTE to 5G: Global Market </a:t>
            </a:r>
            <a:r>
              <a:rPr lang="en-AU" sz="1400" dirty="0" smtClean="0">
                <a:latin typeface="+mj-lt"/>
              </a:rPr>
              <a:t>Status (Nov 2018)</a:t>
            </a:r>
            <a:endParaRPr lang="en-AU" sz="1400" baseline="30000" dirty="0">
              <a:latin typeface="+mj-lt"/>
            </a:endParaRPr>
          </a:p>
          <a:p>
            <a:pPr eaLnBrk="0" hangingPunct="0">
              <a:spcBef>
                <a:spcPts val="700"/>
              </a:spcBef>
              <a:tabLst>
                <a:tab pos="182563" algn="l"/>
              </a:tabLst>
            </a:pPr>
            <a:r>
              <a:rPr lang="en-AU" sz="1400" baseline="30000" dirty="0" smtClean="0">
                <a:latin typeface="+mj-lt"/>
              </a:rPr>
              <a:t>3</a:t>
            </a:r>
            <a:r>
              <a:rPr lang="en-AU" sz="1400" dirty="0" smtClean="0">
                <a:latin typeface="+mj-lt"/>
              </a:rPr>
              <a:t> </a:t>
            </a:r>
            <a:r>
              <a:rPr lang="en-AU" sz="1400" dirty="0">
                <a:latin typeface="+mj-lt"/>
              </a:rPr>
              <a:t>	GSA: LTE in unlicensed and shared spectrum </a:t>
            </a:r>
            <a:r>
              <a:rPr lang="en-AU" sz="1400" dirty="0" smtClean="0">
                <a:latin typeface="+mj-lt"/>
              </a:rPr>
              <a:t>(Jan 2019)</a:t>
            </a:r>
            <a:endParaRPr lang="en-AU" sz="1400" dirty="0">
              <a:latin typeface="+mj-lt"/>
            </a:endParaRPr>
          </a:p>
          <a:p>
            <a:pPr eaLnBrk="0" hangingPunct="0">
              <a:spcBef>
                <a:spcPts val="700"/>
              </a:spcBef>
            </a:pPr>
            <a:r>
              <a:rPr lang="en-AU" sz="1400" dirty="0" smtClean="0">
                <a:latin typeface="+mj-lt"/>
              </a:rPr>
              <a:t> </a:t>
            </a:r>
            <a:endParaRPr kumimoji="0" lang="en-AU" sz="14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49189625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ETSI BRAN topics</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107615614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recent ETSI BRAN teleconference raised some practical and philosophical issues about EN 301 893</a:t>
            </a:r>
            <a:endParaRPr lang="en-AU" dirty="0"/>
          </a:p>
        </p:txBody>
      </p:sp>
      <p:sp>
        <p:nvSpPr>
          <p:cNvPr id="3" name="Content Placeholder 2"/>
          <p:cNvSpPr>
            <a:spLocks noGrp="1"/>
          </p:cNvSpPr>
          <p:nvPr>
            <p:ph idx="1"/>
          </p:nvPr>
        </p:nvSpPr>
        <p:spPr/>
        <p:txBody>
          <a:bodyPr/>
          <a:lstStyle/>
          <a:p>
            <a:pPr lvl="1"/>
            <a:r>
              <a:rPr lang="en-AU" dirty="0"/>
              <a:t>A recent ETSI BRAN </a:t>
            </a:r>
            <a:r>
              <a:rPr lang="en-AU" dirty="0" smtClean="0"/>
              <a:t>teleconference, it</a:t>
            </a:r>
            <a:r>
              <a:rPr lang="en-US" dirty="0" smtClean="0"/>
              <a:t> was noted that a distributed MIMO scheme might be introduced in 802.11be but that EN 301 893 was not written with this sort of feature in mind; one participant asserted that</a:t>
            </a:r>
          </a:p>
          <a:p>
            <a:pPr lvl="2"/>
            <a:r>
              <a:rPr lang="en-AU" i="1" dirty="0" smtClean="0"/>
              <a:t>This </a:t>
            </a:r>
            <a:r>
              <a:rPr lang="en-AU" i="1" dirty="0"/>
              <a:t>is a good example how TC BRAN's </a:t>
            </a:r>
            <a:r>
              <a:rPr lang="en-AU" i="1" dirty="0" smtClean="0"/>
              <a:t>backwards-looking</a:t>
            </a:r>
            <a:r>
              <a:rPr lang="en-AU" i="1" dirty="0"/>
              <a:t>, innovation-ignoring mentality guarantees creating </a:t>
            </a:r>
            <a:r>
              <a:rPr lang="en-AU" i="1" dirty="0" smtClean="0"/>
              <a:t>issues </a:t>
            </a:r>
            <a:r>
              <a:rPr lang="en-AU" i="1" dirty="0"/>
              <a:t>in the </a:t>
            </a:r>
            <a:r>
              <a:rPr lang="en-AU" i="1" dirty="0" smtClean="0"/>
              <a:t>future</a:t>
            </a:r>
          </a:p>
          <a:p>
            <a:pPr lvl="1"/>
            <a:r>
              <a:rPr lang="en-AU" dirty="0" smtClean="0"/>
              <a:t>At a recent RAN1 meeting, an argument was made that constraints on NR-U from EN 301 893 are an attack on innovation</a:t>
            </a:r>
          </a:p>
          <a:p>
            <a:pPr lvl="1"/>
            <a:r>
              <a:rPr lang="en-AU" dirty="0" smtClean="0"/>
              <a:t>On the other hand, it could be argued that having an independent body like ETSI BRAN putting some basic rules in place imposes a discipline on the SDOs that promotes collaboration to achieve fair sharing</a:t>
            </a:r>
          </a:p>
          <a:p>
            <a:pPr lvl="2"/>
            <a:r>
              <a:rPr lang="en-AU" dirty="0" smtClean="0"/>
              <a:t>It certainly helped encourage RAN1 to adopt EDCA-like LBT, and other 802.11 like sharing features, rather than more LTE-U like un-sharing features</a:t>
            </a:r>
          </a:p>
          <a:p>
            <a:pPr lvl="1"/>
            <a:r>
              <a:rPr lang="en-AU" dirty="0" smtClean="0"/>
              <a:t>Regardless of this philosophical argument, </a:t>
            </a:r>
            <a:r>
              <a:rPr lang="en-AU" dirty="0" err="1" smtClean="0"/>
              <a:t>TGbe</a:t>
            </a:r>
            <a:r>
              <a:rPr lang="en-AU" dirty="0" smtClean="0"/>
              <a:t> is going to have to think about how it wants EN 301 893 to develop over time</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3869121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err="1"/>
              <a:t>Coex</a:t>
            </a:r>
            <a:r>
              <a:rPr lang="en-AU" i="1" dirty="0"/>
              <a:t> SC </a:t>
            </a:r>
            <a:r>
              <a:rPr lang="en-AU" dirty="0" smtClean="0"/>
              <a:t>will consider a proposed </a:t>
            </a:r>
            <a:r>
              <a:rPr lang="en-AU" dirty="0"/>
              <a:t>agenda for </a:t>
            </a:r>
            <a:r>
              <a:rPr lang="en-AU" dirty="0" smtClean="0"/>
              <a:t>Atlanta</a:t>
            </a:r>
            <a:endParaRPr lang="en-AU" dirty="0"/>
          </a:p>
        </p:txBody>
      </p:sp>
      <p:sp>
        <p:nvSpPr>
          <p:cNvPr id="3" name="Content Placeholder 2"/>
          <p:cNvSpPr>
            <a:spLocks noGrp="1"/>
          </p:cNvSpPr>
          <p:nvPr>
            <p:ph idx="1"/>
          </p:nvPr>
        </p:nvSpPr>
        <p:spPr/>
        <p:txBody>
          <a:bodyPr/>
          <a:lstStyle/>
          <a:p>
            <a:r>
              <a:rPr lang="en-AU" dirty="0" smtClean="0"/>
              <a:t>Proposed Agenda</a:t>
            </a:r>
          </a:p>
          <a:p>
            <a:pPr lvl="2"/>
            <a:r>
              <a:rPr lang="en-AU" dirty="0"/>
              <a:t>Technical issues</a:t>
            </a:r>
          </a:p>
          <a:p>
            <a:pPr lvl="3"/>
            <a:r>
              <a:rPr lang="en-AU" dirty="0"/>
              <a:t>Adaptivity in EN 301 893</a:t>
            </a:r>
          </a:p>
          <a:p>
            <a:pPr lvl="3"/>
            <a:r>
              <a:rPr lang="en-AU" dirty="0"/>
              <a:t>LBT for management/control in NR-U</a:t>
            </a:r>
          </a:p>
          <a:p>
            <a:pPr lvl="3"/>
            <a:r>
              <a:rPr lang="en-AU" dirty="0"/>
              <a:t>Use of preambles in NR-U</a:t>
            </a:r>
          </a:p>
          <a:p>
            <a:pPr lvl="3"/>
            <a:r>
              <a:rPr lang="en-AU" dirty="0"/>
              <a:t>Use of multiple channels</a:t>
            </a:r>
          </a:p>
          <a:p>
            <a:pPr lvl="3"/>
            <a:r>
              <a:rPr lang="en-AU" dirty="0" smtClean="0"/>
              <a:t>…</a:t>
            </a:r>
          </a:p>
          <a:p>
            <a:pPr lvl="2"/>
            <a:r>
              <a:rPr lang="en-AU" dirty="0" smtClean="0"/>
              <a:t>Other issues</a:t>
            </a:r>
          </a:p>
          <a:p>
            <a:pPr lvl="3"/>
            <a:r>
              <a:rPr lang="en-AU" dirty="0" smtClean="0"/>
              <a:t>…</a:t>
            </a:r>
          </a:p>
          <a:p>
            <a:pPr lvl="1"/>
            <a:r>
              <a:rPr lang="en-AU" dirty="0" smtClean="0"/>
              <a:t>Other business</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a:t>
            </a:fld>
            <a:endParaRPr lang="en-US"/>
          </a:p>
        </p:txBody>
      </p:sp>
      <p:sp>
        <p:nvSpPr>
          <p:cNvPr id="19" name="Rectangle 18"/>
          <p:cNvSpPr/>
          <p:nvPr/>
        </p:nvSpPr>
        <p:spPr bwMode="auto">
          <a:xfrm>
            <a:off x="6324600" y="3124200"/>
            <a:ext cx="2133600" cy="11430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Additional</a:t>
            </a:r>
            <a:r>
              <a:rPr kumimoji="0" lang="en-AU" sz="1600" b="0" i="0" u="none" strike="noStrike" cap="none" normalizeH="0" dirty="0" smtClean="0">
                <a:ln>
                  <a:noFill/>
                </a:ln>
                <a:solidFill>
                  <a:srgbClr val="FF0000"/>
                </a:solidFill>
                <a:effectLst/>
                <a:latin typeface="+mj-lt"/>
              </a:rPr>
              <a:t> agenda items are requested from all interested stakeholders</a:t>
            </a:r>
            <a:endParaRPr kumimoji="0" lang="en-AU" sz="16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54963101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229600" cy="1066800"/>
          </a:xfrm>
        </p:spPr>
        <p:txBody>
          <a:bodyPr/>
          <a:lstStyle/>
          <a:p>
            <a:r>
              <a:rPr lang="en-AU" dirty="0" smtClean="0"/>
              <a:t>BRAN#101 agreed to </a:t>
            </a:r>
            <a:r>
              <a:rPr lang="en-AU" dirty="0"/>
              <a:t>consider </a:t>
            </a:r>
            <a:r>
              <a:rPr lang="en-AU" dirty="0" smtClean="0"/>
              <a:t>adaptivity </a:t>
            </a:r>
            <a:r>
              <a:rPr lang="en-AU" dirty="0"/>
              <a:t>refinements for broadcasts </a:t>
            </a:r>
            <a:r>
              <a:rPr lang="en-AU" dirty="0" smtClean="0"/>
              <a:t>&amp; </a:t>
            </a:r>
            <a:r>
              <a:rPr lang="en-AU" dirty="0"/>
              <a:t>delayed </a:t>
            </a:r>
            <a:r>
              <a:rPr lang="en-AU" dirty="0" err="1" smtClean="0"/>
              <a:t>acks</a:t>
            </a:r>
            <a:r>
              <a:rPr lang="en-AU" dirty="0" smtClean="0"/>
              <a:t> </a:t>
            </a:r>
            <a:endParaRPr lang="en-AU" dirty="0"/>
          </a:p>
        </p:txBody>
      </p:sp>
      <p:sp>
        <p:nvSpPr>
          <p:cNvPr id="3" name="Content Placeholder 2"/>
          <p:cNvSpPr>
            <a:spLocks noGrp="1"/>
          </p:cNvSpPr>
          <p:nvPr>
            <p:ph idx="1"/>
          </p:nvPr>
        </p:nvSpPr>
        <p:spPr/>
        <p:txBody>
          <a:bodyPr/>
          <a:lstStyle/>
          <a:p>
            <a:pPr lvl="1"/>
            <a:r>
              <a:rPr lang="en-US" u="sng" dirty="0" smtClean="0"/>
              <a:t>BRAN(19)101021</a:t>
            </a:r>
            <a:r>
              <a:rPr lang="en-US" dirty="0" smtClean="0"/>
              <a:t> - </a:t>
            </a:r>
            <a:r>
              <a:rPr lang="en-AU" b="0" i="1" dirty="0">
                <a:ea typeface="Times New Roman"/>
              </a:rPr>
              <a:t>Adaptivity refinements for broadcasts and delayed </a:t>
            </a:r>
            <a:r>
              <a:rPr lang="en-AU" b="0" i="1" dirty="0" smtClean="0">
                <a:ea typeface="Times New Roman"/>
              </a:rPr>
              <a:t>acknowledgements (Cisco)</a:t>
            </a:r>
            <a:endParaRPr lang="en-AU" i="1" dirty="0"/>
          </a:p>
          <a:p>
            <a:pPr lvl="2"/>
            <a:r>
              <a:rPr lang="en-GB" dirty="0" smtClean="0"/>
              <a:t>Proposed refinements to </a:t>
            </a:r>
            <a:r>
              <a:rPr lang="en-GB" dirty="0"/>
              <a:t>the adaptivity clause to </a:t>
            </a:r>
            <a:r>
              <a:rPr lang="en-GB" dirty="0" smtClean="0"/>
              <a:t>handle adjustment of CW with broadcasts, block </a:t>
            </a:r>
            <a:r>
              <a:rPr lang="en-GB" dirty="0" err="1" smtClean="0"/>
              <a:t>acks</a:t>
            </a:r>
            <a:r>
              <a:rPr lang="en-GB" dirty="0" smtClean="0"/>
              <a:t> </a:t>
            </a:r>
            <a:r>
              <a:rPr lang="en-GB" dirty="0"/>
              <a:t>and delayed </a:t>
            </a:r>
            <a:r>
              <a:rPr lang="en-GB" dirty="0" smtClean="0"/>
              <a:t>block </a:t>
            </a:r>
            <a:r>
              <a:rPr lang="en-GB" dirty="0" err="1" smtClean="0"/>
              <a:t>acks</a:t>
            </a:r>
            <a:r>
              <a:rPr lang="en-GB" dirty="0" smtClean="0"/>
              <a:t> in 802.11 and delayed </a:t>
            </a:r>
            <a:r>
              <a:rPr lang="en-GB" dirty="0" err="1" smtClean="0"/>
              <a:t>acks</a:t>
            </a:r>
            <a:r>
              <a:rPr lang="en-GB" dirty="0" smtClean="0"/>
              <a:t> in </a:t>
            </a:r>
            <a:r>
              <a:rPr lang="en-GB" dirty="0"/>
              <a:t>LAA/NR-U better</a:t>
            </a:r>
            <a:endParaRPr lang="en-GB" dirty="0" smtClean="0"/>
          </a:p>
          <a:p>
            <a:pPr lvl="2"/>
            <a:r>
              <a:rPr lang="en-GB" dirty="0" smtClean="0"/>
              <a:t>A brief and very rough summary of the proposal</a:t>
            </a:r>
          </a:p>
          <a:p>
            <a:pPr lvl="3"/>
            <a:r>
              <a:rPr lang="en-GB" dirty="0" smtClean="0"/>
              <a:t>If </a:t>
            </a:r>
            <a:r>
              <a:rPr lang="en-GB" dirty="0" err="1" smtClean="0"/>
              <a:t>tx</a:t>
            </a:r>
            <a:r>
              <a:rPr lang="en-GB" dirty="0" smtClean="0"/>
              <a:t> </a:t>
            </a:r>
            <a:r>
              <a:rPr lang="en-GB" dirty="0" err="1" smtClean="0"/>
              <a:t>acked</a:t>
            </a:r>
            <a:r>
              <a:rPr lang="en-GB" dirty="0" smtClean="0"/>
              <a:t> or will not be re-</a:t>
            </a:r>
            <a:r>
              <a:rPr lang="en-GB" dirty="0" err="1" smtClean="0"/>
              <a:t>tx’d</a:t>
            </a:r>
            <a:r>
              <a:rPr lang="en-GB" dirty="0"/>
              <a:t> </a:t>
            </a:r>
            <a:r>
              <a:rPr lang="en-GB" dirty="0" smtClean="0"/>
              <a:t>then reset CW</a:t>
            </a:r>
          </a:p>
          <a:p>
            <a:pPr lvl="3"/>
            <a:r>
              <a:rPr lang="en-GB" dirty="0" smtClean="0"/>
              <a:t>If </a:t>
            </a:r>
            <a:r>
              <a:rPr lang="en-GB" dirty="0" err="1" smtClean="0"/>
              <a:t>nacked</a:t>
            </a:r>
            <a:r>
              <a:rPr lang="en-GB" dirty="0" smtClean="0"/>
              <a:t> (or lack of an </a:t>
            </a:r>
            <a:r>
              <a:rPr lang="en-GB" dirty="0" err="1" smtClean="0"/>
              <a:t>ack</a:t>
            </a:r>
            <a:r>
              <a:rPr lang="en-GB" dirty="0" smtClean="0"/>
              <a:t>) then double CW</a:t>
            </a:r>
          </a:p>
          <a:p>
            <a:pPr lvl="3"/>
            <a:r>
              <a:rPr lang="en-GB" dirty="0" smtClean="0"/>
              <a:t>If evidence of success unavailable then CW remains same</a:t>
            </a:r>
          </a:p>
          <a:p>
            <a:pPr lvl="2"/>
            <a:r>
              <a:rPr lang="en-GB" dirty="0" smtClean="0"/>
              <a:t>The proposal is:</a:t>
            </a:r>
          </a:p>
          <a:p>
            <a:pPr lvl="3"/>
            <a:r>
              <a:rPr lang="en-GB" dirty="0" smtClean="0">
                <a:solidFill>
                  <a:srgbClr val="00B050"/>
                </a:solidFill>
              </a:rPr>
              <a:t>Is aligned with 802.11 for broadcasts and block </a:t>
            </a:r>
            <a:r>
              <a:rPr lang="en-GB" dirty="0" err="1" smtClean="0">
                <a:solidFill>
                  <a:srgbClr val="00B050"/>
                </a:solidFill>
              </a:rPr>
              <a:t>acks</a:t>
            </a:r>
            <a:r>
              <a:rPr lang="en-GB" dirty="0" smtClean="0">
                <a:solidFill>
                  <a:srgbClr val="00B050"/>
                </a:solidFill>
              </a:rPr>
              <a:t> in 802.11 </a:t>
            </a:r>
          </a:p>
          <a:p>
            <a:pPr lvl="3"/>
            <a:r>
              <a:rPr lang="en-GB" dirty="0" smtClean="0">
                <a:solidFill>
                  <a:srgbClr val="FF0000"/>
                </a:solidFill>
              </a:rPr>
              <a:t>May not be aligned with delayed block </a:t>
            </a:r>
            <a:r>
              <a:rPr lang="en-GB" dirty="0" err="1" smtClean="0">
                <a:solidFill>
                  <a:srgbClr val="FF0000"/>
                </a:solidFill>
              </a:rPr>
              <a:t>acks</a:t>
            </a:r>
            <a:r>
              <a:rPr lang="en-GB" dirty="0" smtClean="0">
                <a:solidFill>
                  <a:srgbClr val="FF0000"/>
                </a:solidFill>
              </a:rPr>
              <a:t> in 802.11 or delayed </a:t>
            </a:r>
            <a:r>
              <a:rPr lang="en-GB" dirty="0" err="1" smtClean="0">
                <a:solidFill>
                  <a:srgbClr val="FF0000"/>
                </a:solidFill>
              </a:rPr>
              <a:t>acks</a:t>
            </a:r>
            <a:r>
              <a:rPr lang="en-GB" dirty="0" smtClean="0">
                <a:solidFill>
                  <a:srgbClr val="FF0000"/>
                </a:solidFill>
              </a:rPr>
              <a:t> in LAA; the problem is these mechanisms do a CW reset before evidence of success or otherwise is available</a:t>
            </a:r>
          </a:p>
          <a:p>
            <a:pPr lvl="2"/>
            <a:r>
              <a:rPr lang="en-GB" dirty="0" smtClean="0">
                <a:solidFill>
                  <a:srgbClr val="FF9900"/>
                </a:solidFill>
              </a:rPr>
              <a:t>It was agreed to use this proposal (now in </a:t>
            </a:r>
            <a:r>
              <a:rPr lang="en-US" dirty="0" smtClean="0">
                <a:solidFill>
                  <a:srgbClr val="FF9900"/>
                </a:solidFill>
              </a:rPr>
              <a:t>BRAN(19)101034)</a:t>
            </a:r>
            <a:r>
              <a:rPr lang="en-GB" dirty="0" smtClean="0">
                <a:solidFill>
                  <a:srgbClr val="FF9900"/>
                </a:solidFill>
              </a:rPr>
              <a:t> as a starting point for further discussion via e-mail</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80</a:t>
            </a:fld>
            <a:endParaRPr lang="en-US"/>
          </a:p>
        </p:txBody>
      </p:sp>
      <p:sp>
        <p:nvSpPr>
          <p:cNvPr id="6" name="Rectangle 5"/>
          <p:cNvSpPr/>
          <p:nvPr/>
        </p:nvSpPr>
        <p:spPr bwMode="auto">
          <a:xfrm rot="2115665">
            <a:off x="6743807" y="1600199"/>
            <a:ext cx="1981200"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FF0000"/>
                </a:solidFill>
                <a:effectLst/>
                <a:latin typeface="+mj-lt"/>
              </a:rPr>
              <a:t>Reviewed</a:t>
            </a:r>
            <a:r>
              <a:rPr kumimoji="0" lang="en-AU" sz="1600" b="1" i="0" u="none" strike="noStrike" cap="none" normalizeH="0" dirty="0" smtClean="0">
                <a:ln>
                  <a:noFill/>
                </a:ln>
                <a:solidFill>
                  <a:srgbClr val="FF0000"/>
                </a:solidFill>
                <a:effectLst/>
                <a:latin typeface="+mj-lt"/>
              </a:rPr>
              <a:t> by </a:t>
            </a:r>
            <a:r>
              <a:rPr kumimoji="0" lang="en-AU" sz="1600" b="1" i="0" u="none" strike="noStrike" cap="none" normalizeH="0" dirty="0" err="1" smtClean="0">
                <a:ln>
                  <a:noFill/>
                </a:ln>
                <a:solidFill>
                  <a:srgbClr val="FF0000"/>
                </a:solidFill>
                <a:effectLst/>
                <a:latin typeface="+mj-lt"/>
              </a:rPr>
              <a:t>Coex</a:t>
            </a:r>
            <a:r>
              <a:rPr kumimoji="0" lang="en-AU" sz="1600" b="1" i="0" u="none" strike="noStrike" cap="none" normalizeH="0" dirty="0" smtClean="0">
                <a:ln>
                  <a:noFill/>
                </a:ln>
                <a:solidFill>
                  <a:srgbClr val="FF0000"/>
                </a:solidFill>
                <a:effectLst/>
                <a:latin typeface="+mj-lt"/>
              </a:rPr>
              <a:t> SC in March 2019</a:t>
            </a:r>
            <a:endParaRPr kumimoji="0" lang="en-AU" sz="1600" b="1"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222523191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AU" dirty="0" smtClean="0"/>
              <a:t>There has been significant BRAN e-mail discussion </a:t>
            </a:r>
            <a:r>
              <a:rPr lang="en-AU" dirty="0"/>
              <a:t>on adaptivity refinements for broadcasts &amp; delayed </a:t>
            </a:r>
            <a:r>
              <a:rPr lang="en-AU" dirty="0" err="1" smtClean="0"/>
              <a:t>acks</a:t>
            </a:r>
            <a:r>
              <a:rPr lang="en-AU" dirty="0" smtClean="0"/>
              <a:t> </a:t>
            </a:r>
            <a:endParaRPr lang="en-AU" dirty="0"/>
          </a:p>
        </p:txBody>
      </p:sp>
      <p:sp>
        <p:nvSpPr>
          <p:cNvPr id="3" name="Content Placeholder 2"/>
          <p:cNvSpPr>
            <a:spLocks noGrp="1"/>
          </p:cNvSpPr>
          <p:nvPr>
            <p:ph idx="1"/>
          </p:nvPr>
        </p:nvSpPr>
        <p:spPr/>
        <p:txBody>
          <a:bodyPr/>
          <a:lstStyle/>
          <a:p>
            <a:pPr lvl="1"/>
            <a:r>
              <a:rPr lang="en-AU" dirty="0" smtClean="0"/>
              <a:t>Since the last BRAN meeting there have been multiple e-mails from Ericsson &amp; Cisco on this topic</a:t>
            </a:r>
          </a:p>
          <a:p>
            <a:pPr lvl="2"/>
            <a:r>
              <a:rPr lang="en-AU" dirty="0" smtClean="0"/>
              <a:t>… and not much from anyone else </a:t>
            </a:r>
            <a:r>
              <a:rPr lang="en-AU" dirty="0" smtClean="0">
                <a:sym typeface="Wingdings" panose="05000000000000000000" pitchFamily="2" charset="2"/>
              </a:rPr>
              <a:t></a:t>
            </a:r>
            <a:endParaRPr lang="en-AU" dirty="0" smtClean="0"/>
          </a:p>
          <a:p>
            <a:pPr lvl="1"/>
            <a:r>
              <a:rPr lang="en-AU" dirty="0" smtClean="0"/>
              <a:t>The relevant documents are:</a:t>
            </a:r>
          </a:p>
          <a:p>
            <a:pPr lvl="2"/>
            <a:r>
              <a:rPr lang="en-AU" dirty="0" smtClean="0"/>
              <a:t>BRAN(19)101008 (Ericsson)</a:t>
            </a:r>
          </a:p>
          <a:p>
            <a:pPr lvl="2"/>
            <a:r>
              <a:rPr lang="en-US" dirty="0" smtClean="0"/>
              <a:t>BRAN(19)101021 (Cisco)</a:t>
            </a:r>
          </a:p>
          <a:p>
            <a:pPr lvl="3"/>
            <a:r>
              <a:rPr lang="en-US" dirty="0" smtClean="0"/>
              <a:t>BRAN(19)101034: Word version of BRAN(19)101021</a:t>
            </a:r>
          </a:p>
          <a:p>
            <a:pPr lvl="2"/>
            <a:r>
              <a:rPr lang="en-US" dirty="0" smtClean="0"/>
              <a:t>BRAN(19)102004 (Ericsson)</a:t>
            </a:r>
          </a:p>
          <a:p>
            <a:pPr lvl="2"/>
            <a:r>
              <a:rPr lang="en-US" dirty="0" smtClean="0"/>
              <a:t>BRAN(19)102005 (Cisco)</a:t>
            </a:r>
          </a:p>
          <a:p>
            <a:pPr lvl="2"/>
            <a:endParaRPr lang="en-AU" dirty="0" smtClean="0"/>
          </a:p>
          <a:p>
            <a:pPr lvl="3"/>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288906434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The discussion on adaptivity refinements for broadcasts &amp; delayed </a:t>
            </a:r>
            <a:r>
              <a:rPr lang="en-AU" dirty="0" err="1" smtClean="0"/>
              <a:t>acks</a:t>
            </a:r>
            <a:r>
              <a:rPr lang="en-AU" dirty="0" smtClean="0"/>
              <a:t> highlighted two important questions</a:t>
            </a:r>
            <a:endParaRPr lang="en-AU" dirty="0"/>
          </a:p>
        </p:txBody>
      </p:sp>
      <p:sp>
        <p:nvSpPr>
          <p:cNvPr id="3" name="Content Placeholder 2"/>
          <p:cNvSpPr>
            <a:spLocks noGrp="1"/>
          </p:cNvSpPr>
          <p:nvPr>
            <p:ph idx="1"/>
          </p:nvPr>
        </p:nvSpPr>
        <p:spPr/>
        <p:txBody>
          <a:bodyPr/>
          <a:lstStyle/>
          <a:p>
            <a:pPr lvl="1"/>
            <a:r>
              <a:rPr lang="en-AU" dirty="0" smtClean="0"/>
              <a:t>Two important questions were highlighted by the discussion of  adaptivity refinements for broadcasts &amp; delayed </a:t>
            </a:r>
            <a:r>
              <a:rPr lang="en-AU" dirty="0" err="1" smtClean="0"/>
              <a:t>acks</a:t>
            </a:r>
            <a:endParaRPr lang="en-AU" dirty="0" smtClean="0"/>
          </a:p>
          <a:p>
            <a:pPr lvl="2"/>
            <a:r>
              <a:rPr lang="en-AU" dirty="0" smtClean="0"/>
              <a:t>When/how should CW be reset &amp; doubled when evidence of </a:t>
            </a:r>
            <a:r>
              <a:rPr lang="en-AU" i="1" dirty="0" smtClean="0"/>
              <a:t>success</a:t>
            </a:r>
            <a:r>
              <a:rPr lang="en-AU" dirty="0" smtClean="0"/>
              <a:t> or otherwise is not immediately available?</a:t>
            </a:r>
          </a:p>
          <a:p>
            <a:pPr lvl="2"/>
            <a:r>
              <a:rPr lang="en-AU" dirty="0" smtClean="0"/>
              <a:t>What does it mean for an access attempt to be </a:t>
            </a:r>
            <a:r>
              <a:rPr lang="en-AU" i="1" dirty="0" smtClean="0"/>
              <a:t>successful</a:t>
            </a:r>
            <a:r>
              <a:rPr lang="en-AU" dirty="0" smtClean="0"/>
              <a:t>? </a:t>
            </a:r>
          </a:p>
          <a:p>
            <a:pPr lvl="1"/>
            <a:r>
              <a:rPr lang="en-AU" dirty="0" smtClean="0"/>
              <a:t>These questions are mainly applicable to LAA and NR-U, but they do impact on 802.11 features in some cases, including:</a:t>
            </a:r>
          </a:p>
          <a:p>
            <a:pPr lvl="2"/>
            <a:r>
              <a:rPr lang="en-AU" dirty="0" smtClean="0"/>
              <a:t>(Delayed) Block </a:t>
            </a:r>
            <a:r>
              <a:rPr lang="en-AU" dirty="0" err="1"/>
              <a:t>A</a:t>
            </a:r>
            <a:r>
              <a:rPr lang="en-AU" dirty="0" err="1" smtClean="0"/>
              <a:t>cks</a:t>
            </a:r>
            <a:endParaRPr lang="en-AU" dirty="0" smtClean="0"/>
          </a:p>
          <a:p>
            <a:pPr lvl="2"/>
            <a:r>
              <a:rPr lang="en-AU" dirty="0" smtClean="0"/>
              <a:t>A-MPDUs</a:t>
            </a:r>
          </a:p>
          <a:p>
            <a:pPr lvl="1"/>
            <a:r>
              <a:rPr lang="en-AU" dirty="0" smtClean="0"/>
              <a:t>A later agenda item will address these questions in more detail, and particularly their relevance to 802.11</a:t>
            </a:r>
          </a:p>
          <a:p>
            <a:pPr lvl="1"/>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82</a:t>
            </a:fld>
            <a:endParaRPr lang="en-US"/>
          </a:p>
        </p:txBody>
      </p:sp>
    </p:spTree>
    <p:extLst>
      <p:ext uri="{BB962C8B-B14F-4D97-AF65-F5344CB8AC3E}">
        <p14:creationId xmlns:p14="http://schemas.microsoft.com/office/powerpoint/2010/main" val="183718133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US" dirty="0" smtClean="0"/>
              <a:t>BRAN#102</a:t>
            </a:r>
            <a:r>
              <a:rPr lang="en-AU" dirty="0"/>
              <a:t> </a:t>
            </a:r>
            <a:r>
              <a:rPr lang="en-AU" dirty="0" smtClean="0"/>
              <a:t>will discuss proposal to maintain the status quo for “paused COT” &amp; focus on requirements</a:t>
            </a:r>
            <a:endParaRPr lang="en-AU" dirty="0"/>
          </a:p>
        </p:txBody>
      </p:sp>
      <p:sp>
        <p:nvSpPr>
          <p:cNvPr id="3" name="Content Placeholder 2"/>
          <p:cNvSpPr>
            <a:spLocks noGrp="1"/>
          </p:cNvSpPr>
          <p:nvPr>
            <p:ph idx="1"/>
          </p:nvPr>
        </p:nvSpPr>
        <p:spPr/>
        <p:txBody>
          <a:bodyPr/>
          <a:lstStyle/>
          <a:p>
            <a:pPr lvl="1"/>
            <a:r>
              <a:rPr lang="en-US" dirty="0" smtClean="0"/>
              <a:t>BRAN(19)101022 - </a:t>
            </a:r>
            <a:r>
              <a:rPr lang="en-AU" dirty="0"/>
              <a:t>Paused COT in EN 301 893 </a:t>
            </a:r>
            <a:r>
              <a:rPr lang="en-AU" dirty="0" smtClean="0"/>
              <a:t>update (Cisco)</a:t>
            </a:r>
            <a:endParaRPr lang="en-AU" dirty="0">
              <a:ea typeface="Times New Roman"/>
            </a:endParaRPr>
          </a:p>
          <a:p>
            <a:pPr lvl="2"/>
            <a:r>
              <a:rPr lang="en-AU" dirty="0" smtClean="0"/>
              <a:t>Proposed refinements </a:t>
            </a:r>
            <a:r>
              <a:rPr lang="en-AU" dirty="0"/>
              <a:t>to </a:t>
            </a:r>
          </a:p>
          <a:p>
            <a:pPr lvl="3"/>
            <a:r>
              <a:rPr lang="en-AU" dirty="0" smtClean="0"/>
              <a:t>Ensure the  “paused COT” in the revised version of EN 301 893 uses same ED-only threshold as previously, </a:t>
            </a:r>
            <a:r>
              <a:rPr lang="en-AU" dirty="0" err="1" smtClean="0"/>
              <a:t>ie</a:t>
            </a:r>
            <a:r>
              <a:rPr lang="en-AU" dirty="0" smtClean="0"/>
              <a:t> the </a:t>
            </a:r>
            <a:r>
              <a:rPr lang="en-AU" i="1" dirty="0" smtClean="0"/>
              <a:t>status quo</a:t>
            </a:r>
          </a:p>
          <a:p>
            <a:pPr lvl="3"/>
            <a:r>
              <a:rPr lang="en-AU" dirty="0" smtClean="0"/>
              <a:t>Focus EN 301 893 on the requirement of a “paused COT” not interrupting an existing COT rather than how it does it</a:t>
            </a:r>
            <a:endParaRPr lang="en-AU" dirty="0"/>
          </a:p>
          <a:p>
            <a:pPr lvl="2"/>
            <a:r>
              <a:rPr lang="en-US" dirty="0" smtClean="0">
                <a:solidFill>
                  <a:srgbClr val="FF9900"/>
                </a:solidFill>
              </a:rPr>
              <a:t>No consensus yet but it will be discussed at BRAN#102</a:t>
            </a:r>
            <a:endParaRPr lang="en-AU" dirty="0">
              <a:solidFill>
                <a:srgbClr val="FF99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83</a:t>
            </a:fld>
            <a:endParaRPr lang="en-US"/>
          </a:p>
        </p:txBody>
      </p:sp>
      <p:sp>
        <p:nvSpPr>
          <p:cNvPr id="6" name="Rectangle 5"/>
          <p:cNvSpPr/>
          <p:nvPr/>
        </p:nvSpPr>
        <p:spPr bwMode="auto">
          <a:xfrm rot="2115665">
            <a:off x="6743807" y="1600199"/>
            <a:ext cx="1981200"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FF0000"/>
                </a:solidFill>
                <a:effectLst/>
                <a:latin typeface="+mj-lt"/>
              </a:rPr>
              <a:t>Reviewed</a:t>
            </a:r>
            <a:r>
              <a:rPr kumimoji="0" lang="en-AU" sz="1600" b="1" i="0" u="none" strike="noStrike" cap="none" normalizeH="0" dirty="0" smtClean="0">
                <a:ln>
                  <a:noFill/>
                </a:ln>
                <a:solidFill>
                  <a:srgbClr val="FF0000"/>
                </a:solidFill>
                <a:effectLst/>
                <a:latin typeface="+mj-lt"/>
              </a:rPr>
              <a:t> by </a:t>
            </a:r>
            <a:r>
              <a:rPr kumimoji="0" lang="en-AU" sz="1600" b="1" i="0" u="none" strike="noStrike" cap="none" normalizeH="0" dirty="0" err="1" smtClean="0">
                <a:ln>
                  <a:noFill/>
                </a:ln>
                <a:solidFill>
                  <a:srgbClr val="FF0000"/>
                </a:solidFill>
                <a:effectLst/>
                <a:latin typeface="+mj-lt"/>
              </a:rPr>
              <a:t>Coex</a:t>
            </a:r>
            <a:r>
              <a:rPr kumimoji="0" lang="en-AU" sz="1600" b="1" i="0" u="none" strike="noStrike" cap="none" normalizeH="0" dirty="0" smtClean="0">
                <a:ln>
                  <a:noFill/>
                </a:ln>
                <a:solidFill>
                  <a:srgbClr val="FF0000"/>
                </a:solidFill>
                <a:effectLst/>
                <a:latin typeface="+mj-lt"/>
              </a:rPr>
              <a:t> SC in March 2019</a:t>
            </a:r>
            <a:endParaRPr kumimoji="0" lang="en-AU" sz="1600" b="1"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258783022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AU" dirty="0" smtClean="0"/>
              <a:t>The question of an ED-only threshold for </a:t>
            </a:r>
            <a:r>
              <a:rPr lang="en-AU" i="1" dirty="0" smtClean="0"/>
              <a:t>paused COT </a:t>
            </a:r>
            <a:r>
              <a:rPr lang="en-AU" dirty="0" smtClean="0"/>
              <a:t>will be discussed further in BRAN#102 </a:t>
            </a:r>
            <a:endParaRPr lang="en-AU" dirty="0"/>
          </a:p>
        </p:txBody>
      </p:sp>
      <p:sp>
        <p:nvSpPr>
          <p:cNvPr id="3" name="Content Placeholder 2"/>
          <p:cNvSpPr>
            <a:spLocks noGrp="1"/>
          </p:cNvSpPr>
          <p:nvPr>
            <p:ph idx="1"/>
          </p:nvPr>
        </p:nvSpPr>
        <p:spPr>
          <a:xfrm>
            <a:off x="685800" y="1905000"/>
            <a:ext cx="7772400" cy="4114800"/>
          </a:xfrm>
        </p:spPr>
        <p:txBody>
          <a:bodyPr/>
          <a:lstStyle/>
          <a:p>
            <a:pPr lvl="1"/>
            <a:r>
              <a:rPr lang="en-AU" dirty="0" smtClean="0"/>
              <a:t>There has been some e-mail discussion on the question of whether an ED-only threshold should be specified for </a:t>
            </a:r>
            <a:r>
              <a:rPr lang="en-AU" i="1" dirty="0" smtClean="0"/>
              <a:t>paused COT </a:t>
            </a:r>
            <a:r>
              <a:rPr lang="en-AU" dirty="0" smtClean="0"/>
              <a:t>access</a:t>
            </a:r>
          </a:p>
          <a:p>
            <a:pPr lvl="1"/>
            <a:r>
              <a:rPr lang="en-AU" dirty="0" smtClean="0"/>
              <a:t>The motivation for the original proposal to specify that </a:t>
            </a:r>
            <a:r>
              <a:rPr lang="en-AU" i="1" dirty="0" smtClean="0"/>
              <a:t>paused COT </a:t>
            </a:r>
            <a:r>
              <a:rPr lang="en-AU" dirty="0" smtClean="0"/>
              <a:t>always use ED-only of -72 dBm was to:</a:t>
            </a:r>
          </a:p>
          <a:p>
            <a:pPr lvl="2"/>
            <a:r>
              <a:rPr lang="en-AU" dirty="0" smtClean="0"/>
              <a:t>Maintain the status quo from EN 301 893 v2.1.1</a:t>
            </a:r>
          </a:p>
          <a:p>
            <a:pPr lvl="2"/>
            <a:r>
              <a:rPr lang="en-AU" dirty="0" smtClean="0"/>
              <a:t>That uses an ED threshold of -72dBm for </a:t>
            </a:r>
            <a:r>
              <a:rPr lang="en-AU" i="1" dirty="0" smtClean="0"/>
              <a:t>paused COT </a:t>
            </a:r>
          </a:p>
          <a:p>
            <a:pPr lvl="2"/>
            <a:r>
              <a:rPr lang="en-AU" dirty="0" smtClean="0"/>
              <a:t>By ensuring a UE using the </a:t>
            </a:r>
            <a:r>
              <a:rPr lang="en-AU" i="1" dirty="0" smtClean="0"/>
              <a:t>paused COT </a:t>
            </a:r>
            <a:r>
              <a:rPr lang="en-AU" dirty="0" smtClean="0"/>
              <a:t>feature</a:t>
            </a:r>
          </a:p>
          <a:p>
            <a:pPr lvl="2"/>
            <a:r>
              <a:rPr lang="en-AU" dirty="0" smtClean="0"/>
              <a:t>Cannot declare support for the ED/PD mechanism</a:t>
            </a:r>
          </a:p>
          <a:p>
            <a:pPr lvl="2"/>
            <a:r>
              <a:rPr lang="en-AU" dirty="0" smtClean="0"/>
              <a:t>And thus use an ED of -62dBm for paused COT</a:t>
            </a:r>
          </a:p>
          <a:p>
            <a:pPr lvl="2"/>
            <a:r>
              <a:rPr lang="en-AU" dirty="0" smtClean="0"/>
              <a:t>Noting PD is effectively irrelevant in a 25us detection slot</a:t>
            </a:r>
          </a:p>
          <a:p>
            <a:pPr lvl="1"/>
            <a:r>
              <a:rPr lang="en-AU" dirty="0" smtClean="0"/>
              <a:t>The counter arguments are that:</a:t>
            </a:r>
          </a:p>
          <a:p>
            <a:pPr lvl="2"/>
            <a:r>
              <a:rPr lang="en-AU" dirty="0" smtClean="0"/>
              <a:t>No UE will do this unless they actually supported PD, which most will not</a:t>
            </a:r>
          </a:p>
          <a:p>
            <a:pPr lvl="2"/>
            <a:r>
              <a:rPr lang="en-AU" dirty="0" smtClean="0"/>
              <a:t>Specifying the change in EN 301 893 is complex</a:t>
            </a:r>
          </a:p>
          <a:p>
            <a:pPr lvl="1"/>
            <a:r>
              <a:rPr lang="en-AU" dirty="0" smtClean="0"/>
              <a:t>No doubt, this issue will be discussed further at BRAN#102</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13984166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AU" dirty="0" smtClean="0"/>
              <a:t>The question of how to stop a </a:t>
            </a:r>
            <a:r>
              <a:rPr lang="en-AU" i="1" dirty="0" smtClean="0"/>
              <a:t>paused COT </a:t>
            </a:r>
            <a:r>
              <a:rPr lang="en-AU" dirty="0" smtClean="0"/>
              <a:t>breaking into a COT will be discussed further in BRAN#102 </a:t>
            </a:r>
            <a:endParaRPr lang="en-AU" dirty="0"/>
          </a:p>
        </p:txBody>
      </p:sp>
      <p:sp>
        <p:nvSpPr>
          <p:cNvPr id="3" name="Content Placeholder 2"/>
          <p:cNvSpPr>
            <a:spLocks noGrp="1"/>
          </p:cNvSpPr>
          <p:nvPr>
            <p:ph idx="1"/>
          </p:nvPr>
        </p:nvSpPr>
        <p:spPr>
          <a:xfrm>
            <a:off x="685800" y="1905000"/>
            <a:ext cx="7772400" cy="4114800"/>
          </a:xfrm>
        </p:spPr>
        <p:txBody>
          <a:bodyPr/>
          <a:lstStyle/>
          <a:p>
            <a:pPr lvl="1"/>
            <a:r>
              <a:rPr lang="en-AU" dirty="0" smtClean="0"/>
              <a:t>There has been some e-mail discussion on the question of whether EN </a:t>
            </a:r>
            <a:r>
              <a:rPr lang="en-AU" dirty="0"/>
              <a:t>301 893 </a:t>
            </a:r>
            <a:r>
              <a:rPr lang="en-AU" dirty="0" smtClean="0"/>
              <a:t>should focus on </a:t>
            </a:r>
            <a:r>
              <a:rPr lang="en-AU" dirty="0"/>
              <a:t>the requirement of a “paused COT” not interrupting an existing COT rather than how it does it</a:t>
            </a:r>
          </a:p>
          <a:p>
            <a:pPr lvl="1"/>
            <a:r>
              <a:rPr lang="en-AU" dirty="0" smtClean="0"/>
              <a:t>The motivation for the original proposal was to counter some discussions that NR-U devices would only undertake CCA for 4us out of 25us before restarting a paused COT</a:t>
            </a:r>
          </a:p>
          <a:p>
            <a:pPr lvl="2"/>
            <a:r>
              <a:rPr lang="en-AU" dirty="0" smtClean="0"/>
              <a:t>This would have allowed paused COTs to break into existing COTs </a:t>
            </a:r>
          </a:p>
          <a:p>
            <a:pPr lvl="1"/>
            <a:r>
              <a:rPr lang="en-AU" dirty="0" smtClean="0"/>
              <a:t>The counter arguments are that:</a:t>
            </a:r>
          </a:p>
          <a:p>
            <a:pPr lvl="2"/>
            <a:r>
              <a:rPr lang="en-AU" dirty="0" smtClean="0"/>
              <a:t>EN 301 803 describes procedures and not intent</a:t>
            </a:r>
          </a:p>
          <a:p>
            <a:pPr lvl="2"/>
            <a:r>
              <a:rPr lang="en-AU" dirty="0" smtClean="0"/>
              <a:t>There are already devices in the field that do this (although unidentified)</a:t>
            </a:r>
          </a:p>
          <a:p>
            <a:pPr lvl="1"/>
            <a:r>
              <a:rPr lang="en-AU" dirty="0" smtClean="0"/>
              <a:t>The good news is that it now appears both LAA and now NR-U will specify the use of two 4us CCA’s within the 25us, thus reducing any risk</a:t>
            </a:r>
          </a:p>
          <a:p>
            <a:pPr lvl="1"/>
            <a:r>
              <a:rPr lang="en-AU" dirty="0" smtClean="0"/>
              <a:t>No doubt, this issue will be discussed further at BRAN#102</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327432830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BRAN e-mail discussions highlighted the use of “immediate” in EN 301 893</a:t>
            </a:r>
            <a:endParaRPr lang="en-AU" dirty="0"/>
          </a:p>
        </p:txBody>
      </p:sp>
      <p:sp>
        <p:nvSpPr>
          <p:cNvPr id="3" name="Content Placeholder 2"/>
          <p:cNvSpPr>
            <a:spLocks noGrp="1"/>
          </p:cNvSpPr>
          <p:nvPr>
            <p:ph idx="1"/>
          </p:nvPr>
        </p:nvSpPr>
        <p:spPr/>
        <p:txBody>
          <a:bodyPr/>
          <a:lstStyle/>
          <a:p>
            <a:pPr lvl="1"/>
            <a:r>
              <a:rPr lang="en-AU" dirty="0" smtClean="0"/>
              <a:t>It was noted </a:t>
            </a:r>
            <a:r>
              <a:rPr lang="en-AU" dirty="0" err="1" smtClean="0"/>
              <a:t>durimg</a:t>
            </a:r>
            <a:r>
              <a:rPr lang="en-AU" dirty="0" smtClean="0"/>
              <a:t> e-mail discussions that EN 301 893 v2.1.1 specifies that transmission </a:t>
            </a:r>
            <a:r>
              <a:rPr lang="en-AU" dirty="0"/>
              <a:t>o</a:t>
            </a:r>
            <a:r>
              <a:rPr lang="en-AU" dirty="0" smtClean="0"/>
              <a:t>ccurs “immediately” after a CCA, </a:t>
            </a:r>
            <a:r>
              <a:rPr lang="en-AU" dirty="0" err="1" smtClean="0"/>
              <a:t>eg</a:t>
            </a:r>
            <a:endParaRPr lang="en-AU" dirty="0" smtClean="0"/>
          </a:p>
          <a:p>
            <a:pPr lvl="2"/>
            <a:r>
              <a:rPr lang="en-AU" dirty="0" smtClean="0"/>
              <a:t>After 25us CCA in </a:t>
            </a:r>
            <a:r>
              <a:rPr lang="en-AU" dirty="0"/>
              <a:t>multi-channel operation (</a:t>
            </a:r>
            <a:r>
              <a:rPr lang="en-AU" dirty="0" smtClean="0"/>
              <a:t>4.2.7.3.2.3)</a:t>
            </a:r>
          </a:p>
          <a:p>
            <a:pPr lvl="2"/>
            <a:r>
              <a:rPr lang="en-AU" dirty="0" smtClean="0"/>
              <a:t>After 25us CCA in paused COT </a:t>
            </a:r>
            <a:r>
              <a:rPr lang="en-AU" dirty="0"/>
              <a:t>case (</a:t>
            </a:r>
            <a:r>
              <a:rPr lang="en-AU" dirty="0" smtClean="0"/>
              <a:t>4.2.7.3.2.7)</a:t>
            </a:r>
          </a:p>
          <a:p>
            <a:pPr lvl="2"/>
            <a:r>
              <a:rPr lang="en-AU" dirty="0" smtClean="0"/>
              <a:t>…</a:t>
            </a:r>
          </a:p>
          <a:p>
            <a:pPr lvl="1"/>
            <a:r>
              <a:rPr lang="en-AU" dirty="0" smtClean="0"/>
              <a:t>Of course, “immediate” transmission is not possible because of the need for turnaround and other processes</a:t>
            </a:r>
          </a:p>
          <a:p>
            <a:pPr lvl="1"/>
            <a:r>
              <a:rPr lang="en-AU" dirty="0" smtClean="0"/>
              <a:t>Cisco has suggested one possible fix and asked for suggestions for alternative fixes, but Ericsson has objected because</a:t>
            </a:r>
          </a:p>
          <a:p>
            <a:pPr lvl="2"/>
            <a:r>
              <a:rPr lang="en-AU" dirty="0" smtClean="0"/>
              <a:t>EN 301 893 is already too complex</a:t>
            </a:r>
          </a:p>
          <a:p>
            <a:pPr lvl="2"/>
            <a:r>
              <a:rPr lang="en-AU" dirty="0" smtClean="0"/>
              <a:t>Any fix will not change behaviour</a:t>
            </a:r>
          </a:p>
          <a:p>
            <a:pPr lvl="2"/>
            <a:r>
              <a:rPr lang="en-AU" dirty="0" smtClean="0"/>
              <a:t>…</a:t>
            </a:r>
          </a:p>
          <a:p>
            <a:pPr lvl="1"/>
            <a:r>
              <a:rPr lang="en-AU" dirty="0"/>
              <a:t>No doubt, this issue will be discussed further at BRAN#102</a:t>
            </a:r>
          </a:p>
          <a:p>
            <a:pPr lvl="2"/>
            <a:endParaRPr lang="en-AU" dirty="0" smtClean="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33393685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BRAN#101 did not reach consensus on the use of no/short LBT </a:t>
            </a:r>
            <a:r>
              <a:rPr lang="en-AU" dirty="0"/>
              <a:t>with Short Control Signalling </a:t>
            </a:r>
          </a:p>
        </p:txBody>
      </p:sp>
      <p:sp>
        <p:nvSpPr>
          <p:cNvPr id="3" name="Content Placeholder 2"/>
          <p:cNvSpPr>
            <a:spLocks noGrp="1"/>
          </p:cNvSpPr>
          <p:nvPr>
            <p:ph idx="1"/>
          </p:nvPr>
        </p:nvSpPr>
        <p:spPr/>
        <p:txBody>
          <a:bodyPr/>
          <a:lstStyle/>
          <a:p>
            <a:pPr lvl="1"/>
            <a:r>
              <a:rPr lang="en-US" dirty="0" smtClean="0"/>
              <a:t>BRAN(19)101013r2 - </a:t>
            </a:r>
            <a:r>
              <a:rPr lang="en-AU" dirty="0" smtClean="0"/>
              <a:t>Short Control Signalling in EN 301 893 (Cisco)</a:t>
            </a:r>
          </a:p>
          <a:p>
            <a:pPr lvl="2"/>
            <a:r>
              <a:rPr lang="en-AU" dirty="0" smtClean="0"/>
              <a:t>Provided an update on proposal to ban use of no LBT and restrict use of short LBT with Short Control Signalling, including detailed text</a:t>
            </a:r>
          </a:p>
          <a:p>
            <a:pPr lvl="2"/>
            <a:r>
              <a:rPr lang="en-AU" dirty="0" smtClean="0"/>
              <a:t>It was proposed to grandfather LAA to allow it to use 5% for short LBT on basis LAA is believed/hoped to provide reasonable fairness given its limited use of short LBT in a synchronised manner</a:t>
            </a:r>
          </a:p>
          <a:p>
            <a:pPr lvl="2"/>
            <a:r>
              <a:rPr lang="en-AU" dirty="0">
                <a:solidFill>
                  <a:srgbClr val="FF9900"/>
                </a:solidFill>
              </a:rPr>
              <a:t>N</a:t>
            </a:r>
            <a:r>
              <a:rPr lang="en-AU" dirty="0" smtClean="0">
                <a:solidFill>
                  <a:srgbClr val="FF9900"/>
                </a:solidFill>
              </a:rPr>
              <a:t>o consensus yet, with comments including</a:t>
            </a:r>
          </a:p>
          <a:p>
            <a:pPr lvl="3"/>
            <a:r>
              <a:rPr lang="en-AU" dirty="0" smtClean="0">
                <a:solidFill>
                  <a:srgbClr val="FF9900"/>
                </a:solidFill>
              </a:rPr>
              <a:t>There is no misuse of no/short LBT</a:t>
            </a:r>
          </a:p>
          <a:p>
            <a:pPr lvl="3"/>
            <a:r>
              <a:rPr lang="en-AU" dirty="0" smtClean="0">
                <a:solidFill>
                  <a:srgbClr val="FF9900"/>
                </a:solidFill>
              </a:rPr>
              <a:t>EN 301 893 should not grandfather a specific technology</a:t>
            </a:r>
          </a:p>
          <a:p>
            <a:pPr lvl="2"/>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87</a:t>
            </a:fld>
            <a:endParaRPr lang="en-US"/>
          </a:p>
        </p:txBody>
      </p:sp>
      <p:sp>
        <p:nvSpPr>
          <p:cNvPr id="10" name="Rectangle 9"/>
          <p:cNvSpPr/>
          <p:nvPr/>
        </p:nvSpPr>
        <p:spPr bwMode="auto">
          <a:xfrm>
            <a:off x="685800" y="4724400"/>
            <a:ext cx="7858125"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cs typeface="Calibri" panose="020F0502020204030204" pitchFamily="34" charset="0"/>
              </a:rPr>
              <a:t>Note:</a:t>
            </a:r>
            <a:r>
              <a:rPr kumimoji="0" lang="en-AU" sz="1600" b="0" i="0" u="none" strike="noStrike" cap="none" normalizeH="0" dirty="0" smtClean="0">
                <a:ln>
                  <a:noFill/>
                </a:ln>
                <a:solidFill>
                  <a:schemeClr val="tx1"/>
                </a:solidFill>
                <a:effectLst/>
                <a:latin typeface="+mj-lt"/>
                <a:cs typeface="Calibri" panose="020F0502020204030204" pitchFamily="34" charset="0"/>
              </a:rPr>
              <a:t> this is the topic on which IEEE 802.11 WG sent 3GPP RAN1 a unanimously approved LS after St Louis, supporting restrictions on no/short LBT with Short Control Signalling </a:t>
            </a:r>
            <a:endParaRPr kumimoji="0" lang="en-AU" sz="1600" b="0" i="0" u="none" strike="noStrike" cap="none" normalizeH="0" baseline="0" dirty="0" smtClean="0">
              <a:ln>
                <a:noFill/>
              </a:ln>
              <a:solidFill>
                <a:schemeClr val="tx1"/>
              </a:solidFill>
              <a:effectLst/>
              <a:latin typeface="+mj-lt"/>
              <a:cs typeface="Calibri" panose="020F0502020204030204" pitchFamily="34" charset="0"/>
            </a:endParaRPr>
          </a:p>
        </p:txBody>
      </p:sp>
      <p:sp>
        <p:nvSpPr>
          <p:cNvPr id="7" name="Rectangle 6"/>
          <p:cNvSpPr/>
          <p:nvPr/>
        </p:nvSpPr>
        <p:spPr bwMode="auto">
          <a:xfrm rot="2115665">
            <a:off x="6743807" y="1600199"/>
            <a:ext cx="1981200" cy="7620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FF0000"/>
                </a:solidFill>
                <a:effectLst/>
                <a:latin typeface="+mj-lt"/>
              </a:rPr>
              <a:t>Reviewed</a:t>
            </a:r>
            <a:r>
              <a:rPr kumimoji="0" lang="en-AU" sz="1600" b="1" i="0" u="none" strike="noStrike" cap="none" normalizeH="0" dirty="0" smtClean="0">
                <a:ln>
                  <a:noFill/>
                </a:ln>
                <a:solidFill>
                  <a:srgbClr val="FF0000"/>
                </a:solidFill>
                <a:effectLst/>
                <a:latin typeface="+mj-lt"/>
              </a:rPr>
              <a:t> by </a:t>
            </a:r>
            <a:r>
              <a:rPr kumimoji="0" lang="en-AU" sz="1600" b="1" i="0" u="none" strike="noStrike" cap="none" normalizeH="0" dirty="0" err="1" smtClean="0">
                <a:ln>
                  <a:noFill/>
                </a:ln>
                <a:solidFill>
                  <a:srgbClr val="FF0000"/>
                </a:solidFill>
                <a:effectLst/>
                <a:latin typeface="+mj-lt"/>
              </a:rPr>
              <a:t>Coex</a:t>
            </a:r>
            <a:r>
              <a:rPr kumimoji="0" lang="en-AU" sz="1600" b="1" i="0" u="none" strike="noStrike" cap="none" normalizeH="0" dirty="0" smtClean="0">
                <a:ln>
                  <a:noFill/>
                </a:ln>
                <a:solidFill>
                  <a:srgbClr val="FF0000"/>
                </a:solidFill>
                <a:effectLst/>
                <a:latin typeface="+mj-lt"/>
              </a:rPr>
              <a:t> SC in March 2019</a:t>
            </a:r>
            <a:endParaRPr kumimoji="0" lang="en-AU" sz="1600" b="1"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336314397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has been no discussion in BRAN about </a:t>
            </a:r>
            <a:r>
              <a:rPr lang="en-AU" dirty="0"/>
              <a:t>Short Control Signalling </a:t>
            </a:r>
            <a:r>
              <a:rPr lang="en-AU" dirty="0" smtClean="0"/>
              <a:t>since BRAN#101</a:t>
            </a:r>
            <a:endParaRPr lang="en-AU" dirty="0"/>
          </a:p>
        </p:txBody>
      </p:sp>
      <p:sp>
        <p:nvSpPr>
          <p:cNvPr id="3" name="Content Placeholder 2"/>
          <p:cNvSpPr>
            <a:spLocks noGrp="1"/>
          </p:cNvSpPr>
          <p:nvPr>
            <p:ph idx="1"/>
          </p:nvPr>
        </p:nvSpPr>
        <p:spPr/>
        <p:txBody>
          <a:bodyPr/>
          <a:lstStyle/>
          <a:p>
            <a:pPr lvl="1"/>
            <a:r>
              <a:rPr lang="en-AU" dirty="0" smtClean="0"/>
              <a:t>Since BRAN#101, ETSI BRAN has received a LS from 3GPP RAN1 on the no/short LBT issue, but there has been no further discussion</a:t>
            </a:r>
          </a:p>
          <a:p>
            <a:pPr lvl="1"/>
            <a:r>
              <a:rPr lang="en-AU" dirty="0" smtClean="0"/>
              <a:t>No doubt the LS and the topic in general will be discussed at BRAN#102 in June 2019</a:t>
            </a:r>
          </a:p>
          <a:p>
            <a:pPr lvl="1"/>
            <a:r>
              <a:rPr lang="en-AU" dirty="0" smtClean="0"/>
              <a:t>The current situation involving ETSI BRAN, IEEE 802.11 WG and 3GPP RAN1 is covered in another agenda item</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405180794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will next meet at BRAN#102 in June 2019</a:t>
            </a:r>
            <a:endParaRPr lang="en-AU" dirty="0"/>
          </a:p>
        </p:txBody>
      </p:sp>
      <p:sp>
        <p:nvSpPr>
          <p:cNvPr id="3" name="Content Placeholder 2"/>
          <p:cNvSpPr>
            <a:spLocks noGrp="1"/>
          </p:cNvSpPr>
          <p:nvPr>
            <p:ph idx="1"/>
          </p:nvPr>
        </p:nvSpPr>
        <p:spPr/>
        <p:txBody>
          <a:bodyPr/>
          <a:lstStyle/>
          <a:p>
            <a:r>
              <a:rPr lang="en-GB" dirty="0" smtClean="0"/>
              <a:t>ETSI BRAN plans</a:t>
            </a:r>
          </a:p>
          <a:p>
            <a:pPr lvl="1"/>
            <a:r>
              <a:rPr lang="en-GB" dirty="0" smtClean="0"/>
              <a:t>BRAN #102</a:t>
            </a:r>
          </a:p>
          <a:p>
            <a:pPr lvl="2"/>
            <a:r>
              <a:rPr lang="en-GB" dirty="0" smtClean="0"/>
              <a:t>17 – 20 June 2019 – Sophia Antipolis</a:t>
            </a:r>
            <a:endParaRPr lang="en-AU"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89</a:t>
            </a:fld>
            <a:endParaRPr lang="en-US"/>
          </a:p>
        </p:txBody>
      </p:sp>
    </p:spTree>
    <p:extLst>
      <p:ext uri="{BB962C8B-B14F-4D97-AF65-F5344CB8AC3E}">
        <p14:creationId xmlns:p14="http://schemas.microsoft.com/office/powerpoint/2010/main" val="3180969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Scope of IEEE 802.11 Coexistence SC</a:t>
            </a:r>
            <a:endParaRPr lang="en-AU" sz="2400" b="1"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9</a:t>
            </a:fld>
            <a:endParaRPr lang="en-US"/>
          </a:p>
        </p:txBody>
      </p:sp>
    </p:spTree>
    <p:extLst>
      <p:ext uri="{BB962C8B-B14F-4D97-AF65-F5344CB8AC3E}">
        <p14:creationId xmlns:p14="http://schemas.microsoft.com/office/powerpoint/2010/main" val="271469366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Thursday</a:t>
            </a:r>
            <a:endParaRPr lang="en-AU" sz="2400" b="1" dirty="0" smtClean="0">
              <a:solidFill>
                <a:schemeClr val="accent2"/>
              </a:solidFill>
            </a:endParaRPr>
          </a:p>
          <a:p>
            <a:pPr marL="342900" lvl="1" indent="-342900" algn="ctr">
              <a:buNone/>
            </a:pPr>
            <a:r>
              <a:rPr lang="en-AU" sz="2400" b="1" i="1" dirty="0" smtClean="0">
                <a:solidFill>
                  <a:srgbClr val="FF0000"/>
                </a:solidFill>
              </a:rPr>
              <a:t>Proposed agenda</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76955747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rgbClr val="FF0000"/>
                </a:solidFill>
              </a:rPr>
              <a:t>Proposed </a:t>
            </a:r>
            <a:r>
              <a:rPr lang="en-AU" dirty="0" smtClean="0">
                <a:solidFill>
                  <a:srgbClr val="FF0000"/>
                </a:solidFill>
              </a:rPr>
              <a:t>revised Thu agenda for </a:t>
            </a:r>
            <a:r>
              <a:rPr lang="en-AU" dirty="0" err="1" smtClean="0">
                <a:solidFill>
                  <a:srgbClr val="FF0000"/>
                </a:solidFill>
              </a:rPr>
              <a:t>Coex</a:t>
            </a:r>
            <a:r>
              <a:rPr lang="en-AU" dirty="0" smtClean="0">
                <a:solidFill>
                  <a:srgbClr val="FF0000"/>
                </a:solidFill>
              </a:rPr>
              <a:t> SC</a:t>
            </a:r>
            <a:r>
              <a:rPr lang="en-AU" dirty="0">
                <a:solidFill>
                  <a:srgbClr val="FF0000"/>
                </a:solidFill>
              </a:rPr>
              <a:t/>
            </a:r>
            <a:br>
              <a:rPr lang="en-AU" dirty="0">
                <a:solidFill>
                  <a:srgbClr val="FF0000"/>
                </a:solidFill>
              </a:rPr>
            </a:br>
            <a:endParaRPr lang="en-AU" dirty="0">
              <a:solidFill>
                <a:srgbClr val="FF0000"/>
              </a:solidFill>
            </a:endParaRPr>
          </a:p>
        </p:txBody>
      </p:sp>
      <p:sp>
        <p:nvSpPr>
          <p:cNvPr id="3" name="Content Placeholder 2"/>
          <p:cNvSpPr>
            <a:spLocks noGrp="1"/>
          </p:cNvSpPr>
          <p:nvPr>
            <p:ph idx="1"/>
          </p:nvPr>
        </p:nvSpPr>
        <p:spPr>
          <a:xfrm>
            <a:off x="685800" y="1371600"/>
            <a:ext cx="7772400" cy="4114800"/>
          </a:xfrm>
        </p:spPr>
        <p:txBody>
          <a:bodyPr/>
          <a:lstStyle/>
          <a:p>
            <a:r>
              <a:rPr lang="en-AU" dirty="0" smtClean="0"/>
              <a:t>Proposed Thu agenda</a:t>
            </a:r>
          </a:p>
          <a:p>
            <a:pPr lvl="1"/>
            <a:r>
              <a:rPr lang="en-US" dirty="0"/>
              <a:t>Sindhu Verma</a:t>
            </a:r>
            <a:r>
              <a:rPr lang="en-AU" dirty="0" smtClean="0"/>
              <a:t> (Broadcom) – reports from RAN/RAN1</a:t>
            </a:r>
          </a:p>
          <a:p>
            <a:pPr lvl="2"/>
            <a:r>
              <a:rPr lang="en-AU" dirty="0" smtClean="0"/>
              <a:t>See </a:t>
            </a:r>
            <a:r>
              <a:rPr lang="en-AU" dirty="0" smtClean="0">
                <a:solidFill>
                  <a:srgbClr val="FF0000"/>
                </a:solidFill>
              </a:rPr>
              <a:t>11-19-0920-00</a:t>
            </a:r>
          </a:p>
          <a:p>
            <a:pPr lvl="1"/>
            <a:r>
              <a:rPr lang="en-US" dirty="0" smtClean="0"/>
              <a:t>Response to LS’s</a:t>
            </a:r>
          </a:p>
          <a:p>
            <a:pPr lvl="2"/>
            <a:r>
              <a:rPr lang="en-US" dirty="0" smtClean="0"/>
              <a:t>RAN1 on no/short LBT (slide 100)</a:t>
            </a:r>
          </a:p>
          <a:p>
            <a:pPr lvl="2"/>
            <a:r>
              <a:rPr lang="en-US" dirty="0" smtClean="0"/>
              <a:t>RAN4 on </a:t>
            </a:r>
            <a:r>
              <a:rPr lang="en-AU" dirty="0"/>
              <a:t>related </a:t>
            </a:r>
            <a:r>
              <a:rPr lang="en-AU" dirty="0" smtClean="0"/>
              <a:t>to channel </a:t>
            </a:r>
            <a:r>
              <a:rPr lang="en-AU" dirty="0"/>
              <a:t>combinations for LAA in </a:t>
            </a:r>
            <a:r>
              <a:rPr lang="en-AU" dirty="0" smtClean="0"/>
              <a:t>5GHz </a:t>
            </a:r>
            <a:r>
              <a:rPr lang="en-US" dirty="0" smtClean="0"/>
              <a:t> (slide 141)</a:t>
            </a:r>
          </a:p>
          <a:p>
            <a:pPr lvl="1"/>
            <a:r>
              <a:rPr lang="en-AU" dirty="0"/>
              <a:t>James Wang (</a:t>
            </a:r>
            <a:r>
              <a:rPr lang="en-AU" dirty="0" err="1"/>
              <a:t>Mediatek</a:t>
            </a:r>
            <a:r>
              <a:rPr lang="en-AU" dirty="0"/>
              <a:t>) - </a:t>
            </a:r>
            <a:r>
              <a:rPr lang="en-US" i="1" dirty="0"/>
              <a:t>802.11-LAA </a:t>
            </a:r>
            <a:r>
              <a:rPr lang="en-US" i="1" dirty="0" err="1"/>
              <a:t>Coex</a:t>
            </a:r>
            <a:r>
              <a:rPr lang="en-US" i="1" dirty="0"/>
              <a:t> Simulation and Analysis </a:t>
            </a:r>
          </a:p>
          <a:p>
            <a:pPr lvl="2"/>
            <a:r>
              <a:rPr lang="en-US" dirty="0"/>
              <a:t>See </a:t>
            </a:r>
            <a:r>
              <a:rPr lang="en-US" dirty="0" smtClean="0">
                <a:hlinkClick r:id="rId2"/>
              </a:rPr>
              <a:t>11-19-0895-01</a:t>
            </a:r>
            <a:endParaRPr lang="en-US" dirty="0" smtClean="0"/>
          </a:p>
          <a:p>
            <a:pPr lvl="1"/>
            <a:r>
              <a:rPr lang="en-US" dirty="0" smtClean="0"/>
              <a:t>Guido </a:t>
            </a:r>
            <a:r>
              <a:rPr lang="en-US" dirty="0" err="1"/>
              <a:t>Heirtz</a:t>
            </a:r>
            <a:r>
              <a:rPr lang="en-US" dirty="0"/>
              <a:t> (Ericsson) – topic related to EN 301 893</a:t>
            </a:r>
          </a:p>
          <a:p>
            <a:pPr lvl="2"/>
            <a:r>
              <a:rPr lang="en-AU" dirty="0"/>
              <a:t>See </a:t>
            </a:r>
            <a:r>
              <a:rPr lang="en-AU" dirty="0" err="1" smtClean="0">
                <a:solidFill>
                  <a:srgbClr val="FF0000"/>
                </a:solidFill>
              </a:rPr>
              <a:t>tbd</a:t>
            </a:r>
            <a:endParaRPr lang="en-AU" dirty="0" smtClean="0">
              <a:solidFill>
                <a:srgbClr val="FF0000"/>
              </a:solidFill>
            </a:endParaRPr>
          </a:p>
          <a:p>
            <a:pPr lvl="1"/>
            <a:r>
              <a:rPr lang="en-AU" dirty="0" smtClean="0"/>
              <a:t>Discussions (only if time – unlikely) on other topics</a:t>
            </a:r>
          </a:p>
          <a:p>
            <a:pPr lvl="2"/>
            <a:r>
              <a:rPr lang="en-AU" dirty="0" smtClean="0"/>
              <a:t>No/short LBT (slide 92)</a:t>
            </a:r>
          </a:p>
          <a:p>
            <a:pPr lvl="2"/>
            <a:r>
              <a:rPr lang="en-AU" dirty="0" smtClean="0"/>
              <a:t>CW adjustment (slide 104)</a:t>
            </a:r>
          </a:p>
          <a:p>
            <a:pPr lvl="2"/>
            <a:r>
              <a:rPr lang="en-AU" dirty="0" smtClean="0"/>
              <a:t>Success (slide 110)</a:t>
            </a:r>
          </a:p>
          <a:p>
            <a:pPr lvl="2"/>
            <a:r>
              <a:rPr lang="en-AU" dirty="0" smtClean="0"/>
              <a:t>Sync in UNI-7 (slide 134)</a:t>
            </a:r>
            <a:endParaRPr lang="en-AU" dirty="0"/>
          </a:p>
          <a:p>
            <a:pPr lvl="1"/>
            <a:endParaRPr lang="en-US" i="1"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91</a:t>
            </a:fld>
            <a:endParaRPr lang="en-US"/>
          </a:p>
        </p:txBody>
      </p:sp>
    </p:spTree>
    <p:extLst>
      <p:ext uri="{BB962C8B-B14F-4D97-AF65-F5344CB8AC3E}">
        <p14:creationId xmlns:p14="http://schemas.microsoft.com/office/powerpoint/2010/main" val="15177148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ETSI BRAN/3GPP RAN1</a:t>
            </a:r>
          </a:p>
          <a:p>
            <a:pPr marL="342900" lvl="1" indent="-342900" algn="ctr">
              <a:buNone/>
            </a:pPr>
            <a:r>
              <a:rPr lang="en-AU" sz="2400" b="1" i="1" dirty="0" smtClean="0">
                <a:solidFill>
                  <a:srgbClr val="FF0000"/>
                </a:solidFill>
              </a:rPr>
              <a:t>Status of no/short LBT discussion</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83842522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AU" dirty="0" smtClean="0"/>
              <a:t>IEEE 802.11 WG sent a LS to 3GPP RAN1 out of St Louis in Jan ‘19 in relation to the use of </a:t>
            </a:r>
            <a:r>
              <a:rPr lang="en-AU" i="1" dirty="0" smtClean="0"/>
              <a:t>no/short LBT</a:t>
            </a:r>
            <a:endParaRPr lang="en-AU" i="1" dirty="0"/>
          </a:p>
        </p:txBody>
      </p:sp>
      <p:sp>
        <p:nvSpPr>
          <p:cNvPr id="3" name="Content Placeholder 2"/>
          <p:cNvSpPr>
            <a:spLocks noGrp="1"/>
          </p:cNvSpPr>
          <p:nvPr>
            <p:ph idx="1"/>
          </p:nvPr>
        </p:nvSpPr>
        <p:spPr/>
        <p:txBody>
          <a:bodyPr/>
          <a:lstStyle/>
          <a:p>
            <a:pPr lvl="1"/>
            <a:r>
              <a:rPr lang="en-AU" dirty="0" smtClean="0"/>
              <a:t>At the St Louis meeting in January 2019 the </a:t>
            </a:r>
            <a:r>
              <a:rPr lang="en-AU" dirty="0" err="1" smtClean="0"/>
              <a:t>Coex</a:t>
            </a:r>
            <a:r>
              <a:rPr lang="en-AU" dirty="0" smtClean="0"/>
              <a:t> SC unanimously approved a LS to RAN1 that  </a:t>
            </a:r>
            <a:r>
              <a:rPr lang="en-AU" b="0" dirty="0" smtClean="0"/>
              <a:t>requested </a:t>
            </a:r>
            <a:r>
              <a:rPr lang="en-AU" b="0" i="1" dirty="0"/>
              <a:t>3GPP RAN1 consider supporting the ETSI BRAN proposed restrictions on no/short </a:t>
            </a:r>
            <a:r>
              <a:rPr lang="en-AU" b="0" i="1" dirty="0" smtClean="0"/>
              <a:t>LBT </a:t>
            </a:r>
            <a:r>
              <a:rPr lang="en-AU" dirty="0"/>
              <a:t>for short control signalling</a:t>
            </a:r>
            <a:endParaRPr lang="en-AU" b="0" i="1" dirty="0" smtClean="0"/>
          </a:p>
          <a:p>
            <a:pPr lvl="2"/>
            <a:r>
              <a:rPr lang="en-AU" dirty="0"/>
              <a:t>B</a:t>
            </a:r>
            <a:r>
              <a:rPr lang="en-AU" dirty="0" smtClean="0"/>
              <a:t>an </a:t>
            </a:r>
            <a:r>
              <a:rPr lang="en-AU" dirty="0"/>
              <a:t>the use of </a:t>
            </a:r>
            <a:r>
              <a:rPr lang="en-AU" i="1" dirty="0"/>
              <a:t>no LBT </a:t>
            </a:r>
            <a:r>
              <a:rPr lang="en-AU" dirty="0" smtClean="0"/>
              <a:t>for short control signalling</a:t>
            </a:r>
          </a:p>
          <a:p>
            <a:pPr lvl="2"/>
            <a:r>
              <a:rPr lang="en-AU" b="0" dirty="0" smtClean="0"/>
              <a:t>Restrict the use of </a:t>
            </a:r>
            <a:r>
              <a:rPr lang="en-AU" b="0" i="1" dirty="0" smtClean="0"/>
              <a:t>short LBT </a:t>
            </a:r>
            <a:r>
              <a:rPr lang="en-AU" dirty="0"/>
              <a:t>for short control </a:t>
            </a:r>
            <a:r>
              <a:rPr lang="en-AU" dirty="0" smtClean="0"/>
              <a:t>signalling to 1% (rather than 5%)</a:t>
            </a:r>
            <a:endParaRPr lang="en-AU" b="0" dirty="0"/>
          </a:p>
          <a:p>
            <a:pPr lvl="1"/>
            <a:r>
              <a:rPr lang="en-AU" dirty="0" smtClean="0"/>
              <a:t>This LS was sent in support of a LS from ETSI BRAN that requested RAN1 respond to a similar proposal in ETSI BRAN</a:t>
            </a:r>
          </a:p>
          <a:p>
            <a:pPr lvl="2"/>
            <a:r>
              <a:rPr lang="en-GB" i="1" dirty="0"/>
              <a:t>Finally TC BRAN wants to inform you that it had received a proposal (see BRAN(18)100006) to</a:t>
            </a:r>
          </a:p>
          <a:p>
            <a:pPr lvl="3"/>
            <a:r>
              <a:rPr lang="en-GB" i="1" dirty="0"/>
              <a:t>(1) ban the use of no LBT transmissions and</a:t>
            </a:r>
          </a:p>
          <a:p>
            <a:pPr lvl="3"/>
            <a:r>
              <a:rPr lang="en-GB" i="1" dirty="0"/>
              <a:t>(2) to restrict the use of short LBT transmissions so that it can only be used 1% of time rather than 5% as currently defined in the clause on Short Control Signalling Transmissions</a:t>
            </a:r>
          </a:p>
          <a:p>
            <a:pPr lvl="2"/>
            <a:r>
              <a:rPr lang="en-GB" i="1" dirty="0"/>
              <a:t>While there is no agreement in TC BRAN on these proposals, we would appreciate 3GPP’s feedback on these proposals</a:t>
            </a:r>
          </a:p>
          <a:p>
            <a:endParaRPr lang="en-AU" dirty="0" smtClean="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20080563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1066800"/>
          </a:xfrm>
        </p:spPr>
        <p:txBody>
          <a:bodyPr/>
          <a:lstStyle/>
          <a:p>
            <a:r>
              <a:rPr lang="en-AU" dirty="0" smtClean="0"/>
              <a:t>3GPP RAN1 had extensive </a:t>
            </a:r>
            <a:r>
              <a:rPr lang="en-AU" dirty="0"/>
              <a:t>discussion </a:t>
            </a:r>
            <a:r>
              <a:rPr lang="en-AU" dirty="0" smtClean="0"/>
              <a:t>about </a:t>
            </a:r>
            <a:r>
              <a:rPr lang="en-AU" i="1" dirty="0" smtClean="0"/>
              <a:t>no/short LBT </a:t>
            </a:r>
            <a:r>
              <a:rPr lang="en-AU" dirty="0" smtClean="0"/>
              <a:t>with no consensus at their Jan 2019 meeting</a:t>
            </a:r>
            <a:endParaRPr lang="en-AU" dirty="0"/>
          </a:p>
        </p:txBody>
      </p:sp>
      <p:sp>
        <p:nvSpPr>
          <p:cNvPr id="3" name="Content Placeholder 2"/>
          <p:cNvSpPr>
            <a:spLocks noGrp="1"/>
          </p:cNvSpPr>
          <p:nvPr>
            <p:ph idx="1"/>
          </p:nvPr>
        </p:nvSpPr>
        <p:spPr/>
        <p:txBody>
          <a:bodyPr/>
          <a:lstStyle/>
          <a:p>
            <a:pPr lvl="1"/>
            <a:r>
              <a:rPr lang="en-AU" dirty="0" smtClean="0"/>
              <a:t>3GPP discussed the LS’s from ETSI BRAN and IEEE 802.11 WG in relation to </a:t>
            </a:r>
            <a:r>
              <a:rPr lang="en-AU" i="1" dirty="0" smtClean="0"/>
              <a:t>no/short LBT </a:t>
            </a:r>
            <a:r>
              <a:rPr lang="en-AU" dirty="0" smtClean="0"/>
              <a:t>at length at its meeting in Jan 2019 in Taipei</a:t>
            </a:r>
          </a:p>
          <a:p>
            <a:pPr lvl="2"/>
            <a:r>
              <a:rPr lang="en-AU" dirty="0" smtClean="0"/>
              <a:t>It was discussed in the opening plenary and two additional sessions</a:t>
            </a:r>
          </a:p>
          <a:p>
            <a:pPr lvl="2"/>
            <a:r>
              <a:rPr lang="en-AU" dirty="0" smtClean="0"/>
              <a:t>Most of the discussion focused on the BRAN LS</a:t>
            </a:r>
          </a:p>
          <a:p>
            <a:pPr lvl="1"/>
            <a:r>
              <a:rPr lang="en-AU" dirty="0" smtClean="0"/>
              <a:t>There was no consensus on how to proceed, although the majority wanted to maintain the </a:t>
            </a:r>
            <a:r>
              <a:rPr lang="en-AU" i="1" dirty="0" smtClean="0"/>
              <a:t>status quo for LAA </a:t>
            </a:r>
            <a:r>
              <a:rPr lang="en-AU" dirty="0" smtClean="0"/>
              <a:t>(and NR-U going forward)</a:t>
            </a:r>
          </a:p>
          <a:p>
            <a:pPr lvl="2"/>
            <a:r>
              <a:rPr lang="en-AU" dirty="0" err="1" smtClean="0"/>
              <a:t>ie</a:t>
            </a:r>
            <a:r>
              <a:rPr lang="en-AU" dirty="0" smtClean="0"/>
              <a:t>, the </a:t>
            </a:r>
            <a:r>
              <a:rPr lang="en-AU" i="1" dirty="0" smtClean="0"/>
              <a:t>status quo </a:t>
            </a:r>
            <a:r>
              <a:rPr lang="en-AU" dirty="0" smtClean="0"/>
              <a:t>in EN 301 893 is that Short Control Signalling can be sent with </a:t>
            </a:r>
            <a:r>
              <a:rPr lang="en-AU" i="1" dirty="0" smtClean="0"/>
              <a:t>no LBT</a:t>
            </a:r>
            <a:r>
              <a:rPr lang="en-AU" dirty="0" smtClean="0"/>
              <a:t> (or short LBT) up to about 5% of the time</a:t>
            </a:r>
          </a:p>
          <a:p>
            <a:pPr lvl="2"/>
            <a:r>
              <a:rPr lang="en-AU" dirty="0" smtClean="0"/>
              <a:t>This suggests that LAA would need to be grandfathered if a future version of EN 301 893 did ban the use of </a:t>
            </a:r>
            <a:r>
              <a:rPr lang="en-AU" i="1" dirty="0" smtClean="0"/>
              <a:t>no LBT </a:t>
            </a:r>
            <a:r>
              <a:rPr lang="en-AU" dirty="0" smtClean="0"/>
              <a:t>and restrict the use of </a:t>
            </a:r>
            <a:r>
              <a:rPr lang="en-AU" i="1" dirty="0" smtClean="0"/>
              <a:t>short LBT</a:t>
            </a:r>
          </a:p>
        </p:txBody>
      </p:sp>
      <p:sp>
        <p:nvSpPr>
          <p:cNvPr id="4" name="Footer Placeholder 3"/>
          <p:cNvSpPr>
            <a:spLocks noGrp="1"/>
          </p:cNvSpPr>
          <p:nvPr>
            <p:ph type="ftr" sz="quarter" idx="10"/>
          </p:nvPr>
        </p:nvSpPr>
        <p:spPr/>
        <p:txBody>
          <a:bodyPr/>
          <a:lstStyle/>
          <a:p>
            <a:pPr>
              <a:defRPr/>
            </a:pPr>
            <a:r>
              <a:rPr lang="en-US" smtClean="0"/>
              <a:t>Cisco</a:t>
            </a:r>
            <a:endParaRPr lang="en-US" i="1"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94</a:t>
            </a:fld>
            <a:endParaRPr lang="en-US" dirty="0"/>
          </a:p>
        </p:txBody>
      </p:sp>
    </p:spTree>
    <p:extLst>
      <p:ext uri="{BB962C8B-B14F-4D97-AF65-F5344CB8AC3E}">
        <p14:creationId xmlns:p14="http://schemas.microsoft.com/office/powerpoint/2010/main" val="185194116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smtClean="0"/>
              <a:t>no/short LBT </a:t>
            </a:r>
            <a:r>
              <a:rPr lang="en-AU" dirty="0" smtClean="0"/>
              <a:t>issue was discussed at the RAN1 meeting in Feb 2019, again without consensus</a:t>
            </a:r>
            <a:endParaRPr lang="en-AU" dirty="0"/>
          </a:p>
        </p:txBody>
      </p:sp>
      <p:sp>
        <p:nvSpPr>
          <p:cNvPr id="3" name="Content Placeholder 2"/>
          <p:cNvSpPr>
            <a:spLocks noGrp="1"/>
          </p:cNvSpPr>
          <p:nvPr>
            <p:ph idx="1"/>
          </p:nvPr>
        </p:nvSpPr>
        <p:spPr/>
        <p:txBody>
          <a:bodyPr/>
          <a:lstStyle/>
          <a:p>
            <a:pPr lvl="1"/>
            <a:r>
              <a:rPr lang="en-AU" dirty="0" smtClean="0"/>
              <a:t>There was further discussion about the use of </a:t>
            </a:r>
            <a:r>
              <a:rPr lang="en-AU" i="1" dirty="0" smtClean="0"/>
              <a:t>no/short LBT </a:t>
            </a:r>
            <a:r>
              <a:rPr lang="en-AU" dirty="0" smtClean="0"/>
              <a:t>for Short Control Signalling at the 3GPP RAN1 meeting in Athens in Feb 2019</a:t>
            </a:r>
          </a:p>
          <a:p>
            <a:pPr lvl="1"/>
            <a:r>
              <a:rPr lang="en-AU" dirty="0" smtClean="0"/>
              <a:t>Ultimately this resulted in a LS from 3GPP RAN1 to ETSI BRAN stating that there was not consensus on use of </a:t>
            </a:r>
            <a:r>
              <a:rPr lang="en-AU" i="1" dirty="0" smtClean="0"/>
              <a:t>no/short LBT </a:t>
            </a:r>
            <a:r>
              <a:rPr lang="en-AU" dirty="0" smtClean="0"/>
              <a:t>for NR-U</a:t>
            </a:r>
          </a:p>
          <a:p>
            <a:pPr lvl="2"/>
            <a:r>
              <a:rPr lang="en-AU" dirty="0" smtClean="0"/>
              <a:t>There was consensus that any rules change should not apply to LAA</a:t>
            </a:r>
          </a:p>
          <a:p>
            <a:pPr lvl="1"/>
            <a:r>
              <a:rPr lang="en-AU" dirty="0" smtClean="0"/>
              <a:t>The LS </a:t>
            </a:r>
            <a:r>
              <a:rPr lang="en-AU" dirty="0"/>
              <a:t>from 3GPP RAN1 to ETSI BRAN </a:t>
            </a:r>
            <a:r>
              <a:rPr lang="en-AU" dirty="0" smtClean="0"/>
              <a:t>also asked if resolution of this issue is essential for the completion of the next revision EN 301 893</a:t>
            </a:r>
          </a:p>
          <a:p>
            <a:pPr lvl="2"/>
            <a:r>
              <a:rPr lang="en-AU" dirty="0" smtClean="0"/>
              <a:t>ETSI BRAN’s view is not currently known as they have not discussed the question</a:t>
            </a:r>
          </a:p>
          <a:p>
            <a:pPr lvl="1"/>
            <a:r>
              <a:rPr lang="en-AU" dirty="0" smtClean="0"/>
              <a:t>3GPP RAN1 did not reply to the IEEE 802.11 WG’s much more detailed LS on the same topic</a:t>
            </a:r>
          </a:p>
          <a:p>
            <a:pPr lvl="2"/>
            <a:r>
              <a:rPr lang="en-AU" dirty="0" smtClean="0"/>
              <a:t>The lack of consensus in 3GPP RAN1 would make it difficult in practice for a them to respond to the detailed issues raised by IEEE 802.11 WG’s LS</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95</a:t>
            </a:fld>
            <a:endParaRPr lang="en-US"/>
          </a:p>
        </p:txBody>
      </p:sp>
    </p:spTree>
    <p:extLst>
      <p:ext uri="{BB962C8B-B14F-4D97-AF65-F5344CB8AC3E}">
        <p14:creationId xmlns:p14="http://schemas.microsoft.com/office/powerpoint/2010/main" val="339836838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a:t>
            </a:r>
            <a:r>
              <a:rPr lang="en-AU" dirty="0"/>
              <a:t>LS from 3GPP RAN1 to ETSI BRAN </a:t>
            </a:r>
            <a:r>
              <a:rPr lang="en-AU" dirty="0" smtClean="0"/>
              <a:t>stated </a:t>
            </a:r>
            <a:r>
              <a:rPr lang="en-AU" dirty="0"/>
              <a:t>that there was not consensus on use of </a:t>
            </a:r>
            <a:r>
              <a:rPr lang="en-AU" i="1" dirty="0"/>
              <a:t>no/short LBT</a:t>
            </a:r>
          </a:p>
        </p:txBody>
      </p:sp>
      <p:sp>
        <p:nvSpPr>
          <p:cNvPr id="3" name="Content Placeholder 2"/>
          <p:cNvSpPr>
            <a:spLocks noGrp="1"/>
          </p:cNvSpPr>
          <p:nvPr>
            <p:ph idx="1"/>
          </p:nvPr>
        </p:nvSpPr>
        <p:spPr>
          <a:xfrm>
            <a:off x="685800" y="1676400"/>
            <a:ext cx="7772400" cy="4114800"/>
          </a:xfrm>
        </p:spPr>
        <p:txBody>
          <a:bodyPr/>
          <a:lstStyle/>
          <a:p>
            <a:r>
              <a:rPr lang="en-US" dirty="0" smtClean="0"/>
              <a:t>LS from 3GPP RAN1 to ETSI BRAN (R1-1903757)</a:t>
            </a:r>
            <a:endParaRPr lang="en-GB" b="0" dirty="0" smtClean="0"/>
          </a:p>
          <a:p>
            <a:pPr lvl="1"/>
            <a:r>
              <a:rPr lang="en-GB" b="0" i="1" dirty="0" smtClean="0"/>
              <a:t>Regarding </a:t>
            </a:r>
            <a:r>
              <a:rPr lang="en-GB" b="0" i="1" dirty="0"/>
              <a:t>ETSI TC BRAN’s question on banning no LBT transmissions for the short control signalling clause in EN 301 893, RAN1 had some discussion and the RAN1 view is</a:t>
            </a:r>
            <a:r>
              <a:rPr lang="en-US" b="0" i="1" dirty="0"/>
              <a:t> the clause 4.2.7.3.3 is used by LTE-LAA, even though a short LBT is additionally </a:t>
            </a:r>
            <a:r>
              <a:rPr lang="en-US" b="0" i="1" dirty="0" smtClean="0"/>
              <a:t>applied</a:t>
            </a:r>
          </a:p>
          <a:p>
            <a:pPr lvl="1"/>
            <a:r>
              <a:rPr lang="en-US" b="0" i="1" dirty="0" smtClean="0"/>
              <a:t>There </a:t>
            </a:r>
            <a:r>
              <a:rPr lang="en-US" b="0" i="1" dirty="0"/>
              <a:t>is no consensus on the proposal </a:t>
            </a:r>
            <a:r>
              <a:rPr lang="en-US" b="0" i="1" dirty="0" smtClean="0"/>
              <a:t>to:</a:t>
            </a:r>
          </a:p>
          <a:p>
            <a:pPr lvl="2"/>
            <a:r>
              <a:rPr lang="en-US" b="0" i="1" dirty="0" smtClean="0"/>
              <a:t>(1</a:t>
            </a:r>
            <a:r>
              <a:rPr lang="en-US" b="0" i="1" dirty="0"/>
              <a:t>) ban the use of no LBT transmissions </a:t>
            </a:r>
            <a:r>
              <a:rPr lang="en-US" b="0" i="1" dirty="0" smtClean="0"/>
              <a:t>and</a:t>
            </a:r>
          </a:p>
          <a:p>
            <a:pPr lvl="2"/>
            <a:r>
              <a:rPr lang="en-US" b="0" i="1" dirty="0" smtClean="0"/>
              <a:t>(2</a:t>
            </a:r>
            <a:r>
              <a:rPr lang="en-US" b="0" i="1" dirty="0"/>
              <a:t>) to restrict the use of short LBT transmissions so that it can only be used 1% of time rather than 5% as currently defined in the clause on Short Control </a:t>
            </a:r>
            <a:r>
              <a:rPr lang="en-US" b="0" i="1" dirty="0" err="1" smtClean="0"/>
              <a:t>Signalling</a:t>
            </a:r>
            <a:r>
              <a:rPr lang="en-US" b="0" i="1" dirty="0" smtClean="0"/>
              <a:t> </a:t>
            </a:r>
            <a:r>
              <a:rPr lang="en-US" b="0" i="1" dirty="0"/>
              <a:t>Transmissions. </a:t>
            </a:r>
            <a:endParaRPr lang="en-US" b="0" i="1" dirty="0" smtClean="0"/>
          </a:p>
          <a:p>
            <a:pPr lvl="1"/>
            <a:r>
              <a:rPr lang="en-US" b="0" i="1" dirty="0" smtClean="0"/>
              <a:t>There </a:t>
            </a:r>
            <a:r>
              <a:rPr lang="en-US" b="0" i="1" dirty="0"/>
              <a:t>is also no consensus on limiting NR-U DRS transmissions to a 1% limit. </a:t>
            </a:r>
            <a:endParaRPr lang="en-US" i="1" dirty="0"/>
          </a:p>
          <a:p>
            <a:pPr lvl="1"/>
            <a:r>
              <a:rPr lang="en-US" b="0" i="1" dirty="0" smtClean="0"/>
              <a:t>Furthermore</a:t>
            </a:r>
            <a:r>
              <a:rPr lang="en-US" b="0" i="1" dirty="0"/>
              <a:t>, reducing 5% transmission limit to 1% transmission limit would not be consistent with the </a:t>
            </a:r>
            <a:r>
              <a:rPr lang="en-US" b="0" i="1" dirty="0" err="1"/>
              <a:t>behaviour</a:t>
            </a:r>
            <a:r>
              <a:rPr lang="en-US" b="0" i="1" dirty="0"/>
              <a:t> of a device implementing LTE-LAA and is not preferred</a:t>
            </a:r>
            <a:r>
              <a:rPr lang="en-US" b="0" i="1"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149672588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a:t>
            </a:r>
            <a:r>
              <a:rPr lang="en-AU" dirty="0"/>
              <a:t>LS from 3GPP RAN1 to ETSI BRAN </a:t>
            </a:r>
            <a:r>
              <a:rPr lang="en-AU" dirty="0" smtClean="0"/>
              <a:t>asked if resolution of the </a:t>
            </a:r>
            <a:r>
              <a:rPr lang="en-AU" i="1" dirty="0"/>
              <a:t>no/short </a:t>
            </a:r>
            <a:r>
              <a:rPr lang="en-AU" i="1" dirty="0" smtClean="0"/>
              <a:t>LBT</a:t>
            </a:r>
            <a:r>
              <a:rPr lang="en-AU" dirty="0" smtClean="0"/>
              <a:t> issue is essential</a:t>
            </a:r>
            <a:endParaRPr lang="en-AU" dirty="0"/>
          </a:p>
        </p:txBody>
      </p:sp>
      <p:sp>
        <p:nvSpPr>
          <p:cNvPr id="3" name="Content Placeholder 2"/>
          <p:cNvSpPr>
            <a:spLocks noGrp="1"/>
          </p:cNvSpPr>
          <p:nvPr>
            <p:ph idx="1"/>
          </p:nvPr>
        </p:nvSpPr>
        <p:spPr/>
        <p:txBody>
          <a:bodyPr/>
          <a:lstStyle/>
          <a:p>
            <a:r>
              <a:rPr lang="en-US" dirty="0" smtClean="0"/>
              <a:t>LS from 3GPP RAN1 to ETSI BRAN (R1-1903757)</a:t>
            </a:r>
            <a:endParaRPr lang="en-GB" b="0" dirty="0" smtClean="0"/>
          </a:p>
          <a:p>
            <a:pPr lvl="1"/>
            <a:r>
              <a:rPr lang="en-US" b="0" i="1" dirty="0" smtClean="0"/>
              <a:t>It </a:t>
            </a:r>
            <a:r>
              <a:rPr lang="en-US" b="0" i="1" dirty="0"/>
              <a:t>is RAN1’s understanding that the next revision of EN 301 893 is being drafted by ETSI TC BRAN based on WI REN/BRAN-230016, for which a final draft for approval is planned by </a:t>
            </a:r>
            <a:r>
              <a:rPr lang="en-US" b="0" i="1" dirty="0" smtClean="0"/>
              <a:t>2019-05-15</a:t>
            </a:r>
          </a:p>
          <a:p>
            <a:pPr lvl="1"/>
            <a:r>
              <a:rPr lang="en-US" b="0" i="1" dirty="0" smtClean="0"/>
              <a:t>RAN1 </a:t>
            </a:r>
            <a:r>
              <a:rPr lang="en-US" b="0" i="1" dirty="0"/>
              <a:t>would like to understand from ETSI TC BRAN whether discussion on the proposal to revise the clause on short control signaling is considered essential for the completion of WI </a:t>
            </a:r>
            <a:r>
              <a:rPr lang="en-US" b="0" i="1" dirty="0" smtClean="0"/>
              <a:t>REN/BRAN-230016</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49657530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685800" y="685800"/>
            <a:ext cx="8458200" cy="1066800"/>
          </a:xfrm>
        </p:spPr>
        <p:txBody>
          <a:bodyPr/>
          <a:lstStyle/>
          <a:p>
            <a:r>
              <a:rPr lang="en-AU" dirty="0" smtClean="0"/>
              <a:t>A simulation discussed in RAN1 in Athens highlighted the potential adverse impact of </a:t>
            </a:r>
            <a:r>
              <a:rPr lang="en-AU" i="1" dirty="0" smtClean="0"/>
              <a:t>short LBT </a:t>
            </a:r>
            <a:r>
              <a:rPr lang="en-AU" dirty="0" smtClean="0"/>
              <a:t>to Wi-Fi</a:t>
            </a:r>
            <a:endParaRPr lang="en-AU" dirty="0"/>
          </a:p>
        </p:txBody>
      </p:sp>
      <p:sp>
        <p:nvSpPr>
          <p:cNvPr id="3" name="Content Placeholder 2"/>
          <p:cNvSpPr>
            <a:spLocks noGrp="1"/>
          </p:cNvSpPr>
          <p:nvPr>
            <p:ph idx="1"/>
          </p:nvPr>
        </p:nvSpPr>
        <p:spPr>
          <a:xfrm>
            <a:off x="685800" y="1752600"/>
            <a:ext cx="7772400" cy="4114800"/>
          </a:xfrm>
        </p:spPr>
        <p:txBody>
          <a:bodyPr/>
          <a:lstStyle/>
          <a:p>
            <a:pPr lvl="1"/>
            <a:r>
              <a:rPr lang="en-AU" dirty="0" smtClean="0"/>
              <a:t>The debate on the </a:t>
            </a:r>
            <a:r>
              <a:rPr lang="en-AU" i="1" dirty="0" smtClean="0"/>
              <a:t>no/short LBT </a:t>
            </a:r>
            <a:r>
              <a:rPr lang="en-AU" dirty="0" smtClean="0"/>
              <a:t>issue at the RAN1 meeting in Athens included a submission of a simulation (see </a:t>
            </a:r>
            <a:r>
              <a:rPr lang="en-AU" dirty="0" smtClean="0">
                <a:hlinkClick r:id="rId2"/>
              </a:rPr>
              <a:t>R1‑1903370</a:t>
            </a:r>
            <a:r>
              <a:rPr lang="en-AU" dirty="0" smtClean="0"/>
              <a:t> - Broadcom)</a:t>
            </a:r>
          </a:p>
          <a:p>
            <a:pPr lvl="2"/>
            <a:r>
              <a:rPr lang="en-AU" dirty="0" smtClean="0"/>
              <a:t>4x NR-U devices sending DRS with short OR full LBT (priority class 1)</a:t>
            </a:r>
          </a:p>
          <a:p>
            <a:pPr lvl="2"/>
            <a:r>
              <a:rPr lang="en-AU" dirty="0" smtClean="0"/>
              <a:t>4x Wi-Fi devices sending Beacons and voice with full LBT </a:t>
            </a:r>
            <a:r>
              <a:rPr lang="en-AU" dirty="0"/>
              <a:t>(</a:t>
            </a:r>
            <a:r>
              <a:rPr lang="en-AU" dirty="0" smtClean="0"/>
              <a:t>priority class 1)</a:t>
            </a:r>
          </a:p>
          <a:p>
            <a:pPr lvl="2"/>
            <a:r>
              <a:rPr lang="en-AU" dirty="0" smtClean="0"/>
              <a:t>Half devices also sending best effort traffic </a:t>
            </a:r>
            <a:r>
              <a:rPr lang="en-AU" dirty="0"/>
              <a:t>(</a:t>
            </a:r>
            <a:r>
              <a:rPr lang="en-AU" dirty="0" smtClean="0"/>
              <a:t>priority class 3)</a:t>
            </a:r>
            <a:endParaRPr lang="en-AU" dirty="0"/>
          </a:p>
          <a:p>
            <a:pPr lvl="1"/>
            <a:r>
              <a:rPr lang="en-AU" dirty="0"/>
              <a:t>The results showed a significant adverse affect of short </a:t>
            </a:r>
            <a:r>
              <a:rPr lang="en-AU" dirty="0" smtClean="0"/>
              <a:t>LBT</a:t>
            </a:r>
          </a:p>
          <a:p>
            <a:pPr lvl="2"/>
            <a:r>
              <a:rPr lang="en-US" altLang="en-US" i="1" dirty="0">
                <a:latin typeface="Arial" panose="020B0604020202020204" pitchFamily="34" charset="0"/>
                <a:ea typeface="Times New Roman" panose="02020603050405020304" pitchFamily="18" charset="0"/>
              </a:rPr>
              <a:t>Observation 7: Even in a simple simulation scenario, the percentile delays of latency sensitive messages in Wi-Fi such as beacon/voice increase by 22% to 150% when NR-U uses CAT2 25us LBT for transmission of DRS with 5% duty cycle compared to when NR-U uses CAT4 LBT of channel access priority class 1 for transmission of the DRS.</a:t>
            </a:r>
            <a:endParaRPr lang="en-US" altLang="en-US" sz="3800" i="1" dirty="0">
              <a:latin typeface="Arial" panose="020B0604020202020204" pitchFamily="34" charset="0"/>
            </a:endParaRPr>
          </a:p>
          <a:p>
            <a:pPr lvl="1"/>
            <a:endParaRPr lang="en-AU" dirty="0"/>
          </a:p>
          <a:p>
            <a:pPr lvl="2"/>
            <a:endParaRPr lang="en-AU" dirty="0"/>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98</a:t>
            </a:fld>
            <a:endParaRPr lang="en-US"/>
          </a:p>
        </p:txBody>
      </p:sp>
      <p:graphicFrame>
        <p:nvGraphicFramePr>
          <p:cNvPr id="10" name="Table 9"/>
          <p:cNvGraphicFramePr>
            <a:graphicFrameLocks noGrp="1"/>
          </p:cNvGraphicFramePr>
          <p:nvPr>
            <p:extLst/>
          </p:nvPr>
        </p:nvGraphicFramePr>
        <p:xfrm>
          <a:off x="1676400" y="5181600"/>
          <a:ext cx="5791199" cy="1219200"/>
        </p:xfrm>
        <a:graphic>
          <a:graphicData uri="http://schemas.openxmlformats.org/drawingml/2006/table">
            <a:tbl>
              <a:tblPr firstRow="1" bandRow="1">
                <a:tableStyleId>{21E4AEA4-8DFA-4A89-87EB-49C32662AFE0}</a:tableStyleId>
              </a:tblPr>
              <a:tblGrid>
                <a:gridCol w="2154864">
                  <a:extLst>
                    <a:ext uri="{9D8B030D-6E8A-4147-A177-3AD203B41FA5}">
                      <a16:colId xmlns:a16="http://schemas.microsoft.com/office/drawing/2014/main" val="259917398"/>
                    </a:ext>
                  </a:extLst>
                </a:gridCol>
                <a:gridCol w="3636335">
                  <a:extLst>
                    <a:ext uri="{9D8B030D-6E8A-4147-A177-3AD203B41FA5}">
                      <a16:colId xmlns:a16="http://schemas.microsoft.com/office/drawing/2014/main" val="1637239989"/>
                    </a:ext>
                  </a:extLst>
                </a:gridCol>
              </a:tblGrid>
              <a:tr h="430163">
                <a:tc>
                  <a:txBody>
                    <a:bodyPr/>
                    <a:lstStyle/>
                    <a:p>
                      <a:pPr algn="ctr">
                        <a:spcAft>
                          <a:spcPts val="900"/>
                        </a:spcAft>
                      </a:pPr>
                      <a:r>
                        <a:rPr lang="en-US" sz="1600" dirty="0">
                          <a:effectLst/>
                        </a:rPr>
                        <a:t>Percentile of Wi-Fi beacon/voice delay</a:t>
                      </a:r>
                      <a:endParaRPr lang="en-AU"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900"/>
                        </a:spcAft>
                      </a:pPr>
                      <a:r>
                        <a:rPr lang="en-US" sz="1600" u="sng" dirty="0" smtClean="0">
                          <a:effectLst/>
                        </a:rPr>
                        <a:t>Increase</a:t>
                      </a:r>
                      <a:r>
                        <a:rPr lang="en-US" sz="1600" dirty="0" smtClean="0">
                          <a:effectLst/>
                        </a:rPr>
                        <a:t> </a:t>
                      </a:r>
                      <a:r>
                        <a:rPr lang="en-US" sz="1600" dirty="0">
                          <a:effectLst/>
                        </a:rPr>
                        <a:t>in Wi-Fi beacon/voice delay of </a:t>
                      </a:r>
                      <a:r>
                        <a:rPr lang="en-US" sz="1600" dirty="0" smtClean="0">
                          <a:effectLst/>
                        </a:rPr>
                        <a:t> short LBT over full LBT</a:t>
                      </a:r>
                      <a:endParaRPr lang="en-AU"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779356586"/>
                  </a:ext>
                </a:extLst>
              </a:tr>
              <a:tr h="215081">
                <a:tc>
                  <a:txBody>
                    <a:bodyPr/>
                    <a:lstStyle/>
                    <a:p>
                      <a:pPr algn="ctr">
                        <a:spcAft>
                          <a:spcPts val="900"/>
                        </a:spcAft>
                      </a:pPr>
                      <a:r>
                        <a:rPr lang="en-US" sz="1600" dirty="0">
                          <a:effectLst/>
                        </a:rPr>
                        <a:t>5</a:t>
                      </a:r>
                      <a:endParaRPr lang="en-AU"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900"/>
                        </a:spcAft>
                      </a:pPr>
                      <a:r>
                        <a:rPr lang="en-GB" sz="1600" dirty="0" smtClean="0">
                          <a:effectLst/>
                        </a:rPr>
                        <a:t>150%</a:t>
                      </a:r>
                      <a:endParaRPr lang="en-AU"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457942438"/>
                  </a:ext>
                </a:extLst>
              </a:tr>
              <a:tr h="215081">
                <a:tc>
                  <a:txBody>
                    <a:bodyPr/>
                    <a:lstStyle/>
                    <a:p>
                      <a:pPr algn="ctr">
                        <a:spcAft>
                          <a:spcPts val="900"/>
                        </a:spcAft>
                      </a:pPr>
                      <a:r>
                        <a:rPr lang="en-US" sz="1600" dirty="0">
                          <a:effectLst/>
                        </a:rPr>
                        <a:t>50</a:t>
                      </a:r>
                      <a:endParaRPr lang="en-AU"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900"/>
                        </a:spcAft>
                      </a:pPr>
                      <a:r>
                        <a:rPr lang="en-GB" sz="1600" dirty="0" smtClean="0">
                          <a:effectLst/>
                        </a:rPr>
                        <a:t>42%</a:t>
                      </a:r>
                      <a:endParaRPr lang="en-AU"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3545576"/>
                  </a:ext>
                </a:extLst>
              </a:tr>
              <a:tr h="215081">
                <a:tc>
                  <a:txBody>
                    <a:bodyPr/>
                    <a:lstStyle/>
                    <a:p>
                      <a:pPr algn="ctr">
                        <a:spcAft>
                          <a:spcPts val="900"/>
                        </a:spcAft>
                      </a:pPr>
                      <a:r>
                        <a:rPr lang="en-US" sz="1600" dirty="0">
                          <a:effectLst/>
                        </a:rPr>
                        <a:t>95</a:t>
                      </a:r>
                      <a:endParaRPr lang="en-AU"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900"/>
                        </a:spcAft>
                      </a:pPr>
                      <a:r>
                        <a:rPr lang="en-GB" sz="1600" dirty="0" smtClean="0">
                          <a:effectLst/>
                        </a:rPr>
                        <a:t>22%</a:t>
                      </a:r>
                      <a:endParaRPr lang="en-AU"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26450197"/>
                  </a:ext>
                </a:extLst>
              </a:tr>
            </a:tbl>
          </a:graphicData>
        </a:graphic>
      </p:graphicFrame>
    </p:spTree>
    <p:extLst>
      <p:ext uri="{BB962C8B-B14F-4D97-AF65-F5344CB8AC3E}">
        <p14:creationId xmlns:p14="http://schemas.microsoft.com/office/powerpoint/2010/main" val="367753137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BRAN#101 further discussed </a:t>
            </a:r>
            <a:r>
              <a:rPr lang="en-AU" i="1" dirty="0" smtClean="0"/>
              <a:t>no/short LBT </a:t>
            </a:r>
            <a:r>
              <a:rPr lang="en-AU" dirty="0" smtClean="0"/>
              <a:t>but did not reach consensus</a:t>
            </a:r>
            <a:endParaRPr lang="en-AU" dirty="0"/>
          </a:p>
        </p:txBody>
      </p:sp>
      <p:sp>
        <p:nvSpPr>
          <p:cNvPr id="3" name="Content Placeholder 2"/>
          <p:cNvSpPr>
            <a:spLocks noGrp="1"/>
          </p:cNvSpPr>
          <p:nvPr>
            <p:ph idx="1"/>
          </p:nvPr>
        </p:nvSpPr>
        <p:spPr/>
        <p:txBody>
          <a:bodyPr/>
          <a:lstStyle/>
          <a:p>
            <a:pPr lvl="1"/>
            <a:r>
              <a:rPr lang="en-AU" dirty="0" smtClean="0"/>
              <a:t>BRAN#101 was held the same week in March 2019 as the 3GPP RAN1 meeting in Athens</a:t>
            </a:r>
          </a:p>
          <a:p>
            <a:pPr lvl="1"/>
            <a:r>
              <a:rPr lang="en-AU" dirty="0" smtClean="0"/>
              <a:t>BRAN#101 further discussed the issue of the </a:t>
            </a:r>
            <a:r>
              <a:rPr lang="en-AU" i="1" dirty="0" smtClean="0"/>
              <a:t>no/short</a:t>
            </a:r>
            <a:r>
              <a:rPr lang="en-AU" dirty="0" smtClean="0"/>
              <a:t> LBT issue </a:t>
            </a:r>
          </a:p>
          <a:p>
            <a:pPr lvl="2"/>
            <a:r>
              <a:rPr lang="en-US" dirty="0" smtClean="0"/>
              <a:t>BRAN(19)101020 </a:t>
            </a:r>
            <a:r>
              <a:rPr lang="en-US" dirty="0"/>
              <a:t>- </a:t>
            </a:r>
            <a:r>
              <a:rPr lang="en-US" i="1" dirty="0"/>
              <a:t>Short Control Signaling </a:t>
            </a:r>
            <a:r>
              <a:rPr lang="en-US" i="1" dirty="0" smtClean="0"/>
              <a:t>History:</a:t>
            </a:r>
            <a:endParaRPr lang="en-US" dirty="0"/>
          </a:p>
          <a:p>
            <a:pPr lvl="3"/>
            <a:r>
              <a:rPr lang="en-GB" dirty="0" smtClean="0"/>
              <a:t>Noted </a:t>
            </a:r>
            <a:r>
              <a:rPr lang="en-GB" dirty="0"/>
              <a:t>that Short Control Signalling was introduced originally to allow </a:t>
            </a:r>
            <a:r>
              <a:rPr lang="en-GB" dirty="0" err="1"/>
              <a:t>acks</a:t>
            </a:r>
            <a:r>
              <a:rPr lang="en-GB" dirty="0"/>
              <a:t> in 802.11</a:t>
            </a:r>
            <a:r>
              <a:rPr lang="en-AU" dirty="0"/>
              <a:t> …</a:t>
            </a:r>
          </a:p>
          <a:p>
            <a:pPr lvl="3"/>
            <a:r>
              <a:rPr lang="en-AU" dirty="0"/>
              <a:t>… but that it is no longer needed for this purpose because </a:t>
            </a:r>
            <a:r>
              <a:rPr lang="en-AU" dirty="0" err="1"/>
              <a:t>acks</a:t>
            </a:r>
            <a:r>
              <a:rPr lang="en-AU" dirty="0"/>
              <a:t> are implicitly allowed by COTs in EN 301 893</a:t>
            </a:r>
          </a:p>
          <a:p>
            <a:pPr lvl="3"/>
            <a:r>
              <a:rPr lang="en-AU" dirty="0" smtClean="0"/>
              <a:t>Observed </a:t>
            </a:r>
            <a:r>
              <a:rPr lang="en-AU" dirty="0"/>
              <a:t>there is a precedent for reducing </a:t>
            </a:r>
            <a:r>
              <a:rPr lang="en-GB" dirty="0"/>
              <a:t>Short Control Signalling as it has already been reduced from 10% to 5</a:t>
            </a:r>
            <a:r>
              <a:rPr lang="en-GB" dirty="0" smtClean="0"/>
              <a:t>%</a:t>
            </a:r>
          </a:p>
          <a:p>
            <a:pPr lvl="2"/>
            <a:r>
              <a:rPr lang="en-US" dirty="0"/>
              <a:t>BRAN(19)101013r2 - </a:t>
            </a:r>
            <a:r>
              <a:rPr lang="en-AU" i="1" dirty="0"/>
              <a:t>Short Control Signalling in EN 301 893</a:t>
            </a:r>
            <a:endParaRPr lang="en-GB" i="1" dirty="0"/>
          </a:p>
          <a:p>
            <a:pPr lvl="3"/>
            <a:r>
              <a:rPr lang="en-AU" dirty="0" smtClean="0"/>
              <a:t>Proposed to ban </a:t>
            </a:r>
            <a:r>
              <a:rPr lang="en-AU" dirty="0"/>
              <a:t>use of no LBT and restrict use of short LBT with Short Control </a:t>
            </a:r>
            <a:r>
              <a:rPr lang="en-AU" dirty="0" smtClean="0"/>
              <a:t>Signalling</a:t>
            </a:r>
          </a:p>
          <a:p>
            <a:pPr lvl="3"/>
            <a:r>
              <a:rPr lang="en-AU" dirty="0" smtClean="0"/>
              <a:t>Proposed to </a:t>
            </a:r>
            <a:r>
              <a:rPr lang="en-AU" dirty="0"/>
              <a:t>grandfather LAA to allow it to use 5% for short LBT on basis LAA is believed/hoped to reasonable fairness given its limited use of short LBT in a synchronised manner</a:t>
            </a:r>
          </a:p>
          <a:p>
            <a:pPr lvl="1"/>
            <a:r>
              <a:rPr lang="en-AU" dirty="0" smtClean="0"/>
              <a:t>BRAN again did not reach a consensus on </a:t>
            </a:r>
            <a:r>
              <a:rPr lang="en-AU" dirty="0"/>
              <a:t>the </a:t>
            </a:r>
            <a:r>
              <a:rPr lang="en-AU" i="1" dirty="0"/>
              <a:t>no/short</a:t>
            </a:r>
            <a:r>
              <a:rPr lang="en-AU" dirty="0"/>
              <a:t> LBT issue</a:t>
            </a:r>
            <a:r>
              <a:rPr lang="en-AU" dirty="0" smtClean="0"/>
              <a:t>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99</a:t>
            </a:fld>
            <a:endParaRPr lang="en-US"/>
          </a:p>
        </p:txBody>
      </p:sp>
    </p:spTree>
    <p:extLst>
      <p:ext uri="{BB962C8B-B14F-4D97-AF65-F5344CB8AC3E}">
        <p14:creationId xmlns:p14="http://schemas.microsoft.com/office/powerpoint/2010/main" val="585962677"/>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14617</Words>
  <Application>Microsoft Office PowerPoint</Application>
  <PresentationFormat>On-screen Show (4:3)</PresentationFormat>
  <Paragraphs>1548</Paragraphs>
  <Slides>147</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5</vt:i4>
      </vt:variant>
      <vt:variant>
        <vt:lpstr>Slide Titles</vt:lpstr>
      </vt:variant>
      <vt:variant>
        <vt:i4>147</vt:i4>
      </vt:variant>
    </vt:vector>
  </HeadingPairs>
  <TitlesOfParts>
    <vt:vector size="157" baseType="lpstr">
      <vt:lpstr>Arial</vt:lpstr>
      <vt:lpstr>Calibri</vt:lpstr>
      <vt:lpstr>Times New Roman</vt:lpstr>
      <vt:lpstr>Wingdings</vt:lpstr>
      <vt:lpstr>802-11-Submission</vt:lpstr>
      <vt:lpstr>Microsoft Word Document</vt:lpstr>
      <vt:lpstr>Document</vt:lpstr>
      <vt:lpstr>Acrobat Document</vt:lpstr>
      <vt:lpstr>Microsoft Word 97 - 2003 Document</vt:lpstr>
      <vt:lpstr>Adobe Acrobat Document</vt:lpstr>
      <vt:lpstr>Agenda for IEEE 802.11 Coexistence SC meeting in Atlanta in May 2019</vt:lpstr>
      <vt:lpstr>Welcome to the 12th F2F meeting of the Coex SC in Atlanta in May 2019</vt:lpstr>
      <vt:lpstr>The first task for the Coex SC today is not to appoint a secretary</vt:lpstr>
      <vt:lpstr>The Coex SC will review the official IEEE-SA patent material for pre-PAR groups</vt:lpstr>
      <vt:lpstr>The Coex SC will operate using accepted principles of meeting etiquette</vt:lpstr>
      <vt:lpstr>The Coex SC will review the modified “Participation in IEEE 802 Meetings” slide</vt:lpstr>
      <vt:lpstr>The Coex SC will consider a proposed agenda for Atlanta</vt:lpstr>
      <vt:lpstr>The Coex SC will consider a proposed agenda for Atlanta</vt:lpstr>
      <vt:lpstr>PowerPoint Presentation</vt:lpstr>
      <vt:lpstr>The agreed Coex SC scope focuses on ensuring 802.11ax has fair access to global unlicensed spectrum </vt:lpstr>
      <vt:lpstr>Coex SC will close when determined by the 802.11 WG or 802.11ax is ratified</vt:lpstr>
      <vt:lpstr>PowerPoint Presentation</vt:lpstr>
      <vt:lpstr>The Coex SC will consider approval of the meeting minutes from Vancouver in March 2019</vt:lpstr>
      <vt:lpstr>PowerPoint Presentation</vt:lpstr>
      <vt:lpstr>The Coex SC will hear an update on the Coex Workshop arrangements</vt:lpstr>
      <vt:lpstr>The Coex Workshop will have no decision making authority</vt:lpstr>
      <vt:lpstr>Normal IEEE-SA rules do not apply to the Coex Workshop but will be used as a guide</vt:lpstr>
      <vt:lpstr>A variety of questions have been received about the Coex Workshop</vt:lpstr>
      <vt:lpstr>A variety of questions have been received about the Coex Workshop</vt:lpstr>
      <vt:lpstr>The Coex Workshop invitation was sent to seven organisations and accepted by all</vt:lpstr>
      <vt:lpstr>The Coex Workshop web page has been revised</vt:lpstr>
      <vt:lpstr>3GPP RAN asked that the 3GPP logo be removed from the web page</vt:lpstr>
      <vt:lpstr>The Coex Workshop will have a capacity of 140 participants, with 92 registered</vt:lpstr>
      <vt:lpstr>There are three Coex Workshop sponsorships of $5000 – a fourth sponsorship is still possible</vt:lpstr>
      <vt:lpstr>Volunteers are requested to assist in recording minutes for a summary report</vt:lpstr>
      <vt:lpstr>The Coex Workshop schedule includes 7.5 hours of meeting and 2 hours of eating/drinking</vt:lpstr>
      <vt:lpstr>The web page includes a more detailed proposed agenda for the Coex Workshop</vt:lpstr>
      <vt:lpstr>Five invited papers have been arranged </vt:lpstr>
      <vt:lpstr>The invited paper relating to NR-U has been confirmed</vt:lpstr>
      <vt:lpstr>A paper relating to 3GPP process will be delivered to 802.11 WG mid-session plenary</vt:lpstr>
      <vt:lpstr>The invited paper relating to 802.11ax has been confirmed</vt:lpstr>
      <vt:lpstr>The invited paper relating to 802.11be has been confirmed</vt:lpstr>
      <vt:lpstr>ETSI BRAN has agreed to provide an “invited paper” discussing EN 301 893 and related issues</vt:lpstr>
      <vt:lpstr>ETSI BRAN have prepared an outline of their contribution to the Coex Workshop</vt:lpstr>
      <vt:lpstr>ETSI BRAN have prepared an outline of their contribution to the Coex Workshop</vt:lpstr>
      <vt:lpstr>Andy Gowans (OFCOM) has accepted an invitation to provide a 6GHz regulatory update</vt:lpstr>
      <vt:lpstr>The Coex Workshop allows anyone to submit a proposal for a paper on any coex topic</vt:lpstr>
      <vt:lpstr>The non-invited papers will form the basis for discussion during the Coex Workshop</vt:lpstr>
      <vt:lpstr>Additional topics for the workshop were suggested after the Vancouver meeting</vt:lpstr>
      <vt:lpstr>The Coex SC will evaluate the responses to the call for papers</vt:lpstr>
      <vt:lpstr>The Coex SC will evaluate the responses to the call for papers</vt:lpstr>
      <vt:lpstr>The Coex SC will evaluate the responses to the call for papers</vt:lpstr>
      <vt:lpstr>Notes from SC discussions</vt:lpstr>
      <vt:lpstr>WBA: importance of Wi-Fi and 5G working together </vt:lpstr>
      <vt:lpstr>Mediatek: 802.11-LAA coex simulation &amp; discussion  </vt:lpstr>
      <vt:lpstr>Cisco: use LBT as the basis of sharing in 6GHz band, at least in the short term  </vt:lpstr>
      <vt:lpstr>Cisco: cooperation between 3GPP RAN and IEEE 802 to ensure fair &amp; efficient sharing in 6GHz band  </vt:lpstr>
      <vt:lpstr>Cisco: discussion of use of no LBT for short control signaling</vt:lpstr>
      <vt:lpstr>Cisco: discussion of CW adjustment mechanism with delayed acks in 5GHz and 6Ghz bands</vt:lpstr>
      <vt:lpstr>Cisco: discussion of what drives CW adjustment mechanism in 5GHz and 6Ghz bands</vt:lpstr>
      <vt:lpstr>Cisco: Review of open issues between IEEE 802 and 3GPP RAN1 related to sharing of 5GHz band  </vt:lpstr>
      <vt:lpstr>Cisco: Discussion of common preambles </vt:lpstr>
      <vt:lpstr>Cisco: Tests of coexistence in deployed networks </vt:lpstr>
      <vt:lpstr>ITTP: Collision Detection for Fair LAA/Wi-Fi Coexistence</vt:lpstr>
      <vt:lpstr>Quantenna: Efficient and Fair Medium Sharing Enabled by a Common Preamble</vt:lpstr>
      <vt:lpstr>NXP: Coexistence of IEEE 802.11p and 3GPP LTE-V2X standards</vt:lpstr>
      <vt:lpstr>ASFiNAG: Problems of sharing between IEEE 802.11p and 3GPP LTE-V2X</vt:lpstr>
      <vt:lpstr>Cablelabs: Coexistence of Wi-Fi and NR-U in the 5/6 GHz unlicensed bands</vt:lpstr>
      <vt:lpstr>HPE: LAA/Wi-Fi coexistence evaluations with commercial hardware</vt:lpstr>
      <vt:lpstr>HPE: LAA/Wi-Fi coexistence evaluations with commercial hardware</vt:lpstr>
      <vt:lpstr> Huawei: LBT for short control messages</vt:lpstr>
      <vt:lpstr>Huawei: Performance evaluation of channel access mechanisms in 6 GHz spectrum</vt:lpstr>
      <vt:lpstr>Ericsson: Coexistence in 6 GHz License-Exempt Spectrum </vt:lpstr>
      <vt:lpstr>Ericsson: Coexistence in 6 GHz License-Exempt Spectrum </vt:lpstr>
      <vt:lpstr>Ericsson: Coexistence Mechanisms </vt:lpstr>
      <vt:lpstr>Ericsson: Coexistence Mechanisms </vt:lpstr>
      <vt:lpstr>AT&amp;T: a common preamble design for 3GPP and IEEE 802.11 technologies in the 6 GHz band</vt:lpstr>
      <vt:lpstr>AT&amp;T: a common preamble design for 3GPP and IEEE 802.11 technologies in the 6 GHz band</vt:lpstr>
      <vt:lpstr>AT&amp;T: a common preamble design for 3GPP and IEEE 802.11 technologies in the 6 GHz band</vt:lpstr>
      <vt:lpstr>AT&amp;T: a common preamble design for 3GPP and IEEE 802.11 technologies in the 6 GHz band</vt:lpstr>
      <vt:lpstr>Osram: An Experimental Evaluation of Coexistence Challenges of Wi-Fi and LTE in the unlicensed band </vt:lpstr>
      <vt:lpstr>Octoscope: Testbed methodology for the coexistence testing</vt:lpstr>
      <vt:lpstr>Octoscope: Testbed methodology for the coexistence testing</vt:lpstr>
      <vt:lpstr>UChicago: Coexistence of LTE-LAA and Wi-Fi: analysis, simulation and experiments </vt:lpstr>
      <vt:lpstr>Broadcom: principles and procedures that can promote performance and fairness </vt:lpstr>
      <vt:lpstr>PowerPoint Presentation</vt:lpstr>
      <vt:lpstr>Updated statistics conform that there is significant and growing interest in LAA </vt:lpstr>
      <vt:lpstr>PowerPoint Presentation</vt:lpstr>
      <vt:lpstr>A recent ETSI BRAN teleconference raised some practical and philosophical issues about EN 301 893</vt:lpstr>
      <vt:lpstr>BRAN#101 agreed to consider adaptivity refinements for broadcasts &amp; delayed acks </vt:lpstr>
      <vt:lpstr>There has been significant BRAN e-mail discussion on adaptivity refinements for broadcasts &amp; delayed acks </vt:lpstr>
      <vt:lpstr>The discussion on adaptivity refinements for broadcasts &amp; delayed acks highlighted two important questions</vt:lpstr>
      <vt:lpstr>BRAN#102 will discuss proposal to maintain the status quo for “paused COT” &amp; focus on requirements</vt:lpstr>
      <vt:lpstr>The question of an ED-only threshold for paused COT will be discussed further in BRAN#102 </vt:lpstr>
      <vt:lpstr>The question of how to stop a paused COT breaking into a COT will be discussed further in BRAN#102 </vt:lpstr>
      <vt:lpstr>The BRAN e-mail discussions highlighted the use of “immediate” in EN 301 893</vt:lpstr>
      <vt:lpstr>BRAN#101 did not reach consensus on the use of no/short LBT with Short Control Signalling </vt:lpstr>
      <vt:lpstr>There has been no discussion in BRAN about Short Control Signalling since BRAN#101</vt:lpstr>
      <vt:lpstr>ETSI BRAN will next meet at BRAN#102 in June 2019</vt:lpstr>
      <vt:lpstr>PowerPoint Presentation</vt:lpstr>
      <vt:lpstr>Proposed revised Thu agenda for Coex SC </vt:lpstr>
      <vt:lpstr>PowerPoint Presentation</vt:lpstr>
      <vt:lpstr>IEEE 802.11 WG sent a LS to 3GPP RAN1 out of St Louis in Jan ‘19 in relation to the use of no/short LBT</vt:lpstr>
      <vt:lpstr>3GPP RAN1 had extensive discussion about no/short LBT with no consensus at their Jan 2019 meeting</vt:lpstr>
      <vt:lpstr>The no/short LBT issue was discussed at the RAN1 meeting in Feb 2019, again without consensus</vt:lpstr>
      <vt:lpstr>A LS from 3GPP RAN1 to ETSI BRAN stated that there was not consensus on use of no/short LBT</vt:lpstr>
      <vt:lpstr>A LS from 3GPP RAN1 to ETSI BRAN asked if resolution of the no/short LBT issue is essential</vt:lpstr>
      <vt:lpstr>A simulation discussed in RAN1 in Athens highlighted the potential adverse impact of short LBT to Wi-Fi</vt:lpstr>
      <vt:lpstr>BRAN#101 further discussed no/short LBT but did not reach consensus</vt:lpstr>
      <vt:lpstr>3GPP RAN1 in Xi’an in Apr ‘19 responded to the IEEE 802.11 WG LS on no/short LBT from Jan ‘19</vt:lpstr>
      <vt:lpstr>3GPP RAN1 decided in Xi’an in Apr ‘19 to respond to IEEE 802.11 WG LS on no/short LBT from Jan ‘19</vt:lpstr>
      <vt:lpstr>Does IEEE 802.11 WG want to respond at this time to the LS from 3GPP RAN wrt no/short LBT</vt:lpstr>
      <vt:lpstr>Do any Wi-Fi devices violate normal transmission rules in EN 301 893 v2.1.1?</vt:lpstr>
      <vt:lpstr>PowerPoint Presentation</vt:lpstr>
      <vt:lpstr>An agreement to allow for delayed adjustment of CW by LAA devices was not implemented in EN 301 893</vt:lpstr>
      <vt:lpstr>BRAN#101 agreed to discuss further one of the two proposals for CW adjustment with delayed evidence</vt:lpstr>
      <vt:lpstr>There were objections to an alternative CW adjustment mechanism proposed by Ericsson </vt:lpstr>
      <vt:lpstr>Cisco proposed a much simpler CW adjustment mechanism, more aligned with the status quo</vt:lpstr>
      <vt:lpstr>ETSI BRAN has not discussed the CW adjustment proposals but LAA/NR-U is most effected </vt:lpstr>
      <vt:lpstr>PowerPoint Presentation</vt:lpstr>
      <vt:lpstr>EN 301 893 v2.1.1 &amp; IEEE 802.11 base CW updates on success of transmissions at the start of a COT</vt:lpstr>
      <vt:lpstr>A proposed Ericsson change to success in EN 301 893 v2.1.1 puts Wi-Fi at a disadvantage</vt:lpstr>
      <vt:lpstr>An alternate Cisco proposal for success just explicitly clarifies success for broadcast frames </vt:lpstr>
      <vt:lpstr>Ericsson’s objections to Cisco’s proposal for success were explained by Cisco</vt:lpstr>
      <vt:lpstr>The Coex SC will discuss some options for defining success in LBT as specified by EN 301 893</vt:lpstr>
      <vt:lpstr>PowerPoint Presentation</vt:lpstr>
      <vt:lpstr>3GPP RAN1 competed their Study on NR-based Access to Unlicensed Spectrum in late 2018</vt:lpstr>
      <vt:lpstr>It appears the NR-U WI is following LAA established principles in the 5 GHz band</vt:lpstr>
      <vt:lpstr>It appears the NR-U WI may be less tied to LAA established principles in the 6 GHz band</vt:lpstr>
      <vt:lpstr>It appears the NR-U WI may be less tied to LAA established principles in the 6 GHz band</vt:lpstr>
      <vt:lpstr>PowerPoint Presentation</vt:lpstr>
      <vt:lpstr>3GPP RAN met in March 2019 </vt:lpstr>
      <vt:lpstr>3GPP RAN decided that RAN1 should stop discussing common preambles</vt:lpstr>
      <vt:lpstr>3GPP RAN decided that RAN1 should stop discussing common preambles</vt:lpstr>
      <vt:lpstr>The Coex SC will discuss next step wrt to common preambles</vt:lpstr>
      <vt:lpstr>PowerPoint Presentation</vt:lpstr>
      <vt:lpstr>The Coex SC may hear a report on the 3GPP RAN1 meeting in Xi’an in April 2019</vt:lpstr>
      <vt:lpstr>PowerPoint Presentation</vt:lpstr>
      <vt:lpstr>The Coex SC may hear a report on the 3GPP RAN1 meeting in Reno in May 2019 (this week)</vt:lpstr>
      <vt:lpstr>One of the topics of interest being discussed in Reno is channel access procedures </vt:lpstr>
      <vt:lpstr>One of the topics of interest being discussed in Reno is channel access procedures </vt:lpstr>
      <vt:lpstr>One of the topics of interest being discussed in Reno is channel access procedures </vt:lpstr>
      <vt:lpstr>One of the topics of interest being discussed in Reno is channel access procedures </vt:lpstr>
      <vt:lpstr>PowerPoint Presentation</vt:lpstr>
      <vt:lpstr>Qualcomm made a proposal to FCC to drive coexistence with synchronised access rather than random access </vt:lpstr>
      <vt:lpstr>Qualcomm is to promoting synchronisation in U-NII-7 to the FCC, most recently via an ex-parte</vt:lpstr>
      <vt:lpstr>Qualcomm is to promoting synchronisation in U-NII-7 for coexistence to industry stakeholders</vt:lpstr>
      <vt:lpstr>It is not clear when 802.11 stakeholders will have an opportunity to discuss the concept with its proponents</vt:lpstr>
      <vt:lpstr>Since last discussed … all replies to FCC addressing Qualcomm’s sync proposal for U-NII-7 opposed it</vt:lpstr>
      <vt:lpstr>The Coex SC may discuss next steps in relation to Qualcomm’s sync proposal </vt:lpstr>
      <vt:lpstr>PowerPoint Presentation</vt:lpstr>
      <vt:lpstr>The SC sent an LS to 3GPP RAN4 out of San Diego</vt:lpstr>
      <vt:lpstr>The initial reply to our LS to 3GPP RAN4 was withdrawn</vt:lpstr>
      <vt:lpstr>A response the LS to 3GPP RAN4 has now been (finally) received </vt:lpstr>
      <vt:lpstr>PowerPoint Presentation</vt:lpstr>
      <vt:lpstr>The Coex SC will focus on the Workshop at our meeting in Vienna in July 2019</vt:lpstr>
      <vt:lpstr>The IEEE 802.11 Coexistence SC meeting in Atlanta in May 2019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2019-05-16T15:32:24Z</dcterms:modified>
</cp:coreProperties>
</file>