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8"/>
  </p:notesMasterIdLst>
  <p:handoutMasterIdLst>
    <p:handoutMasterId r:id="rId39"/>
  </p:handoutMasterIdLst>
  <p:sldIdLst>
    <p:sldId id="269" r:id="rId2"/>
    <p:sldId id="278" r:id="rId3"/>
    <p:sldId id="724" r:id="rId4"/>
    <p:sldId id="632" r:id="rId5"/>
    <p:sldId id="716" r:id="rId6"/>
    <p:sldId id="727" r:id="rId7"/>
    <p:sldId id="665" r:id="rId8"/>
    <p:sldId id="666" r:id="rId9"/>
    <p:sldId id="667" r:id="rId10"/>
    <p:sldId id="668" r:id="rId11"/>
    <p:sldId id="669" r:id="rId12"/>
    <p:sldId id="670" r:id="rId13"/>
    <p:sldId id="629" r:id="rId14"/>
    <p:sldId id="710" r:id="rId15"/>
    <p:sldId id="711" r:id="rId16"/>
    <p:sldId id="647" r:id="rId17"/>
    <p:sldId id="677" r:id="rId18"/>
    <p:sldId id="721" r:id="rId19"/>
    <p:sldId id="728" r:id="rId20"/>
    <p:sldId id="729" r:id="rId21"/>
    <p:sldId id="713" r:id="rId22"/>
    <p:sldId id="720" r:id="rId23"/>
    <p:sldId id="725" r:id="rId24"/>
    <p:sldId id="726" r:id="rId25"/>
    <p:sldId id="723" r:id="rId26"/>
    <p:sldId id="732" r:id="rId27"/>
    <p:sldId id="733" r:id="rId28"/>
    <p:sldId id="734" r:id="rId29"/>
    <p:sldId id="735" r:id="rId30"/>
    <p:sldId id="737" r:id="rId31"/>
    <p:sldId id="736" r:id="rId32"/>
    <p:sldId id="731" r:id="rId33"/>
    <p:sldId id="684" r:id="rId34"/>
    <p:sldId id="707" r:id="rId35"/>
    <p:sldId id="590" r:id="rId36"/>
    <p:sldId id="516" r:id="rId37"/>
  </p:sldIdLst>
  <p:sldSz cx="12192000" cy="6858000"/>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006600"/>
    <a:srgbClr val="00CC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45" autoAdjust="0"/>
    <p:restoredTop sz="94041" autoAdjust="0"/>
  </p:normalViewPr>
  <p:slideViewPr>
    <p:cSldViewPr>
      <p:cViewPr>
        <p:scale>
          <a:sx n="60" d="100"/>
          <a:sy n="60" d="100"/>
        </p:scale>
        <p:origin x="686" y="-79"/>
      </p:cViewPr>
      <p:guideLst>
        <p:guide orient="horz" pos="2160"/>
        <p:guide pos="3840"/>
      </p:guideLst>
    </p:cSldViewPr>
  </p:slideViewPr>
  <p:outlineViewPr>
    <p:cViewPr>
      <p:scale>
        <a:sx n="50" d="100"/>
        <a:sy n="50" d="100"/>
      </p:scale>
      <p:origin x="0" y="-26628"/>
    </p:cViewPr>
  </p:outlineViewPr>
  <p:notesTextViewPr>
    <p:cViewPr>
      <p:scale>
        <a:sx n="100" d="100"/>
        <a:sy n="100" d="100"/>
      </p:scale>
      <p:origin x="0" y="0"/>
    </p:cViewPr>
  </p:notesTextViewPr>
  <p:sorterViewPr>
    <p:cViewPr>
      <p:scale>
        <a:sx n="120" d="100"/>
        <a:sy n="12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802.11-19/0568r7</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May 2019</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802.11-19/0568r7</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May 2019</a:t>
            </a:r>
            <a:endParaRPr lang="en-US"/>
          </a:p>
        </p:txBody>
      </p:sp>
      <p:sp>
        <p:nvSpPr>
          <p:cNvPr id="28676" name="Rectangle 4"/>
          <p:cNvSpPr>
            <a:spLocks noGrp="1" noRot="1" noChangeAspect="1" noChangeArrowheads="1" noTextEdit="1"/>
          </p:cNvSpPr>
          <p:nvPr>
            <p:ph type="sldImg" idx="2"/>
          </p:nvPr>
        </p:nvSpPr>
        <p:spPr bwMode="auto">
          <a:xfrm>
            <a:off x="342900" y="703263"/>
            <a:ext cx="617378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802.11-19/0568r7</a:t>
            </a:r>
            <a:endParaRPr lang="en-US" sz="1400" smtClean="0"/>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xfrm>
            <a:off x="342900" y="703263"/>
            <a:ext cx="6173788" cy="3473450"/>
          </a:xfrm>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594198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802.11-19/0568r7</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13</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717577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802.11-19/0568r7</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14</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203130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802.11-19/0568r7</a:t>
            </a:r>
            <a:endParaRPr lang="en-US"/>
          </a:p>
        </p:txBody>
      </p:sp>
      <p:sp>
        <p:nvSpPr>
          <p:cNvPr id="5" name="Date Placeholder 4"/>
          <p:cNvSpPr>
            <a:spLocks noGrp="1"/>
          </p:cNvSpPr>
          <p:nvPr>
            <p:ph type="dt" idx="11"/>
          </p:nvPr>
        </p:nvSpPr>
        <p:spPr/>
        <p:txBody>
          <a:bodyPr/>
          <a:lstStyle/>
          <a:p>
            <a:pPr>
              <a:defRPr/>
            </a:pPr>
            <a:r>
              <a:rPr lang="en-US" smtClean="0"/>
              <a:t>May 2019</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15</a:t>
            </a:fld>
            <a:endParaRPr lang="en-US"/>
          </a:p>
        </p:txBody>
      </p:sp>
    </p:spTree>
    <p:extLst>
      <p:ext uri="{BB962C8B-B14F-4D97-AF65-F5344CB8AC3E}">
        <p14:creationId xmlns:p14="http://schemas.microsoft.com/office/powerpoint/2010/main" val="18359908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802.11-19/0568r7</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16</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1899465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802.11-19/0568r7</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17</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6205684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802.11-19/0568r7</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18</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1373157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802.11-19/0568r7</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19</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142938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802.11-19/0568r7</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20</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8917191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802.11-19/0568r7</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5861430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802.11-19/0568r7</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9698160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802.11-19/0568r7</a:t>
            </a:r>
            <a:endParaRPr lang="en-US" sz="1400" smtClean="0"/>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xfrm>
            <a:off x="342900" y="703263"/>
            <a:ext cx="6173788" cy="3473450"/>
          </a:xfrm>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extLst>
      <p:ext uri="{BB962C8B-B14F-4D97-AF65-F5344CB8AC3E}">
        <p14:creationId xmlns:p14="http://schemas.microsoft.com/office/powerpoint/2010/main" val="25748548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802.11-19/0568r7</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23</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70947302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802.11-19/0568r7</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24</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78177222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802.11-19/0568r7</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25</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80055660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802.11-19/0568r7</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26</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417202666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802.11-19/0568r7</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27</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425267417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802.11-19/0568r7</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28</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56633854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802.11-19/0568r7</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29</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61845521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802.11-19/0568r7</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30</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96190358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802.11-19/0568r7</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31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9216008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802.11-19/0568r7</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32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5494966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802.11-19/0568r7</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55839995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802.11-19/0568r7</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33</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38765209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802.11-19/0568r7</a:t>
            </a:r>
            <a:endParaRPr lang="en-US"/>
          </a:p>
        </p:txBody>
      </p:sp>
      <p:sp>
        <p:nvSpPr>
          <p:cNvPr id="5" name="Date Placeholder 4"/>
          <p:cNvSpPr>
            <a:spLocks noGrp="1"/>
          </p:cNvSpPr>
          <p:nvPr>
            <p:ph type="dt" idx="11"/>
          </p:nvPr>
        </p:nvSpPr>
        <p:spPr/>
        <p:txBody>
          <a:bodyPr/>
          <a:lstStyle/>
          <a:p>
            <a:pPr>
              <a:defRPr/>
            </a:pPr>
            <a:r>
              <a:rPr lang="en-US" smtClean="0"/>
              <a:t>May 2019</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2BF0D095-F52D-480A-94DF-9FA296D2C069}" type="slidenum">
              <a:rPr lang="en-US" smtClean="0"/>
              <a:pPr>
                <a:defRPr/>
              </a:pPr>
              <a:t>34</a:t>
            </a:fld>
            <a:endParaRPr lang="en-US"/>
          </a:p>
        </p:txBody>
      </p:sp>
    </p:spTree>
    <p:extLst>
      <p:ext uri="{BB962C8B-B14F-4D97-AF65-F5344CB8AC3E}">
        <p14:creationId xmlns:p14="http://schemas.microsoft.com/office/powerpoint/2010/main" val="230262497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802.11-19/0568r7</a:t>
            </a:r>
            <a:endParaRPr lang="en-US" sz="1400" smtClean="0"/>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35</a:t>
            </a:fld>
            <a:endParaRPr lang="en-US" smtClean="0"/>
          </a:p>
        </p:txBody>
      </p:sp>
      <p:sp>
        <p:nvSpPr>
          <p:cNvPr id="53254" name="Rectangle 2"/>
          <p:cNvSpPr>
            <a:spLocks noGrp="1" noRot="1" noChangeAspect="1" noChangeArrowheads="1" noTextEdit="1"/>
          </p:cNvSpPr>
          <p:nvPr>
            <p:ph type="sldImg"/>
          </p:nvPr>
        </p:nvSpPr>
        <p:spPr>
          <a:xfrm>
            <a:off x="342900" y="703263"/>
            <a:ext cx="6173788" cy="3473450"/>
          </a:xfrm>
          <a:ln/>
        </p:spPr>
      </p:sp>
      <p:sp>
        <p:nvSpPr>
          <p:cNvPr id="53255"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55093275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802.11-19/0568r7</a:t>
            </a:r>
            <a:endParaRPr lang="en-US" sz="1400" smtClean="0"/>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36</a:t>
            </a:fld>
            <a:endParaRPr lang="en-US" smtClean="0"/>
          </a:p>
        </p:txBody>
      </p:sp>
      <p:sp>
        <p:nvSpPr>
          <p:cNvPr id="55302" name="Rectangle 2"/>
          <p:cNvSpPr>
            <a:spLocks noGrp="1" noRot="1" noChangeAspect="1" noChangeArrowheads="1" noTextEdit="1"/>
          </p:cNvSpPr>
          <p:nvPr>
            <p:ph type="sldImg"/>
          </p:nvPr>
        </p:nvSpPr>
        <p:spPr>
          <a:xfrm>
            <a:off x="342900" y="703263"/>
            <a:ext cx="6173788" cy="3473450"/>
          </a:xfrm>
          <a:ln/>
        </p:spPr>
      </p:sp>
      <p:sp>
        <p:nvSpPr>
          <p:cNvPr id="553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2706152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802.11-19/0568r7</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4</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4466028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802.11-19/0568r7</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5</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2616283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802.11-19/0568r7</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6</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6862464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7</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5476176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11</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8907742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390C1BA6-60C6-42DD-8486-B24E4CAD482E}" type="slidenum">
              <a:rPr lang="en-US" altLang="en-US"/>
              <a:pPr/>
              <a:t>12</a:t>
            </a:fld>
            <a:endParaRPr lang="en-US" altLang="en-US"/>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Page </a:t>
            </a:r>
            <a:fld id="{0BADC4BB-A347-4EA7-8640-97038D52B133}" type="slidenum">
              <a:rPr lang="en-US" altLang="en-US">
                <a:ea typeface="MS Gothic" panose="020B0609070205080204" pitchFamily="49" charset="-128"/>
              </a:rPr>
              <a:pPr algn="r" hangingPunct="0">
                <a:buClrTx/>
                <a:buFontTx/>
                <a:buNone/>
              </a:pPr>
              <a:t>12</a:t>
            </a:fld>
            <a:endParaRPr lang="en-US" altLang="en-US">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Tree>
    <p:extLst>
      <p:ext uri="{BB962C8B-B14F-4D97-AF65-F5344CB8AC3E}">
        <p14:creationId xmlns:p14="http://schemas.microsoft.com/office/powerpoint/2010/main" val="27418523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4964"/>
            <a:ext cx="25251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May 2019</a:t>
            </a:r>
            <a:endParaRPr lang="en-US" dirty="0"/>
          </a:p>
        </p:txBody>
      </p:sp>
      <p:sp>
        <p:nvSpPr>
          <p:cNvPr id="1029" name="Rectangle 5"/>
          <p:cNvSpPr>
            <a:spLocks noGrp="1" noChangeArrowheads="1"/>
          </p:cNvSpPr>
          <p:nvPr>
            <p:ph type="ftr" sz="quarter" idx="3"/>
          </p:nvPr>
        </p:nvSpPr>
        <p:spPr bwMode="auto">
          <a:xfrm>
            <a:off x="9447138" y="6475413"/>
            <a:ext cx="194476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7862236" y="332601"/>
            <a:ext cx="339843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a:t>
            </a:r>
            <a:r>
              <a:rPr lang="en-US" altLang="en-US" sz="1800" b="1" dirty="0" smtClean="0"/>
              <a:t>802.11-19/0568r7</a:t>
            </a:r>
            <a:endParaRPr lang="en-US" altLang="en-US" sz="1800" b="1" dirty="0" smtClean="0"/>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033" name="Rectangle 9"/>
          <p:cNvSpPr>
            <a:spLocks noChangeArrowheads="1"/>
          </p:cNvSpPr>
          <p:nvPr/>
        </p:nvSpPr>
        <p:spPr bwMode="auto">
          <a:xfrm>
            <a:off x="914401" y="6475413"/>
            <a:ext cx="4792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z="1200" smtClean="0"/>
              <a:t>Agenda</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9/11-19-0251-00-000m-minutes-for-revmd-march-2019-vancouver.docx" TargetMode="External"/><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hyperlink" Target="https://mentor.ieee.org/802.11/dcn/19/11-19-0596-01-000m-minutes-for-revmd-adhoc-april-2-4-portland.docx" TargetMode="External"/><Relationship Id="rId5" Type="http://schemas.openxmlformats.org/officeDocument/2006/relationships/hyperlink" Target="https://mentor.ieee.org/802.11/dcn/19/11-19-0611-03-000m-revmd-telecon-minutes-april-may.docx" TargetMode="External"/><Relationship Id="rId4" Type="http://schemas.openxmlformats.org/officeDocument/2006/relationships/hyperlink" Target="https://mentor.ieee.org/802.11/dcn/19/11-19-0575-00-000m-minutes-for-revmd-telecon-march-29-2019.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19/11-19-0142-08-000m-revmd-wg-lb236-comments-for-editor-ad-hoc.xls" TargetMode="External"/><Relationship Id="rId2" Type="http://schemas.openxmlformats.org/officeDocument/2006/relationships/notesSlide" Target="../notesSlides/notesSlide15.xml"/><Relationship Id="rId1" Type="http://schemas.openxmlformats.org/officeDocument/2006/relationships/slideLayout" Target="../slideLayouts/slideLayout7.xml"/><Relationship Id="rId6" Type="http://schemas.openxmlformats.org/officeDocument/2006/relationships/hyperlink" Target="https://mentor.ieee.org/802.11/dcn/19/11-19-0156-07-000m-lb236-revmd-phy-sec-comments.xlsx" TargetMode="External"/><Relationship Id="rId5" Type="http://schemas.openxmlformats.org/officeDocument/2006/relationships/hyperlink" Target="https://mentor.ieee.org/802.11/dcn/17/11-17-0927-37-000m-revmd-mac-comments.xls%20except%20for%202082" TargetMode="External"/><Relationship Id="rId4" Type="http://schemas.openxmlformats.org/officeDocument/2006/relationships/hyperlink" Target="https://mentor.ieee.org/802.11/dcn/19/11-19-0143-11-000m-revmd-editor2-lb236-comments.xlsx"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9/11-19-0156-07-000m-lb236-revmd-phy-sec-comments.xlsx" TargetMode="External"/><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9/11-19-0156-07-000m-lb236-revmd-phy-sec-comments.xlsx" TargetMode="External"/><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9/11-19-0336-02-000m-cids-2709-2710-2711.docx" TargetMode="External"/><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9/11-19-0781-00-000m-issues-in-revmd-d2-2-related-to-ccmp-for-pv1-mpdu.doc" TargetMode="External"/><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19/11-19-0733-00-000m-fixing-some-sae-issues.docx" TargetMode="External"/><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19/11-19-0608-02-000m-pics-cf-items.ppt" TargetMode="External"/><Relationship Id="rId2" Type="http://schemas.openxmlformats.org/officeDocument/2006/relationships/notesSlide" Target="../notesSlides/notesSlide22.xml"/><Relationship Id="rId1" Type="http://schemas.openxmlformats.org/officeDocument/2006/relationships/slideLayout" Target="../slideLayouts/slideLayout7.xml"/><Relationship Id="rId4" Type="http://schemas.openxmlformats.org/officeDocument/2006/relationships/hyperlink" Target="https://mentor.ieee.org/802.11/dcn/19/11-19-0609-02-000m-pics-pc-items.ppt"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19/11-19-0420-04-000m-cr-2693-mirrored-scs.docx" TargetMode="External"/><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19/11-19-0893-01-000m-may-or-may-not-that-is-the-question.docx" TargetMode="External"/><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19/11-19-0907-00-000m-fils-association-response-rsne.docx" TargetMode="External"/><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19/11-19-0114-05-000m-text-proposal-for-protecting-twt-action-frames.doc" TargetMode="External"/><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19/11-19-0919-00-000m-ft-initial-md-association-using-cached-pmksa.docx" TargetMode="External"/><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19/11-19-0630-02-000m-active-scan-figure-cid.docx" TargetMode="External"/><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hyperlink" Target="http://www.techstreet.com/ieee/products/vendor_id/7028"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11/dcn/17/11-17-0004-03-0000-revision-par-proposal-tgmd.doc"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 Id="rId6" Type="http://schemas.openxmlformats.org/officeDocument/2006/relationships/hyperlink" Target="https://standards.ieee.org/develop/project/802.11.html" TargetMode="External"/><Relationship Id="rId5" Type="http://schemas.openxmlformats.org/officeDocument/2006/relationships/hyperlink" Target="https://mentor.ieee.org/802.11/dcn/18/11-18-0611-15-000m-revmd-wg-ballot-comments.xls" TargetMode="External"/><Relationship Id="rId4" Type="http://schemas.openxmlformats.org/officeDocument/2006/relationships/hyperlink" Target="https://mentor.ieee.org/802.11/dcn/17/11-17-0914-06-000m-revmd-wg-cc-comments.xls"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18/11-18-0616-00-000m-minutes-revmd-may-2018-warsaw.docx" TargetMode="External"/><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dirty="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3076"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2209800" y="685800"/>
            <a:ext cx="8610600" cy="1066800"/>
          </a:xfrm>
        </p:spPr>
        <p:txBody>
          <a:bodyPr/>
          <a:lstStyle/>
          <a:p>
            <a:r>
              <a:rPr lang="en-US" altLang="en-US" dirty="0" smtClean="0"/>
              <a:t>IEEE 802.11 </a:t>
            </a:r>
            <a:r>
              <a:rPr lang="en-US" altLang="en-US" dirty="0" err="1" smtClean="0"/>
              <a:t>TGmd</a:t>
            </a:r>
            <a:r>
              <a:rPr lang="en-US" altLang="en-US" dirty="0" smtClean="0"/>
              <a:t> May 2019 Agenda</a:t>
            </a:r>
          </a:p>
        </p:txBody>
      </p:sp>
      <p:sp>
        <p:nvSpPr>
          <p:cNvPr id="2054" name="Rectangle 6"/>
          <p:cNvSpPr>
            <a:spLocks noGrp="1" noChangeArrowheads="1"/>
          </p:cNvSpPr>
          <p:nvPr>
            <p:ph type="body" idx="1"/>
          </p:nvPr>
        </p:nvSpPr>
        <p:spPr>
          <a:xfrm>
            <a:off x="2209800" y="1524000"/>
            <a:ext cx="7772400" cy="381000"/>
          </a:xfrm>
        </p:spPr>
        <p:txBody>
          <a:bodyPr/>
          <a:lstStyle/>
          <a:p>
            <a:pPr algn="ctr">
              <a:lnSpc>
                <a:spcPct val="90000"/>
              </a:lnSpc>
              <a:buFontTx/>
              <a:buNone/>
            </a:pPr>
            <a:r>
              <a:rPr lang="en-US" altLang="en-US" sz="2000" dirty="0"/>
              <a:t>Date:</a:t>
            </a:r>
            <a:r>
              <a:rPr lang="en-US" altLang="en-US" sz="2000" b="0" dirty="0"/>
              <a:t> </a:t>
            </a:r>
            <a:r>
              <a:rPr lang="en-US" altLang="en-US" sz="2000" b="0" dirty="0" smtClean="0"/>
              <a:t>2019-05-16</a:t>
            </a:r>
            <a:endParaRPr lang="en-US" altLang="en-US" sz="2000" b="0" dirty="0"/>
          </a:p>
        </p:txBody>
      </p:sp>
      <p:graphicFrame>
        <p:nvGraphicFramePr>
          <p:cNvPr id="2055" name="Object 11"/>
          <p:cNvGraphicFramePr>
            <a:graphicFrameLocks noChangeAspect="1"/>
          </p:cNvGraphicFramePr>
          <p:nvPr>
            <p:extLst>
              <p:ext uri="{D42A27DB-BD31-4B8C-83A1-F6EECF244321}">
                <p14:modId xmlns:p14="http://schemas.microsoft.com/office/powerpoint/2010/main" val="284026159"/>
              </p:ext>
            </p:extLst>
          </p:nvPr>
        </p:nvGraphicFramePr>
        <p:xfrm>
          <a:off x="2044700" y="2274889"/>
          <a:ext cx="8102600" cy="2498725"/>
        </p:xfrm>
        <a:graphic>
          <a:graphicData uri="http://schemas.openxmlformats.org/presentationml/2006/ole">
            <mc:AlternateContent xmlns:mc="http://schemas.openxmlformats.org/markup-compatibility/2006">
              <mc:Choice xmlns:v="urn:schemas-microsoft-com:vml" Requires="v">
                <p:oleObj spid="_x0000_s4210" name="Document" r:id="rId4" imgW="8254447" imgH="2544858" progId="Word.Document.8">
                  <p:embed/>
                </p:oleObj>
              </mc:Choice>
              <mc:Fallback>
                <p:oleObj name="Document" r:id="rId4" imgW="8254447" imgH="2544858" progId="Word.Document.8">
                  <p:embed/>
                  <p:pic>
                    <p:nvPicPr>
                      <p:cNvPr id="0" name="Object 11"/>
                      <p:cNvPicPr>
                        <a:picLocks noChangeAspect="1" noChangeArrowheads="1"/>
                      </p:cNvPicPr>
                      <p:nvPr/>
                    </p:nvPicPr>
                    <p:blipFill>
                      <a:blip r:embed="rId5"/>
                      <a:srcRect/>
                      <a:stretch>
                        <a:fillRect/>
                      </a:stretch>
                    </p:blipFill>
                    <p:spPr bwMode="auto">
                      <a:xfrm>
                        <a:off x="2044700" y="2274889"/>
                        <a:ext cx="8102600" cy="249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752600" y="381000"/>
            <a:ext cx="8686800" cy="1143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type="body" idx="1"/>
          </p:nvPr>
        </p:nvSpPr>
        <p:spPr>
          <a:xfrm>
            <a:off x="2209800" y="1420812"/>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r>
              <a:rPr lang="en-US" smtClean="0"/>
              <a:t>May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10</a:t>
            </a:fld>
            <a:endParaRPr lang="en-US"/>
          </a:p>
        </p:txBody>
      </p:sp>
    </p:spTree>
    <p:extLst>
      <p:ext uri="{BB962C8B-B14F-4D97-AF65-F5344CB8AC3E}">
        <p14:creationId xmlns:p14="http://schemas.microsoft.com/office/powerpoint/2010/main" val="73750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905000" y="685800"/>
            <a:ext cx="8458200" cy="609600"/>
          </a:xfrm>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1828800" y="1447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Bylaws</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Operations Manual</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a:t>
            </a:r>
            <a:r>
              <a:rPr lang="en-US" altLang="en-US" sz="2000" b="1" i="1">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May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11</a:t>
            </a:fld>
            <a:endParaRPr lang="en-US"/>
          </a:p>
        </p:txBody>
      </p:sp>
    </p:spTree>
    <p:extLst>
      <p:ext uri="{BB962C8B-B14F-4D97-AF65-F5344CB8AC3E}">
        <p14:creationId xmlns:p14="http://schemas.microsoft.com/office/powerpoint/2010/main" val="953826921"/>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5868989" y="6475414"/>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a:ea typeface="MS Gothic" panose="020B0609070205080204" pitchFamily="49" charset="-128"/>
              </a:rPr>
              <a:t>Slide </a:t>
            </a:r>
            <a:fld id="{5DC26805-48A2-4BF2-BAB1-A04A6CDBCF81}" type="slidenum">
              <a:rPr lang="en-US" altLang="en-US">
                <a:ea typeface="MS Gothic" panose="020B0609070205080204" pitchFamily="49" charset="-128"/>
              </a:rPr>
              <a:pPr hangingPunct="0">
                <a:buClrTx/>
                <a:buFontTx/>
                <a:buNone/>
              </a:pPr>
              <a:t>12</a:t>
            </a:fld>
            <a:endParaRPr lang="en-US" altLang="en-US">
              <a:ea typeface="MS Gothic" panose="020B0609070205080204" pitchFamily="49" charset="-128"/>
            </a:endParaRPr>
          </a:p>
        </p:txBody>
      </p:sp>
      <p:sp>
        <p:nvSpPr>
          <p:cNvPr id="4100" name="Rectangle 4"/>
          <p:cNvSpPr>
            <a:spLocks noGrp="1" noChangeArrowheads="1"/>
          </p:cNvSpPr>
          <p:nvPr>
            <p:ph type="title"/>
          </p:nvPr>
        </p:nvSpPr>
        <p:spPr>
          <a:xfrm>
            <a:off x="2209800" y="439738"/>
            <a:ext cx="8001000" cy="1160463"/>
          </a:xfrm>
          <a:ln/>
        </p:spPr>
        <p:txBody>
          <a:bodyPr vert="horz" wrap="square" lIns="90000" tIns="46800" rIns="90000" bIns="46800" numCol="1" anchor="ctr" anchorCtr="0" compatLnSpc="1">
            <a:prstTxWarp prst="textNoShape">
              <a:avLst/>
            </a:prstTxWarp>
          </a:bodyPr>
          <a:lstStyle/>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dirty="0">
                <a:solidFill>
                  <a:srgbClr val="000000"/>
                </a:solidFill>
              </a:rPr>
              <a:t>Participation in IEEE 802 Meetings</a:t>
            </a:r>
          </a:p>
        </p:txBody>
      </p:sp>
      <p:sp>
        <p:nvSpPr>
          <p:cNvPr id="4101" name="Text Box 5"/>
          <p:cNvSpPr txBox="1">
            <a:spLocks noChangeArrowheads="1"/>
          </p:cNvSpPr>
          <p:nvPr/>
        </p:nvSpPr>
        <p:spPr bwMode="auto">
          <a:xfrm>
            <a:off x="2209800" y="1447800"/>
            <a:ext cx="7848600" cy="4618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pPr>
            <a:r>
              <a:rPr lang="en-GB" altLang="en-US" sz="1600" b="1" dirty="0">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ea typeface="MS Gothic" panose="020B0609070205080204" pitchFamily="49" charset="-128"/>
              </a:rPr>
              <a:t>https://standards.ieee.org/develop/policies/bylaws/sb_bylaws.pdf </a:t>
            </a:r>
            <a:r>
              <a:rPr lang="en-GB" altLang="en-US" sz="1400" b="1" dirty="0">
                <a:ea typeface="MS Gothic" panose="020B0609070205080204" pitchFamily="49" charset="-128"/>
              </a:rPr>
              <a:t> section 5.2.1.3 and the IEEE 802 LMSC Working Group Policies and Procedures,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3.4.1 “Chair”, list item x.</a:t>
            </a:r>
          </a:p>
          <a:p>
            <a:pPr>
              <a:spcBef>
                <a:spcPts val="600"/>
              </a:spcBef>
            </a:pPr>
            <a:r>
              <a:rPr lang="en-GB" altLang="en-US" sz="1600" b="1" dirty="0">
                <a:ea typeface="MS Gothic" panose="020B0609070205080204" pitchFamily="49" charset="-128"/>
              </a:rPr>
              <a:t>By participating in IEEE 802 meetings, you accept these requirements.  If you do not agree to these policies then you shall not participate.</a:t>
            </a:r>
            <a:br>
              <a:rPr lang="en-GB" altLang="en-US" sz="1600" b="1" dirty="0">
                <a:ea typeface="MS Gothic" panose="020B0609070205080204" pitchFamily="49" charset="-128"/>
              </a:rPr>
            </a:br>
            <a:r>
              <a:rPr lang="en-GB" altLang="en-US" sz="1600" b="1" dirty="0">
                <a:ea typeface="MS Gothic" panose="020B0609070205080204" pitchFamily="49" charset="-128"/>
              </a:rPr>
              <a:t/>
            </a:r>
            <a:br>
              <a:rPr lang="en-GB" altLang="en-US" sz="1600" b="1" dirty="0">
                <a:ea typeface="MS Gothic" panose="020B0609070205080204" pitchFamily="49" charset="-128"/>
              </a:rPr>
            </a:br>
            <a:r>
              <a:rPr lang="en-GB" altLang="en-US" dirty="0">
                <a:ea typeface="MS Gothic" panose="020B0609070205080204" pitchFamily="49" charset="-128"/>
              </a:rPr>
              <a:t>(Latest revision of IEEE 802 LMSC Working Group Policies and Procedures: http://www.ieee802.org/devdocs.shtml)</a:t>
            </a:r>
            <a:br>
              <a:rPr lang="en-GB" altLang="en-US" dirty="0">
                <a:ea typeface="MS Gothic" panose="020B0609070205080204" pitchFamily="49" charset="-128"/>
              </a:rPr>
            </a:br>
            <a:endParaRPr lang="en-GB" altLang="en-US" dirty="0">
              <a:ea typeface="MS Gothic" panose="020B0609070205080204" pitchFamily="49" charset="-128"/>
            </a:endParaRPr>
          </a:p>
        </p:txBody>
      </p:sp>
      <p:sp>
        <p:nvSpPr>
          <p:cNvPr id="2" name="Date Placeholder 1"/>
          <p:cNvSpPr>
            <a:spLocks noGrp="1"/>
          </p:cNvSpPr>
          <p:nvPr>
            <p:ph type="dt" sz="half" idx="10"/>
          </p:nvPr>
        </p:nvSpPr>
        <p:spPr/>
        <p:txBody>
          <a:bodyPr/>
          <a:lstStyle/>
          <a:p>
            <a:pPr>
              <a:defRPr/>
            </a:pPr>
            <a:r>
              <a:rPr lang="en-US" smtClean="0"/>
              <a:t>May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12</a:t>
            </a:fld>
            <a:endParaRPr lang="en-US"/>
          </a:p>
        </p:txBody>
      </p:sp>
    </p:spTree>
    <p:extLst>
      <p:ext uri="{BB962C8B-B14F-4D97-AF65-F5344CB8AC3E}">
        <p14:creationId xmlns:p14="http://schemas.microsoft.com/office/powerpoint/2010/main" val="162683330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13</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Standard and Amendment Ratification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524000" y="1356519"/>
            <a:ext cx="9448800" cy="5210175"/>
          </a:xfrm>
        </p:spPr>
        <p:txBody>
          <a:bodyPr/>
          <a:lstStyle/>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802.11-2016 approved &amp; published December 2016</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802.11ai-2016 approved &amp; published December </a:t>
            </a:r>
            <a:r>
              <a:rPr lang="en-US" altLang="en-US" sz="2000" dirty="0" smtClean="0">
                <a:solidFill>
                  <a:srgbClr val="006600"/>
                </a:solidFill>
              </a:rPr>
              <a:t>2016*</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802.11ah-2016 approved December 2016; publication </a:t>
            </a:r>
            <a:r>
              <a:rPr lang="en-US" altLang="en-US" sz="2000" dirty="0" smtClean="0">
                <a:solidFill>
                  <a:srgbClr val="006600"/>
                </a:solidFill>
              </a:rPr>
              <a:t>May 2017*</a:t>
            </a:r>
            <a:endParaRPr lang="en-US" altLang="en-US" sz="2000" dirty="0">
              <a:solidFill>
                <a:srgbClr val="006600"/>
              </a:solidFill>
            </a:endParaRP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802.11aj-2018 – Approved February 2018, April </a:t>
            </a:r>
            <a:r>
              <a:rPr lang="en-US" altLang="en-US" sz="2000" dirty="0" smtClean="0">
                <a:solidFill>
                  <a:srgbClr val="006600"/>
                </a:solidFill>
              </a:rPr>
              <a:t>publication*</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802.11ak-2018 – Approved March 2018, June </a:t>
            </a:r>
            <a:r>
              <a:rPr lang="en-US" altLang="en-US" sz="2000" dirty="0" smtClean="0">
                <a:solidFill>
                  <a:srgbClr val="006600"/>
                </a:solidFill>
              </a:rPr>
              <a:t>publication*</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802.11aq-2018 – Approved June 2018, </a:t>
            </a:r>
            <a:r>
              <a:rPr lang="en-US" altLang="en-US" sz="2000" dirty="0" smtClean="0">
                <a:solidFill>
                  <a:srgbClr val="006600"/>
                </a:solidFill>
              </a:rPr>
              <a:t>August publication*</a:t>
            </a:r>
            <a:endParaRPr lang="en-US" altLang="en-US" sz="2000" dirty="0">
              <a:solidFill>
                <a:srgbClr val="006600"/>
              </a:solidFill>
            </a:endParaRPr>
          </a:p>
          <a:p>
            <a:pPr>
              <a:lnSpc>
                <a:spcPct val="80000"/>
              </a:lnSpc>
            </a:pPr>
            <a:endParaRPr lang="en-US" altLang="en-US" sz="2000" dirty="0" smtClean="0"/>
          </a:p>
          <a:p>
            <a:pPr>
              <a:lnSpc>
                <a:spcPct val="80000"/>
              </a:lnSpc>
            </a:pPr>
            <a:r>
              <a:rPr lang="en-US" altLang="en-US" sz="2000" dirty="0" smtClean="0">
                <a:solidFill>
                  <a:srgbClr val="006600"/>
                </a:solidFill>
                <a:sym typeface="Wingdings" panose="05000000000000000000" pitchFamily="2" charset="2"/>
              </a:rPr>
              <a:t> ---------------</a:t>
            </a:r>
            <a:r>
              <a:rPr lang="en-US" altLang="en-US" sz="2000" dirty="0" err="1" smtClean="0">
                <a:solidFill>
                  <a:srgbClr val="006600"/>
                </a:solidFill>
                <a:sym typeface="Wingdings" panose="05000000000000000000" pitchFamily="2" charset="2"/>
              </a:rPr>
              <a:t>TGmd</a:t>
            </a:r>
            <a:r>
              <a:rPr lang="en-US" altLang="en-US" sz="2000" dirty="0" smtClean="0">
                <a:solidFill>
                  <a:srgbClr val="006600"/>
                </a:solidFill>
                <a:sym typeface="Wingdings" panose="05000000000000000000" pitchFamily="2" charset="2"/>
              </a:rPr>
              <a:t> Ratification</a:t>
            </a:r>
            <a:r>
              <a:rPr lang="en-US" altLang="en-US" sz="2000" dirty="0">
                <a:solidFill>
                  <a:srgbClr val="006600"/>
                </a:solidFill>
                <a:sym typeface="Wingdings" panose="05000000000000000000" pitchFamily="2" charset="2"/>
              </a:rPr>
              <a:t> --------------- </a:t>
            </a:r>
            <a:r>
              <a:rPr lang="en-US" altLang="en-US" sz="2000" dirty="0" smtClean="0">
                <a:solidFill>
                  <a:srgbClr val="006600"/>
                </a:solidFill>
                <a:sym typeface="Wingdings" panose="05000000000000000000" pitchFamily="2" charset="2"/>
              </a:rPr>
              <a:t> </a:t>
            </a:r>
          </a:p>
          <a:p>
            <a:pPr>
              <a:lnSpc>
                <a:spcPct val="80000"/>
              </a:lnSpc>
            </a:pPr>
            <a:endParaRPr lang="en-US" altLang="en-US" sz="2000" dirty="0">
              <a:solidFill>
                <a:srgbClr val="006600"/>
              </a:solidFill>
            </a:endParaRPr>
          </a:p>
          <a:p>
            <a:pPr>
              <a:lnSpc>
                <a:spcPct val="80000"/>
              </a:lnSpc>
            </a:pPr>
            <a:r>
              <a:rPr lang="en-US" altLang="en-US" sz="2000" dirty="0"/>
              <a:t>P802.11ax – </a:t>
            </a:r>
            <a:r>
              <a:rPr lang="en-US" altLang="en-US" sz="2000" dirty="0" smtClean="0"/>
              <a:t>to follow </a:t>
            </a:r>
            <a:r>
              <a:rPr lang="en-US" altLang="en-US" sz="2000" dirty="0" err="1" smtClean="0"/>
              <a:t>REVmd</a:t>
            </a:r>
            <a:r>
              <a:rPr lang="en-US" altLang="en-US" sz="2000" dirty="0" smtClean="0"/>
              <a:t> SASB approval</a:t>
            </a:r>
            <a:endParaRPr lang="en-US" altLang="en-US" sz="2000" dirty="0"/>
          </a:p>
          <a:p>
            <a:pPr>
              <a:lnSpc>
                <a:spcPct val="80000"/>
              </a:lnSpc>
            </a:pPr>
            <a:r>
              <a:rPr lang="en-US" altLang="en-US" sz="2000" dirty="0"/>
              <a:t>P802.11ay – to follow </a:t>
            </a:r>
            <a:r>
              <a:rPr lang="en-US" altLang="en-US" sz="2000" dirty="0" err="1"/>
              <a:t>REVmd</a:t>
            </a:r>
            <a:r>
              <a:rPr lang="en-US" altLang="en-US" sz="2000" dirty="0"/>
              <a:t> SASB approval</a:t>
            </a:r>
          </a:p>
          <a:p>
            <a:pPr>
              <a:lnSpc>
                <a:spcPct val="80000"/>
              </a:lnSpc>
            </a:pPr>
            <a:r>
              <a:rPr lang="en-US" altLang="en-US" sz="2000" dirty="0" smtClean="0"/>
              <a:t>P802.11ba </a:t>
            </a:r>
            <a:r>
              <a:rPr lang="en-US" altLang="en-US" sz="2000"/>
              <a:t>– </a:t>
            </a:r>
            <a:r>
              <a:rPr lang="en-US" altLang="en-US" sz="2000" smtClean="0"/>
              <a:t>Sept </a:t>
            </a:r>
            <a:r>
              <a:rPr lang="en-US" altLang="en-US" sz="2000" dirty="0"/>
              <a:t>2020</a:t>
            </a:r>
          </a:p>
          <a:p>
            <a:pPr>
              <a:lnSpc>
                <a:spcPct val="80000"/>
              </a:lnSpc>
            </a:pPr>
            <a:r>
              <a:rPr lang="en-US" altLang="en-US" sz="2000" dirty="0"/>
              <a:t>P802.11az – Mar </a:t>
            </a:r>
            <a:r>
              <a:rPr lang="en-US" altLang="en-US" sz="2000" dirty="0" smtClean="0"/>
              <a:t>2021</a:t>
            </a:r>
          </a:p>
          <a:p>
            <a:pPr>
              <a:lnSpc>
                <a:spcPct val="80000"/>
              </a:lnSpc>
            </a:pPr>
            <a:endParaRPr lang="en-US" altLang="en-US" sz="2000" dirty="0" smtClean="0"/>
          </a:p>
          <a:p>
            <a:pPr>
              <a:lnSpc>
                <a:spcPct val="80000"/>
              </a:lnSpc>
            </a:pPr>
            <a:r>
              <a:rPr lang="en-US" altLang="en-US" sz="2000" dirty="0" smtClean="0">
                <a:solidFill>
                  <a:srgbClr val="006600"/>
                </a:solidFill>
              </a:rPr>
              <a:t>*Amendment roll-in completed</a:t>
            </a:r>
            <a:endParaRPr lang="en-US" altLang="en-US" sz="2000" dirty="0">
              <a:solidFill>
                <a:srgbClr val="006600"/>
              </a:solidFill>
            </a:endParaRPr>
          </a:p>
        </p:txBody>
      </p:sp>
    </p:spTree>
    <p:extLst>
      <p:ext uri="{BB962C8B-B14F-4D97-AF65-F5344CB8AC3E}">
        <p14:creationId xmlns:p14="http://schemas.microsoft.com/office/powerpoint/2010/main" val="9685189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6"/>
          <p:cNvGraphicFramePr>
            <a:graphicFrameLocks/>
          </p:cNvGraphicFramePr>
          <p:nvPr>
            <p:extLst>
              <p:ext uri="{D42A27DB-BD31-4B8C-83A1-F6EECF244321}">
                <p14:modId xmlns:p14="http://schemas.microsoft.com/office/powerpoint/2010/main" val="268178973"/>
              </p:ext>
            </p:extLst>
          </p:nvPr>
        </p:nvGraphicFramePr>
        <p:xfrm>
          <a:off x="496962" y="1517057"/>
          <a:ext cx="7542138" cy="4425179"/>
        </p:xfrm>
        <a:graphic>
          <a:graphicData uri="http://schemas.openxmlformats.org/drawingml/2006/table">
            <a:tbl>
              <a:tblPr firstRow="1" bandRow="1">
                <a:tableStyleId>{21E4AEA4-8DFA-4A89-87EB-49C32662AFE0}</a:tableStyleId>
              </a:tblPr>
              <a:tblGrid>
                <a:gridCol w="3867878"/>
                <a:gridCol w="3674260"/>
              </a:tblGrid>
              <a:tr h="457351">
                <a:tc>
                  <a:txBody>
                    <a:bodyPr/>
                    <a:lstStyle/>
                    <a:p>
                      <a:pPr>
                        <a:lnSpc>
                          <a:spcPct val="80000"/>
                        </a:lnSpc>
                      </a:pPr>
                      <a:r>
                        <a:rPr lang="en-US" altLang="en-US" sz="2400" b="1" dirty="0" smtClean="0"/>
                        <a:t>Milestone</a:t>
                      </a:r>
                    </a:p>
                  </a:txBody>
                  <a:tcPr/>
                </a:tc>
                <a:tc>
                  <a:txBody>
                    <a:bodyPr/>
                    <a:lstStyle/>
                    <a:p>
                      <a:r>
                        <a:rPr lang="en-US" altLang="en-US" sz="2400" b="1" dirty="0" smtClean="0"/>
                        <a:t>Date</a:t>
                      </a:r>
                      <a:endParaRPr lang="en-GB" sz="2400" b="1" dirty="0"/>
                    </a:p>
                  </a:txBody>
                  <a:tcPr/>
                </a:tc>
              </a:tr>
              <a:tr h="3275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Initial</a:t>
                      </a:r>
                      <a:r>
                        <a:rPr lang="en-US" altLang="en-US" sz="1400" b="1" baseline="0" dirty="0" smtClean="0"/>
                        <a:t> WGLB</a:t>
                      </a:r>
                      <a:endParaRPr lang="en-US" altLang="en-US" sz="1400" b="1" dirty="0" smtClean="0"/>
                    </a:p>
                  </a:txBody>
                  <a:tcPr/>
                </a:tc>
                <a:tc>
                  <a:txBody>
                    <a:bodyPr/>
                    <a:lstStyle/>
                    <a:p>
                      <a:r>
                        <a:rPr lang="en-US" sz="1400" b="1" dirty="0" smtClean="0"/>
                        <a:t>Held Feb-March 2018</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D2.0 WGLB Recirculation LB </a:t>
                      </a:r>
                    </a:p>
                  </a:txBody>
                  <a:tcPr/>
                </a:tc>
                <a:tc>
                  <a:txBody>
                    <a:bodyPr/>
                    <a:lstStyle/>
                    <a:p>
                      <a:r>
                        <a:rPr lang="en-US" altLang="en-US" sz="1400" b="1" u="sng" dirty="0" smtClean="0"/>
                        <a:t>Out of  November 2018</a:t>
                      </a:r>
                      <a:endParaRPr lang="en-GB" sz="1400" b="1" u="sng"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D3.0 WGLB Recirculation LB </a:t>
                      </a:r>
                    </a:p>
                  </a:txBody>
                  <a:tcPr/>
                </a:tc>
                <a:tc>
                  <a:txBody>
                    <a:bodyPr/>
                    <a:lstStyle/>
                    <a:p>
                      <a:r>
                        <a:rPr lang="en-US" sz="1400" b="1" dirty="0" smtClean="0"/>
                        <a:t>July 2019</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Form Sponsor Ballot Pool</a:t>
                      </a:r>
                    </a:p>
                  </a:txBody>
                  <a:tcPr/>
                </a:tc>
                <a:tc>
                  <a:txBody>
                    <a:bodyPr/>
                    <a:lstStyle/>
                    <a:p>
                      <a:r>
                        <a:rPr lang="en-US" altLang="en-US" sz="1400" b="1" dirty="0" smtClean="0"/>
                        <a:t>July 2019</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MEC/MDR done</a:t>
                      </a:r>
                    </a:p>
                  </a:txBody>
                  <a:tcPr/>
                </a:tc>
                <a:tc>
                  <a:txBody>
                    <a:bodyPr/>
                    <a:lstStyle/>
                    <a:p>
                      <a:r>
                        <a:rPr lang="en-US" altLang="en-US" sz="1400" b="1" dirty="0" smtClean="0"/>
                        <a:t>May 2019 </a:t>
                      </a:r>
                      <a:endParaRPr lang="en-GB" sz="1400" b="1" dirty="0"/>
                    </a:p>
                  </a:txBody>
                  <a:tcPr/>
                </a:tc>
              </a:tr>
              <a:tr h="304254">
                <a:tc>
                  <a:txBody>
                    <a:bodyPr/>
                    <a:lstStyle/>
                    <a:p>
                      <a:r>
                        <a:rPr lang="en-US" sz="1400" b="1" dirty="0" smtClean="0"/>
                        <a:t>D3.0 WGLB Unchanged Recirculation</a:t>
                      </a:r>
                      <a:endParaRPr lang="en-GB" sz="1400" b="1" dirty="0"/>
                    </a:p>
                  </a:txBody>
                  <a:tcPr/>
                </a:tc>
                <a:tc>
                  <a:txBody>
                    <a:bodyPr/>
                    <a:lstStyle/>
                    <a:p>
                      <a:r>
                        <a:rPr lang="en-US" sz="1400" b="1" dirty="0" smtClean="0"/>
                        <a:t>Sept 2019, EC approval to SB</a:t>
                      </a:r>
                      <a:endParaRPr lang="en-GB" sz="1400" b="1" dirty="0"/>
                    </a:p>
                  </a:txBody>
                  <a:tcPr/>
                </a:tc>
              </a:tr>
              <a:tr h="304254">
                <a:tc>
                  <a:txBody>
                    <a:bodyPr/>
                    <a:lstStyle/>
                    <a:p>
                      <a:r>
                        <a:rPr lang="en-US" sz="1400" b="1" strike="sngStrike" dirty="0" smtClean="0"/>
                        <a:t>D 4.0 Unchanged Recirculation</a:t>
                      </a:r>
                      <a:endParaRPr lang="en-GB" sz="1400" b="1" strike="sngStrike" dirty="0"/>
                    </a:p>
                  </a:txBody>
                  <a:tcPr/>
                </a:tc>
                <a:tc>
                  <a:txBody>
                    <a:bodyPr/>
                    <a:lstStyle/>
                    <a:p>
                      <a:r>
                        <a:rPr lang="en-US" sz="1400" b="1" strike="sngStrike" baseline="0" dirty="0" smtClean="0"/>
                        <a:t>May/July 2019</a:t>
                      </a:r>
                      <a:endParaRPr lang="en-GB" sz="1400" b="1" strike="sngStrike" dirty="0"/>
                    </a:p>
                  </a:txBody>
                  <a:tcPr/>
                </a:tc>
              </a:tr>
              <a:tr h="304254">
                <a:tc>
                  <a:txBody>
                    <a:bodyPr/>
                    <a:lstStyle/>
                    <a:p>
                      <a:r>
                        <a:rPr lang="en-US" sz="1400" b="1" dirty="0" smtClean="0"/>
                        <a:t>Initial Sponsor Ballot (D3.0)</a:t>
                      </a:r>
                      <a:endParaRPr lang="en-GB" sz="1400" b="1" dirty="0"/>
                    </a:p>
                  </a:txBody>
                  <a:tcPr/>
                </a:tc>
                <a:tc>
                  <a:txBody>
                    <a:bodyPr/>
                    <a:lstStyle/>
                    <a:p>
                      <a:r>
                        <a:rPr lang="en-US" sz="1400" b="1" dirty="0" smtClean="0"/>
                        <a:t>October 2019</a:t>
                      </a:r>
                      <a:endParaRPr lang="en-GB" sz="1400" b="1" dirty="0"/>
                    </a:p>
                  </a:txBody>
                  <a:tcPr/>
                </a:tc>
              </a:tr>
              <a:tr h="380318">
                <a:tc>
                  <a:txBody>
                    <a:bodyPr/>
                    <a:lstStyle/>
                    <a:p>
                      <a:r>
                        <a:rPr lang="en-US" sz="1400" b="1" dirty="0" smtClean="0"/>
                        <a:t>Recirculation Sponsor Ballot (D4.0)</a:t>
                      </a:r>
                      <a:endParaRPr lang="en-GB" sz="1400" b="1" dirty="0"/>
                    </a:p>
                  </a:txBody>
                  <a:tcPr/>
                </a:tc>
                <a:tc>
                  <a:txBody>
                    <a:bodyPr/>
                    <a:lstStyle/>
                    <a:p>
                      <a:r>
                        <a:rPr lang="en-US" sz="1400" b="1" dirty="0" smtClean="0"/>
                        <a:t>March</a:t>
                      </a:r>
                      <a:r>
                        <a:rPr lang="en-US" sz="1400" b="1" baseline="0" dirty="0" smtClean="0"/>
                        <a:t> 2020</a:t>
                      </a:r>
                      <a:endParaRPr lang="en-GB" sz="1400" b="1" dirty="0"/>
                    </a:p>
                  </a:txBody>
                  <a:tcPr/>
                </a:tc>
              </a:tr>
              <a:tr h="365772">
                <a:tc>
                  <a:txBody>
                    <a:bodyPr/>
                    <a:lstStyle/>
                    <a:p>
                      <a:r>
                        <a:rPr lang="en-US" sz="1400" b="1" dirty="0" smtClean="0"/>
                        <a:t>Recirculation Sponsor Ballot (D5.0)/Unchanged</a:t>
                      </a:r>
                      <a:endParaRPr lang="en-GB" sz="1400" b="1" dirty="0"/>
                    </a:p>
                  </a:txBody>
                  <a:tcPr/>
                </a:tc>
                <a:tc>
                  <a:txBody>
                    <a:bodyPr/>
                    <a:lstStyle/>
                    <a:p>
                      <a:r>
                        <a:rPr lang="en-US" sz="1400" b="1" dirty="0" smtClean="0"/>
                        <a:t>June</a:t>
                      </a:r>
                      <a:r>
                        <a:rPr lang="en-US" sz="1400" b="1" baseline="0" dirty="0" smtClean="0"/>
                        <a:t> </a:t>
                      </a:r>
                      <a:r>
                        <a:rPr lang="en-US" sz="1400" b="1" dirty="0" smtClean="0"/>
                        <a:t>2020</a:t>
                      </a:r>
                      <a:endParaRPr lang="en-GB" sz="1400" b="1" dirty="0"/>
                    </a:p>
                  </a:txBody>
                  <a:tcPr/>
                </a:tc>
              </a:tr>
              <a:tr h="380318">
                <a:tc>
                  <a:txBody>
                    <a:bodyPr/>
                    <a:lstStyle/>
                    <a:p>
                      <a:r>
                        <a:rPr lang="en-US" sz="1400" b="1" dirty="0" smtClean="0"/>
                        <a:t>Final WG/EC approval</a:t>
                      </a:r>
                      <a:endParaRPr lang="en-GB" sz="1400" b="1" dirty="0"/>
                    </a:p>
                  </a:txBody>
                  <a:tcPr/>
                </a:tc>
                <a:tc>
                  <a:txBody>
                    <a:bodyPr/>
                    <a:lstStyle/>
                    <a:p>
                      <a:r>
                        <a:rPr lang="en-US" sz="1400" b="1" dirty="0" smtClean="0"/>
                        <a:t>July</a:t>
                      </a:r>
                      <a:r>
                        <a:rPr lang="en-US" sz="1400" b="1" baseline="0" dirty="0" smtClean="0"/>
                        <a:t> 2020</a:t>
                      </a:r>
                      <a:endParaRPr lang="en-GB" sz="1400" b="1" dirty="0"/>
                    </a:p>
                  </a:txBody>
                  <a:tcPr/>
                </a:tc>
              </a:tr>
              <a:tr h="380318">
                <a:tc>
                  <a:txBody>
                    <a:bodyPr/>
                    <a:lstStyle/>
                    <a:p>
                      <a:r>
                        <a:rPr lang="en-US" sz="1400" b="1" dirty="0" err="1" smtClean="0"/>
                        <a:t>RevCom</a:t>
                      </a:r>
                      <a:r>
                        <a:rPr lang="en-US" sz="1400" b="1" dirty="0" smtClean="0"/>
                        <a:t>/SASB approval</a:t>
                      </a:r>
                      <a:endParaRPr lang="en-GB" sz="1400" b="1" dirty="0"/>
                    </a:p>
                  </a:txBody>
                  <a:tcPr/>
                </a:tc>
                <a:tc>
                  <a:txBody>
                    <a:bodyPr/>
                    <a:lstStyle/>
                    <a:p>
                      <a:r>
                        <a:rPr lang="en-US" sz="1400" b="1" dirty="0" smtClean="0"/>
                        <a:t>Sept 2020</a:t>
                      </a:r>
                      <a:endParaRPr lang="en-GB" sz="1400" b="1" dirty="0"/>
                    </a:p>
                  </a:txBody>
                  <a:tcPr/>
                </a:tc>
              </a:tr>
            </a:tbl>
          </a:graphicData>
        </a:graphic>
      </p:graphicFrame>
      <p:sp>
        <p:nvSpPr>
          <p:cNvPr id="3" name="Rectangle 2"/>
          <p:cNvSpPr/>
          <p:nvPr/>
        </p:nvSpPr>
        <p:spPr bwMode="auto">
          <a:xfrm>
            <a:off x="7010400" y="2133600"/>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8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14</a:t>
            </a:fld>
            <a:endParaRPr lang="en-US" smtClean="0"/>
          </a:p>
        </p:txBody>
      </p:sp>
      <p:sp>
        <p:nvSpPr>
          <p:cNvPr id="9222" name="Rectangle 2"/>
          <p:cNvSpPr>
            <a:spLocks noGrp="1" noChangeArrowheads="1"/>
          </p:cNvSpPr>
          <p:nvPr>
            <p:ph type="title" idx="4294967295"/>
          </p:nvPr>
        </p:nvSpPr>
        <p:spPr>
          <a:xfrm>
            <a:off x="1143000" y="436825"/>
            <a:ext cx="8763000" cy="1066800"/>
          </a:xfrm>
        </p:spPr>
        <p:txBody>
          <a:bodyPr/>
          <a:lstStyle/>
          <a:p>
            <a:r>
              <a:rPr lang="en-US" altLang="en-US" dirty="0" err="1" smtClean="0"/>
              <a:t>TGmd</a:t>
            </a:r>
            <a:r>
              <a:rPr lang="en-US" altLang="en-US" dirty="0" smtClean="0"/>
              <a:t> Schedule Details – Need To Review</a:t>
            </a:r>
            <a:endParaRPr lang="en-US" altLang="en-US" sz="2000" dirty="0">
              <a:solidFill>
                <a:srgbClr val="FF0000"/>
              </a:solidFill>
            </a:endParaRPr>
          </a:p>
        </p:txBody>
      </p:sp>
      <p:sp>
        <p:nvSpPr>
          <p:cNvPr id="15" name="Rectangle 14"/>
          <p:cNvSpPr/>
          <p:nvPr/>
        </p:nvSpPr>
        <p:spPr bwMode="auto">
          <a:xfrm>
            <a:off x="7010400" y="2487965"/>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7</a:t>
            </a:r>
            <a:r>
              <a:rPr kumimoji="0" lang="en-US" sz="1200" b="0" i="0" u="none" strike="noStrike" cap="none" normalizeH="0" baseline="0" dirty="0" smtClean="0">
                <a:ln>
                  <a:noFill/>
                </a:ln>
                <a:solidFill>
                  <a:schemeClr val="tx1"/>
                </a:solidFill>
                <a:effectLst/>
                <a:latin typeface="Times New Roman" pitchFamily="18" charset="0"/>
              </a:rPr>
              <a:t>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20" name="Rectangle 19"/>
          <p:cNvSpPr/>
          <p:nvPr/>
        </p:nvSpPr>
        <p:spPr bwMode="auto">
          <a:xfrm>
            <a:off x="7391400" y="5681796"/>
            <a:ext cx="1815222" cy="38061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t>Need 2020 SASB dates to refine</a:t>
            </a:r>
            <a:endParaRPr kumimoji="0" lang="en-GB" sz="1200" b="0"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4670554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838200"/>
            <a:ext cx="8991600" cy="1066800"/>
          </a:xfrm>
        </p:spPr>
        <p:txBody>
          <a:bodyPr/>
          <a:lstStyle/>
          <a:p>
            <a:r>
              <a:rPr lang="en-US" dirty="0" err="1" smtClean="0"/>
              <a:t>TGmd</a:t>
            </a:r>
            <a:r>
              <a:rPr lang="en-US" dirty="0" smtClean="0"/>
              <a:t> schedule – </a:t>
            </a:r>
            <a:r>
              <a:rPr lang="en-US" u="sng" dirty="0" smtClean="0"/>
              <a:t>updated September 2018</a:t>
            </a:r>
            <a:r>
              <a:rPr lang="en-US" dirty="0"/>
              <a:t/>
            </a:r>
            <a:br>
              <a:rPr lang="en-US" dirty="0"/>
            </a:br>
            <a:endParaRPr lang="en-US" dirty="0"/>
          </a:p>
        </p:txBody>
      </p:sp>
      <p:sp>
        <p:nvSpPr>
          <p:cNvPr id="3" name="Content Placeholder 2"/>
          <p:cNvSpPr>
            <a:spLocks noGrp="1"/>
          </p:cNvSpPr>
          <p:nvPr>
            <p:ph idx="1"/>
          </p:nvPr>
        </p:nvSpPr>
        <p:spPr>
          <a:xfrm>
            <a:off x="1943100" y="1828800"/>
            <a:ext cx="8382000" cy="3276600"/>
          </a:xfrm>
        </p:spPr>
        <p:txBody>
          <a:bodyPr/>
          <a:lstStyle/>
          <a:p>
            <a:pPr>
              <a:lnSpc>
                <a:spcPct val="80000"/>
              </a:lnSpc>
            </a:pPr>
            <a:r>
              <a:rPr lang="en-US" altLang="en-US" dirty="0"/>
              <a:t>January 2018 – Initial WGLB</a:t>
            </a:r>
          </a:p>
          <a:p>
            <a:pPr>
              <a:lnSpc>
                <a:spcPct val="80000"/>
              </a:lnSpc>
            </a:pPr>
            <a:r>
              <a:rPr lang="en-US" altLang="en-US" u="sng" dirty="0" smtClean="0"/>
              <a:t>November </a:t>
            </a:r>
            <a:r>
              <a:rPr lang="en-US" altLang="en-US" u="sng" dirty="0"/>
              <a:t>2018 </a:t>
            </a:r>
            <a:r>
              <a:rPr lang="en-US" altLang="en-US" dirty="0"/>
              <a:t>–D2.0 WGLB Recirculation LB </a:t>
            </a:r>
            <a:r>
              <a:rPr lang="en-US" altLang="en-US" dirty="0" smtClean="0"/>
              <a:t>(was Sept)</a:t>
            </a:r>
            <a:endParaRPr lang="en-US" altLang="en-US" dirty="0"/>
          </a:p>
          <a:p>
            <a:pPr>
              <a:lnSpc>
                <a:spcPct val="80000"/>
              </a:lnSpc>
            </a:pPr>
            <a:r>
              <a:rPr lang="en-US" altLang="en-US" u="sng" dirty="0" smtClean="0"/>
              <a:t>March </a:t>
            </a:r>
            <a:r>
              <a:rPr lang="en-US" altLang="en-US" u="sng" dirty="0"/>
              <a:t>2019 </a:t>
            </a:r>
            <a:r>
              <a:rPr lang="en-US" altLang="en-US" dirty="0"/>
              <a:t>– Form SB </a:t>
            </a:r>
            <a:r>
              <a:rPr lang="en-US" altLang="en-US" dirty="0" smtClean="0"/>
              <a:t>Pool (was Feb)</a:t>
            </a:r>
            <a:endParaRPr lang="en-US" altLang="en-US" dirty="0"/>
          </a:p>
          <a:p>
            <a:pPr>
              <a:lnSpc>
                <a:spcPct val="80000"/>
              </a:lnSpc>
            </a:pPr>
            <a:r>
              <a:rPr lang="en-US" altLang="en-US" dirty="0"/>
              <a:t>March 2019 – MEC/MDR done</a:t>
            </a:r>
          </a:p>
          <a:p>
            <a:pPr>
              <a:lnSpc>
                <a:spcPct val="80000"/>
              </a:lnSpc>
            </a:pPr>
            <a:r>
              <a:rPr lang="en-US" altLang="en-US" u="sng" dirty="0" smtClean="0"/>
              <a:t>August </a:t>
            </a:r>
            <a:r>
              <a:rPr lang="en-US" altLang="en-US" u="sng" dirty="0"/>
              <a:t>2019 </a:t>
            </a:r>
            <a:r>
              <a:rPr lang="en-US" altLang="en-US" dirty="0"/>
              <a:t>– Initial SB </a:t>
            </a:r>
            <a:r>
              <a:rPr lang="en-US" altLang="en-US" dirty="0" smtClean="0"/>
              <a:t>(was April)</a:t>
            </a:r>
            <a:endParaRPr lang="en-US" altLang="en-US" dirty="0"/>
          </a:p>
          <a:p>
            <a:pPr>
              <a:lnSpc>
                <a:spcPct val="80000"/>
              </a:lnSpc>
            </a:pPr>
            <a:r>
              <a:rPr lang="en-US" altLang="en-US" u="sng" dirty="0" smtClean="0"/>
              <a:t>November </a:t>
            </a:r>
            <a:r>
              <a:rPr lang="en-US" altLang="en-US" u="sng" dirty="0"/>
              <a:t>2019 </a:t>
            </a:r>
            <a:r>
              <a:rPr lang="en-US" altLang="en-US" dirty="0"/>
              <a:t>– Recirculation </a:t>
            </a:r>
            <a:r>
              <a:rPr lang="en-US" altLang="en-US" dirty="0" smtClean="0"/>
              <a:t>SB (was Oct)</a:t>
            </a:r>
            <a:endParaRPr lang="en-US" altLang="en-US" dirty="0"/>
          </a:p>
          <a:p>
            <a:pPr>
              <a:lnSpc>
                <a:spcPct val="80000"/>
              </a:lnSpc>
            </a:pPr>
            <a:r>
              <a:rPr lang="en-US" altLang="en-US" u="sng" dirty="0" smtClean="0"/>
              <a:t>March </a:t>
            </a:r>
            <a:r>
              <a:rPr lang="en-US" altLang="en-US" u="sng" dirty="0"/>
              <a:t>2020 </a:t>
            </a:r>
            <a:r>
              <a:rPr lang="en-US" altLang="en-US" dirty="0"/>
              <a:t>– Final WG/EC </a:t>
            </a:r>
            <a:r>
              <a:rPr lang="en-US" altLang="en-US" dirty="0" smtClean="0"/>
              <a:t>approval (was July 2020)</a:t>
            </a:r>
            <a:endParaRPr lang="en-US" altLang="en-US" dirty="0"/>
          </a:p>
          <a:p>
            <a:pPr>
              <a:lnSpc>
                <a:spcPct val="80000"/>
              </a:lnSpc>
            </a:pPr>
            <a:r>
              <a:rPr lang="en-US" altLang="en-US" u="sng" dirty="0" smtClean="0"/>
              <a:t>May </a:t>
            </a:r>
            <a:r>
              <a:rPr lang="en-US" altLang="en-US" u="sng" dirty="0"/>
              <a:t>2020 </a:t>
            </a:r>
            <a:r>
              <a:rPr lang="en-US" altLang="en-US" dirty="0"/>
              <a:t>– </a:t>
            </a:r>
            <a:r>
              <a:rPr lang="en-US" altLang="en-US" dirty="0" err="1"/>
              <a:t>Revcom</a:t>
            </a:r>
            <a:r>
              <a:rPr lang="en-US" altLang="en-US" dirty="0"/>
              <a:t>/SASB </a:t>
            </a:r>
            <a:r>
              <a:rPr lang="en-US" altLang="en-US" dirty="0" smtClean="0"/>
              <a:t>approval (was Sept 2020)</a:t>
            </a:r>
            <a:endParaRPr lang="en-US" altLang="en-US" dirty="0"/>
          </a:p>
        </p:txBody>
      </p:sp>
      <p:sp>
        <p:nvSpPr>
          <p:cNvPr id="4" name="Date Placeholder 3"/>
          <p:cNvSpPr>
            <a:spLocks noGrp="1"/>
          </p:cNvSpPr>
          <p:nvPr>
            <p:ph type="dt" sz="half" idx="10"/>
          </p:nvPr>
        </p:nvSpPr>
        <p:spPr/>
        <p:txBody>
          <a:bodyPr/>
          <a:lstStyle/>
          <a:p>
            <a:pPr>
              <a:defRPr/>
            </a:pPr>
            <a:r>
              <a:rPr lang="en-US" smtClean="0"/>
              <a:t>May 2019</a:t>
            </a:r>
            <a:endParaRPr lang="en-US" dirty="0"/>
          </a:p>
        </p:txBody>
      </p:sp>
      <p:sp>
        <p:nvSpPr>
          <p:cNvPr id="5" name="Footer Placeholder 4"/>
          <p:cNvSpPr>
            <a:spLocks noGrp="1"/>
          </p:cNvSpPr>
          <p:nvPr>
            <p:ph type="ftr" sz="quarter" idx="11"/>
          </p:nvPr>
        </p:nvSpPr>
        <p:spPr/>
        <p:txBody>
          <a:bodyPr/>
          <a:lstStyle/>
          <a:p>
            <a:pPr>
              <a:defRPr/>
            </a:pPr>
            <a:r>
              <a:rPr lang="en-US" smtClean="0"/>
              <a:t>Dorothy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Tree>
    <p:extLst>
      <p:ext uri="{BB962C8B-B14F-4D97-AF65-F5344CB8AC3E}">
        <p14:creationId xmlns:p14="http://schemas.microsoft.com/office/powerpoint/2010/main" val="12541699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16</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err="1" smtClean="0"/>
              <a:t>TGmd</a:t>
            </a:r>
            <a:r>
              <a:rPr lang="en-US" altLang="en-US" dirty="0" smtClean="0"/>
              <a:t> – Snapshot slide</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237637" y="1524000"/>
            <a:ext cx="9125564" cy="4572001"/>
          </a:xfrm>
        </p:spPr>
        <p:txBody>
          <a:bodyPr/>
          <a:lstStyle/>
          <a:p>
            <a:pPr>
              <a:lnSpc>
                <a:spcPct val="90000"/>
              </a:lnSpc>
            </a:pPr>
            <a:r>
              <a:rPr lang="en-US" altLang="zh-CN" dirty="0" smtClean="0"/>
              <a:t>Overall Status: LB236 on P802.11REVmd D2.0 passed with 92% approval, 723 comments</a:t>
            </a:r>
          </a:p>
          <a:p>
            <a:pPr lvl="1">
              <a:lnSpc>
                <a:spcPct val="90000"/>
              </a:lnSpc>
            </a:pPr>
            <a:r>
              <a:rPr lang="en-US" altLang="zh-CN" dirty="0" smtClean="0"/>
              <a:t>D2.0 incorporates all approved amendments</a:t>
            </a:r>
          </a:p>
          <a:p>
            <a:pPr lvl="1">
              <a:lnSpc>
                <a:spcPct val="90000"/>
              </a:lnSpc>
            </a:pPr>
            <a:r>
              <a:rPr lang="en-US" altLang="zh-CN" dirty="0" smtClean="0"/>
              <a:t>About </a:t>
            </a:r>
            <a:r>
              <a:rPr lang="en-US" altLang="zh-CN" dirty="0"/>
              <a:t>half of the comments resolved/pending resolution</a:t>
            </a:r>
          </a:p>
          <a:p>
            <a:pPr>
              <a:lnSpc>
                <a:spcPct val="90000"/>
              </a:lnSpc>
            </a:pPr>
            <a:r>
              <a:rPr lang="en-US" altLang="zh-CN" dirty="0"/>
              <a:t>Since March 2019 meeting</a:t>
            </a:r>
          </a:p>
          <a:p>
            <a:pPr lvl="1">
              <a:lnSpc>
                <a:spcPct val="90000"/>
              </a:lnSpc>
            </a:pPr>
            <a:r>
              <a:rPr lang="en-US" altLang="zh-CN" dirty="0"/>
              <a:t>Teleconferences held to continue comment resolution</a:t>
            </a:r>
          </a:p>
          <a:p>
            <a:pPr lvl="1">
              <a:lnSpc>
                <a:spcPct val="90000"/>
              </a:lnSpc>
            </a:pPr>
            <a:r>
              <a:rPr lang="en-US" altLang="zh-CN" dirty="0"/>
              <a:t>Ad-hoc meeting held April 2-3-4 to continue comment resolution</a:t>
            </a:r>
          </a:p>
          <a:p>
            <a:pPr>
              <a:lnSpc>
                <a:spcPct val="90000"/>
              </a:lnSpc>
            </a:pPr>
            <a:r>
              <a:rPr lang="en-US" altLang="zh-CN" dirty="0"/>
              <a:t>May 2019 meeting goals (6 timeslots):</a:t>
            </a:r>
          </a:p>
          <a:p>
            <a:pPr lvl="1">
              <a:lnSpc>
                <a:spcPct val="90000"/>
              </a:lnSpc>
            </a:pPr>
            <a:r>
              <a:rPr lang="en-US" dirty="0">
                <a:cs typeface="Arial" panose="020B0604020202020204" pitchFamily="34" charset="0"/>
                <a:sym typeface="Wingdings" panose="05000000000000000000" pitchFamily="2" charset="2"/>
              </a:rPr>
              <a:t>Continue LB236 comment resolution</a:t>
            </a:r>
          </a:p>
          <a:p>
            <a:pPr lvl="1">
              <a:lnSpc>
                <a:spcPct val="90000"/>
              </a:lnSpc>
            </a:pPr>
            <a:r>
              <a:rPr lang="en-US" altLang="zh-CN" dirty="0">
                <a:cs typeface="Arial" panose="020B0604020202020204" pitchFamily="34" charset="0"/>
                <a:sym typeface="Wingdings" panose="05000000000000000000" pitchFamily="2" charset="2"/>
              </a:rPr>
              <a:t>Possible WGLB recirculation on D3.0; Revisit schedule</a:t>
            </a:r>
          </a:p>
          <a:p>
            <a:pPr lvl="1">
              <a:lnSpc>
                <a:spcPct val="90000"/>
              </a:lnSpc>
            </a:pPr>
            <a:r>
              <a:rPr lang="en-US" altLang="zh-CN" dirty="0">
                <a:cs typeface="Arial" panose="020B0604020202020204" pitchFamily="34" charset="0"/>
                <a:sym typeface="Wingdings" panose="05000000000000000000" pitchFamily="2" charset="2"/>
              </a:rPr>
              <a:t>Plans for May – July 2019: Comment resolution</a:t>
            </a:r>
          </a:p>
          <a:p>
            <a:pPr lvl="1">
              <a:lnSpc>
                <a:spcPct val="90000"/>
              </a:lnSpc>
            </a:pPr>
            <a:r>
              <a:rPr lang="en-US" altLang="zh-CN" dirty="0">
                <a:cs typeface="Arial" panose="020B0604020202020204" pitchFamily="34" charset="0"/>
                <a:sym typeface="Wingdings" panose="05000000000000000000" pitchFamily="2" charset="2"/>
              </a:rPr>
              <a:t>Agenda: </a:t>
            </a:r>
            <a:r>
              <a:rPr lang="en-US" altLang="zh-CN" dirty="0" smtClean="0">
                <a:cs typeface="Arial" panose="020B0604020202020204" pitchFamily="34" charset="0"/>
                <a:sym typeface="Wingdings" panose="05000000000000000000" pitchFamily="2" charset="2"/>
              </a:rPr>
              <a:t>11-19-0568</a:t>
            </a:r>
            <a:endParaRPr lang="en-US" altLang="en-US" sz="1600" dirty="0">
              <a:solidFill>
                <a:srgbClr val="006600"/>
              </a:solidFill>
            </a:endParaRPr>
          </a:p>
        </p:txBody>
      </p:sp>
    </p:spTree>
    <p:extLst>
      <p:ext uri="{BB962C8B-B14F-4D97-AF65-F5344CB8AC3E}">
        <p14:creationId xmlns:p14="http://schemas.microsoft.com/office/powerpoint/2010/main" val="19723893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17</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Approve prior </a:t>
            </a:r>
            <a:r>
              <a:rPr lang="en-US" altLang="en-US" dirty="0" err="1" smtClean="0"/>
              <a:t>TGmd</a:t>
            </a:r>
            <a:r>
              <a:rPr lang="en-US" altLang="en-US" dirty="0" smtClean="0"/>
              <a:t> minutes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Approve the minutes of</a:t>
            </a:r>
          </a:p>
          <a:p>
            <a:pPr lvl="1">
              <a:lnSpc>
                <a:spcPct val="80000"/>
              </a:lnSpc>
            </a:pPr>
            <a:r>
              <a:rPr lang="en-US" altLang="en-US" dirty="0" smtClean="0"/>
              <a:t>March 2019 </a:t>
            </a:r>
            <a:r>
              <a:rPr lang="en-US" altLang="en-US" dirty="0"/>
              <a:t>meeting</a:t>
            </a:r>
            <a:r>
              <a:rPr lang="en-US" altLang="en-US" dirty="0" smtClean="0"/>
              <a:t>: </a:t>
            </a:r>
            <a:r>
              <a:rPr lang="en-US" altLang="en-US" dirty="0">
                <a:hlinkClick r:id="rId3"/>
              </a:rPr>
              <a:t>https://</a:t>
            </a:r>
            <a:r>
              <a:rPr lang="en-US" altLang="en-US" dirty="0" smtClean="0">
                <a:hlinkClick r:id="rId3"/>
              </a:rPr>
              <a:t>mentor.ieee.org/802.11/dcn/19/11-19-0251-00-000m-minutes-for-revmd-march-2019-vancouver.docx</a:t>
            </a:r>
            <a:r>
              <a:rPr lang="en-US" altLang="en-US" dirty="0" smtClean="0"/>
              <a:t> </a:t>
            </a:r>
          </a:p>
          <a:p>
            <a:pPr lvl="1">
              <a:lnSpc>
                <a:spcPct val="80000"/>
              </a:lnSpc>
            </a:pPr>
            <a:r>
              <a:rPr lang="en-US" altLang="en-US" dirty="0" smtClean="0"/>
              <a:t>Teleconference </a:t>
            </a:r>
            <a:r>
              <a:rPr lang="en-US" altLang="en-US" dirty="0"/>
              <a:t>and ad-hoc minutes: </a:t>
            </a:r>
            <a:endParaRPr lang="en-US" altLang="en-US" dirty="0" smtClean="0"/>
          </a:p>
          <a:p>
            <a:pPr lvl="2">
              <a:lnSpc>
                <a:spcPct val="80000"/>
              </a:lnSpc>
            </a:pPr>
            <a:r>
              <a:rPr lang="en-US" altLang="en-US" dirty="0" smtClean="0">
                <a:hlinkClick r:id="rId4"/>
              </a:rPr>
              <a:t>https</a:t>
            </a:r>
            <a:r>
              <a:rPr lang="en-US" altLang="en-US" dirty="0">
                <a:hlinkClick r:id="rId4"/>
              </a:rPr>
              <a:t>://</a:t>
            </a:r>
            <a:r>
              <a:rPr lang="en-US" altLang="en-US" dirty="0" smtClean="0">
                <a:hlinkClick r:id="rId4"/>
              </a:rPr>
              <a:t>mentor.ieee.org/802.11/dcn/19/11-19-0575-00-000m-minutes-for-revmd-telecon-march-29-2019.docx</a:t>
            </a:r>
            <a:r>
              <a:rPr lang="en-US" altLang="en-US" dirty="0" smtClean="0"/>
              <a:t>,  </a:t>
            </a:r>
          </a:p>
          <a:p>
            <a:pPr lvl="2">
              <a:lnSpc>
                <a:spcPct val="80000"/>
              </a:lnSpc>
            </a:pPr>
            <a:r>
              <a:rPr lang="en-US" altLang="en-US" dirty="0" smtClean="0">
                <a:hlinkClick r:id="rId5"/>
              </a:rPr>
              <a:t>https://mentor.ieee.org/802.11/dcn/19/11-19-0611-03-000m-revmd-telecon-minutes-april-may.docx</a:t>
            </a:r>
            <a:r>
              <a:rPr lang="en-US" altLang="en-US" dirty="0" smtClean="0"/>
              <a:t> and </a:t>
            </a:r>
          </a:p>
          <a:p>
            <a:pPr lvl="2">
              <a:lnSpc>
                <a:spcPct val="80000"/>
              </a:lnSpc>
            </a:pPr>
            <a:r>
              <a:rPr lang="en-US" altLang="en-US" dirty="0" smtClean="0">
                <a:hlinkClick r:id="rId6"/>
              </a:rPr>
              <a:t>https://mentor.ieee.org/802.11/dcn/19/11-19-0596-01-000m-minutes-for-revmd-adhoc-april-2-4-portland.docx</a:t>
            </a:r>
            <a:r>
              <a:rPr lang="en-US" altLang="en-US" dirty="0" smtClean="0"/>
              <a:t> </a:t>
            </a:r>
            <a:br>
              <a:rPr lang="en-US" altLang="en-US" dirty="0" smtClean="0"/>
            </a:br>
            <a:endParaRPr lang="en-US" altLang="en-US" sz="2200" dirty="0">
              <a:solidFill>
                <a:srgbClr val="006600"/>
              </a:solidFill>
            </a:endParaRPr>
          </a:p>
          <a:p>
            <a:pPr>
              <a:lnSpc>
                <a:spcPct val="80000"/>
              </a:lnSpc>
            </a:pPr>
            <a:r>
              <a:rPr lang="en-US" altLang="en-US" dirty="0" smtClean="0"/>
              <a:t>Moved: </a:t>
            </a:r>
          </a:p>
          <a:p>
            <a:pPr>
              <a:lnSpc>
                <a:spcPct val="80000"/>
              </a:lnSpc>
            </a:pPr>
            <a:r>
              <a:rPr lang="en-US" altLang="en-US" dirty="0" smtClean="0"/>
              <a:t>Seconded: </a:t>
            </a:r>
          </a:p>
          <a:p>
            <a:pPr>
              <a:lnSpc>
                <a:spcPct val="80000"/>
              </a:lnSpc>
            </a:pPr>
            <a:r>
              <a:rPr lang="en-US" altLang="en-US" dirty="0" smtClean="0"/>
              <a:t>Result: </a:t>
            </a: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311605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18</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105 – </a:t>
            </a:r>
            <a:r>
              <a:rPr lang="en-US" altLang="en-US" dirty="0" err="1" smtClean="0"/>
              <a:t>telecon</a:t>
            </a:r>
            <a:r>
              <a:rPr lang="en-US" altLang="en-US" dirty="0" smtClean="0"/>
              <a:t>, ad-hoc CIDs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comment resolutions in the </a:t>
            </a:r>
          </a:p>
          <a:p>
            <a:pPr lvl="1">
              <a:lnSpc>
                <a:spcPct val="80000"/>
              </a:lnSpc>
            </a:pPr>
            <a:r>
              <a:rPr lang="en-US" altLang="en-US" sz="1800" dirty="0" smtClean="0"/>
              <a:t>“Motion-EDITOR-L”, Motion-EDITOR-M” tabs in </a:t>
            </a:r>
            <a:r>
              <a:rPr lang="en-US" altLang="en-US" sz="1800" dirty="0" smtClean="0">
                <a:hlinkClick r:id="rId3"/>
              </a:rPr>
              <a:t>https://mentor.ieee.org/802.11/dcn/19/11-19-0142-08-000m-revmd-wg-lb236-comments-for-editor-ad-hoc.xls</a:t>
            </a:r>
            <a:endParaRPr lang="en-US" altLang="en-US" sz="1800" dirty="0" smtClean="0"/>
          </a:p>
          <a:p>
            <a:pPr lvl="1">
              <a:lnSpc>
                <a:spcPct val="80000"/>
              </a:lnSpc>
            </a:pPr>
            <a:r>
              <a:rPr lang="en-US" altLang="en-US" sz="1800" dirty="0" smtClean="0"/>
              <a:t> “Motion-EDITOR2-I” tab </a:t>
            </a:r>
            <a:r>
              <a:rPr lang="en-US" altLang="en-US" sz="1800" dirty="0"/>
              <a:t>in </a:t>
            </a:r>
            <a:r>
              <a:rPr lang="en-US" altLang="en-US" sz="1800" dirty="0" smtClean="0">
                <a:hlinkClick r:id="rId4"/>
              </a:rPr>
              <a:t>https://mentor.ieee.org/802.11/dcn/19/11-19-0143-11-000m-revmd-editor2-lb236-comments.xlsx</a:t>
            </a:r>
            <a:r>
              <a:rPr lang="en-US" altLang="en-US" sz="1800" dirty="0" smtClean="0"/>
              <a:t> </a:t>
            </a:r>
          </a:p>
          <a:p>
            <a:pPr lvl="1">
              <a:lnSpc>
                <a:spcPct val="80000"/>
              </a:lnSpc>
            </a:pPr>
            <a:r>
              <a:rPr lang="en-US" altLang="en-US" sz="1800" dirty="0" smtClean="0"/>
              <a:t>“</a:t>
            </a:r>
            <a:r>
              <a:rPr lang="en-US" altLang="en-US" sz="1800" dirty="0"/>
              <a:t>Motion </a:t>
            </a:r>
            <a:r>
              <a:rPr lang="en-US" altLang="en-US" sz="1800" dirty="0" smtClean="0"/>
              <a:t>MAC-AA” and “Motion MAC-AB” tabs </a:t>
            </a:r>
            <a:r>
              <a:rPr lang="en-US" altLang="en-US" sz="1800" dirty="0"/>
              <a:t>in </a:t>
            </a:r>
            <a:r>
              <a:rPr lang="en-US" altLang="en-US" sz="1800" dirty="0" smtClean="0">
                <a:hlinkClick r:id="rId5"/>
              </a:rPr>
              <a:t>https://mentor.ieee.org/802.11/dcn/17/11-17-0927-37-000m-revmd-mac-comments.xls except for 2081, 2082</a:t>
            </a:r>
            <a:r>
              <a:rPr lang="en-US" altLang="en-US" sz="1800" dirty="0" smtClean="0"/>
              <a:t>, 2083 and 2088, and for CID 2684</a:t>
            </a:r>
            <a:r>
              <a:rPr lang="en-US" altLang="en-US" sz="1800" dirty="0"/>
              <a:t>, change “Number of Hash Functions </a:t>
            </a:r>
            <a:r>
              <a:rPr lang="en-US" altLang="en-US" sz="1800" dirty="0" err="1" smtClean="0"/>
              <a:t>field”to</a:t>
            </a:r>
            <a:r>
              <a:rPr lang="en-US" altLang="en-US" sz="1800" dirty="0"/>
              <a:t> “Number </a:t>
            </a:r>
            <a:r>
              <a:rPr lang="en-US" altLang="en-US" sz="1800" dirty="0" smtClean="0"/>
              <a:t>Of </a:t>
            </a:r>
            <a:r>
              <a:rPr lang="en-US" altLang="en-US" sz="1800" dirty="0"/>
              <a:t>Hash Functions </a:t>
            </a:r>
            <a:r>
              <a:rPr lang="en-US" altLang="en-US" sz="1800" dirty="0" smtClean="0"/>
              <a:t>field”</a:t>
            </a:r>
          </a:p>
          <a:p>
            <a:pPr lvl="1">
              <a:lnSpc>
                <a:spcPct val="80000"/>
              </a:lnSpc>
            </a:pPr>
            <a:r>
              <a:rPr lang="en-US" altLang="en-US" sz="1800" dirty="0" smtClean="0"/>
              <a:t>“PHY Motion D”, </a:t>
            </a:r>
            <a:r>
              <a:rPr lang="en-US" altLang="en-US" sz="1800" dirty="0"/>
              <a:t>“PHY Motion E</a:t>
            </a:r>
            <a:r>
              <a:rPr lang="en-US" altLang="en-US" sz="1800" dirty="0" smtClean="0"/>
              <a:t>” tabs </a:t>
            </a:r>
            <a:r>
              <a:rPr lang="en-US" altLang="en-US" sz="1800" dirty="0"/>
              <a:t>in </a:t>
            </a:r>
            <a:r>
              <a:rPr lang="en-US" altLang="en-US" sz="1800" dirty="0" smtClean="0">
                <a:hlinkClick r:id="rId6"/>
              </a:rPr>
              <a:t>https://mentor.ieee.org/802.11/dcn/19/11-19-0156-07-000m-lb236-revmd-phy-sec-comments.xlsx</a:t>
            </a:r>
            <a:r>
              <a:rPr lang="en-US" altLang="en-US" sz="1800" dirty="0" smtClean="0"/>
              <a:t> except for CID 2601</a:t>
            </a:r>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Emily Qi</a:t>
            </a:r>
            <a:endParaRPr lang="en-US" altLang="en-US" sz="2000" dirty="0"/>
          </a:p>
          <a:p>
            <a:pPr>
              <a:lnSpc>
                <a:spcPct val="80000"/>
              </a:lnSpc>
            </a:pPr>
            <a:r>
              <a:rPr lang="en-US" altLang="en-US" sz="2000" dirty="0" smtClean="0"/>
              <a:t>Seconded: Michael </a:t>
            </a:r>
            <a:r>
              <a:rPr lang="en-US" altLang="en-US" sz="2000" dirty="0" err="1" smtClean="0"/>
              <a:t>Montemurro</a:t>
            </a:r>
            <a:endParaRPr lang="en-US" altLang="en-US" sz="2000" dirty="0" smtClean="0"/>
          </a:p>
          <a:p>
            <a:pPr>
              <a:lnSpc>
                <a:spcPct val="80000"/>
              </a:lnSpc>
            </a:pPr>
            <a:r>
              <a:rPr lang="en-US" altLang="en-US" sz="2000" dirty="0" smtClean="0"/>
              <a:t>Result: 11-0-0</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4791245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19</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106 – Deprecated maintenance</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comment resolutions in the </a:t>
            </a:r>
          </a:p>
          <a:p>
            <a:pPr lvl="1">
              <a:lnSpc>
                <a:spcPct val="80000"/>
              </a:lnSpc>
            </a:pPr>
            <a:r>
              <a:rPr lang="en-US" altLang="en-US" sz="1800" dirty="0" smtClean="0"/>
              <a:t>“</a:t>
            </a:r>
            <a:r>
              <a:rPr lang="en-US" altLang="en-US" sz="1800" dirty="0"/>
              <a:t>Deprecated-Maintenance-Motion</a:t>
            </a:r>
            <a:r>
              <a:rPr lang="en-US" altLang="en-US" sz="1800" dirty="0" smtClean="0"/>
              <a:t>” tab </a:t>
            </a:r>
            <a:r>
              <a:rPr lang="en-US" altLang="en-US" sz="1800" dirty="0"/>
              <a:t>in </a:t>
            </a:r>
            <a:r>
              <a:rPr lang="en-US" altLang="en-US" sz="1800" dirty="0" smtClean="0">
                <a:hlinkClick r:id="rId3"/>
              </a:rPr>
              <a:t>https://mentor.ieee.org/802.11/dcn/19/11-19-0156-07-000m-lb236-revmd-phy-sec-comments.xlsx</a:t>
            </a:r>
            <a:r>
              <a:rPr lang="en-US" altLang="en-US" sz="1800" dirty="0" smtClean="0"/>
              <a:t> </a:t>
            </a:r>
          </a:p>
          <a:p>
            <a:pPr lvl="1">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Mike </a:t>
            </a:r>
            <a:r>
              <a:rPr lang="en-US" altLang="en-US" sz="2000" dirty="0" err="1" smtClean="0"/>
              <a:t>Montemurro</a:t>
            </a:r>
            <a:r>
              <a:rPr lang="en-US" altLang="en-US" sz="2000" dirty="0" smtClean="0"/>
              <a:t> </a:t>
            </a:r>
            <a:endParaRPr lang="en-US" altLang="en-US" sz="2000" dirty="0"/>
          </a:p>
          <a:p>
            <a:pPr>
              <a:lnSpc>
                <a:spcPct val="80000"/>
              </a:lnSpc>
            </a:pPr>
            <a:r>
              <a:rPr lang="en-US" altLang="en-US" sz="2000" dirty="0" smtClean="0"/>
              <a:t>Seconded: Emily Qi</a:t>
            </a:r>
          </a:p>
          <a:p>
            <a:pPr>
              <a:lnSpc>
                <a:spcPct val="80000"/>
              </a:lnSpc>
            </a:pPr>
            <a:r>
              <a:rPr lang="en-US" altLang="en-US" sz="2000" dirty="0" smtClean="0"/>
              <a:t>Result: 8-1-4 passes</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2306905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4100"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dirty="0" smtClean="0"/>
              <a:t>Abstract</a:t>
            </a:r>
          </a:p>
        </p:txBody>
      </p:sp>
      <p:sp>
        <p:nvSpPr>
          <p:cNvPr id="3078" name="Rectangle 3"/>
          <p:cNvSpPr>
            <a:spLocks noGrp="1" noChangeArrowheads="1"/>
          </p:cNvSpPr>
          <p:nvPr>
            <p:ph type="body" idx="1"/>
          </p:nvPr>
        </p:nvSpPr>
        <p:spPr/>
        <p:txBody>
          <a:bodyPr/>
          <a:lstStyle/>
          <a:p>
            <a:pPr>
              <a:buFontTx/>
              <a:buNone/>
            </a:pPr>
            <a:r>
              <a:rPr lang="en-US" altLang="en-US" dirty="0" smtClean="0"/>
              <a:t>	This presentation contains the IEEE 802.11 </a:t>
            </a:r>
            <a:r>
              <a:rPr lang="en-US" altLang="en-US" dirty="0" err="1" smtClean="0"/>
              <a:t>TGmd</a:t>
            </a:r>
            <a:r>
              <a:rPr lang="en-US" altLang="en-US" dirty="0" smtClean="0"/>
              <a:t> agenda for the May 2019 session.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20</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107  – WEP/TKIP</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comment resolutions in the </a:t>
            </a:r>
          </a:p>
          <a:p>
            <a:pPr lvl="1">
              <a:lnSpc>
                <a:spcPct val="80000"/>
              </a:lnSpc>
            </a:pPr>
            <a:r>
              <a:rPr lang="en-US" altLang="en-US" sz="1800" dirty="0" smtClean="0"/>
              <a:t>“WEP-TKIP-Motion” tab </a:t>
            </a:r>
            <a:r>
              <a:rPr lang="en-US" altLang="en-US" sz="1800" dirty="0"/>
              <a:t>in </a:t>
            </a:r>
            <a:r>
              <a:rPr lang="en-US" altLang="en-US" sz="1800" dirty="0" smtClean="0">
                <a:hlinkClick r:id="rId3"/>
              </a:rPr>
              <a:t>https://mentor.ieee.org/802.11/dcn/19/11-19-0156-07-000m-lb236-revmd-phy-sec-comments.xlsx</a:t>
            </a:r>
            <a:r>
              <a:rPr lang="en-US" altLang="en-US" sz="1800" dirty="0" smtClean="0"/>
              <a:t>, marking CID 2243 as “REVISED”</a:t>
            </a:r>
          </a:p>
          <a:p>
            <a:pPr lvl="1">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Michael </a:t>
            </a:r>
            <a:r>
              <a:rPr lang="en-US" altLang="en-US" sz="2000" dirty="0" err="1" smtClean="0"/>
              <a:t>Montemurro</a:t>
            </a:r>
            <a:endParaRPr lang="en-US" altLang="en-US" sz="2000" dirty="0"/>
          </a:p>
          <a:p>
            <a:pPr>
              <a:lnSpc>
                <a:spcPct val="80000"/>
              </a:lnSpc>
            </a:pPr>
            <a:r>
              <a:rPr lang="en-US" altLang="en-US" sz="2000" dirty="0" smtClean="0"/>
              <a:t>Seconded: </a:t>
            </a:r>
            <a:r>
              <a:rPr lang="en-US" altLang="en-US" sz="2000" dirty="0" err="1" smtClean="0"/>
              <a:t>Jouni</a:t>
            </a:r>
            <a:r>
              <a:rPr lang="en-US" altLang="en-US" sz="2000" dirty="0" smtClean="0"/>
              <a:t> </a:t>
            </a:r>
            <a:r>
              <a:rPr lang="en-US" altLang="en-US" sz="2000" dirty="0" err="1" smtClean="0"/>
              <a:t>Malinen</a:t>
            </a:r>
            <a:endParaRPr lang="en-US" altLang="en-US" sz="2000" dirty="0" smtClean="0"/>
          </a:p>
          <a:p>
            <a:pPr>
              <a:lnSpc>
                <a:spcPct val="80000"/>
              </a:lnSpc>
            </a:pPr>
            <a:r>
              <a:rPr lang="en-US" altLang="en-US" sz="2000" dirty="0" smtClean="0"/>
              <a:t>Result: Unanimous</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4390085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21</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108 – Additional PHY edits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Incorporate the </a:t>
            </a:r>
            <a:r>
              <a:rPr lang="en-US" altLang="en-US" dirty="0"/>
              <a:t>changes </a:t>
            </a:r>
            <a:r>
              <a:rPr lang="en-US" altLang="en-US" dirty="0" smtClean="0"/>
              <a:t>indicated under the heading “</a:t>
            </a:r>
            <a:r>
              <a:rPr lang="en-GB" u="sng" dirty="0" err="1"/>
              <a:t>Additonal</a:t>
            </a:r>
            <a:r>
              <a:rPr lang="en-GB" u="sng" dirty="0"/>
              <a:t> </a:t>
            </a:r>
            <a:r>
              <a:rPr lang="en-GB" u="sng" dirty="0" smtClean="0"/>
              <a:t>changes”</a:t>
            </a:r>
            <a:r>
              <a:rPr lang="en-GB" u="sng" dirty="0"/>
              <a:t> </a:t>
            </a:r>
            <a:r>
              <a:rPr lang="en-US" altLang="en-US" dirty="0" smtClean="0"/>
              <a:t>in  </a:t>
            </a:r>
            <a:r>
              <a:rPr lang="en-US" altLang="en-US" dirty="0">
                <a:hlinkClick r:id="rId3"/>
              </a:rPr>
              <a:t>https://</a:t>
            </a:r>
            <a:r>
              <a:rPr lang="en-US" altLang="en-US" dirty="0" smtClean="0">
                <a:hlinkClick r:id="rId3"/>
              </a:rPr>
              <a:t>mentor.ieee.org/802.11/dcn/19/11-19-0336-02-000m-cids-2709-2710-2711.docx</a:t>
            </a:r>
            <a:r>
              <a:rPr lang="en-US" altLang="en-US" dirty="0" smtClean="0"/>
              <a:t>  into the </a:t>
            </a:r>
            <a:r>
              <a:rPr lang="en-US" altLang="en-US" dirty="0" err="1" smtClean="0"/>
              <a:t>TGmd</a:t>
            </a:r>
            <a:r>
              <a:rPr lang="en-US" altLang="en-US" dirty="0" smtClean="0"/>
              <a:t> draft.</a:t>
            </a:r>
            <a:br>
              <a:rPr lang="en-US" altLang="en-US" dirty="0" smtClean="0"/>
            </a:br>
            <a:endParaRPr lang="en-US" altLang="en-US" sz="2000" dirty="0">
              <a:solidFill>
                <a:srgbClr val="006600"/>
              </a:solidFill>
            </a:endParaRPr>
          </a:p>
          <a:p>
            <a:pPr>
              <a:lnSpc>
                <a:spcPct val="80000"/>
              </a:lnSpc>
            </a:pPr>
            <a:r>
              <a:rPr lang="en-US" altLang="en-US" dirty="0" smtClean="0"/>
              <a:t>Moved: Graham Smith</a:t>
            </a:r>
          </a:p>
          <a:p>
            <a:pPr>
              <a:lnSpc>
                <a:spcPct val="80000"/>
              </a:lnSpc>
            </a:pPr>
            <a:r>
              <a:rPr lang="en-US" altLang="en-US" dirty="0" smtClean="0"/>
              <a:t>Seconded: Michael </a:t>
            </a:r>
            <a:r>
              <a:rPr lang="en-US" altLang="en-US" dirty="0" err="1" smtClean="0"/>
              <a:t>Montemurro</a:t>
            </a:r>
            <a:endParaRPr lang="en-US" altLang="en-US" dirty="0"/>
          </a:p>
          <a:p>
            <a:pPr>
              <a:lnSpc>
                <a:spcPct val="80000"/>
              </a:lnSpc>
            </a:pPr>
            <a:r>
              <a:rPr lang="en-US" altLang="en-US" dirty="0" smtClean="0"/>
              <a:t>Result: Unanimous consent</a:t>
            </a:r>
          </a:p>
          <a:p>
            <a:pPr>
              <a:lnSpc>
                <a:spcPct val="80000"/>
              </a:lnSpc>
            </a:pPr>
            <a:endParaRPr lang="en-US" altLang="en-US" sz="20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9022375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22</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109  – MDR edits in D2.2</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endParaRPr lang="en-US" altLang="en-US" sz="2000" dirty="0"/>
          </a:p>
          <a:p>
            <a:r>
              <a:rPr lang="en-US" sz="1800" dirty="0" smtClean="0"/>
              <a:t>Approved </a:t>
            </a:r>
            <a:r>
              <a:rPr lang="en-US" sz="1800" dirty="0"/>
              <a:t>the text changes tagged with “(MDR2)” in Draft P802.11REVmd_D2.2.pdf </a:t>
            </a:r>
          </a:p>
          <a:p>
            <a:pPr lvl="1"/>
            <a:r>
              <a:rPr lang="en-US" sz="1400" dirty="0"/>
              <a:t>Notes: </a:t>
            </a:r>
          </a:p>
          <a:p>
            <a:pPr lvl="1"/>
            <a:r>
              <a:rPr lang="en-US" sz="1400" dirty="0" smtClean="0"/>
              <a:t>Approved </a:t>
            </a:r>
            <a:r>
              <a:rPr lang="en-US" sz="1400" dirty="0"/>
              <a:t>MDR items (approved in March) were implemented and tagged with “(M101)” in </a:t>
            </a:r>
            <a:r>
              <a:rPr lang="en-US" sz="1400" dirty="0" err="1"/>
              <a:t>REVmd</a:t>
            </a:r>
            <a:r>
              <a:rPr lang="en-US" sz="1400" dirty="0"/>
              <a:t> D2.2. (M101 = Motion #101).</a:t>
            </a:r>
          </a:p>
          <a:p>
            <a:pPr lvl="1"/>
            <a:r>
              <a:rPr lang="en-US" sz="1400" dirty="0" smtClean="0"/>
              <a:t>Remaining </a:t>
            </a:r>
            <a:r>
              <a:rPr lang="en-US" sz="1400" dirty="0"/>
              <a:t>MDR items (discussed in the April Ad hoc meeting) were implemented and tagged with “(MDR2)” in </a:t>
            </a:r>
            <a:r>
              <a:rPr lang="en-US" sz="1400" dirty="0" err="1"/>
              <a:t>REVmd</a:t>
            </a:r>
            <a:r>
              <a:rPr lang="en-US" sz="1400" dirty="0"/>
              <a:t> D2.2</a:t>
            </a:r>
          </a:p>
          <a:p>
            <a:pPr lvl="1">
              <a:lnSpc>
                <a:spcPct val="80000"/>
              </a:lnSpc>
            </a:pPr>
            <a:endParaRPr lang="en-US" sz="1200" dirty="0"/>
          </a:p>
          <a:p>
            <a:pPr>
              <a:lnSpc>
                <a:spcPct val="80000"/>
              </a:lnSpc>
            </a:pPr>
            <a:endParaRPr lang="en-US" altLang="en-US" sz="2000" dirty="0" smtClean="0"/>
          </a:p>
          <a:p>
            <a:pPr marL="457200" lvl="1" indent="0">
              <a:lnSpc>
                <a:spcPct val="80000"/>
              </a:lnSpc>
              <a:buNone/>
            </a:pPr>
            <a:r>
              <a:rPr lang="en-US" altLang="en-US" sz="2000" dirty="0" smtClean="0"/>
              <a:t/>
            </a:r>
            <a:br>
              <a:rPr lang="en-US" altLang="en-US" sz="2000" dirty="0" smtClean="0"/>
            </a:br>
            <a:endParaRPr lang="en-US" altLang="en-US" sz="1800" dirty="0">
              <a:solidFill>
                <a:srgbClr val="006600"/>
              </a:solidFill>
            </a:endParaRPr>
          </a:p>
          <a:p>
            <a:pPr>
              <a:lnSpc>
                <a:spcPct val="80000"/>
              </a:lnSpc>
            </a:pPr>
            <a:r>
              <a:rPr lang="en-US" altLang="en-US" sz="2000" dirty="0" smtClean="0"/>
              <a:t>Moved: Emily Qi</a:t>
            </a:r>
            <a:endParaRPr lang="en-US" altLang="en-US" sz="2000" dirty="0"/>
          </a:p>
          <a:p>
            <a:pPr>
              <a:lnSpc>
                <a:spcPct val="80000"/>
              </a:lnSpc>
            </a:pPr>
            <a:r>
              <a:rPr lang="en-US" altLang="en-US" sz="2000" dirty="0" smtClean="0"/>
              <a:t>Seconded: Michael </a:t>
            </a:r>
            <a:r>
              <a:rPr lang="en-US" altLang="en-US" sz="2000" dirty="0" err="1" smtClean="0"/>
              <a:t>Montemurro</a:t>
            </a:r>
            <a:endParaRPr lang="en-US" altLang="en-US" sz="2000" dirty="0" smtClean="0"/>
          </a:p>
          <a:p>
            <a:pPr>
              <a:lnSpc>
                <a:spcPct val="80000"/>
              </a:lnSpc>
            </a:pPr>
            <a:r>
              <a:rPr lang="en-US" altLang="en-US" sz="2000" dirty="0" smtClean="0"/>
              <a:t>Result: Unanimous consent</a:t>
            </a: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0630953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23</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110 – 11ah Editorial </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endParaRPr lang="en-US" altLang="en-US" sz="2000" dirty="0"/>
          </a:p>
          <a:p>
            <a:r>
              <a:rPr lang="en-US" dirty="0" smtClean="0"/>
              <a:t>Incorporate the text changes indicated in </a:t>
            </a:r>
            <a:r>
              <a:rPr lang="en-US" dirty="0" smtClean="0">
                <a:hlinkClick r:id="rId3"/>
              </a:rPr>
              <a:t>https</a:t>
            </a:r>
            <a:r>
              <a:rPr lang="en-US" dirty="0">
                <a:hlinkClick r:id="rId3"/>
              </a:rPr>
              <a:t>://</a:t>
            </a:r>
            <a:r>
              <a:rPr lang="en-US" dirty="0" smtClean="0">
                <a:hlinkClick r:id="rId3"/>
              </a:rPr>
              <a:t>mentor.ieee.org/802.11/dcn/19/11-19-0781-00-000m-issues-in-revmd-d2-2-related-to-ccmp-for-pv1-mpdu.doc</a:t>
            </a:r>
            <a:r>
              <a:rPr lang="en-US" dirty="0"/>
              <a:t> </a:t>
            </a:r>
            <a:endParaRPr lang="en-US" sz="1600" dirty="0"/>
          </a:p>
          <a:p>
            <a:pPr>
              <a:lnSpc>
                <a:spcPct val="80000"/>
              </a:lnSpc>
            </a:pPr>
            <a:endParaRPr lang="en-US" altLang="en-US" sz="2000" dirty="0" smtClean="0"/>
          </a:p>
          <a:p>
            <a:pPr marL="457200" lvl="1" indent="0">
              <a:lnSpc>
                <a:spcPct val="80000"/>
              </a:lnSpc>
              <a:buNone/>
            </a:pPr>
            <a:r>
              <a:rPr lang="en-US" altLang="en-US" sz="2000" dirty="0" smtClean="0"/>
              <a:t/>
            </a:r>
            <a:br>
              <a:rPr lang="en-US" altLang="en-US" sz="2000" dirty="0" smtClean="0"/>
            </a:br>
            <a:endParaRPr lang="en-US" altLang="en-US" sz="1800" dirty="0">
              <a:solidFill>
                <a:srgbClr val="006600"/>
              </a:solidFill>
            </a:endParaRPr>
          </a:p>
          <a:p>
            <a:pPr>
              <a:lnSpc>
                <a:spcPct val="80000"/>
              </a:lnSpc>
            </a:pPr>
            <a:r>
              <a:rPr lang="en-US" altLang="en-US" sz="2000" dirty="0" smtClean="0"/>
              <a:t>Moved: Michael </a:t>
            </a:r>
            <a:r>
              <a:rPr lang="en-US" altLang="en-US" sz="2000" dirty="0" err="1" smtClean="0"/>
              <a:t>Montemurro</a:t>
            </a:r>
            <a:endParaRPr lang="en-US" altLang="en-US" sz="2000" dirty="0"/>
          </a:p>
          <a:p>
            <a:pPr>
              <a:lnSpc>
                <a:spcPct val="80000"/>
              </a:lnSpc>
            </a:pPr>
            <a:r>
              <a:rPr lang="en-US" altLang="en-US" sz="2000" dirty="0" smtClean="0"/>
              <a:t>Seconded: Menzo Wentink</a:t>
            </a:r>
          </a:p>
          <a:p>
            <a:pPr>
              <a:lnSpc>
                <a:spcPct val="80000"/>
              </a:lnSpc>
            </a:pPr>
            <a:r>
              <a:rPr lang="en-US" altLang="en-US" sz="2000" dirty="0" smtClean="0"/>
              <a:t>Result: Unanimous</a:t>
            </a: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10577813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24</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111 – SAE fixes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endParaRPr lang="en-US" altLang="en-US" sz="2000" dirty="0"/>
          </a:p>
          <a:p>
            <a:r>
              <a:rPr lang="en-US" sz="1800" dirty="0" smtClean="0"/>
              <a:t>Incorporate the text changes indicated in </a:t>
            </a:r>
            <a:r>
              <a:rPr lang="en-US" sz="1800" dirty="0">
                <a:hlinkClick r:id="rId3"/>
              </a:rPr>
              <a:t>https://</a:t>
            </a:r>
            <a:r>
              <a:rPr lang="en-US" sz="1800" dirty="0" smtClean="0">
                <a:hlinkClick r:id="rId3"/>
              </a:rPr>
              <a:t>mentor.ieee.org/802.11/dcn/19/11-19-0733-00-000m-fixing-some-sae-issues.docx</a:t>
            </a:r>
            <a:r>
              <a:rPr lang="en-US" sz="1800" dirty="0" smtClean="0"/>
              <a:t> </a:t>
            </a:r>
            <a:endParaRPr lang="en-US" altLang="en-US" sz="2000" dirty="0" smtClean="0"/>
          </a:p>
          <a:p>
            <a:pPr marL="457200" lvl="1" indent="0">
              <a:lnSpc>
                <a:spcPct val="80000"/>
              </a:lnSpc>
              <a:buNone/>
            </a:pPr>
            <a:r>
              <a:rPr lang="en-US" altLang="en-US" sz="2000" dirty="0" smtClean="0"/>
              <a:t/>
            </a:r>
            <a:br>
              <a:rPr lang="en-US" altLang="en-US" sz="2000" dirty="0" smtClean="0"/>
            </a:br>
            <a:endParaRPr lang="en-US" altLang="en-US" sz="1800" dirty="0">
              <a:solidFill>
                <a:srgbClr val="006600"/>
              </a:solidFill>
            </a:endParaRPr>
          </a:p>
          <a:p>
            <a:pPr>
              <a:lnSpc>
                <a:spcPct val="80000"/>
              </a:lnSpc>
            </a:pPr>
            <a:r>
              <a:rPr lang="en-US" altLang="en-US" sz="2000" dirty="0" smtClean="0"/>
              <a:t>Moved: Dan Harkins</a:t>
            </a:r>
            <a:endParaRPr lang="en-US" altLang="en-US" sz="2000" dirty="0"/>
          </a:p>
          <a:p>
            <a:pPr>
              <a:lnSpc>
                <a:spcPct val="80000"/>
              </a:lnSpc>
            </a:pPr>
            <a:r>
              <a:rPr lang="en-US" altLang="en-US" sz="2000" dirty="0" smtClean="0"/>
              <a:t>Seconded: </a:t>
            </a:r>
            <a:r>
              <a:rPr lang="en-US" altLang="en-US" sz="2000" dirty="0" err="1" smtClean="0"/>
              <a:t>Jouni</a:t>
            </a:r>
            <a:r>
              <a:rPr lang="en-US" altLang="en-US" sz="2000" dirty="0" smtClean="0"/>
              <a:t> </a:t>
            </a:r>
            <a:r>
              <a:rPr lang="en-US" altLang="en-US" sz="2000" dirty="0" err="1" smtClean="0"/>
              <a:t>Malinen</a:t>
            </a:r>
            <a:endParaRPr lang="en-US" altLang="en-US" sz="2000" dirty="0" smtClean="0"/>
          </a:p>
          <a:p>
            <a:pPr>
              <a:lnSpc>
                <a:spcPct val="80000"/>
              </a:lnSpc>
            </a:pPr>
            <a:r>
              <a:rPr lang="en-US" altLang="en-US" sz="2000" dirty="0" smtClean="0"/>
              <a:t>Result: Unanimous consent</a:t>
            </a: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70007586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25</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112  – PICS Fixes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endParaRPr lang="en-US" altLang="en-US" sz="2000" dirty="0"/>
          </a:p>
          <a:p>
            <a:pPr>
              <a:lnSpc>
                <a:spcPct val="80000"/>
              </a:lnSpc>
            </a:pPr>
            <a:r>
              <a:rPr lang="en-US" dirty="0" smtClean="0"/>
              <a:t>Incorporate the text changes </a:t>
            </a:r>
            <a:r>
              <a:rPr lang="en-US" dirty="0"/>
              <a:t>indicated in </a:t>
            </a:r>
            <a:r>
              <a:rPr lang="en-GB" dirty="0">
                <a:hlinkClick r:id="rId3"/>
              </a:rPr>
              <a:t>https://</a:t>
            </a:r>
            <a:r>
              <a:rPr lang="en-GB" dirty="0" smtClean="0">
                <a:hlinkClick r:id="rId3"/>
              </a:rPr>
              <a:t>mentor.ieee.org/802.11/dcn/19/11-19-0608-02-000m-pics-cf-items.ppt</a:t>
            </a:r>
            <a:r>
              <a:rPr lang="en-GB" dirty="0"/>
              <a:t>  </a:t>
            </a:r>
            <a:r>
              <a:rPr lang="en-GB" dirty="0" smtClean="0"/>
              <a:t>and</a:t>
            </a:r>
          </a:p>
          <a:p>
            <a:pPr>
              <a:lnSpc>
                <a:spcPct val="80000"/>
              </a:lnSpc>
            </a:pPr>
            <a:r>
              <a:rPr lang="en-GB" dirty="0" smtClean="0">
                <a:hlinkClick r:id="rId4"/>
              </a:rPr>
              <a:t>https</a:t>
            </a:r>
            <a:r>
              <a:rPr lang="en-GB" dirty="0">
                <a:hlinkClick r:id="rId4"/>
              </a:rPr>
              <a:t>://</a:t>
            </a:r>
            <a:r>
              <a:rPr lang="en-GB" dirty="0" smtClean="0">
                <a:hlinkClick r:id="rId4"/>
              </a:rPr>
              <a:t>mentor.ieee.org/802.11/dcn/19/11-19-0609-02-000m-pics-pc-items.ppt</a:t>
            </a:r>
            <a:r>
              <a:rPr lang="en-GB" dirty="0" smtClean="0"/>
              <a:t> into </a:t>
            </a:r>
            <a:r>
              <a:rPr lang="en-GB" b="1" dirty="0" smtClean="0"/>
              <a:t>the </a:t>
            </a:r>
            <a:r>
              <a:rPr lang="en-GB" b="1" dirty="0" err="1" smtClean="0"/>
              <a:t>TGmd</a:t>
            </a:r>
            <a:r>
              <a:rPr lang="en-GB" b="1" dirty="0" smtClean="0"/>
              <a:t> draft.</a:t>
            </a:r>
            <a:endParaRPr lang="en-GB" dirty="0"/>
          </a:p>
          <a:p>
            <a:pPr lvl="1">
              <a:lnSpc>
                <a:spcPct val="80000"/>
              </a:lnSpc>
            </a:pPr>
            <a:endParaRPr lang="en-GB" sz="1200" dirty="0"/>
          </a:p>
          <a:p>
            <a:pPr lvl="1">
              <a:lnSpc>
                <a:spcPct val="80000"/>
              </a:lnSpc>
            </a:pPr>
            <a:endParaRPr lang="en-US" sz="1200" dirty="0"/>
          </a:p>
          <a:p>
            <a:pPr>
              <a:lnSpc>
                <a:spcPct val="80000"/>
              </a:lnSpc>
            </a:pPr>
            <a:endParaRPr lang="en-US" altLang="en-US" sz="2000" dirty="0" smtClean="0"/>
          </a:p>
          <a:p>
            <a:pPr marL="457200" lvl="1" indent="0">
              <a:lnSpc>
                <a:spcPct val="80000"/>
              </a:lnSpc>
              <a:buNone/>
            </a:pPr>
            <a:r>
              <a:rPr lang="en-US" altLang="en-US" sz="2000" dirty="0" smtClean="0"/>
              <a:t/>
            </a:r>
            <a:br>
              <a:rPr lang="en-US" altLang="en-US" sz="2000" dirty="0" smtClean="0"/>
            </a:br>
            <a:endParaRPr lang="en-US" altLang="en-US" sz="1800" dirty="0">
              <a:solidFill>
                <a:srgbClr val="006600"/>
              </a:solidFill>
            </a:endParaRPr>
          </a:p>
          <a:p>
            <a:pPr>
              <a:lnSpc>
                <a:spcPct val="80000"/>
              </a:lnSpc>
            </a:pPr>
            <a:r>
              <a:rPr lang="en-US" altLang="en-US" sz="2000" dirty="0" smtClean="0"/>
              <a:t>Moved: Emily Qi</a:t>
            </a:r>
            <a:endParaRPr lang="en-US" altLang="en-US" sz="2000" dirty="0"/>
          </a:p>
          <a:p>
            <a:pPr>
              <a:lnSpc>
                <a:spcPct val="80000"/>
              </a:lnSpc>
            </a:pPr>
            <a:r>
              <a:rPr lang="en-US" altLang="en-US" sz="2000" dirty="0" smtClean="0"/>
              <a:t>Seconded: Michael </a:t>
            </a:r>
            <a:r>
              <a:rPr lang="en-US" altLang="en-US" sz="2000" dirty="0" err="1" smtClean="0"/>
              <a:t>Montemurro</a:t>
            </a:r>
            <a:endParaRPr lang="en-US" altLang="en-US" sz="2000" dirty="0" smtClean="0"/>
          </a:p>
          <a:p>
            <a:pPr>
              <a:lnSpc>
                <a:spcPct val="80000"/>
              </a:lnSpc>
            </a:pPr>
            <a:r>
              <a:rPr lang="en-US" altLang="en-US" sz="2000" dirty="0" smtClean="0"/>
              <a:t>Result: Unanimous consent</a:t>
            </a: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29312032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26</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Mirrored SCS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endParaRPr lang="en-US" altLang="en-US" sz="2000" dirty="0"/>
          </a:p>
          <a:p>
            <a:pPr>
              <a:lnSpc>
                <a:spcPct val="80000"/>
              </a:lnSpc>
            </a:pPr>
            <a:r>
              <a:rPr lang="en-US" dirty="0" smtClean="0"/>
              <a:t>Incorporate the text changes </a:t>
            </a:r>
            <a:r>
              <a:rPr lang="en-US" dirty="0"/>
              <a:t>indicated in </a:t>
            </a:r>
            <a:r>
              <a:rPr lang="en-GB" dirty="0">
                <a:hlinkClick r:id="rId3"/>
              </a:rPr>
              <a:t>https://</a:t>
            </a:r>
            <a:r>
              <a:rPr lang="en-GB" dirty="0" smtClean="0">
                <a:hlinkClick r:id="rId3"/>
              </a:rPr>
              <a:t>mentor.ieee.org/802.11/dcn/19/11-19-0420-04-000m-cr-2693-mirrored-scs.docx</a:t>
            </a:r>
            <a:r>
              <a:rPr lang="en-GB" dirty="0" smtClean="0"/>
              <a:t> into </a:t>
            </a:r>
            <a:r>
              <a:rPr lang="en-GB" b="1" dirty="0" smtClean="0"/>
              <a:t>the </a:t>
            </a:r>
            <a:r>
              <a:rPr lang="en-GB" b="1" dirty="0" err="1" smtClean="0"/>
              <a:t>TGmd</a:t>
            </a:r>
            <a:r>
              <a:rPr lang="en-GB" b="1" dirty="0" smtClean="0"/>
              <a:t> draft.</a:t>
            </a:r>
            <a:endParaRPr lang="en-GB" dirty="0"/>
          </a:p>
          <a:p>
            <a:pPr lvl="1">
              <a:lnSpc>
                <a:spcPct val="80000"/>
              </a:lnSpc>
            </a:pPr>
            <a:endParaRPr lang="en-GB" sz="1200" dirty="0"/>
          </a:p>
          <a:p>
            <a:pPr lvl="1">
              <a:lnSpc>
                <a:spcPct val="80000"/>
              </a:lnSpc>
            </a:pPr>
            <a:endParaRPr lang="en-US" sz="1200" dirty="0"/>
          </a:p>
          <a:p>
            <a:pPr>
              <a:lnSpc>
                <a:spcPct val="80000"/>
              </a:lnSpc>
            </a:pPr>
            <a:endParaRPr lang="en-US" altLang="en-US" sz="2000" dirty="0" smtClean="0"/>
          </a:p>
          <a:p>
            <a:pPr marL="457200" lvl="1" indent="0">
              <a:lnSpc>
                <a:spcPct val="80000"/>
              </a:lnSpc>
              <a:buNone/>
            </a:pPr>
            <a:r>
              <a:rPr lang="en-US" altLang="en-US" sz="2000" dirty="0" smtClean="0"/>
              <a:t/>
            </a:r>
            <a:br>
              <a:rPr lang="en-US" altLang="en-US" sz="2000" dirty="0" smtClean="0"/>
            </a:br>
            <a:endParaRPr lang="en-US" altLang="en-US" sz="1800" dirty="0">
              <a:solidFill>
                <a:srgbClr val="006600"/>
              </a:solidFill>
            </a:endParaRPr>
          </a:p>
          <a:p>
            <a:pPr>
              <a:lnSpc>
                <a:spcPct val="80000"/>
              </a:lnSpc>
            </a:pPr>
            <a:r>
              <a:rPr lang="en-US" altLang="en-US" sz="2000" dirty="0" smtClean="0"/>
              <a:t>Moved:</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94375147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27</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May/may not fix</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endParaRPr lang="en-US" altLang="en-US" sz="2000" dirty="0"/>
          </a:p>
          <a:p>
            <a:pPr>
              <a:lnSpc>
                <a:spcPct val="80000"/>
              </a:lnSpc>
            </a:pPr>
            <a:r>
              <a:rPr lang="en-US" dirty="0" smtClean="0"/>
              <a:t>Incorporate the text changes </a:t>
            </a:r>
            <a:r>
              <a:rPr lang="en-US" dirty="0"/>
              <a:t>indicated in </a:t>
            </a:r>
            <a:r>
              <a:rPr lang="en-GB" dirty="0">
                <a:hlinkClick r:id="rId3"/>
              </a:rPr>
              <a:t>https://</a:t>
            </a:r>
            <a:r>
              <a:rPr lang="en-GB" dirty="0" smtClean="0">
                <a:hlinkClick r:id="rId3"/>
              </a:rPr>
              <a:t>mentor.ieee.org/802.11/dcn/19/11-19-0893-01-000m-may-or-may-not-that-is-the-question.docx</a:t>
            </a:r>
            <a:r>
              <a:rPr lang="en-GB" dirty="0" smtClean="0"/>
              <a:t> into </a:t>
            </a:r>
            <a:r>
              <a:rPr lang="en-GB" b="1" dirty="0" smtClean="0"/>
              <a:t>the </a:t>
            </a:r>
            <a:r>
              <a:rPr lang="en-GB" b="1" dirty="0" err="1" smtClean="0"/>
              <a:t>TGmd</a:t>
            </a:r>
            <a:r>
              <a:rPr lang="en-GB" b="1" dirty="0" smtClean="0"/>
              <a:t> draft.</a:t>
            </a:r>
            <a:endParaRPr lang="en-GB" dirty="0"/>
          </a:p>
          <a:p>
            <a:pPr lvl="1">
              <a:lnSpc>
                <a:spcPct val="80000"/>
              </a:lnSpc>
            </a:pPr>
            <a:endParaRPr lang="en-GB" sz="1200" dirty="0"/>
          </a:p>
          <a:p>
            <a:pPr lvl="1">
              <a:lnSpc>
                <a:spcPct val="80000"/>
              </a:lnSpc>
            </a:pPr>
            <a:endParaRPr lang="en-US" sz="1200" dirty="0"/>
          </a:p>
          <a:p>
            <a:pPr>
              <a:lnSpc>
                <a:spcPct val="80000"/>
              </a:lnSpc>
            </a:pPr>
            <a:endParaRPr lang="en-US" altLang="en-US" sz="2000" dirty="0" smtClean="0"/>
          </a:p>
          <a:p>
            <a:pPr marL="457200" lvl="1" indent="0">
              <a:lnSpc>
                <a:spcPct val="80000"/>
              </a:lnSpc>
              <a:buNone/>
            </a:pPr>
            <a:r>
              <a:rPr lang="en-US" altLang="en-US" sz="2000" dirty="0" smtClean="0"/>
              <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67207769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28</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FILS fix</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endParaRPr lang="en-US" altLang="en-US" sz="2000" dirty="0"/>
          </a:p>
          <a:p>
            <a:pPr>
              <a:lnSpc>
                <a:spcPct val="80000"/>
              </a:lnSpc>
            </a:pPr>
            <a:r>
              <a:rPr lang="en-US" dirty="0" smtClean="0"/>
              <a:t>Incorporate the text changes </a:t>
            </a:r>
            <a:r>
              <a:rPr lang="en-US" dirty="0"/>
              <a:t>indicated in </a:t>
            </a:r>
            <a:r>
              <a:rPr lang="en-GB" dirty="0">
                <a:hlinkClick r:id="rId3"/>
              </a:rPr>
              <a:t>https://</a:t>
            </a:r>
            <a:r>
              <a:rPr lang="en-GB" dirty="0" smtClean="0">
                <a:hlinkClick r:id="rId3"/>
              </a:rPr>
              <a:t>mentor.ieee.org/802.11/dcn/19/11-19-0907-00-000m-fils-association-response-rsne.docx</a:t>
            </a:r>
            <a:r>
              <a:rPr lang="en-GB" dirty="0" smtClean="0"/>
              <a:t> into </a:t>
            </a:r>
            <a:r>
              <a:rPr lang="en-GB" b="1" dirty="0" smtClean="0"/>
              <a:t>the </a:t>
            </a:r>
            <a:r>
              <a:rPr lang="en-GB" b="1" dirty="0" err="1" smtClean="0"/>
              <a:t>TGmd</a:t>
            </a:r>
            <a:r>
              <a:rPr lang="en-GB" b="1" dirty="0" smtClean="0"/>
              <a:t> draft.</a:t>
            </a:r>
            <a:endParaRPr lang="en-GB" dirty="0"/>
          </a:p>
          <a:p>
            <a:pPr lvl="1">
              <a:lnSpc>
                <a:spcPct val="80000"/>
              </a:lnSpc>
            </a:pPr>
            <a:endParaRPr lang="en-GB" sz="1200" dirty="0"/>
          </a:p>
          <a:p>
            <a:pPr lvl="1">
              <a:lnSpc>
                <a:spcPct val="80000"/>
              </a:lnSpc>
            </a:pPr>
            <a:endParaRPr lang="en-US" sz="1200" dirty="0"/>
          </a:p>
          <a:p>
            <a:pPr>
              <a:lnSpc>
                <a:spcPct val="80000"/>
              </a:lnSpc>
            </a:pPr>
            <a:endParaRPr lang="en-US" altLang="en-US" sz="2000" dirty="0" smtClean="0"/>
          </a:p>
          <a:p>
            <a:pPr marL="457200" lvl="1" indent="0">
              <a:lnSpc>
                <a:spcPct val="80000"/>
              </a:lnSpc>
              <a:buNone/>
            </a:pPr>
            <a:r>
              <a:rPr lang="en-US" altLang="en-US" sz="2000" dirty="0" smtClean="0"/>
              <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42095201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29</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a:t>
            </a:r>
            <a:r>
              <a:rPr lang="en-US" altLang="en-US" dirty="0" smtClean="0"/>
              <a:t>Protected TWT</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endParaRPr lang="en-US" altLang="en-US" sz="2000" dirty="0"/>
          </a:p>
          <a:p>
            <a:pPr>
              <a:lnSpc>
                <a:spcPct val="80000"/>
              </a:lnSpc>
            </a:pPr>
            <a:r>
              <a:rPr lang="en-US" dirty="0" smtClean="0"/>
              <a:t>Resolve CIDs 2715 (MAC) </a:t>
            </a:r>
            <a:r>
              <a:rPr lang="en-US" dirty="0"/>
              <a:t>and </a:t>
            </a:r>
            <a:r>
              <a:rPr lang="en-US" dirty="0" smtClean="0"/>
              <a:t>2716 (MAC) as </a:t>
            </a:r>
          </a:p>
          <a:p>
            <a:pPr lvl="1">
              <a:lnSpc>
                <a:spcPct val="80000"/>
              </a:lnSpc>
            </a:pPr>
            <a:r>
              <a:rPr lang="en-US" dirty="0" smtClean="0"/>
              <a:t>REVISED</a:t>
            </a:r>
          </a:p>
          <a:p>
            <a:pPr lvl="1">
              <a:lnSpc>
                <a:spcPct val="80000"/>
              </a:lnSpc>
            </a:pPr>
            <a:r>
              <a:rPr lang="en-US" dirty="0" smtClean="0"/>
              <a:t>With a resolution of “Incorporate </a:t>
            </a:r>
            <a:r>
              <a:rPr lang="en-US" dirty="0"/>
              <a:t>the changes in </a:t>
            </a:r>
            <a:r>
              <a:rPr lang="en-US" dirty="0">
                <a:hlinkClick r:id="rId3"/>
              </a:rPr>
              <a:t>https://</a:t>
            </a:r>
            <a:r>
              <a:rPr lang="en-US" dirty="0" smtClean="0">
                <a:hlinkClick r:id="rId3"/>
              </a:rPr>
              <a:t>mentor.ieee.org/802.11/dcn/19/11-19-0114-05-000m-text-proposal-for-protecting-twt-action-frames.doc</a:t>
            </a:r>
            <a:r>
              <a:rPr lang="en-US" dirty="0" smtClean="0"/>
              <a:t>  </a:t>
            </a:r>
            <a:r>
              <a:rPr lang="en-US" dirty="0"/>
              <a:t>which resolves the Comment in the direction of the commenter’s proposal</a:t>
            </a:r>
            <a:r>
              <a:rPr lang="en-US" dirty="0" smtClean="0"/>
              <a:t>.”</a:t>
            </a:r>
            <a:endParaRPr lang="en-GB" dirty="0"/>
          </a:p>
          <a:p>
            <a:pPr lvl="1">
              <a:lnSpc>
                <a:spcPct val="80000"/>
              </a:lnSpc>
            </a:pPr>
            <a:endParaRPr lang="en-GB" sz="1200" dirty="0"/>
          </a:p>
          <a:p>
            <a:pPr lvl="1">
              <a:lnSpc>
                <a:spcPct val="80000"/>
              </a:lnSpc>
            </a:pPr>
            <a:endParaRPr lang="en-US" sz="1200" dirty="0"/>
          </a:p>
          <a:p>
            <a:pPr>
              <a:lnSpc>
                <a:spcPct val="80000"/>
              </a:lnSpc>
            </a:pPr>
            <a:endParaRPr lang="en-US" altLang="en-US" sz="2000" dirty="0" smtClean="0"/>
          </a:p>
          <a:p>
            <a:pPr marL="457200" lvl="1" indent="0">
              <a:lnSpc>
                <a:spcPct val="80000"/>
              </a:lnSpc>
              <a:buNone/>
            </a:pPr>
            <a:r>
              <a:rPr lang="en-US" altLang="en-US" sz="2000" dirty="0" smtClean="0"/>
              <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6109918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a:t>
            </a:r>
            <a:endParaRPr lang="en-US" altLang="en-US" dirty="0"/>
          </a:p>
        </p:txBody>
      </p:sp>
      <p:sp>
        <p:nvSpPr>
          <p:cNvPr id="4103" name="Rectangle 19"/>
          <p:cNvSpPr>
            <a:spLocks noChangeArrowheads="1"/>
          </p:cNvSpPr>
          <p:nvPr/>
        </p:nvSpPr>
        <p:spPr bwMode="auto">
          <a:xfrm>
            <a:off x="558114" y="1676400"/>
            <a:ext cx="5943600"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Monday </a:t>
            </a:r>
            <a:r>
              <a:rPr lang="en-US" altLang="en-US" dirty="0" smtClean="0"/>
              <a:t>PM1</a:t>
            </a:r>
            <a:endParaRPr lang="en-US" altLang="en-US" dirty="0"/>
          </a:p>
          <a:p>
            <a:pPr lvl="1"/>
            <a:r>
              <a:rPr lang="en-US" altLang="en-US" sz="1400" dirty="0"/>
              <a:t>Chair’s Welcome, Policy &amp; patent </a:t>
            </a:r>
            <a:r>
              <a:rPr lang="en-US" altLang="en-US" sz="1400" dirty="0" smtClean="0"/>
              <a:t>reminder, Approve agenda</a:t>
            </a:r>
            <a:endParaRPr lang="en-US" altLang="en-US" sz="1400" dirty="0"/>
          </a:p>
          <a:p>
            <a:pPr lvl="1"/>
            <a:r>
              <a:rPr lang="en-US" altLang="en-US" sz="1400" dirty="0"/>
              <a:t>Status, Review of </a:t>
            </a:r>
            <a:r>
              <a:rPr lang="en-US" altLang="en-US" sz="1400" dirty="0" smtClean="0"/>
              <a:t>Objectives, </a:t>
            </a:r>
            <a:r>
              <a:rPr lang="en-US" sz="1400" dirty="0" smtClean="0"/>
              <a:t>Editor Report 11-17-0920</a:t>
            </a:r>
          </a:p>
          <a:p>
            <a:pPr lvl="1"/>
            <a:r>
              <a:rPr lang="en-GB" sz="1400" dirty="0" smtClean="0"/>
              <a:t>11-19-0260 - MDR </a:t>
            </a:r>
            <a:r>
              <a:rPr lang="en-GB" sz="1400" dirty="0"/>
              <a:t>results review</a:t>
            </a:r>
          </a:p>
          <a:p>
            <a:pPr lvl="1"/>
            <a:r>
              <a:rPr lang="en-GB" sz="1400" dirty="0" smtClean="0"/>
              <a:t>CID 2256 – 11-19-723 – Edward Au, 11-19-781 </a:t>
            </a:r>
            <a:r>
              <a:rPr lang="en-GB" sz="1400" dirty="0" err="1" smtClean="0"/>
              <a:t>Yunsong</a:t>
            </a:r>
            <a:r>
              <a:rPr lang="en-GB" sz="1400" dirty="0" smtClean="0"/>
              <a:t> Yang</a:t>
            </a:r>
          </a:p>
          <a:p>
            <a:pPr lvl="1"/>
            <a:r>
              <a:rPr lang="en-GB" sz="1400" dirty="0"/>
              <a:t>CIDs 2312 and </a:t>
            </a:r>
            <a:r>
              <a:rPr lang="en-GB" sz="1400" dirty="0" smtClean="0"/>
              <a:t>2313 </a:t>
            </a:r>
            <a:r>
              <a:rPr lang="en-US" sz="1400" dirty="0"/>
              <a:t> – </a:t>
            </a:r>
            <a:r>
              <a:rPr lang="en-GB" sz="1400" dirty="0" smtClean="0"/>
              <a:t>11-19-261 – </a:t>
            </a:r>
            <a:r>
              <a:rPr lang="en-GB" sz="1400" dirty="0" err="1" smtClean="0"/>
              <a:t>Yujin</a:t>
            </a:r>
            <a:r>
              <a:rPr lang="en-GB" sz="1400" dirty="0" smtClean="0"/>
              <a:t> Noh</a:t>
            </a:r>
          </a:p>
          <a:p>
            <a:pPr lvl="1"/>
            <a:r>
              <a:rPr lang="en-US" sz="1400" dirty="0"/>
              <a:t>11-19- 0733 – SAE fixes – Dan Harkins </a:t>
            </a:r>
          </a:p>
          <a:p>
            <a:pPr lvl="1"/>
            <a:r>
              <a:rPr lang="en-US" sz="1400" dirty="0" smtClean="0"/>
              <a:t>CID 2320</a:t>
            </a:r>
            <a:r>
              <a:rPr lang="en-US" sz="1400" dirty="0"/>
              <a:t>, 2321, </a:t>
            </a:r>
            <a:r>
              <a:rPr lang="en-US" sz="1400" dirty="0" smtClean="0"/>
              <a:t>2322, 2421 </a:t>
            </a:r>
            <a:r>
              <a:rPr lang="en-US" sz="1400" dirty="0"/>
              <a:t>– Mark </a:t>
            </a:r>
            <a:r>
              <a:rPr lang="en-US" sz="1400" dirty="0" smtClean="0"/>
              <a:t>Rison</a:t>
            </a:r>
          </a:p>
          <a:p>
            <a:pPr lvl="1"/>
            <a:r>
              <a:rPr lang="en-US" sz="1400" dirty="0" smtClean="0"/>
              <a:t>CID 2459, 2529, </a:t>
            </a:r>
            <a:r>
              <a:rPr lang="en-US" sz="1400" dirty="0"/>
              <a:t>2532, 2445 – Mark Rison</a:t>
            </a:r>
          </a:p>
        </p:txBody>
      </p:sp>
      <p:sp>
        <p:nvSpPr>
          <p:cNvPr id="16" name="Rectangle 35"/>
          <p:cNvSpPr>
            <a:spLocks noChangeArrowheads="1"/>
          </p:cNvSpPr>
          <p:nvPr/>
        </p:nvSpPr>
        <p:spPr bwMode="auto">
          <a:xfrm>
            <a:off x="6858000" y="3276600"/>
            <a:ext cx="5096708" cy="289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Wednesday PM1 </a:t>
            </a:r>
          </a:p>
          <a:p>
            <a:pPr lvl="1"/>
            <a:r>
              <a:rPr lang="en-US" sz="1400" dirty="0" smtClean="0"/>
              <a:t>CID 2596</a:t>
            </a:r>
            <a:r>
              <a:rPr lang="en-US" sz="1400" dirty="0"/>
              <a:t>, </a:t>
            </a:r>
            <a:r>
              <a:rPr lang="en-US" sz="1400" dirty="0" smtClean="0"/>
              <a:t>2640 – Mark Rison</a:t>
            </a:r>
          </a:p>
          <a:p>
            <a:pPr lvl="1"/>
            <a:r>
              <a:rPr lang="en-GB" sz="1400" dirty="0" smtClean="0"/>
              <a:t>19/586r1 </a:t>
            </a:r>
            <a:r>
              <a:rPr lang="en-GB" sz="1400" dirty="0"/>
              <a:t>PMKSA caching and MAC randomization </a:t>
            </a:r>
            <a:r>
              <a:rPr lang="en-GB" sz="1400" dirty="0" smtClean="0"/>
              <a:t>(r0 at </a:t>
            </a:r>
            <a:r>
              <a:rPr lang="en-GB" sz="1400" dirty="0" err="1" smtClean="0"/>
              <a:t>adhoc</a:t>
            </a:r>
            <a:r>
              <a:rPr lang="en-GB" sz="1400" dirty="0" smtClean="0"/>
              <a:t>) [30 </a:t>
            </a:r>
            <a:r>
              <a:rPr lang="en-GB" sz="1400" dirty="0"/>
              <a:t>mins</a:t>
            </a:r>
            <a:r>
              <a:rPr lang="en-GB" sz="1400" dirty="0" smtClean="0"/>
              <a:t>]</a:t>
            </a:r>
          </a:p>
          <a:p>
            <a:pPr lvl="1"/>
            <a:r>
              <a:rPr lang="en-US" sz="1400" dirty="0" smtClean="0"/>
              <a:t>11-19-286, MAC address policy/ANQP – Roger Marks, Antonio Delgado</a:t>
            </a:r>
            <a:endParaRPr lang="en-GB" sz="1400" dirty="0"/>
          </a:p>
          <a:p>
            <a:pPr lvl="1"/>
            <a:r>
              <a:rPr lang="en-US" sz="1400" dirty="0" smtClean="0"/>
              <a:t>11-19-893 -MDR identified text fix </a:t>
            </a:r>
            <a:r>
              <a:rPr lang="en-US" sz="1400" dirty="0"/>
              <a:t>– Dan </a:t>
            </a:r>
            <a:r>
              <a:rPr lang="en-US" sz="1400" dirty="0" smtClean="0"/>
              <a:t>Harkins </a:t>
            </a:r>
          </a:p>
          <a:p>
            <a:pPr lvl="1"/>
            <a:r>
              <a:rPr lang="en-US" sz="1400" dirty="0" smtClean="0"/>
              <a:t>11-19-907 – FILS fixes – </a:t>
            </a:r>
            <a:r>
              <a:rPr lang="en-US" sz="1400" dirty="0" err="1" smtClean="0"/>
              <a:t>Jouni</a:t>
            </a:r>
            <a:r>
              <a:rPr lang="en-US" sz="1400" dirty="0" smtClean="0"/>
              <a:t> </a:t>
            </a:r>
            <a:r>
              <a:rPr lang="en-US" sz="1400" dirty="0" err="1" smtClean="0"/>
              <a:t>Malinen</a:t>
            </a:r>
            <a:endParaRPr lang="en-US" sz="1400" dirty="0" smtClean="0"/>
          </a:p>
          <a:p>
            <a:pPr lvl="1"/>
            <a:r>
              <a:rPr lang="en-US" sz="1400" dirty="0" smtClean="0"/>
              <a:t>Motions</a:t>
            </a:r>
            <a:endParaRPr lang="en-GB" sz="1400" dirty="0" smtClean="0"/>
          </a:p>
          <a:p>
            <a:pPr lvl="1">
              <a:lnSpc>
                <a:spcPct val="80000"/>
              </a:lnSpc>
            </a:pPr>
            <a:endParaRPr lang="en-GB" sz="1600" dirty="0"/>
          </a:p>
          <a:p>
            <a:pPr lvl="1"/>
            <a:endParaRPr lang="en-US" sz="1600" dirty="0" smtClean="0"/>
          </a:p>
          <a:p>
            <a:pPr lvl="1">
              <a:lnSpc>
                <a:spcPct val="80000"/>
              </a:lnSpc>
            </a:pPr>
            <a:endParaRPr lang="en-US" altLang="en-US" sz="1800" dirty="0" smtClean="0"/>
          </a:p>
        </p:txBody>
      </p:sp>
      <p:sp>
        <p:nvSpPr>
          <p:cNvPr id="8" name="Rectangle 19"/>
          <p:cNvSpPr>
            <a:spLocks noChangeArrowheads="1"/>
          </p:cNvSpPr>
          <p:nvPr/>
        </p:nvSpPr>
        <p:spPr bwMode="auto">
          <a:xfrm>
            <a:off x="6780237" y="1828801"/>
            <a:ext cx="5156886" cy="1371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Tuesday PM1</a:t>
            </a:r>
            <a:endParaRPr lang="en-US" altLang="en-US" sz="2400" b="1" dirty="0"/>
          </a:p>
          <a:p>
            <a:pPr lvl="1"/>
            <a:r>
              <a:rPr lang="en-US" sz="1400" b="0" dirty="0" smtClean="0"/>
              <a:t>WEP/TKIP Obsolete/deprecate, see next slide</a:t>
            </a:r>
          </a:p>
          <a:p>
            <a:pPr lvl="1"/>
            <a:r>
              <a:rPr lang="en-US" sz="1400" dirty="0" smtClean="0"/>
              <a:t>CIDs 2656, 2718 – 11-19-306, 11-19-348 - Matthew Fischer</a:t>
            </a:r>
            <a:endParaRPr lang="en-GB" sz="1400" dirty="0" smtClean="0"/>
          </a:p>
          <a:p>
            <a:pPr lvl="1"/>
            <a:r>
              <a:rPr lang="en-US" sz="1400" dirty="0" smtClean="0"/>
              <a:t>11-19-0473 – Sean Coffey</a:t>
            </a:r>
            <a:endParaRPr lang="en-GB" sz="1400" dirty="0"/>
          </a:p>
          <a:p>
            <a:pPr lvl="1"/>
            <a:endParaRPr lang="en-GB" sz="1200" dirty="0"/>
          </a:p>
          <a:p>
            <a:pPr lvl="1"/>
            <a:endParaRPr lang="en-GB" sz="1600" dirty="0"/>
          </a:p>
        </p:txBody>
      </p:sp>
      <p:sp>
        <p:nvSpPr>
          <p:cNvPr id="9" name="Rectangle 19"/>
          <p:cNvSpPr>
            <a:spLocks noChangeArrowheads="1"/>
          </p:cNvSpPr>
          <p:nvPr/>
        </p:nvSpPr>
        <p:spPr bwMode="auto">
          <a:xfrm>
            <a:off x="558114" y="4228783"/>
            <a:ext cx="5690286" cy="22466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Tuesday </a:t>
            </a:r>
            <a:r>
              <a:rPr lang="en-US" altLang="en-US" sz="2400" b="1" dirty="0"/>
              <a:t>A</a:t>
            </a:r>
            <a:r>
              <a:rPr lang="en-US" altLang="en-US" sz="2400" b="1" dirty="0" smtClean="0"/>
              <a:t>M2</a:t>
            </a:r>
            <a:endParaRPr lang="en-US" altLang="en-US" sz="2400" b="1" dirty="0"/>
          </a:p>
          <a:p>
            <a:pPr lvl="1"/>
            <a:r>
              <a:rPr lang="en-GB" sz="1400" dirty="0" smtClean="0"/>
              <a:t>19/420r1 CR 2693 Mirrored SCS (r0 in March) [20 mins]</a:t>
            </a:r>
          </a:p>
          <a:p>
            <a:pPr lvl="1"/>
            <a:r>
              <a:rPr lang="en-GB" sz="1400" dirty="0" smtClean="0"/>
              <a:t>CID 2698 - 19/556r2 Transmit power related CIDs (R1in ad-hoc ) [15 min]</a:t>
            </a:r>
          </a:p>
          <a:p>
            <a:pPr lvl="1"/>
            <a:r>
              <a:rPr lang="en-GB" sz="1400" dirty="0" smtClean="0"/>
              <a:t>19/630r1 Active scan figure CID (new) [15 min]</a:t>
            </a:r>
          </a:p>
          <a:p>
            <a:pPr lvl="1"/>
            <a:r>
              <a:rPr lang="en-GB" sz="1400" dirty="0" smtClean="0"/>
              <a:t>Protected </a:t>
            </a:r>
            <a:r>
              <a:rPr lang="en-GB" sz="1400" dirty="0"/>
              <a:t>TWT and RSN </a:t>
            </a:r>
            <a:r>
              <a:rPr lang="en-US" sz="1400" dirty="0"/>
              <a:t> – </a:t>
            </a:r>
            <a:r>
              <a:rPr lang="en-GB" sz="1400" dirty="0"/>
              <a:t> </a:t>
            </a:r>
            <a:r>
              <a:rPr lang="en-GB" sz="1400" dirty="0" smtClean="0"/>
              <a:t>11-19-114r3 </a:t>
            </a:r>
            <a:r>
              <a:rPr lang="en-US" sz="1400" dirty="0" smtClean="0"/>
              <a:t> </a:t>
            </a:r>
            <a:r>
              <a:rPr lang="en-US" sz="1400" dirty="0"/>
              <a:t>– </a:t>
            </a:r>
            <a:r>
              <a:rPr lang="en-US" sz="1400" dirty="0" err="1" smtClean="0"/>
              <a:t>Yunsong</a:t>
            </a:r>
            <a:endParaRPr lang="en-GB" sz="1400" dirty="0"/>
          </a:p>
          <a:p>
            <a:pPr lvl="1"/>
            <a:r>
              <a:rPr lang="en-US" sz="1400" dirty="0" smtClean="0"/>
              <a:t>CIDs 2530, 2280, 2488, 2596, 2601 – Mark Rison</a:t>
            </a:r>
          </a:p>
          <a:p>
            <a:pPr lvl="1"/>
            <a:endParaRPr lang="en-GB" sz="1200" dirty="0"/>
          </a:p>
        </p:txBody>
      </p:sp>
    </p:spTree>
    <p:extLst>
      <p:ext uri="{BB962C8B-B14F-4D97-AF65-F5344CB8AC3E}">
        <p14:creationId xmlns:p14="http://schemas.microsoft.com/office/powerpoint/2010/main" val="274773043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30</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a:t>
            </a:r>
            <a:r>
              <a:rPr lang="en-US" altLang="en-US" dirty="0" smtClean="0"/>
              <a:t>FT/Cached PMKIDs (from 586r3)</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endParaRPr lang="en-US" altLang="en-US" sz="2000" dirty="0"/>
          </a:p>
          <a:p>
            <a:pPr>
              <a:lnSpc>
                <a:spcPct val="80000"/>
              </a:lnSpc>
            </a:pPr>
            <a:r>
              <a:rPr lang="en-US" dirty="0" smtClean="0"/>
              <a:t>Incorporate the text changes in  </a:t>
            </a:r>
            <a:r>
              <a:rPr lang="en-US" dirty="0">
                <a:hlinkClick r:id="rId3"/>
              </a:rPr>
              <a:t>https://</a:t>
            </a:r>
            <a:r>
              <a:rPr lang="en-US" dirty="0" smtClean="0">
                <a:hlinkClick r:id="rId3"/>
              </a:rPr>
              <a:t>mentor.ieee.org/802.11/dcn/19/11-19-0919-00-000m-ft-initial-md-association-using-cached-pmksa.docx</a:t>
            </a:r>
            <a:endParaRPr lang="en-GB" sz="1200" dirty="0"/>
          </a:p>
          <a:p>
            <a:pPr lvl="1">
              <a:lnSpc>
                <a:spcPct val="80000"/>
              </a:lnSpc>
            </a:pPr>
            <a:endParaRPr lang="en-US" sz="1200" dirty="0"/>
          </a:p>
          <a:p>
            <a:pPr>
              <a:lnSpc>
                <a:spcPct val="80000"/>
              </a:lnSpc>
            </a:pPr>
            <a:endParaRPr lang="en-US" altLang="en-US" sz="2000" dirty="0" smtClean="0"/>
          </a:p>
          <a:p>
            <a:pPr marL="457200" lvl="1" indent="0">
              <a:lnSpc>
                <a:spcPct val="80000"/>
              </a:lnSpc>
              <a:buNone/>
            </a:pPr>
            <a:r>
              <a:rPr lang="en-US" altLang="en-US" sz="2000" dirty="0" smtClean="0"/>
              <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27553943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31</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a:t>
            </a:r>
            <a:r>
              <a:rPr lang="en-US" altLang="en-US" dirty="0" smtClean="0"/>
              <a:t>Remove Active BSSID Count element</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939221"/>
          </a:xfrm>
        </p:spPr>
        <p:txBody>
          <a:bodyPr/>
          <a:lstStyle/>
          <a:p>
            <a:pPr>
              <a:lnSpc>
                <a:spcPct val="80000"/>
              </a:lnSpc>
            </a:pPr>
            <a:endParaRPr lang="en-US" altLang="en-US" sz="2000" dirty="0"/>
          </a:p>
          <a:p>
            <a:pPr>
              <a:lnSpc>
                <a:spcPct val="80000"/>
              </a:lnSpc>
            </a:pPr>
            <a:r>
              <a:rPr lang="en-US" sz="1600" dirty="0" smtClean="0"/>
              <a:t>Resolve CID 2676 (MAC) as </a:t>
            </a:r>
          </a:p>
          <a:p>
            <a:pPr lvl="1">
              <a:lnSpc>
                <a:spcPct val="80000"/>
              </a:lnSpc>
            </a:pPr>
            <a:r>
              <a:rPr lang="en-US" sz="1600" dirty="0" smtClean="0"/>
              <a:t>REVISED</a:t>
            </a:r>
          </a:p>
          <a:p>
            <a:r>
              <a:rPr lang="en-US" sz="1600" dirty="0" smtClean="0"/>
              <a:t>With a resolution of </a:t>
            </a:r>
          </a:p>
          <a:p>
            <a:pPr lvl="1"/>
            <a:r>
              <a:rPr lang="en-US" sz="1600" i="1" dirty="0" smtClean="0"/>
              <a:t>“</a:t>
            </a:r>
            <a:r>
              <a:rPr lang="en-US" sz="1600" i="1" dirty="0" err="1" smtClean="0"/>
              <a:t>TGm</a:t>
            </a:r>
            <a:r>
              <a:rPr lang="en-US" sz="1600" i="1" dirty="0" smtClean="0"/>
              <a:t> </a:t>
            </a:r>
            <a:r>
              <a:rPr lang="en-US" sz="1600" i="1" dirty="0"/>
              <a:t>editor, please make changes to </a:t>
            </a:r>
            <a:r>
              <a:rPr lang="en-US" sz="1600" i="1" dirty="0" err="1"/>
              <a:t>REVmd</a:t>
            </a:r>
            <a:r>
              <a:rPr lang="en-US" sz="1600" i="1" dirty="0"/>
              <a:t> draft as proposed below:</a:t>
            </a:r>
            <a:endParaRPr lang="en-GB" sz="1600" dirty="0"/>
          </a:p>
          <a:p>
            <a:pPr lvl="1"/>
            <a:r>
              <a:rPr lang="en-US" sz="1600" dirty="0"/>
              <a:t>Delete row corresponding to order #73 from Table 9-34 (Beacon frame body)</a:t>
            </a:r>
            <a:endParaRPr lang="en-GB" sz="1600" dirty="0"/>
          </a:p>
          <a:p>
            <a:pPr lvl="1"/>
            <a:r>
              <a:rPr lang="en-US" sz="1600" dirty="0"/>
              <a:t>Delete row corresponding to order #90 from Table 9-41 (Probe Response frame body)</a:t>
            </a:r>
            <a:endParaRPr lang="en-GB" sz="1600" dirty="0"/>
          </a:p>
          <a:p>
            <a:pPr lvl="1"/>
            <a:r>
              <a:rPr lang="en-US" sz="1600" dirty="0"/>
              <a:t>Delete row corresponding to order #53 from Table 9-47 (DMG Beacon frame body)</a:t>
            </a:r>
            <a:endParaRPr lang="en-GB" sz="1600" dirty="0"/>
          </a:p>
          <a:p>
            <a:pPr lvl="1"/>
            <a:r>
              <a:rPr lang="en-US" sz="1600" dirty="0"/>
              <a:t>Delete row corresponding to Active BSSID Count element from Table 9-94 (Element IDs)</a:t>
            </a:r>
            <a:endParaRPr lang="en-GB" sz="1600" dirty="0"/>
          </a:p>
          <a:p>
            <a:pPr lvl="1"/>
            <a:r>
              <a:rPr lang="en-US" sz="1600" dirty="0"/>
              <a:t>Remove clause 9.4.2.237</a:t>
            </a:r>
            <a:endParaRPr lang="en-GB" sz="1600" dirty="0"/>
          </a:p>
          <a:p>
            <a:pPr lvl="1"/>
            <a:r>
              <a:rPr lang="en-US" sz="1600" dirty="0"/>
              <a:t>Delete the last sentence from the 2</a:t>
            </a:r>
            <a:r>
              <a:rPr lang="en-US" sz="1600" baseline="30000" dirty="0"/>
              <a:t>nd</a:t>
            </a:r>
            <a:r>
              <a:rPr lang="en-US" sz="1600" dirty="0"/>
              <a:t> paragraph in 11.1.3.8 “An AP may include Active BSSID Count element … </a:t>
            </a:r>
            <a:r>
              <a:rPr lang="en-US" sz="1600" dirty="0" smtClean="0"/>
              <a:t>”</a:t>
            </a:r>
            <a:endParaRPr lang="en-GB" sz="1600" dirty="0"/>
          </a:p>
          <a:p>
            <a:pPr lvl="1"/>
            <a:r>
              <a:rPr lang="en-US" sz="1600" dirty="0" smtClean="0"/>
              <a:t>which </a:t>
            </a:r>
            <a:r>
              <a:rPr lang="en-US" sz="1600" dirty="0"/>
              <a:t>resolves the Comment in the direction of the commenter’s proposal</a:t>
            </a:r>
            <a:r>
              <a:rPr lang="en-US" sz="1600" dirty="0" smtClean="0"/>
              <a:t>.</a:t>
            </a:r>
            <a:endParaRPr lang="en-GB" sz="1600" dirty="0"/>
          </a:p>
          <a:p>
            <a:pPr lvl="1">
              <a:lnSpc>
                <a:spcPct val="80000"/>
              </a:lnSpc>
            </a:pPr>
            <a:endParaRPr lang="en-GB" sz="1200" dirty="0"/>
          </a:p>
          <a:p>
            <a:pPr lvl="1">
              <a:lnSpc>
                <a:spcPct val="80000"/>
              </a:lnSpc>
            </a:pPr>
            <a:endParaRPr lang="en-US" sz="1200" dirty="0"/>
          </a:p>
          <a:p>
            <a:pPr>
              <a:lnSpc>
                <a:spcPct val="80000"/>
              </a:lnSpc>
            </a:pPr>
            <a:r>
              <a:rPr lang="en-US" altLang="en-US" sz="1800" dirty="0" smtClean="0"/>
              <a:t>Moved</a:t>
            </a:r>
            <a:r>
              <a:rPr lang="en-US" altLang="en-US" sz="1800" dirty="0" smtClean="0"/>
              <a:t>: </a:t>
            </a:r>
            <a:endParaRPr lang="en-US" altLang="en-US" sz="1800" dirty="0"/>
          </a:p>
          <a:p>
            <a:pPr>
              <a:lnSpc>
                <a:spcPct val="80000"/>
              </a:lnSpc>
            </a:pPr>
            <a:r>
              <a:rPr lang="en-US" altLang="en-US" sz="1800" dirty="0" smtClean="0"/>
              <a:t>Seconded: </a:t>
            </a:r>
          </a:p>
          <a:p>
            <a:pPr>
              <a:lnSpc>
                <a:spcPct val="80000"/>
              </a:lnSpc>
            </a:pPr>
            <a:r>
              <a:rPr lang="en-US" altLang="en-US" sz="1800" dirty="0" smtClean="0"/>
              <a:t>Result: </a:t>
            </a:r>
            <a:endParaRPr lang="en-US" altLang="en-US" sz="12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99720028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32</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Active scan fixes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endParaRPr lang="en-US" altLang="en-US" sz="2000" dirty="0"/>
          </a:p>
          <a:p>
            <a:pPr>
              <a:lnSpc>
                <a:spcPct val="80000"/>
              </a:lnSpc>
            </a:pPr>
            <a:r>
              <a:rPr lang="en-US" dirty="0" smtClean="0"/>
              <a:t>Incorporate the text changes </a:t>
            </a:r>
            <a:r>
              <a:rPr lang="en-US" dirty="0"/>
              <a:t>indicated in </a:t>
            </a:r>
            <a:r>
              <a:rPr lang="en-GB" dirty="0">
                <a:hlinkClick r:id="rId3"/>
              </a:rPr>
              <a:t>https://</a:t>
            </a:r>
            <a:r>
              <a:rPr lang="en-GB" dirty="0" smtClean="0">
                <a:hlinkClick r:id="rId3"/>
              </a:rPr>
              <a:t>mentor.ieee.org/802.11/dcn/19/11-19-0630-02-000m-active-scan-figure-cid.docx</a:t>
            </a:r>
            <a:r>
              <a:rPr lang="en-GB" dirty="0" smtClean="0"/>
              <a:t> into </a:t>
            </a:r>
            <a:r>
              <a:rPr lang="en-GB" b="1" dirty="0" smtClean="0"/>
              <a:t>the </a:t>
            </a:r>
            <a:r>
              <a:rPr lang="en-GB" b="1" dirty="0" err="1" smtClean="0"/>
              <a:t>TGmd</a:t>
            </a:r>
            <a:r>
              <a:rPr lang="en-GB" b="1" dirty="0" smtClean="0"/>
              <a:t> draft.</a:t>
            </a:r>
            <a:endParaRPr lang="en-GB" dirty="0"/>
          </a:p>
          <a:p>
            <a:pPr lvl="1">
              <a:lnSpc>
                <a:spcPct val="80000"/>
              </a:lnSpc>
            </a:pPr>
            <a:endParaRPr lang="en-GB" sz="1200" dirty="0"/>
          </a:p>
          <a:p>
            <a:pPr lvl="1">
              <a:lnSpc>
                <a:spcPct val="80000"/>
              </a:lnSpc>
            </a:pPr>
            <a:endParaRPr lang="en-US" sz="1200" dirty="0"/>
          </a:p>
          <a:p>
            <a:pPr>
              <a:lnSpc>
                <a:spcPct val="80000"/>
              </a:lnSpc>
            </a:pPr>
            <a:endParaRPr lang="en-US" altLang="en-US" sz="2000" dirty="0" smtClean="0"/>
          </a:p>
          <a:p>
            <a:pPr marL="457200" lvl="1" indent="0">
              <a:lnSpc>
                <a:spcPct val="80000"/>
              </a:lnSpc>
              <a:buNone/>
            </a:pPr>
            <a:r>
              <a:rPr lang="en-US" altLang="en-US" sz="2000" dirty="0" smtClean="0"/>
              <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96186255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33</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r>
              <a:rPr lang="en-US" altLang="en-US" dirty="0" smtClean="0"/>
              <a:t>Motion: Ad-hoc</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Approve a </a:t>
            </a:r>
            <a:r>
              <a:rPr lang="en-US" altLang="en-US" sz="2800" dirty="0" err="1" smtClean="0"/>
              <a:t>TGmd</a:t>
            </a:r>
            <a:r>
              <a:rPr lang="en-US" altLang="en-US" sz="2800" dirty="0" smtClean="0"/>
              <a:t> ad-hoc meeting &lt;&gt;in [Sunrise Florida/Montreal/Cambridge/Toronto] for the purpose of comment resolution and consideration of document submissions</a:t>
            </a:r>
            <a:br>
              <a:rPr lang="en-US" altLang="en-US" sz="2800" dirty="0" smtClean="0"/>
            </a:br>
            <a:endParaRPr lang="en-US" altLang="en-US" sz="2800" dirty="0">
              <a:solidFill>
                <a:srgbClr val="006600"/>
              </a:solidFill>
            </a:endParaRPr>
          </a:p>
          <a:p>
            <a:pPr>
              <a:lnSpc>
                <a:spcPct val="80000"/>
              </a:lnSpc>
            </a:pPr>
            <a:r>
              <a:rPr lang="en-US" altLang="en-US" sz="2800" dirty="0" smtClean="0"/>
              <a:t>Moved: </a:t>
            </a:r>
          </a:p>
          <a:p>
            <a:pPr>
              <a:lnSpc>
                <a:spcPct val="80000"/>
              </a:lnSpc>
            </a:pPr>
            <a:r>
              <a:rPr lang="en-US" altLang="en-US" sz="2800" dirty="0" smtClean="0"/>
              <a:t>Seconded: </a:t>
            </a:r>
          </a:p>
          <a:p>
            <a:pPr>
              <a:lnSpc>
                <a:spcPct val="80000"/>
              </a:lnSpc>
            </a:pPr>
            <a:r>
              <a:rPr lang="en-US" altLang="en-US" sz="2800"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4395422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May 2019</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34</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Recirculation WGLB</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a:r>
              <a:rPr lang="en-US" sz="2800" dirty="0" smtClean="0"/>
              <a:t>Instruct </a:t>
            </a:r>
            <a:r>
              <a:rPr lang="en-US" sz="2800" dirty="0"/>
              <a:t>the editor to prepare </a:t>
            </a:r>
            <a:r>
              <a:rPr lang="en-US" sz="2800" dirty="0" smtClean="0"/>
              <a:t>P802.11REVmd D3.0 and</a:t>
            </a:r>
            <a:endParaRPr lang="en-GB" sz="2800" dirty="0"/>
          </a:p>
          <a:p>
            <a:pPr lvl="0"/>
            <a:r>
              <a:rPr lang="en-US" sz="2800" dirty="0"/>
              <a:t>Approve </a:t>
            </a:r>
            <a:r>
              <a:rPr lang="en-US" sz="2800"/>
              <a:t>a </a:t>
            </a:r>
            <a:r>
              <a:rPr lang="en-US" sz="2800" smtClean="0"/>
              <a:t>20 </a:t>
            </a:r>
            <a:r>
              <a:rPr lang="en-US" sz="2800" dirty="0"/>
              <a:t>day Working Group Technical Letter Ballot asking the question “Should </a:t>
            </a:r>
            <a:r>
              <a:rPr lang="en-US" sz="2800" dirty="0" smtClean="0"/>
              <a:t>P802.11REVmd D3.0 </a:t>
            </a:r>
            <a:r>
              <a:rPr lang="en-US" sz="2800" dirty="0"/>
              <a:t>be forwarded to Sponsor Ballot?”</a:t>
            </a:r>
            <a:endParaRPr lang="en-GB" sz="2800" dirty="0"/>
          </a:p>
          <a:p>
            <a:r>
              <a:rPr lang="en-GB" sz="2800" dirty="0" smtClean="0"/>
              <a:t>Moved: </a:t>
            </a:r>
          </a:p>
          <a:p>
            <a:r>
              <a:rPr lang="en-US" altLang="en-US" sz="2800" kern="0" dirty="0" smtClean="0"/>
              <a:t>Seconded: </a:t>
            </a:r>
          </a:p>
          <a:p>
            <a:r>
              <a:rPr lang="en-US" altLang="en-US" sz="2800" kern="0" dirty="0" smtClean="0"/>
              <a:t>Result: </a:t>
            </a:r>
            <a:endParaRPr lang="en-US" altLang="en-US" sz="2400" kern="0" dirty="0" smtClean="0"/>
          </a:p>
          <a:p>
            <a:pPr>
              <a:lnSpc>
                <a:spcPct val="80000"/>
              </a:lnSpc>
            </a:pPr>
            <a:endParaRPr lang="en-US" altLang="en-US" sz="2000" kern="0" dirty="0"/>
          </a:p>
        </p:txBody>
      </p:sp>
    </p:spTree>
    <p:extLst>
      <p:ext uri="{BB962C8B-B14F-4D97-AF65-F5344CB8AC3E}">
        <p14:creationId xmlns:p14="http://schemas.microsoft.com/office/powerpoint/2010/main" val="423529920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35</a:t>
            </a:fld>
            <a:endParaRPr lang="en-US" smtClean="0"/>
          </a:p>
        </p:txBody>
      </p:sp>
      <p:sp>
        <p:nvSpPr>
          <p:cNvPr id="25605" name="Rectangle 2"/>
          <p:cNvSpPr>
            <a:spLocks noGrp="1" noChangeArrowheads="1"/>
          </p:cNvSpPr>
          <p:nvPr>
            <p:ph type="title"/>
          </p:nvPr>
        </p:nvSpPr>
        <p:spPr/>
        <p:txBody>
          <a:bodyPr/>
          <a:lstStyle/>
          <a:p>
            <a:r>
              <a:rPr lang="en-US" altLang="en-US" dirty="0" smtClean="0"/>
              <a:t>May 2019 – July 2019 Meeting Planning</a:t>
            </a:r>
          </a:p>
        </p:txBody>
      </p:sp>
      <p:sp>
        <p:nvSpPr>
          <p:cNvPr id="25606" name="Rectangle 3"/>
          <p:cNvSpPr>
            <a:spLocks noGrp="1" noChangeArrowheads="1"/>
          </p:cNvSpPr>
          <p:nvPr>
            <p:ph type="body" idx="1"/>
          </p:nvPr>
        </p:nvSpPr>
        <p:spPr>
          <a:xfrm>
            <a:off x="2209800" y="1981200"/>
            <a:ext cx="7772400" cy="4191000"/>
          </a:xfrm>
        </p:spPr>
        <p:txBody>
          <a:bodyPr/>
          <a:lstStyle/>
          <a:p>
            <a:r>
              <a:rPr lang="en-US" altLang="en-US" sz="2000" dirty="0"/>
              <a:t>Objectives: </a:t>
            </a:r>
            <a:r>
              <a:rPr lang="en-US" altLang="en-US" sz="2000" dirty="0" smtClean="0"/>
              <a:t>Comment resolution</a:t>
            </a:r>
            <a:endParaRPr lang="en-US" altLang="en-US" sz="2000" dirty="0"/>
          </a:p>
          <a:p>
            <a:r>
              <a:rPr lang="en-US" altLang="en-US" sz="2000" dirty="0"/>
              <a:t>Conference calls </a:t>
            </a:r>
          </a:p>
          <a:p>
            <a:pPr lvl="1"/>
            <a:r>
              <a:rPr lang="en-US" sz="1800" dirty="0" smtClean="0"/>
              <a:t>May 24, 31</a:t>
            </a:r>
            <a:r>
              <a:rPr lang="en-US" sz="1800" smtClean="0"/>
              <a:t>, June 21</a:t>
            </a:r>
            <a:endParaRPr lang="en-GB" sz="1800" dirty="0"/>
          </a:p>
          <a:p>
            <a:r>
              <a:rPr lang="en-US" altLang="en-US" sz="2000" dirty="0" smtClean="0"/>
              <a:t>Next ad-hoc:  TBD</a:t>
            </a:r>
          </a:p>
          <a:p>
            <a:r>
              <a:rPr lang="en-US" altLang="en-US" sz="2000" dirty="0" smtClean="0"/>
              <a:t>Schedule </a:t>
            </a:r>
            <a:r>
              <a:rPr lang="en-US" altLang="en-US" sz="2000" dirty="0"/>
              <a:t>review</a:t>
            </a:r>
          </a:p>
          <a:p>
            <a:r>
              <a:rPr lang="en-US" altLang="en-US" sz="2000" dirty="0"/>
              <a:t>Availability of 11md </a:t>
            </a:r>
            <a:r>
              <a:rPr lang="en-US" altLang="en-US" sz="2000" dirty="0" smtClean="0"/>
              <a:t>D2.0 </a:t>
            </a:r>
            <a:r>
              <a:rPr lang="en-US" altLang="en-US" sz="2000" dirty="0"/>
              <a:t>in the IEEE store</a:t>
            </a:r>
          </a:p>
          <a:p>
            <a:pPr lvl="1"/>
            <a:r>
              <a:rPr lang="en-US" altLang="en-US" sz="1800" dirty="0" smtClean="0"/>
              <a:t>Draft </a:t>
            </a:r>
            <a:r>
              <a:rPr lang="en-US" altLang="en-US" sz="1800" dirty="0"/>
              <a:t>2</a:t>
            </a:r>
            <a:r>
              <a:rPr lang="en-US" altLang="en-US" sz="1800" dirty="0" smtClean="0"/>
              <a:t>.0 is available for purchase</a:t>
            </a:r>
            <a:r>
              <a:rPr lang="en-US" altLang="en-US" sz="1800" dirty="0"/>
              <a:t>, see </a:t>
            </a:r>
            <a:r>
              <a:rPr lang="en-US" altLang="en-US" sz="1800" dirty="0">
                <a:hlinkClick r:id="rId3"/>
              </a:rPr>
              <a:t>http://</a:t>
            </a:r>
            <a:r>
              <a:rPr lang="en-US" altLang="en-US" sz="1800" dirty="0" smtClean="0">
                <a:hlinkClick r:id="rId3"/>
              </a:rPr>
              <a:t>www.techstreet.com/ieee/products/vendor_id/7028</a:t>
            </a:r>
            <a:r>
              <a:rPr lang="en-US" altLang="en-US" sz="1800" dirty="0" smtClean="0"/>
              <a:t> </a:t>
            </a:r>
          </a:p>
          <a:p>
            <a:r>
              <a:rPr lang="en-US" altLang="en-US" sz="2000" dirty="0" smtClean="0"/>
              <a:t>Forward </a:t>
            </a:r>
            <a:r>
              <a:rPr lang="en-US" altLang="en-US" sz="2000" dirty="0"/>
              <a:t>to ISO JTC1/SC6 WG1</a:t>
            </a:r>
          </a:p>
          <a:p>
            <a:pPr lvl="1"/>
            <a:r>
              <a:rPr lang="en-US" altLang="en-US" sz="1800" dirty="0" smtClean="0"/>
              <a:t>At initial SB</a:t>
            </a:r>
            <a:endParaRPr lang="en-US" altLang="en-US" sz="1800" dirty="0"/>
          </a:p>
        </p:txBody>
      </p:sp>
    </p:spTree>
    <p:extLst>
      <p:ext uri="{BB962C8B-B14F-4D97-AF65-F5344CB8AC3E}">
        <p14:creationId xmlns:p14="http://schemas.microsoft.com/office/powerpoint/2010/main" val="313388485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5364"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36</a:t>
            </a:fld>
            <a:endParaRPr lang="en-US" smtClean="0"/>
          </a:p>
        </p:txBody>
      </p:sp>
      <p:sp>
        <p:nvSpPr>
          <p:cNvPr id="27653" name="Rectangle 2"/>
          <p:cNvSpPr>
            <a:spLocks noGrp="1" noChangeArrowheads="1"/>
          </p:cNvSpPr>
          <p:nvPr>
            <p:ph type="title"/>
          </p:nvPr>
        </p:nvSpPr>
        <p:spPr/>
        <p:txBody>
          <a:bodyPr/>
          <a:lstStyle/>
          <a:p>
            <a:r>
              <a:rPr lang="en-GB" altLang="en-US" dirty="0" smtClean="0"/>
              <a:t>References</a:t>
            </a:r>
          </a:p>
        </p:txBody>
      </p:sp>
      <p:sp>
        <p:nvSpPr>
          <p:cNvPr id="27654" name="Rectangle 3"/>
          <p:cNvSpPr>
            <a:spLocks noGrp="1" noChangeArrowheads="1"/>
          </p:cNvSpPr>
          <p:nvPr>
            <p:ph type="body" idx="1"/>
          </p:nvPr>
        </p:nvSpPr>
        <p:spPr>
          <a:xfrm>
            <a:off x="2209800" y="1524000"/>
            <a:ext cx="8229600" cy="4114800"/>
          </a:xfrm>
        </p:spPr>
        <p:txBody>
          <a:bodyPr/>
          <a:lstStyle/>
          <a:p>
            <a:r>
              <a:rPr lang="en-US" altLang="en-US" sz="2000" dirty="0">
                <a:hlinkClick r:id="rId3"/>
              </a:rPr>
              <a:t>https://mentor.ieee.org/802.11/dcn/17/11-17-0004-03-0000-revision-par-proposal-tgmd.doc</a:t>
            </a:r>
            <a:r>
              <a:rPr lang="en-US" altLang="en-US" sz="2000" dirty="0"/>
              <a:t> </a:t>
            </a:r>
          </a:p>
          <a:p>
            <a:r>
              <a:rPr lang="en-US" altLang="en-US" sz="2000" dirty="0" smtClean="0"/>
              <a:t>Comment collection: </a:t>
            </a:r>
            <a:r>
              <a:rPr lang="en-US" altLang="en-US" sz="2000" dirty="0">
                <a:hlinkClick r:id="rId4"/>
              </a:rPr>
              <a:t>https://</a:t>
            </a:r>
            <a:r>
              <a:rPr lang="en-US" altLang="en-US" sz="2000" dirty="0" smtClean="0">
                <a:hlinkClick r:id="rId4"/>
              </a:rPr>
              <a:t>mentor.ieee.org/802.11/dcn/17/11-17-0914-06-000m-revmd-wg-cc-comments.xls</a:t>
            </a:r>
            <a:r>
              <a:rPr lang="en-US" altLang="en-US" sz="2000" dirty="0" smtClean="0"/>
              <a:t> </a:t>
            </a:r>
          </a:p>
          <a:p>
            <a:r>
              <a:rPr lang="en-US" altLang="en-US" sz="2000" dirty="0" smtClean="0"/>
              <a:t>LB232, 236 </a:t>
            </a:r>
            <a:r>
              <a:rPr lang="en-US" altLang="en-US" sz="2000" dirty="0"/>
              <a:t>comments </a:t>
            </a:r>
            <a:r>
              <a:rPr lang="en-US" altLang="en-US" sz="2000" dirty="0" smtClean="0">
                <a:hlinkClick r:id="rId5"/>
              </a:rPr>
              <a:t>https://mentor.ieee.org/802.11/dcn/18/11-18-0611-15-000m-revmd-wg-ballot-comments.xls</a:t>
            </a:r>
            <a:r>
              <a:rPr lang="en-US" altLang="en-US" sz="2000" dirty="0" smtClean="0"/>
              <a:t> </a:t>
            </a:r>
          </a:p>
          <a:p>
            <a:r>
              <a:rPr lang="en-US" altLang="en-US" sz="2000" dirty="0" smtClean="0"/>
              <a:t>Approved PAR: </a:t>
            </a:r>
            <a:r>
              <a:rPr lang="en-US" altLang="en-US" sz="2000" dirty="0">
                <a:hlinkClick r:id="rId6"/>
              </a:rPr>
              <a:t>https://</a:t>
            </a:r>
            <a:r>
              <a:rPr lang="en-US" altLang="en-US" sz="2000" dirty="0" smtClean="0">
                <a:hlinkClick r:id="rId6"/>
              </a:rPr>
              <a:t>standards.ieee.org/develop/project/802.11.html</a:t>
            </a:r>
            <a:r>
              <a:rPr lang="en-US" altLang="en-US" sz="2000" dirty="0" smtClean="0"/>
              <a:t> </a:t>
            </a:r>
          </a:p>
          <a:p>
            <a:pPr lvl="1"/>
            <a:r>
              <a:rPr lang="en-US" altLang="en-US" sz="1600" dirty="0"/>
              <a:t>PAR approval: 23-Mar-2017</a:t>
            </a:r>
          </a:p>
          <a:p>
            <a:pPr lvl="1"/>
            <a:r>
              <a:rPr lang="en-US" altLang="en-US" sz="1600" dirty="0" smtClean="0"/>
              <a:t>Par Expiration date: 31-Dec-2021</a:t>
            </a:r>
            <a:endParaRPr lang="en-US" altLang="en-US" sz="1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4</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a:t>
            </a:r>
            <a:endParaRPr lang="en-US" altLang="en-US" dirty="0"/>
          </a:p>
        </p:txBody>
      </p:sp>
      <p:sp>
        <p:nvSpPr>
          <p:cNvPr id="10" name="Rectangle 35"/>
          <p:cNvSpPr>
            <a:spLocks noChangeArrowheads="1"/>
          </p:cNvSpPr>
          <p:nvPr/>
        </p:nvSpPr>
        <p:spPr bwMode="auto">
          <a:xfrm>
            <a:off x="6476999" y="2286000"/>
            <a:ext cx="4914901"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Thursday PM1 </a:t>
            </a:r>
          </a:p>
          <a:p>
            <a:pPr lvl="1"/>
            <a:r>
              <a:rPr lang="en-US" sz="1600" dirty="0" smtClean="0"/>
              <a:t>Motions </a:t>
            </a:r>
          </a:p>
          <a:p>
            <a:pPr lvl="1"/>
            <a:r>
              <a:rPr lang="en-US" sz="1600" dirty="0" smtClean="0"/>
              <a:t>S1G </a:t>
            </a:r>
            <a:r>
              <a:rPr lang="en-US" sz="1600" dirty="0" smtClean="0"/>
              <a:t>CIDs – 11-19-549 – </a:t>
            </a:r>
            <a:r>
              <a:rPr lang="en-US" sz="1600" dirty="0" err="1" smtClean="0"/>
              <a:t>Yongho</a:t>
            </a:r>
            <a:r>
              <a:rPr lang="en-US" sz="1600" dirty="0" smtClean="0"/>
              <a:t> </a:t>
            </a:r>
            <a:r>
              <a:rPr lang="en-US" sz="1600" dirty="0" err="1" smtClean="0"/>
              <a:t>Seok</a:t>
            </a:r>
            <a:endParaRPr lang="en-US" sz="1600" dirty="0" smtClean="0"/>
          </a:p>
          <a:p>
            <a:pPr lvl="1"/>
            <a:r>
              <a:rPr lang="en-US" sz="1600" dirty="0" smtClean="0"/>
              <a:t>11-19-396 – Multiple </a:t>
            </a:r>
            <a:r>
              <a:rPr lang="en-US" sz="1600" dirty="0"/>
              <a:t>BSSID  – </a:t>
            </a:r>
            <a:r>
              <a:rPr lang="en-US" sz="1600" dirty="0" err="1"/>
              <a:t>Abhi</a:t>
            </a:r>
            <a:r>
              <a:rPr lang="en-US" sz="1600" dirty="0"/>
              <a:t> </a:t>
            </a:r>
            <a:r>
              <a:rPr lang="en-US" sz="1600" dirty="0" smtClean="0"/>
              <a:t>Patel </a:t>
            </a:r>
          </a:p>
          <a:p>
            <a:pPr lvl="1"/>
            <a:r>
              <a:rPr lang="en-US" sz="1600" dirty="0" smtClean="0"/>
              <a:t>11-19-610 – Emily Qi</a:t>
            </a:r>
          </a:p>
          <a:p>
            <a:pPr lvl="1"/>
            <a:r>
              <a:rPr lang="en-US" sz="1600" dirty="0" smtClean="0"/>
              <a:t>11-19-841 - Carlos </a:t>
            </a:r>
            <a:r>
              <a:rPr lang="en-US" sz="1600" dirty="0" err="1" smtClean="0"/>
              <a:t>Cordeiro</a:t>
            </a:r>
            <a:endParaRPr lang="en-US" sz="1600" dirty="0" smtClean="0"/>
          </a:p>
          <a:p>
            <a:pPr lvl="1"/>
            <a:r>
              <a:rPr lang="en-US" sz="1600" dirty="0" smtClean="0"/>
              <a:t>CID </a:t>
            </a:r>
            <a:r>
              <a:rPr lang="en-US" sz="1600" dirty="0"/>
              <a:t>2115 – 11-19-660  – Ganesh </a:t>
            </a:r>
            <a:r>
              <a:rPr lang="en-US" sz="1600" dirty="0" err="1"/>
              <a:t>Venkatesan</a:t>
            </a:r>
            <a:endParaRPr lang="en-US" sz="1600" dirty="0"/>
          </a:p>
          <a:p>
            <a:pPr lvl="1"/>
            <a:r>
              <a:rPr lang="en-US" sz="1600" dirty="0"/>
              <a:t>11-19-656 – George </a:t>
            </a:r>
            <a:r>
              <a:rPr lang="en-US" sz="1600" dirty="0" err="1"/>
              <a:t>Calcev</a:t>
            </a:r>
            <a:endParaRPr lang="en-US" sz="1600" dirty="0"/>
          </a:p>
          <a:p>
            <a:pPr lvl="1"/>
            <a:r>
              <a:rPr lang="en-GB" sz="1600" dirty="0"/>
              <a:t>19/720r0 Individually addressed probes CID2216 Thomas </a:t>
            </a:r>
            <a:r>
              <a:rPr lang="en-GB" sz="1600" dirty="0" smtClean="0"/>
              <a:t>Derham</a:t>
            </a:r>
          </a:p>
          <a:p>
            <a:pPr lvl="1"/>
            <a:r>
              <a:rPr lang="en-US" sz="1600" dirty="0"/>
              <a:t>11-19-306 - Matthew Fischer</a:t>
            </a:r>
            <a:endParaRPr lang="en-GB" sz="1600" dirty="0"/>
          </a:p>
          <a:p>
            <a:pPr lvl="1">
              <a:lnSpc>
                <a:spcPct val="80000"/>
              </a:lnSpc>
            </a:pPr>
            <a:r>
              <a:rPr lang="en-US" altLang="en-US" sz="1600" dirty="0" smtClean="0"/>
              <a:t>Plans </a:t>
            </a:r>
            <a:r>
              <a:rPr lang="en-US" altLang="en-US" sz="1600" dirty="0" smtClean="0"/>
              <a:t>for March – May 2019</a:t>
            </a:r>
          </a:p>
          <a:p>
            <a:pPr lvl="1">
              <a:lnSpc>
                <a:spcPct val="80000"/>
              </a:lnSpc>
            </a:pPr>
            <a:r>
              <a:rPr lang="en-US" altLang="en-US" sz="1600" dirty="0" smtClean="0"/>
              <a:t>Adjourn</a:t>
            </a:r>
          </a:p>
          <a:p>
            <a:pPr lvl="1"/>
            <a:endParaRPr lang="en-GB" sz="1600" dirty="0"/>
          </a:p>
          <a:p>
            <a:pPr lvl="1"/>
            <a:endParaRPr lang="en-GB" sz="1600" dirty="0"/>
          </a:p>
          <a:p>
            <a:pPr lvl="1">
              <a:lnSpc>
                <a:spcPct val="80000"/>
              </a:lnSpc>
            </a:pPr>
            <a:endParaRPr lang="en-GB" sz="1600" dirty="0"/>
          </a:p>
          <a:p>
            <a:pPr lvl="1"/>
            <a:endParaRPr lang="en-US" sz="1600" dirty="0" smtClean="0"/>
          </a:p>
          <a:p>
            <a:pPr lvl="1">
              <a:lnSpc>
                <a:spcPct val="80000"/>
              </a:lnSpc>
            </a:pPr>
            <a:endParaRPr lang="en-US" altLang="en-US" sz="1800" dirty="0" smtClean="0"/>
          </a:p>
        </p:txBody>
      </p:sp>
      <p:sp>
        <p:nvSpPr>
          <p:cNvPr id="11" name="Rectangle 19"/>
          <p:cNvSpPr>
            <a:spLocks noChangeArrowheads="1"/>
          </p:cNvSpPr>
          <p:nvPr/>
        </p:nvSpPr>
        <p:spPr bwMode="auto">
          <a:xfrm>
            <a:off x="533400" y="2286000"/>
            <a:ext cx="5029200"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Thursday AM2</a:t>
            </a:r>
            <a:endParaRPr lang="en-GB" sz="1600" dirty="0"/>
          </a:p>
          <a:p>
            <a:pPr lvl="1"/>
            <a:r>
              <a:rPr lang="en-GB" sz="1600" dirty="0" smtClean="0"/>
              <a:t>CID 2676 </a:t>
            </a:r>
            <a:r>
              <a:rPr lang="en-US" sz="1600" dirty="0"/>
              <a:t> – </a:t>
            </a:r>
            <a:r>
              <a:rPr lang="en-GB" sz="1600" dirty="0" smtClean="0"/>
              <a:t> 19-0512 </a:t>
            </a:r>
            <a:r>
              <a:rPr lang="en-US" sz="1600" dirty="0"/>
              <a:t> – </a:t>
            </a:r>
            <a:r>
              <a:rPr lang="en-US" sz="1600" dirty="0" smtClean="0"/>
              <a:t> </a:t>
            </a:r>
            <a:r>
              <a:rPr lang="en-US" sz="1600" dirty="0" err="1" smtClean="0"/>
              <a:t>Abhi</a:t>
            </a:r>
            <a:r>
              <a:rPr lang="en-US" sz="1600" dirty="0" smtClean="0"/>
              <a:t> </a:t>
            </a:r>
            <a:r>
              <a:rPr lang="en-US" sz="1600" dirty="0" err="1" smtClean="0"/>
              <a:t>Patil</a:t>
            </a:r>
            <a:endParaRPr lang="en-GB" sz="1600" dirty="0"/>
          </a:p>
          <a:p>
            <a:pPr lvl="1"/>
            <a:r>
              <a:rPr lang="en-US" sz="1600" dirty="0" smtClean="0"/>
              <a:t>CID 2004-2007 – 11-19-405 </a:t>
            </a:r>
            <a:r>
              <a:rPr lang="en-US" sz="1600" dirty="0"/>
              <a:t> – </a:t>
            </a:r>
            <a:r>
              <a:rPr lang="en-US" sz="1600" dirty="0" err="1"/>
              <a:t>Abhi</a:t>
            </a:r>
            <a:r>
              <a:rPr lang="en-US" sz="1600" dirty="0"/>
              <a:t> </a:t>
            </a:r>
            <a:r>
              <a:rPr lang="en-US" sz="1600" dirty="0" err="1" smtClean="0"/>
              <a:t>Patil</a:t>
            </a:r>
            <a:endParaRPr lang="en-US" sz="1600" dirty="0" smtClean="0"/>
          </a:p>
          <a:p>
            <a:pPr lvl="1"/>
            <a:r>
              <a:rPr lang="en-US" sz="1600" dirty="0" smtClean="0"/>
              <a:t>11-19-857 – </a:t>
            </a:r>
            <a:r>
              <a:rPr lang="en-US" sz="1600" dirty="0" err="1" smtClean="0"/>
              <a:t>Youhan</a:t>
            </a:r>
            <a:r>
              <a:rPr lang="en-US" sz="1600" dirty="0" smtClean="0"/>
              <a:t> Kim</a:t>
            </a:r>
          </a:p>
          <a:p>
            <a:pPr lvl="1"/>
            <a:r>
              <a:rPr lang="en-US" sz="1600" dirty="0" smtClean="0"/>
              <a:t>Mesh </a:t>
            </a:r>
            <a:r>
              <a:rPr lang="en-US" sz="1600" dirty="0" smtClean="0"/>
              <a:t>CIDs – 11-19-429 – </a:t>
            </a:r>
            <a:r>
              <a:rPr lang="en-US" sz="1600" dirty="0" err="1" smtClean="0"/>
              <a:t>Kaz</a:t>
            </a:r>
            <a:r>
              <a:rPr lang="en-US" sz="1600" dirty="0" smtClean="0"/>
              <a:t> Sakoda</a:t>
            </a:r>
          </a:p>
          <a:p>
            <a:pPr lvl="1"/>
            <a:r>
              <a:rPr lang="en-US" sz="1600" dirty="0" smtClean="0"/>
              <a:t>11-19-306 </a:t>
            </a:r>
            <a:r>
              <a:rPr lang="en-US" sz="1600" dirty="0"/>
              <a:t>- Matthew Fischer</a:t>
            </a:r>
            <a:endParaRPr lang="en-GB" sz="1600" dirty="0"/>
          </a:p>
          <a:p>
            <a:pPr lvl="1"/>
            <a:endParaRPr lang="en-US" sz="1600" dirty="0" smtClean="0"/>
          </a:p>
          <a:p>
            <a:pPr lvl="1"/>
            <a:endParaRPr lang="en-US" sz="1600" dirty="0" smtClean="0"/>
          </a:p>
          <a:p>
            <a:pPr lvl="1"/>
            <a:endParaRPr lang="en-US" sz="1600" dirty="0"/>
          </a:p>
          <a:p>
            <a:pPr lvl="1"/>
            <a:endParaRPr lang="en-GB" sz="1600" dirty="0"/>
          </a:p>
        </p:txBody>
      </p:sp>
    </p:spTree>
    <p:extLst>
      <p:ext uri="{BB962C8B-B14F-4D97-AF65-F5344CB8AC3E}">
        <p14:creationId xmlns:p14="http://schemas.microsoft.com/office/powerpoint/2010/main" val="35468801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5</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a:t>
            </a:r>
            <a:endParaRPr lang="en-US" altLang="en-US" dirty="0"/>
          </a:p>
        </p:txBody>
      </p:sp>
      <p:sp>
        <p:nvSpPr>
          <p:cNvPr id="8" name="Rectangle 19"/>
          <p:cNvSpPr>
            <a:spLocks noChangeArrowheads="1"/>
          </p:cNvSpPr>
          <p:nvPr/>
        </p:nvSpPr>
        <p:spPr bwMode="auto">
          <a:xfrm>
            <a:off x="609600" y="1696244"/>
            <a:ext cx="10972800" cy="44759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Tuesday PM1</a:t>
            </a:r>
            <a:endParaRPr lang="en-US" altLang="en-US" sz="2400" b="1" dirty="0"/>
          </a:p>
          <a:p>
            <a:pPr lvl="1"/>
            <a:r>
              <a:rPr lang="en-GB" sz="2400" dirty="0" smtClean="0"/>
              <a:t>WEP/TKIP deprecated/obsolete: CIDs 2140, 2141, 2243</a:t>
            </a:r>
          </a:p>
          <a:p>
            <a:pPr lvl="1"/>
            <a:r>
              <a:rPr lang="en-US" sz="2400" b="0" dirty="0" smtClean="0"/>
              <a:t>Current draft </a:t>
            </a:r>
            <a:r>
              <a:rPr lang="en-US" sz="2400" dirty="0" smtClean="0"/>
              <a:t>text is not consistent – both deprecated and obsolete are indicated</a:t>
            </a:r>
          </a:p>
          <a:p>
            <a:pPr lvl="1"/>
            <a:r>
              <a:rPr lang="en-US" sz="2400" b="0" dirty="0" smtClean="0"/>
              <a:t>Drafted resolutions </a:t>
            </a:r>
            <a:r>
              <a:rPr lang="en-US" sz="2400" dirty="0" smtClean="0"/>
              <a:t>reflect April 2019 </a:t>
            </a:r>
            <a:r>
              <a:rPr lang="en-US" sz="2400" dirty="0" err="1" smtClean="0"/>
              <a:t>TGmd</a:t>
            </a:r>
            <a:r>
              <a:rPr lang="en-US" sz="2400" dirty="0" smtClean="0"/>
              <a:t> straw poll: b</a:t>
            </a:r>
            <a:r>
              <a:rPr lang="en-US" sz="2400" b="0" dirty="0" smtClean="0"/>
              <a:t>oth WEP/TKIP obsolete</a:t>
            </a:r>
          </a:p>
          <a:p>
            <a:pPr lvl="2"/>
            <a:r>
              <a:rPr lang="en-US" sz="1800" dirty="0" smtClean="0"/>
              <a:t>May 2018 Straw polls considered WEP/TKIP removal and TKIP Obsolete, </a:t>
            </a:r>
            <a:r>
              <a:rPr lang="en-US" sz="1800" dirty="0"/>
              <a:t>see </a:t>
            </a:r>
            <a:r>
              <a:rPr lang="en-US" sz="1800" dirty="0">
                <a:hlinkClick r:id="rId3"/>
              </a:rPr>
              <a:t>https://</a:t>
            </a:r>
            <a:r>
              <a:rPr lang="en-US" sz="1800" dirty="0" smtClean="0">
                <a:hlinkClick r:id="rId3"/>
              </a:rPr>
              <a:t>mentor.ieee.org/802.11/dcn/18/11-18-0616-00-000m-minutes-revmd-may-2018-warsaw.docx</a:t>
            </a:r>
            <a:r>
              <a:rPr lang="en-US" sz="1800" dirty="0" smtClean="0"/>
              <a:t> </a:t>
            </a:r>
            <a:endParaRPr lang="en-US" sz="1800" b="0" dirty="0" smtClean="0"/>
          </a:p>
          <a:p>
            <a:pPr lvl="1"/>
            <a:r>
              <a:rPr lang="en-US" sz="2400" dirty="0" smtClean="0"/>
              <a:t>Straw poll: Mark WEP as (a) Obsolete, (b) Deprecated</a:t>
            </a:r>
          </a:p>
          <a:p>
            <a:pPr lvl="2"/>
            <a:r>
              <a:rPr lang="en-US" sz="2000" dirty="0" smtClean="0"/>
              <a:t>Result: 13-3</a:t>
            </a:r>
          </a:p>
          <a:p>
            <a:pPr lvl="1"/>
            <a:r>
              <a:rPr lang="en-US" sz="2400" dirty="0"/>
              <a:t>Straw poll: Mark </a:t>
            </a:r>
            <a:r>
              <a:rPr lang="en-US" sz="2400" dirty="0" smtClean="0"/>
              <a:t>TKIP </a:t>
            </a:r>
            <a:r>
              <a:rPr lang="en-US" sz="2400" dirty="0"/>
              <a:t>as (a) Obsolete, (b) </a:t>
            </a:r>
            <a:r>
              <a:rPr lang="en-US" sz="2400" dirty="0" smtClean="0"/>
              <a:t>Deprecated</a:t>
            </a:r>
          </a:p>
          <a:p>
            <a:pPr lvl="2"/>
            <a:r>
              <a:rPr lang="en-US" sz="2000" b="0" dirty="0" smtClean="0"/>
              <a:t>Result: 10-8 </a:t>
            </a:r>
            <a:endParaRPr lang="en-GB" sz="2000" b="0" dirty="0" smtClean="0"/>
          </a:p>
          <a:p>
            <a:pPr lvl="1"/>
            <a:endParaRPr lang="en-GB" sz="1600" dirty="0"/>
          </a:p>
        </p:txBody>
      </p:sp>
    </p:spTree>
    <p:extLst>
      <p:ext uri="{BB962C8B-B14F-4D97-AF65-F5344CB8AC3E}">
        <p14:creationId xmlns:p14="http://schemas.microsoft.com/office/powerpoint/2010/main" val="34103491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6</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Teleconference planning   </a:t>
            </a:r>
            <a:endParaRPr lang="en-US" altLang="en-US" dirty="0"/>
          </a:p>
        </p:txBody>
      </p:sp>
      <p:sp>
        <p:nvSpPr>
          <p:cNvPr id="8" name="Rectangle 19"/>
          <p:cNvSpPr>
            <a:spLocks noChangeArrowheads="1"/>
          </p:cNvSpPr>
          <p:nvPr/>
        </p:nvSpPr>
        <p:spPr bwMode="auto">
          <a:xfrm>
            <a:off x="609600" y="1696244"/>
            <a:ext cx="10972800" cy="44759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April 24, 31, June 21 (</a:t>
            </a:r>
            <a:r>
              <a:rPr lang="en-US" altLang="en-US" sz="2400" b="1" dirty="0" err="1" smtClean="0"/>
              <a:t>est</a:t>
            </a:r>
            <a:r>
              <a:rPr lang="en-US" altLang="en-US" sz="2400" b="1" dirty="0" smtClean="0"/>
              <a:t>)</a:t>
            </a:r>
          </a:p>
          <a:p>
            <a:pPr marL="742950" lvl="2" indent="-342900">
              <a:lnSpc>
                <a:spcPct val="80000"/>
              </a:lnSpc>
            </a:pPr>
            <a:r>
              <a:rPr lang="en-US" altLang="en-US" sz="2000" dirty="0" smtClean="0"/>
              <a:t>11-19-656 – George </a:t>
            </a:r>
            <a:r>
              <a:rPr lang="en-US" altLang="en-US" sz="2000" dirty="0" err="1" smtClean="0"/>
              <a:t>Calcev</a:t>
            </a:r>
            <a:endParaRPr lang="en-US" altLang="en-US" sz="2000" dirty="0" smtClean="0"/>
          </a:p>
          <a:p>
            <a:pPr marL="742950" lvl="2" indent="-342900">
              <a:lnSpc>
                <a:spcPct val="80000"/>
              </a:lnSpc>
            </a:pPr>
            <a:r>
              <a:rPr lang="en-US" altLang="en-US" sz="2000" dirty="0" smtClean="0"/>
              <a:t>GEN CIDs – Jon Rosdahl</a:t>
            </a:r>
          </a:p>
          <a:p>
            <a:pPr marL="742950" lvl="2" indent="-342900">
              <a:lnSpc>
                <a:spcPct val="80000"/>
              </a:lnSpc>
            </a:pPr>
            <a:r>
              <a:rPr lang="en-US" altLang="en-US" sz="2000" dirty="0" smtClean="0"/>
              <a:t>PHY CIDs – Mike </a:t>
            </a:r>
            <a:r>
              <a:rPr lang="en-US" altLang="en-US" sz="2000" dirty="0" err="1" smtClean="0"/>
              <a:t>Montemurro</a:t>
            </a:r>
            <a:endParaRPr lang="en-US" altLang="en-US" sz="2000" dirty="0" smtClean="0"/>
          </a:p>
          <a:p>
            <a:pPr marL="742950" lvl="2" indent="-342900">
              <a:lnSpc>
                <a:spcPct val="80000"/>
              </a:lnSpc>
            </a:pPr>
            <a:r>
              <a:rPr lang="en-GB" sz="2000" dirty="0"/>
              <a:t>CIDs 2312 and 2313 </a:t>
            </a:r>
            <a:r>
              <a:rPr lang="en-US" sz="2000" dirty="0"/>
              <a:t> – </a:t>
            </a:r>
            <a:r>
              <a:rPr lang="en-GB" sz="2000" dirty="0"/>
              <a:t>11-19-261 – </a:t>
            </a:r>
            <a:r>
              <a:rPr lang="en-GB" sz="2000" dirty="0" err="1"/>
              <a:t>Yujin</a:t>
            </a:r>
            <a:r>
              <a:rPr lang="en-GB" sz="2000" dirty="0"/>
              <a:t> </a:t>
            </a:r>
            <a:r>
              <a:rPr lang="en-GB" sz="2000" dirty="0" smtClean="0"/>
              <a:t>Noh</a:t>
            </a:r>
            <a:endParaRPr lang="en-US" altLang="en-US" sz="2000" dirty="0" smtClean="0"/>
          </a:p>
          <a:p>
            <a:pPr marL="742950" lvl="2" indent="-342900">
              <a:lnSpc>
                <a:spcPct val="80000"/>
              </a:lnSpc>
            </a:pPr>
            <a:r>
              <a:rPr lang="en-US" altLang="en-US" sz="2000" dirty="0" smtClean="0"/>
              <a:t>11-19-306 – Matthew Fischer</a:t>
            </a:r>
          </a:p>
          <a:p>
            <a:pPr marL="742950" lvl="2" indent="-342900">
              <a:lnSpc>
                <a:spcPct val="80000"/>
              </a:lnSpc>
            </a:pPr>
            <a:r>
              <a:rPr lang="en-US" altLang="en-US" sz="2000" dirty="0" smtClean="0"/>
              <a:t>11-19-720, 11-19-721 – Thomas Derham</a:t>
            </a:r>
          </a:p>
          <a:p>
            <a:pPr marL="742950" lvl="2" indent="-342900">
              <a:lnSpc>
                <a:spcPct val="80000"/>
              </a:lnSpc>
            </a:pPr>
            <a:r>
              <a:rPr lang="en-US" altLang="en-US" sz="2000" dirty="0" smtClean="0"/>
              <a:t>11-19-839 – Dorothy Stanley</a:t>
            </a:r>
          </a:p>
          <a:p>
            <a:pPr marL="742950" lvl="2" indent="-342900">
              <a:lnSpc>
                <a:spcPct val="80000"/>
              </a:lnSpc>
            </a:pPr>
            <a:r>
              <a:rPr lang="en-US" sz="2000" dirty="0"/>
              <a:t>CID 2366 – direction of resolution? – Mark </a:t>
            </a:r>
            <a:r>
              <a:rPr lang="en-US" sz="2000" dirty="0" smtClean="0"/>
              <a:t>Hamilton</a:t>
            </a:r>
          </a:p>
          <a:p>
            <a:pPr marL="742950" lvl="2" indent="-342900">
              <a:lnSpc>
                <a:spcPct val="80000"/>
              </a:lnSpc>
            </a:pPr>
            <a:r>
              <a:rPr lang="en-US" sz="2000" dirty="0" smtClean="0"/>
              <a:t>CID 2300, 2642, 2402, 2388 – 11-19-574 – Graham </a:t>
            </a:r>
            <a:r>
              <a:rPr lang="en-US" sz="2000" dirty="0" smtClean="0"/>
              <a:t>Smith</a:t>
            </a:r>
          </a:p>
          <a:p>
            <a:pPr marL="742950" lvl="2" indent="-342900">
              <a:lnSpc>
                <a:spcPct val="80000"/>
              </a:lnSpc>
            </a:pPr>
            <a:r>
              <a:rPr lang="en-US" sz="2000" dirty="0"/>
              <a:t>CID 2004-2007 – 11-19-405  – </a:t>
            </a:r>
            <a:r>
              <a:rPr lang="en-US" sz="2000" dirty="0" err="1"/>
              <a:t>Abhi</a:t>
            </a:r>
            <a:r>
              <a:rPr lang="en-US" sz="2000" dirty="0"/>
              <a:t> </a:t>
            </a:r>
            <a:r>
              <a:rPr lang="en-US" sz="2000" dirty="0" err="1" smtClean="0"/>
              <a:t>Patil</a:t>
            </a:r>
            <a:endParaRPr lang="en-US" sz="2000" dirty="0" smtClean="0"/>
          </a:p>
          <a:p>
            <a:pPr marL="742950" lvl="2" indent="-342900">
              <a:lnSpc>
                <a:spcPct val="80000"/>
              </a:lnSpc>
            </a:pPr>
            <a:r>
              <a:rPr lang="en-US" sz="2000" dirty="0" smtClean="0"/>
              <a:t>11aj CIDs</a:t>
            </a:r>
          </a:p>
          <a:p>
            <a:pPr marL="742950" lvl="2" indent="-342900">
              <a:lnSpc>
                <a:spcPct val="80000"/>
              </a:lnSpc>
            </a:pPr>
            <a:endParaRPr lang="en-US" sz="2000" dirty="0"/>
          </a:p>
          <a:p>
            <a:pPr marL="742950" lvl="2" indent="-342900">
              <a:lnSpc>
                <a:spcPct val="80000"/>
              </a:lnSpc>
            </a:pPr>
            <a:endParaRPr lang="en-US" altLang="en-US" sz="2800" dirty="0" smtClean="0"/>
          </a:p>
          <a:p>
            <a:pPr marL="742950" lvl="2" indent="-342900">
              <a:lnSpc>
                <a:spcPct val="80000"/>
              </a:lnSpc>
            </a:pPr>
            <a:endParaRPr lang="en-US" altLang="en-US" sz="1600" b="1" dirty="0"/>
          </a:p>
          <a:p>
            <a:pPr lvl="1"/>
            <a:endParaRPr lang="en-GB" sz="2000" b="0" dirty="0" smtClean="0"/>
          </a:p>
          <a:p>
            <a:pPr lvl="1"/>
            <a:endParaRPr lang="en-GB" sz="1600" dirty="0"/>
          </a:p>
        </p:txBody>
      </p:sp>
    </p:spTree>
    <p:extLst>
      <p:ext uri="{BB962C8B-B14F-4D97-AF65-F5344CB8AC3E}">
        <p14:creationId xmlns:p14="http://schemas.microsoft.com/office/powerpoint/2010/main" val="1496287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600200" y="990600"/>
            <a:ext cx="8763000" cy="5562600"/>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2209800" y="457200"/>
            <a:ext cx="7772400" cy="6096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314325" y="60960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p:txBody>
          <a:bodyPr/>
          <a:lstStyle/>
          <a:p>
            <a:pPr>
              <a:defRPr/>
            </a:pPr>
            <a:r>
              <a:rPr lang="en-US" smtClean="0"/>
              <a:t>May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7</a:t>
            </a:fld>
            <a:endParaRPr lang="en-US"/>
          </a:p>
        </p:txBody>
      </p:sp>
    </p:spTree>
    <p:extLst>
      <p:ext uri="{BB962C8B-B14F-4D97-AF65-F5344CB8AC3E}">
        <p14:creationId xmlns:p14="http://schemas.microsoft.com/office/powerpoint/2010/main" val="3560851468"/>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1745943" y="876300"/>
            <a:ext cx="8839200" cy="685800"/>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type="body" idx="1"/>
          </p:nvPr>
        </p:nvSpPr>
        <p:spPr>
          <a:xfrm>
            <a:off x="1447801" y="1981200"/>
            <a:ext cx="9144001" cy="4038600"/>
          </a:xfrm>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r>
              <a:rPr lang="en-US" smtClean="0"/>
              <a:t>May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8</a:t>
            </a:fld>
            <a:endParaRPr lang="en-US"/>
          </a:p>
        </p:txBody>
      </p:sp>
    </p:spTree>
    <p:extLst>
      <p:ext uri="{BB962C8B-B14F-4D97-AF65-F5344CB8AC3E}">
        <p14:creationId xmlns:p14="http://schemas.microsoft.com/office/powerpoint/2010/main" val="25526419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050742" y="609600"/>
            <a:ext cx="7772400" cy="9906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type="body" idx="1"/>
          </p:nvPr>
        </p:nvSpPr>
        <p:spPr>
          <a:xfrm>
            <a:off x="1828800" y="1905000"/>
            <a:ext cx="8610600" cy="3886200"/>
          </a:xfrm>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May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9</a:t>
            </a:fld>
            <a:endParaRPr lang="en-US"/>
          </a:p>
        </p:txBody>
      </p:sp>
    </p:spTree>
    <p:extLst>
      <p:ext uri="{BB962C8B-B14F-4D97-AF65-F5344CB8AC3E}">
        <p14:creationId xmlns:p14="http://schemas.microsoft.com/office/powerpoint/2010/main" val="3114333"/>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535862</TotalTime>
  <Words>3243</Words>
  <Application>Microsoft Office PowerPoint</Application>
  <PresentationFormat>Widescreen</PresentationFormat>
  <Paragraphs>740</Paragraphs>
  <Slides>36</Slides>
  <Notes>33</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36</vt:i4>
      </vt:variant>
    </vt:vector>
  </HeadingPairs>
  <TitlesOfParts>
    <vt:vector size="46" baseType="lpstr">
      <vt:lpstr>MS Gothic</vt:lpstr>
      <vt:lpstr>MS PGothic</vt:lpstr>
      <vt:lpstr>Arial</vt:lpstr>
      <vt:lpstr>Calibri</vt:lpstr>
      <vt:lpstr>Helvetica</vt:lpstr>
      <vt:lpstr>Monotype Sorts</vt:lpstr>
      <vt:lpstr>Times New Roman</vt:lpstr>
      <vt:lpstr>Wingdings</vt:lpstr>
      <vt:lpstr>802-11-Submission</vt:lpstr>
      <vt:lpstr>Document</vt:lpstr>
      <vt:lpstr>IEEE 802.11 TGmd May 2019 Agenda</vt:lpstr>
      <vt:lpstr>Abstract</vt:lpstr>
      <vt:lpstr>TGmd Agenda  </vt:lpstr>
      <vt:lpstr>TGmd Agenda  </vt:lpstr>
      <vt:lpstr>TGmd Agenda   </vt:lpstr>
      <vt:lpstr>TGmd Teleconference planning   </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Standard and Amendment Ratification</vt:lpstr>
      <vt:lpstr>TGmd Schedule Details – Need To Review</vt:lpstr>
      <vt:lpstr>TGmd schedule – updated September 2018 </vt:lpstr>
      <vt:lpstr>TGmd – Snapshot slide</vt:lpstr>
      <vt:lpstr>Approve prior TGmd minutes</vt:lpstr>
      <vt:lpstr>Motion  105 – telecon, ad-hoc CIDs</vt:lpstr>
      <vt:lpstr>Motion  106 – Deprecated maintenance</vt:lpstr>
      <vt:lpstr>Motion 107  – WEP/TKIP</vt:lpstr>
      <vt:lpstr>Motion 108 – Additional PHY edits</vt:lpstr>
      <vt:lpstr>Motion 109  – MDR edits in D2.2</vt:lpstr>
      <vt:lpstr>Motion  110 – 11ah Editorial </vt:lpstr>
      <vt:lpstr>Motion  111 – SAE fixes</vt:lpstr>
      <vt:lpstr>Motion 112  – PICS Fixes</vt:lpstr>
      <vt:lpstr>Motion   – Mirrored SCS</vt:lpstr>
      <vt:lpstr>Motion   – May/may not fix</vt:lpstr>
      <vt:lpstr>Motion   – FILS fix</vt:lpstr>
      <vt:lpstr>Motion   – Protected TWT</vt:lpstr>
      <vt:lpstr>Motion   – FT/Cached PMKIDs (from 586r3)</vt:lpstr>
      <vt:lpstr>Motion   – Remove Active BSSID Count element</vt:lpstr>
      <vt:lpstr>Motion   – Active scan fixes</vt:lpstr>
      <vt:lpstr>Motion: Ad-hoc</vt:lpstr>
      <vt:lpstr>PowerPoint Presentation</vt:lpstr>
      <vt:lpstr>May 2019 – July 2019 Meeting Planning</vt:lpstr>
      <vt:lpstr>References</vt:lpstr>
    </vt:vector>
  </TitlesOfParts>
  <Company>Hewlett Packard Enterprise (HPE)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keywords>May 2019</cp:keywords>
  <cp:lastModifiedBy>Stanley, Dorothy</cp:lastModifiedBy>
  <cp:revision>3673</cp:revision>
  <cp:lastPrinted>1998-02-10T13:28:06Z</cp:lastPrinted>
  <dcterms:created xsi:type="dcterms:W3CDTF">2005-01-04T21:26:55Z</dcterms:created>
  <dcterms:modified xsi:type="dcterms:W3CDTF">2019-05-16T16:37:38Z</dcterms:modified>
</cp:coreProperties>
</file>