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269" r:id="rId3"/>
    <p:sldId id="370" r:id="rId4"/>
    <p:sldId id="419" r:id="rId5"/>
    <p:sldId id="423" r:id="rId6"/>
    <p:sldId id="427" r:id="rId7"/>
    <p:sldId id="409" r:id="rId8"/>
    <p:sldId id="371" r:id="rId9"/>
    <p:sldId id="407" r:id="rId10"/>
    <p:sldId id="435" r:id="rId11"/>
    <p:sldId id="436" r:id="rId12"/>
    <p:sldId id="372" r:id="rId13"/>
    <p:sldId id="430" r:id="rId14"/>
    <p:sldId id="378" r:id="rId15"/>
    <p:sldId id="374" r:id="rId16"/>
    <p:sldId id="422" r:id="rId17"/>
    <p:sldId id="397" r:id="rId18"/>
    <p:sldId id="398" r:id="rId19"/>
    <p:sldId id="379" r:id="rId20"/>
    <p:sldId id="383" r:id="rId21"/>
    <p:sldId id="458" r:id="rId22"/>
    <p:sldId id="395" r:id="rId23"/>
    <p:sldId id="459" r:id="rId24"/>
    <p:sldId id="460" r:id="rId25"/>
    <p:sldId id="461" r:id="rId26"/>
    <p:sldId id="462" r:id="rId27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49" autoAdjust="0"/>
    <p:restoredTop sz="95394" autoAdjust="0"/>
  </p:normalViewPr>
  <p:slideViewPr>
    <p:cSldViewPr>
      <p:cViewPr varScale="1">
        <p:scale>
          <a:sx n="57" d="100"/>
          <a:sy n="57" d="100"/>
        </p:scale>
        <p:origin x="535" y="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802.11-19-0566r1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802.11-19-0566r1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802.11-19-0566r1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2019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802.11-19-0566r1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802.11-19-0566r1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2019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802.11-19-0566r1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802.11-19-0566r1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802.11-19-0566r1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0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802.11-19-0566r1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802.11-19-0566r1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802.11-19-0566r1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802.11-19-0566r1</a:t>
            </a:r>
            <a:endParaRPr lang="en-US" sz="1400" smtClean="0"/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2019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802.11-19-0566r1</a:t>
            </a:r>
            <a:endParaRPr 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802.11-19/0566r1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9/19-19-0029-00-0000-may-2019-wg-agenda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9/dcn/19/19-19-0024-02-0000-recommended-text-on-802-coexistence-process.docx" TargetMode="External"/><Relationship Id="rId5" Type="http://schemas.openxmlformats.org/officeDocument/2006/relationships/hyperlink" Target="https://mentor.ieee.org/802.19/dcn/19/19-19-0026-00-0003-may-2019-agenda.xlsx" TargetMode="External"/><Relationship Id="rId4" Type="http://schemas.openxmlformats.org/officeDocument/2006/relationships/hyperlink" Target="https://mentor.ieee.org/802.19/dcn/18/19-18-0093-00-S1GH-par-as-approved-by-revcom-dec-2018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3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663-01-0000-2019-april-liaison-from-ran1-on-the-use-of-no-short-lbt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0563-00-0000-liaison-from-3gpp-ran-re-certain-channel-combinations-for-laa-in-5ghz.docx" TargetMode="External"/><Relationship Id="rId5" Type="http://schemas.openxmlformats.org/officeDocument/2006/relationships/hyperlink" Target="https://mentor.ieee.org/802.11/dcn/19/11-19-0852-00-0000-2019-04-fg-vm-liaison.docx" TargetMode="External"/><Relationship Id="rId4" Type="http://schemas.openxmlformats.org/officeDocument/2006/relationships/hyperlink" Target="https://mentor.ieee.org/802.11/dcn/19/11-19-0636-00-0000-2019-04-cits-liaison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9/ec-19-0066" TargetMode="External"/><Relationship Id="rId3" Type="http://schemas.openxmlformats.org/officeDocument/2006/relationships/hyperlink" Target="https://mentor.ieee.org/802.11/dcn/11-19-0565" TargetMode="External"/><Relationship Id="rId7" Type="http://schemas.openxmlformats.org/officeDocument/2006/relationships/hyperlink" Target="https://mentor.ieee.org/802.11/dcn/11-19-0539" TargetMode="External"/><Relationship Id="rId12" Type="http://schemas.openxmlformats.org/officeDocument/2006/relationships/hyperlink" Target="https://mentor.ieee.org/802.11/dcn/11-19-042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9-0612" TargetMode="External"/><Relationship Id="rId11" Type="http://schemas.openxmlformats.org/officeDocument/2006/relationships/hyperlink" Target="https://mentor.ieee.org/802.11/dcn/11-19-0540" TargetMode="External"/><Relationship Id="rId5" Type="http://schemas.openxmlformats.org/officeDocument/2006/relationships/hyperlink" Target="https://mentor.ieee.org/802.11/dcn/11-19-0537" TargetMode="External"/><Relationship Id="rId10" Type="http://schemas.openxmlformats.org/officeDocument/2006/relationships/hyperlink" Target="https://mentor.ieee.org/802.11/dcn/11-19-0538" TargetMode="External"/><Relationship Id="rId4" Type="http://schemas.openxmlformats.org/officeDocument/2006/relationships/hyperlink" Target="https://mentor.ieee.org/802.11/dcn/11-19-0566" TargetMode="External"/><Relationship Id="rId9" Type="http://schemas.openxmlformats.org/officeDocument/2006/relationships/hyperlink" Target="https://mentor.ieee.org/802.11/dcn/11-19-0567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51-00-0000-5gaa-waiver-ex-parte-notice-4-5-19-fcc-gn-18-357.pdf" TargetMode="External"/><Relationship Id="rId2" Type="http://schemas.openxmlformats.org/officeDocument/2006/relationships/hyperlink" Target="https://mentor.ieee.org/802.18/dcn/19/18-19-006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May 2019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2019-05-13</a:t>
            </a: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8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19-19/0012,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mentor.ieee.org/802.19/dcn/19/19-19-0029-00-0000-may-2019-wg-agenda.xls</a:t>
            </a:r>
            <a:r>
              <a:rPr lang="en-US" dirty="0" smtClean="0"/>
              <a:t> 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dirty="0"/>
              <a:t>Meeting times: Monday PM2 (Opening Plenary), Thurs PM2 (Closing </a:t>
            </a:r>
            <a:r>
              <a:rPr lang="en-US" altLang="en-US" dirty="0" smtClean="0"/>
              <a:t>Plenary)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802.19.3 (</a:t>
            </a:r>
            <a:r>
              <a:rPr lang="en-US" dirty="0">
                <a:hlinkClick r:id="rId4"/>
              </a:rPr>
              <a:t>Sub-1GHz </a:t>
            </a:r>
            <a:r>
              <a:rPr lang="en-US" dirty="0" smtClean="0">
                <a:hlinkClick r:id="rId4"/>
              </a:rPr>
              <a:t>Coexistence PAR </a:t>
            </a:r>
            <a:r>
              <a:rPr lang="en-US" dirty="0" smtClean="0"/>
              <a:t>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Sub-1GHz Coexistence, see </a:t>
            </a:r>
            <a:r>
              <a:rPr lang="en-US" sz="1800" dirty="0">
                <a:hlinkClick r:id="rId5"/>
              </a:rPr>
              <a:t>https://</a:t>
            </a:r>
            <a:r>
              <a:rPr lang="en-US" sz="1800" dirty="0" smtClean="0">
                <a:hlinkClick r:id="rId5"/>
              </a:rPr>
              <a:t>mentor.ieee.org/802.19/dcn/19/19-19-0026-00-0003-may-2019-agenda.xlsx</a:t>
            </a:r>
            <a:r>
              <a:rPr lang="en-US" sz="1800" dirty="0" smtClean="0"/>
              <a:t>   Monday </a:t>
            </a:r>
            <a:r>
              <a:rPr lang="en-US" sz="1800" dirty="0"/>
              <a:t>P</a:t>
            </a:r>
            <a:r>
              <a:rPr lang="en-US" sz="1800" dirty="0" smtClean="0"/>
              <a:t>M1, Tuesday PM3, Thursday AM2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802.19.3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Coexistence Process – .19 Opening plenary Monday </a:t>
            </a:r>
            <a:r>
              <a:rPr lang="en-US" sz="1800" dirty="0"/>
              <a:t>PM2, see </a:t>
            </a:r>
            <a:r>
              <a:rPr lang="en-US" sz="1800" dirty="0">
                <a:hlinkClick r:id="rId6"/>
              </a:rPr>
              <a:t>https://</a:t>
            </a:r>
            <a:r>
              <a:rPr lang="en-US" sz="1800" dirty="0" smtClean="0">
                <a:hlinkClick r:id="rId6"/>
              </a:rPr>
              <a:t>mentor.ieee.org/802.19/dcn/19/19-19-0024-02-0000-recommended-text-on-802-coexistence-process.docx</a:t>
            </a:r>
            <a:r>
              <a:rPr lang="en-US" sz="1800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710414"/>
              </p:ext>
            </p:extLst>
          </p:nvPr>
        </p:nvGraphicFramePr>
        <p:xfrm>
          <a:off x="533401" y="4114800"/>
          <a:ext cx="5181600" cy="1247330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RCM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 and Changing MAC Addresses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4188087"/>
              </p:ext>
            </p:extLst>
          </p:nvPr>
        </p:nvGraphicFramePr>
        <p:xfrm>
          <a:off x="6248400" y="2133600"/>
          <a:ext cx="5744499" cy="3229920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127741"/>
              </p:ext>
            </p:extLst>
          </p:nvPr>
        </p:nvGraphicFramePr>
        <p:xfrm>
          <a:off x="2954528" y="1524000"/>
          <a:ext cx="6045200" cy="4125155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519446"/>
            <a:ext cx="1905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5782892"/>
              </p:ext>
            </p:extLst>
          </p:nvPr>
        </p:nvGraphicFramePr>
        <p:xfrm>
          <a:off x="152400" y="897598"/>
          <a:ext cx="11734800" cy="4572843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J. LEVY 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Bahar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SADEGHI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LEPP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RCM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Amelia Andersdotter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25263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69491" y="5965584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08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169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26016" y="289350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7837361" y="1545739"/>
            <a:ext cx="981141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7861353" y="492343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7812481" y="2210571"/>
            <a:ext cx="992464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5432539" y="3659811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5441683" y="427146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5423904" y="2324398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5426852" y="2935317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70148" y="36576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TGbe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5410200" y="1696886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4215179" y="23622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(BCS)</a:t>
            </a: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4228009" y="423545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28009" y="487842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3117427" y="2687830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Random and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Changing MAC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Addresses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(RCM)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584880"/>
              </p:ext>
            </p:extLst>
          </p:nvPr>
        </p:nvGraphicFramePr>
        <p:xfrm>
          <a:off x="750357" y="1524000"/>
          <a:ext cx="10908243" cy="4175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084622"/>
                <a:gridCol w="1175008"/>
                <a:gridCol w="978506"/>
                <a:gridCol w="656364"/>
                <a:gridCol w="838200"/>
                <a:gridCol w="666193"/>
                <a:gridCol w="765268"/>
                <a:gridCol w="969300"/>
                <a:gridCol w="720252"/>
                <a:gridCol w="606252"/>
                <a:gridCol w="844735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2019-04-10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779129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110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20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smtClean="0">
                          <a:effectLst/>
                        </a:rPr>
                        <a:t>329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on the next slide, forms the opening report of the IEEE 802.11 Working Group for </a:t>
            </a:r>
            <a:r>
              <a:rPr lang="en-GB" sz="2800" b="0" dirty="0" smtClean="0"/>
              <a:t>May 2019.</a:t>
            </a:r>
            <a:endParaRPr lang="en-GB" sz="2800" b="0" dirty="0"/>
          </a:p>
          <a:p>
            <a:r>
              <a:rPr lang="en-GB" sz="2800" b="0" dirty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https://mentor.ieee.org/802.11/dcn/13/11-13-0230-03-0000-comment-resolution-tutorial.ppt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M5.1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2019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C0A38FD-D7DF-4AF7-A48E-0F77956E1A7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by country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r</a:t>
            </a:r>
            <a:r>
              <a:rPr lang="en-US" dirty="0" smtClean="0"/>
              <a:t>egion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687" y="1599037"/>
            <a:ext cx="8926313" cy="487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617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16058"/>
            <a:ext cx="10080226" cy="550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88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16058"/>
            <a:ext cx="10080226" cy="550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16058"/>
            <a:ext cx="10080226" cy="550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6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9712"/>
            <a:ext cx="10515600" cy="3566288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</a:t>
            </a:r>
            <a:endParaRPr lang="en-GB" sz="1400" dirty="0" smtClean="0"/>
          </a:p>
          <a:p>
            <a:pPr lvl="0"/>
            <a:r>
              <a:rPr lang="en-GB" dirty="0" smtClean="0"/>
              <a:t>Photography </a:t>
            </a:r>
            <a:r>
              <a:rPr lang="en-GB" dirty="0"/>
              <a:t>or recording </a:t>
            </a:r>
            <a:r>
              <a:rPr lang="en-GB" dirty="0" smtClean="0"/>
              <a:t>is not allowed</a:t>
            </a:r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(December 2015 IEEE-SA Standards Board Ops Manual 5.3.3.3)</a:t>
            </a:r>
            <a:endParaRPr lang="en-GB" sz="1400" dirty="0"/>
          </a:p>
          <a:p>
            <a:pPr lvl="0"/>
            <a:r>
              <a:rPr lang="en-GB" dirty="0"/>
              <a:t>Laptop speakers, cell phone / tablet ringers off</a:t>
            </a:r>
            <a:endParaRPr lang="en-GB" sz="1400" dirty="0"/>
          </a:p>
          <a:p>
            <a:pPr lvl="0"/>
            <a:r>
              <a:rPr lang="en-GB" dirty="0"/>
              <a:t>Wear your badges at all times in meeting areas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rooms</a:t>
            </a:r>
            <a:endParaRPr lang="en-GB" sz="1400" dirty="0"/>
          </a:p>
          <a:p>
            <a:pPr lvl="1"/>
            <a:r>
              <a:rPr lang="en-GB" b="1" dirty="0"/>
              <a:t>Laptops HAVE BEEN STOLEN </a:t>
            </a:r>
            <a:r>
              <a:rPr lang="en-GB" dirty="0"/>
              <a:t>at previous meetings </a:t>
            </a:r>
          </a:p>
          <a:p>
            <a:pPr lvl="1"/>
            <a:r>
              <a:rPr lang="en-GB" b="1" dirty="0"/>
              <a:t>DO NOT </a:t>
            </a:r>
            <a:r>
              <a:rPr lang="en-GB" dirty="0"/>
              <a:t>assume that meeting areas are secure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8" y="1752600"/>
            <a:ext cx="10363200" cy="4114800"/>
          </a:xfrm>
        </p:spPr>
        <p:txBody>
          <a:bodyPr/>
          <a:lstStyle/>
          <a:p>
            <a:r>
              <a:rPr lang="en-GB" dirty="0"/>
              <a:t>N</a:t>
            </a:r>
            <a:r>
              <a:rPr lang="en-GB" dirty="0" smtClean="0"/>
              <a:t>ew Liaison documents received</a:t>
            </a:r>
          </a:p>
          <a:p>
            <a:pPr lvl="1"/>
            <a:r>
              <a:rPr lang="en-US" sz="1800" dirty="0" smtClean="0"/>
              <a:t>Response from </a:t>
            </a:r>
            <a:r>
              <a:rPr lang="en-US" sz="1800" dirty="0"/>
              <a:t>3GPP RAN1 </a:t>
            </a:r>
            <a:r>
              <a:rPr lang="en-US" sz="1800" dirty="0" smtClean="0"/>
              <a:t>on use of no/short LBT, </a:t>
            </a: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mentor.ieee.org/802.11/dcn/19/11-19-0663-01-0000-2019-april-liaison-from-ran1-on-the-use-of-no-short-lbt.docx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/>
              <a:t>CITS Liaison, see </a:t>
            </a:r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mentor.ieee.org/802.11/dcn/19/11-19-0636-00-0000-2019-04-cits-liaison.docx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ITU-T FG </a:t>
            </a:r>
            <a:r>
              <a:rPr lang="en-US" sz="1800" dirty="0"/>
              <a:t>VM Liaison, see </a:t>
            </a:r>
            <a:r>
              <a:rPr lang="en-US" sz="1800" dirty="0">
                <a:hlinkClick r:id="rId5"/>
              </a:rPr>
              <a:t>https://</a:t>
            </a:r>
            <a:r>
              <a:rPr lang="en-US" sz="1800" dirty="0" smtClean="0">
                <a:hlinkClick r:id="rId5"/>
              </a:rPr>
              <a:t>mentor.ieee.org/802.11/dcn/19/11-19-0852-00-0000-2019-04-fg-vm-liaison.docx</a:t>
            </a:r>
            <a:r>
              <a:rPr lang="en-US" sz="1800" dirty="0" smtClean="0"/>
              <a:t> </a:t>
            </a:r>
            <a:endParaRPr lang="en-GB" sz="1800" dirty="0" smtClean="0"/>
          </a:p>
          <a:p>
            <a:pPr lvl="1"/>
            <a:r>
              <a:rPr lang="en-GB" sz="1800" dirty="0" smtClean="0"/>
              <a:t>Response from 3GPP RAN re: certain channel combinations for LAA, see </a:t>
            </a:r>
            <a:r>
              <a:rPr lang="en-GB" sz="1800" dirty="0">
                <a:hlinkClick r:id="rId6"/>
              </a:rPr>
              <a:t>https://</a:t>
            </a:r>
            <a:r>
              <a:rPr lang="en-GB" sz="1800" dirty="0" smtClean="0">
                <a:hlinkClick r:id="rId6"/>
              </a:rPr>
              <a:t>mentor.ieee.org/802.11/dcn/19/11-19-0563-00-0000-liaison-from-3gpp-ran-re-certain-channel-combinations-for-laa-in-5ghz.docx</a:t>
            </a:r>
            <a:endParaRPr lang="en-GB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2019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March - May EC decisions</a:t>
            </a:r>
          </a:p>
          <a:p>
            <a:r>
              <a:rPr lang="en-US" altLang="en-US" sz="2800" dirty="0" smtClean="0"/>
              <a:t>Approve </a:t>
            </a:r>
            <a:r>
              <a:rPr lang="en-US" altLang="en-US" sz="2800" dirty="0" err="1" smtClean="0"/>
              <a:t>TGbe</a:t>
            </a:r>
            <a:r>
              <a:rPr lang="en-US" altLang="en-US" sz="2800" dirty="0" smtClean="0"/>
              <a:t> PAR and CSD</a:t>
            </a:r>
          </a:p>
          <a:p>
            <a:r>
              <a:rPr lang="en-US" altLang="en-US" sz="2800" dirty="0" smtClean="0"/>
              <a:t>ISO JTC1/SC6 11ah, 11ak, 11aq comment responses and 11ax, 11ay draft documents for information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2019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Approved 2019</a:t>
            </a:r>
          </a:p>
          <a:p>
            <a:r>
              <a:rPr lang="en-US" altLang="en-US" sz="2800" dirty="0" smtClean="0"/>
              <a:t>P802.11be PAR approval</a:t>
            </a:r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Approved 2018</a:t>
            </a:r>
            <a:endParaRPr lang="en-GB" altLang="en-US" sz="2800" dirty="0" smtClean="0"/>
          </a:p>
          <a:p>
            <a:r>
              <a:rPr lang="en-US" altLang="en-US" sz="2800" dirty="0" smtClean="0"/>
              <a:t>P802.11bc Broadcast Services </a:t>
            </a:r>
          </a:p>
          <a:p>
            <a:r>
              <a:rPr lang="en-US" altLang="en-US" sz="2800" dirty="0" smtClean="0"/>
              <a:t>P802.11bd Next Generation V2X </a:t>
            </a:r>
          </a:p>
          <a:p>
            <a:r>
              <a:rPr lang="en-US" altLang="en-US" sz="2800" dirty="0" smtClean="0"/>
              <a:t>P802.11ax </a:t>
            </a:r>
            <a:r>
              <a:rPr lang="en-US" altLang="en-US" sz="2800" dirty="0"/>
              <a:t>PAR Extension approved 2018-09-27</a:t>
            </a:r>
          </a:p>
          <a:p>
            <a:endParaRPr lang="en-US" alt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2019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123974"/>
              </p:ext>
            </p:extLst>
          </p:nvPr>
        </p:nvGraphicFramePr>
        <p:xfrm>
          <a:off x="929218" y="1828802"/>
          <a:ext cx="10348382" cy="3962398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https://mentor.ieee.org/802.11/dcn/11-19-0565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https://mentor.ieee.org/802.11/dcn/11-19-0566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https://mentor.ieee.org/802.11/dcn/11-19-0537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https://mentor.ieee.org/802.11/dcn/11-19-0612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https://mentor.ieee.org/802.11/dcn/11-19-0539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https://mentor.ieee.org/802-ec/dcn/19/ec-19-0066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https://mentor.ieee.org/802.11/dcn/11-19-0567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https://mentor.ieee.org/802.11/dcn/11-19-0538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https://mentor.ieee.org/802.11/dcn/11-19-0540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https://mentor.ieee.org/802.11/dcn/11-19-0421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802.18, 802.19, 802.24, 802.1, NENDICA Industry </a:t>
            </a:r>
            <a:r>
              <a:rPr lang="en-GB" altLang="en-US" dirty="0"/>
              <a:t>Connections Activity**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Reciprocal credit for 802.1 is for 801.1Qbz, 802.1CF, 802E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18-19/0061, </a:t>
            </a:r>
            <a:r>
              <a:rPr lang="en-US" dirty="0">
                <a:hlinkClick r:id="rId2"/>
              </a:rPr>
              <a:t>https://mentor.ieee.org/802.18/dcn/19/18-19-0061</a:t>
            </a: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Tuesday </a:t>
            </a:r>
            <a:r>
              <a:rPr lang="en-US" altLang="en-US" dirty="0"/>
              <a:t>AM2, Thursday </a:t>
            </a:r>
            <a:r>
              <a:rPr lang="en-US" altLang="en-US" dirty="0" smtClean="0"/>
              <a:t>AM1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Recent European ETSI, CEPT and other activities status and </a:t>
            </a:r>
            <a:r>
              <a:rPr lang="en-US" altLang="en-US" sz="1800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Work </a:t>
            </a:r>
            <a:r>
              <a:rPr lang="en-US" sz="1800" dirty="0"/>
              <a:t>on comments on 5GAA C-V2X ex parte requesting FCC to change much of U-NII-4 band to </a:t>
            </a:r>
            <a:r>
              <a:rPr lang="en-US" sz="1800" dirty="0" smtClean="0"/>
              <a:t>cellular, </a:t>
            </a:r>
            <a:r>
              <a:rPr lang="en-US" sz="1800" dirty="0" smtClean="0">
                <a:hlinkClick r:id="rId3"/>
              </a:rPr>
              <a:t> </a:t>
            </a:r>
            <a:r>
              <a:rPr lang="en-US" sz="1800" dirty="0">
                <a:hlinkClick r:id="rId3"/>
              </a:rPr>
              <a:t>https://mentor.ieee.org/802.18/dcn/19/18-19-0051-00-0000-5gaa-waiver-ex-parte-notice-4-5-19-fcc-gn-18-357.pdf</a:t>
            </a:r>
            <a:r>
              <a:rPr 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Open discussion on IEEE 802 connections to a WRC </a:t>
            </a:r>
            <a:r>
              <a:rPr lang="en-US" sz="1800" dirty="0" err="1"/>
              <a:t>xxxx</a:t>
            </a:r>
            <a:r>
              <a:rPr lang="en-US" sz="1800" dirty="0"/>
              <a:t> (e.g. WRC 2019</a:t>
            </a:r>
            <a:r>
              <a:rPr lang="en-US" sz="1800" dirty="0" smtClean="0"/>
              <a:t>)</a:t>
            </a:r>
            <a:endParaRPr 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ACMA Five-year outlook IEEE 802 comments status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Notable </a:t>
            </a:r>
            <a:r>
              <a:rPr lang="en-US" sz="1800" dirty="0"/>
              <a:t>Topics covered in teleconferences since March.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err="1"/>
              <a:t>Ofcom</a:t>
            </a:r>
            <a:r>
              <a:rPr lang="en-US" sz="1600" dirty="0"/>
              <a:t> Consultation on enabling opportunities for innovation, w/2390-2400MHz, comments sent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NPRM Expanding Broadband to the 896 / 935 MHz PLMR Band, did not comment</a:t>
            </a:r>
            <a:endParaRPr lang="en-US" sz="1200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121223</TotalTime>
  <Words>1726</Words>
  <Application>Microsoft Office PowerPoint</Application>
  <PresentationFormat>Widescreen</PresentationFormat>
  <Paragraphs>569</Paragraphs>
  <Slides>25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May 2019</vt:lpstr>
      <vt:lpstr>Introduction</vt:lpstr>
      <vt:lpstr>M1.3 Meeting Decorum</vt:lpstr>
      <vt:lpstr>M2.3.1 Summary of Liaisons - Incoming</vt:lpstr>
      <vt:lpstr>M2.4 802 EC decisions</vt:lpstr>
      <vt:lpstr>M2.4 IEEE-SA Standards Board (SASB) decisions</vt:lpstr>
      <vt:lpstr>M3.1 802.11 Working Group Session Documents</vt:lpstr>
      <vt:lpstr>M3.2 Joint meetings and Reciprocal Credit</vt:lpstr>
      <vt:lpstr>M3.2 802.18 details</vt:lpstr>
      <vt:lpstr>M3.2 802.19 details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M5.1 Comment Resolution Resources</vt:lpstr>
      <vt:lpstr>background data</vt:lpstr>
      <vt:lpstr>Members by country and region</vt:lpstr>
      <vt:lpstr>PowerPoint Presentation</vt:lpstr>
      <vt:lpstr>PowerPoint Presentation</vt:lpstr>
      <vt:lpstr>PowerPoint Presentation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May 2019</cp:keywords>
  <cp:lastModifiedBy>Stanley, Dorothy</cp:lastModifiedBy>
  <cp:revision>2069</cp:revision>
  <cp:lastPrinted>1998-02-10T13:28:06Z</cp:lastPrinted>
  <dcterms:created xsi:type="dcterms:W3CDTF">1998-02-10T13:07:52Z</dcterms:created>
  <dcterms:modified xsi:type="dcterms:W3CDTF">2019-05-13T12:33:33Z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