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4" r:id="rId4"/>
    <p:sldId id="285" r:id="rId5"/>
    <p:sldId id="260" r:id="rId6"/>
    <p:sldId id="261" r:id="rId7"/>
    <p:sldId id="262" r:id="rId8"/>
    <p:sldId id="263" r:id="rId9"/>
    <p:sldId id="264" r:id="rId10"/>
    <p:sldId id="265" r:id="rId11"/>
    <p:sldId id="28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0559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E8E017-EFFC-41FD-A961-976CCE315D42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183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76D2C91-C1F1-47DA-B7A8-24C37DC79F19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63898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802.11-19/0568r1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33A3A9-CC5C-4259-B515-1263B18CC710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29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87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721480" y="98280"/>
            <a:ext cx="6411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MS PGothic"/>
              </a:rPr>
              <a:t>doc.: IEEE 802.11-12/xxxxr0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62040" y="98280"/>
            <a:ext cx="8283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latin typeface="Times New Roman"/>
                <a:ea typeface="MS PGothic"/>
              </a:rPr>
              <a:t>November 2010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435640" y="9013680"/>
            <a:ext cx="92664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latin typeface="Times New Roman"/>
                <a:ea typeface="MS PGothic"/>
              </a:rPr>
              <a:t>Bruce Kraemer (Marvell)</a:t>
            </a:r>
            <a:endParaRPr lang="sv-SE" sz="1200" b="0" strike="noStrike" spc="-1">
              <a:latin typeface="DejaVu Serif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3270240" y="9013680"/>
            <a:ext cx="51228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latin typeface="DejaVu Serif"/>
              </a:rPr>
              <a:t>Page </a:t>
            </a:r>
            <a:fld id="{9B5DBCF2-ACF0-4093-B399-30D30859139B}" type="slidenum">
              <a:rPr lang="sv-SE" sz="1200" b="0" strike="noStrike" spc="-1">
                <a:latin typeface="DejaVu Serif"/>
              </a:rPr>
              <a:t>25</a:t>
            </a:fld>
            <a:endParaRPr lang="sv-SE" sz="1200" b="0" strike="noStrike" spc="-1">
              <a:latin typeface="DejaVu Serif"/>
            </a:endParaRPr>
          </a:p>
        </p:txBody>
      </p:sp>
      <p:sp>
        <p:nvSpPr>
          <p:cNvPr id="5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701640" y="4421160"/>
            <a:ext cx="5619240" cy="4188960"/>
          </a:xfrm>
          <a:prstGeom prst="rect">
            <a:avLst/>
          </a:prstGeom>
        </p:spPr>
        <p:txBody>
          <a:bodyPr lIns="94320" tIns="46440" rIns="94320" bIns="4644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2899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2281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05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4334659-8D15-4D0B-AB0C-B36FA8523652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3364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8BC7AAB1-E673-4AE2-81FD-33C6AF16E26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08159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D8E7D96-6AD7-4C73-A989-A2C6793FF0F7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66996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61-05-00ax-tgax-may-2019-ad-hoc-meeting-agenda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90-22-0PNP-ieee-802-lmsc-operations-manu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8/11-08-0949-04-0arc-mac-component-breakdown-wip.ppt" TargetMode="Externa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5-0arc-what-is-an-ess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2019-05-12</a:t>
            </a:r>
            <a:endParaRPr lang="en-GB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>
          <a:xfrm>
            <a:off x="1081160" y="609600"/>
            <a:ext cx="1004404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066800" y="2133600"/>
            <a:ext cx="10058400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(11-19-0571) to be addressed include:</a:t>
            </a:r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Use of multiple channels</a:t>
            </a:r>
          </a:p>
          <a:p>
            <a:pPr lvl="1"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&amp; Workshop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2220914" y="33419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May 2019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C6E19-2015-45BF-A8A5-59D0D5FE5F0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8153400" y="6476207"/>
            <a:ext cx="3184525" cy="1809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Jon Rosdahl, (Qualcomm)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700278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July 2019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14 June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26 July 2019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Sept </a:t>
            </a:r>
            <a:r>
              <a:rPr lang="en-US" sz="1600" dirty="0" err="1">
                <a:solidFill>
                  <a:schemeClr val="tx1"/>
                </a:solidFill>
              </a:rPr>
              <a:t>telecon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May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 smtClean="0"/>
              <a:t>Investigating </a:t>
            </a:r>
            <a:r>
              <a:rPr lang="en-US" dirty="0"/>
              <a:t>the Compliance of IEEE 802.11 devices with Harmonized Standard (HS) EN 301 893” - Ammar </a:t>
            </a:r>
            <a:r>
              <a:rPr lang="en-US" dirty="0" err="1"/>
              <a:t>Alhosainy</a:t>
            </a:r>
            <a:r>
              <a:rPr lang="en-US" dirty="0"/>
              <a:t> (Carleton University), assisted by Sebastian Max (Ericsson) and Guido R. Hiertz (Ericsson)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July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11-19/0616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14 May AM1 (08:00-10:00)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71600" y="687388"/>
            <a:ext cx="9372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Atlanta in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5146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(11-19-0534) addressed this week</a:t>
            </a:r>
            <a:br>
              <a:rPr lang="en-AU" altLang="en-US" dirty="0" smtClean="0"/>
            </a:br>
            <a:r>
              <a:rPr lang="en-AU" altLang="en-US" dirty="0" smtClean="0"/>
              <a:t>(Tue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Review of SC6 </a:t>
            </a:r>
            <a:r>
              <a:rPr lang="en-AU" dirty="0"/>
              <a:t>meeting in April 2019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85 standards in or through the PSDO pipeline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7848600" y="3032125"/>
            <a:ext cx="25146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waiting for publication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 needs a response</a:t>
            </a: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36417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1828800" y="23622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216" y="457200"/>
            <a:ext cx="10348383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6850" y="1676400"/>
            <a:ext cx="91249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D2.0 incorporates all approved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About half of the comments resolved/pending resolution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March 2019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Teleconferences held to continue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Ad-hoc meeting held April 2-3-4 to continue comment resolution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2019 </a:t>
            </a:r>
            <a:r>
              <a:rPr lang="en-US" altLang="zh-CN" dirty="0"/>
              <a:t>meeting 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Continue LB236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Possible WGLB recirculation on D3.0; Revisit schedule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May – July 2019: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11-19-0568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Osama Aboul-Magd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828800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719458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Continue the resolution of comments received on draft D4.0</a:t>
            </a:r>
            <a:r>
              <a:rPr lang="en-CA" sz="1800" dirty="0"/>
              <a:t>.</a:t>
            </a:r>
          </a:p>
          <a:p>
            <a:r>
              <a:rPr lang="en-CA" sz="2200" dirty="0"/>
              <a:t>Held an ad hoc meeting in San Diego, May 8-10</a:t>
            </a:r>
            <a:r>
              <a:rPr lang="en-CA" dirty="0"/>
              <a:t>.</a:t>
            </a:r>
          </a:p>
          <a:p>
            <a:pPr lvl="1"/>
            <a:r>
              <a:rPr lang="en-CA" sz="2200" dirty="0"/>
              <a:t>129 CIDs are ready for motion as a result of the </a:t>
            </a:r>
            <a:r>
              <a:rPr lang="en-CA" sz="2200" dirty="0" err="1"/>
              <a:t>adhoc</a:t>
            </a:r>
            <a:r>
              <a:rPr lang="en-CA" sz="2200" dirty="0"/>
              <a:t>.</a:t>
            </a:r>
          </a:p>
          <a:p>
            <a:pPr lvl="1"/>
            <a:r>
              <a:rPr lang="en-CA" sz="2200" dirty="0">
                <a:hlinkClick r:id="rId3"/>
              </a:rPr>
              <a:t>https://mentor.ieee.org/802.11/dcn/19/11-19-0661-05-00ax-tgax-may-2019-ad-hoc-meeting-agenda.pptx</a:t>
            </a:r>
            <a:r>
              <a:rPr lang="en-CA" sz="2200" dirty="0"/>
              <a:t> </a:t>
            </a:r>
          </a:p>
          <a:p>
            <a:r>
              <a:rPr lang="en-US" dirty="0"/>
              <a:t>Agenda for this meeting is available  in document 11-19/0615r0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907118" y="692126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362200" y="1631845"/>
            <a:ext cx="7772400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March plenary</a:t>
            </a:r>
          </a:p>
          <a:p>
            <a:pPr lvl="1" algn="just"/>
            <a:r>
              <a:rPr lang="en-CA" altLang="en-US" sz="1600" dirty="0"/>
              <a:t>8 teleconference calls were held between March 20 and May 8 for comment resolution</a:t>
            </a:r>
          </a:p>
          <a:p>
            <a:pPr lvl="2" algn="just"/>
            <a:r>
              <a:rPr lang="en-CA" altLang="en-US" sz="1600" dirty="0"/>
              <a:t>195 comments are discussed</a:t>
            </a:r>
          </a:p>
          <a:p>
            <a:pPr lvl="2" algn="just"/>
            <a:r>
              <a:rPr lang="en-CA" altLang="en-US" sz="1600" dirty="0"/>
              <a:t>195 comments are resolved and ready for motion</a:t>
            </a:r>
          </a:p>
          <a:p>
            <a:pPr lvl="2" algn="just"/>
            <a:r>
              <a:rPr lang="en-CA" altLang="en-US" sz="1600" dirty="0"/>
              <a:t>2 bug fix contribution is reviewed and ready for motion</a:t>
            </a:r>
          </a:p>
          <a:p>
            <a:pPr lvl="1" algn="just"/>
            <a:r>
              <a:rPr lang="en-CA" altLang="en-US" sz="1600" dirty="0"/>
              <a:t>123 editorial comments were proposed and resolved by the Editor</a:t>
            </a:r>
          </a:p>
          <a:p>
            <a:pPr lvl="1" algn="just"/>
            <a:r>
              <a:rPr lang="en-CA" altLang="en-US" sz="1600" dirty="0"/>
              <a:t>There are 45 comments pending for resolution</a:t>
            </a:r>
          </a:p>
          <a:p>
            <a:r>
              <a:rPr lang="en-US" sz="2000" dirty="0"/>
              <a:t>Goals this week</a:t>
            </a:r>
          </a:p>
          <a:p>
            <a:pPr lvl="1"/>
            <a:r>
              <a:rPr lang="en-US" sz="1600" dirty="0"/>
              <a:t>PAR extension (11-19/0673)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CA" sz="1600" dirty="0"/>
              <a:t>Technical presentation</a:t>
            </a:r>
          </a:p>
          <a:p>
            <a:pPr lvl="1"/>
            <a:r>
              <a:rPr lang="en-CA" sz="1600" dirty="0"/>
              <a:t>Review of mandatory draft review findings (11-19/0681)</a:t>
            </a:r>
          </a:p>
          <a:p>
            <a:pPr lvl="1"/>
            <a:r>
              <a:rPr lang="en-CA" sz="1600" dirty="0"/>
              <a:t>Consider draft readiness for the second recirculation working group letter ballot</a:t>
            </a:r>
          </a:p>
          <a:p>
            <a:r>
              <a:rPr lang="en-US" sz="2000" dirty="0"/>
              <a:t>Agenda for this meeting is available in document 11-19/0589</a:t>
            </a:r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NGP </a:t>
            </a:r>
            <a:r>
              <a:rPr lang="en-US" dirty="0"/>
              <a:t>TG AZ – </a:t>
            </a:r>
            <a:r>
              <a:rPr lang="en-US" dirty="0" smtClean="0"/>
              <a:t>May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In comment resolution coming from successful </a:t>
            </a:r>
            <a:r>
              <a:rPr lang="en-US" dirty="0" smtClean="0"/>
              <a:t>Initial WG Ballot passed.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TG had a 3 day ad-hoc hosted by Samsung and had 4 </a:t>
            </a:r>
            <a:r>
              <a:rPr lang="en-US" dirty="0" err="1" smtClean="0"/>
              <a:t>telecons</a:t>
            </a:r>
            <a:r>
              <a:rPr lang="en-US" dirty="0" smtClean="0"/>
              <a:t> since the March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Roughly ~600 editorial and 140 technical comment resolutions were generated and reviewed – expected to be considered for adoption this week.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On going discussion on reporting of bi-directional range reporting (allocated Wed. PM1 for presentation).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Continue with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Target a recirculation ballot coming from Sep. meeting.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Jonathan Segev (Intel)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NGP TG AZ – </a:t>
            </a:r>
            <a:r>
              <a:rPr lang="en-US" dirty="0" smtClean="0"/>
              <a:t>May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</a:t>
            </a:r>
            <a:r>
              <a:rPr lang="en-US" dirty="0" smtClean="0"/>
              <a:t>11-19/516</a:t>
            </a:r>
            <a:endParaRPr lang="en-US" dirty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/>
              <a:t>from Jonathan Segev (Intel)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60159"/>
              </p:ext>
            </p:extLst>
          </p:nvPr>
        </p:nvGraphicFramePr>
        <p:xfrm>
          <a:off x="4799856" y="2996952"/>
          <a:ext cx="5904655" cy="2808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2103"/>
                <a:gridCol w="1066116"/>
                <a:gridCol w="984109"/>
                <a:gridCol w="984109"/>
                <a:gridCol w="984109"/>
                <a:gridCol w="984109"/>
              </a:tblGrid>
              <a:tr h="4578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AZ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519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AZ</a:t>
                      </a:r>
                      <a:endParaRPr lang="en-US" sz="1800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TGbe</a:t>
            </a:r>
            <a:r>
              <a:rPr lang="en-GB" dirty="0" smtClean="0"/>
              <a:t> (</a:t>
            </a:r>
            <a:r>
              <a:rPr lang="en-GB" dirty="0"/>
              <a:t>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RCM TIG (Random and Changing MAC addresses)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2019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Radio)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9753600" cy="4646615"/>
          </a:xfrm>
        </p:spPr>
        <p:txBody>
          <a:bodyPr/>
          <a:lstStyle/>
          <a:p>
            <a:pPr marL="0" indent="0"/>
            <a:r>
              <a:rPr lang="en-US" altLang="en-US" sz="2000" dirty="0"/>
              <a:t>From the last F2F meeting</a:t>
            </a:r>
          </a:p>
          <a:p>
            <a:pPr marL="0" indent="0"/>
            <a:r>
              <a:rPr lang="en-US" altLang="en-US" sz="1800" b="0" dirty="0" smtClean="0"/>
              <a:t>	</a:t>
            </a:r>
            <a:r>
              <a:rPr lang="en-US" altLang="en-US" sz="1800" b="0" dirty="0" err="1">
                <a:ea typeface="MS PGothic" charset="-128"/>
              </a:rPr>
              <a:t>TGba</a:t>
            </a:r>
            <a:r>
              <a:rPr lang="en-US" altLang="en-US" sz="1800" b="0" dirty="0">
                <a:ea typeface="MS PGothic" charset="-128"/>
              </a:rPr>
              <a:t> worked on the comment resolution on </a:t>
            </a:r>
            <a:r>
              <a:rPr lang="en-US" altLang="en-US" sz="1800" b="0" dirty="0" smtClean="0">
                <a:ea typeface="MS PGothic" charset="-128"/>
              </a:rPr>
              <a:t>D2.0</a:t>
            </a:r>
          </a:p>
          <a:p>
            <a:pPr marL="400050" lvl="1" indent="0"/>
            <a:r>
              <a:rPr lang="en-US" altLang="en-US" sz="1800" b="0" dirty="0" smtClean="0">
                <a:ea typeface="MS PGothic" charset="-128"/>
              </a:rPr>
              <a:t>	- March meeting: resolved 327 CIDs</a:t>
            </a:r>
            <a:endParaRPr lang="en-US" altLang="en-US" sz="1800" b="0" dirty="0">
              <a:ea typeface="MS PGothic" charset="-128"/>
            </a:endParaRPr>
          </a:p>
          <a:p>
            <a:pPr marL="0" indent="0"/>
            <a:r>
              <a:rPr lang="en-US" altLang="en-US" sz="1800" b="0" dirty="0" smtClean="0">
                <a:ea typeface="MS PGothic" charset="-128"/>
              </a:rPr>
              <a:t>	- </a:t>
            </a:r>
            <a:r>
              <a:rPr lang="en-US" altLang="en-US" sz="1800" b="0" dirty="0" err="1" smtClean="0">
                <a:ea typeface="MS PGothic" charset="-128"/>
              </a:rPr>
              <a:t>TGba</a:t>
            </a:r>
            <a:r>
              <a:rPr lang="en-US" altLang="en-US" sz="1800" b="0" dirty="0" smtClean="0">
                <a:ea typeface="MS PGothic" charset="-128"/>
              </a:rPr>
              <a:t> ad-hoc </a:t>
            </a:r>
            <a:r>
              <a:rPr lang="en-US" altLang="en-US" sz="1800" b="0" dirty="0">
                <a:ea typeface="MS PGothic" charset="-128"/>
              </a:rPr>
              <a:t>meeting </a:t>
            </a:r>
            <a:r>
              <a:rPr lang="en-US" altLang="en-US" sz="1800" b="0" dirty="0" smtClean="0">
                <a:ea typeface="MS PGothic" charset="-128"/>
              </a:rPr>
              <a:t>(April 17-18): 150 CIDs ready for motion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</a:t>
            </a:r>
            <a:r>
              <a:rPr lang="en-US" altLang="en-US" sz="1800" b="0" dirty="0" smtClean="0">
                <a:ea typeface="MS PGothic" charset="-128"/>
              </a:rPr>
              <a:t>- Three teleconference calls: 52 CIDs ready for motion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</a:t>
            </a:r>
            <a:r>
              <a:rPr lang="en-US" altLang="en-US" sz="1800" b="0" dirty="0" smtClean="0">
                <a:ea typeface="MS PGothic" charset="-128"/>
              </a:rPr>
              <a:t>- 250-300 CIDs left to be resolved</a:t>
            </a:r>
            <a:r>
              <a:rPr lang="en-US" altLang="en-US" sz="1400" b="0" dirty="0" smtClean="0">
                <a:ea typeface="MS PGothic" charset="-128"/>
              </a:rPr>
              <a:t>			</a:t>
            </a:r>
            <a:endParaRPr lang="en-US" altLang="en-US" sz="1400" b="0" dirty="0">
              <a:ea typeface="MS PGothic" charset="-128"/>
            </a:endParaRPr>
          </a:p>
          <a:p>
            <a:pPr marL="0" indent="0"/>
            <a:r>
              <a:rPr lang="en-US" altLang="en-US" sz="2000" dirty="0" smtClean="0"/>
              <a:t>Plan </a:t>
            </a:r>
            <a:r>
              <a:rPr lang="en-US" altLang="en-US" sz="2000" dirty="0"/>
              <a:t>for this meeting</a:t>
            </a:r>
          </a:p>
          <a:p>
            <a:pPr marL="457200" lvl="1" indent="0"/>
            <a:r>
              <a:rPr lang="en-US" altLang="en-US" sz="1800" dirty="0"/>
              <a:t>Complete comment resolution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D2.0 (LB237) and instruct the editor to generate P802.11ba D3.0</a:t>
            </a:r>
          </a:p>
          <a:p>
            <a:pPr marL="457200" lvl="1" indent="0"/>
            <a:r>
              <a:rPr lang="en-US" altLang="en-US" sz="1800" dirty="0" smtClean="0"/>
              <a:t>Approve </a:t>
            </a:r>
            <a:r>
              <a:rPr lang="en-US" altLang="en-US" sz="1800" dirty="0"/>
              <a:t>WG recirculation letter ballot</a:t>
            </a:r>
          </a:p>
          <a:p>
            <a:pPr marL="457200" lvl="1" indent="0"/>
            <a:r>
              <a:rPr lang="en-US" altLang="en-US" sz="1800" dirty="0" smtClean="0"/>
              <a:t>Review </a:t>
            </a:r>
            <a:r>
              <a:rPr lang="en-US" altLang="en-US" sz="1800" dirty="0"/>
              <a:t>TG timeline</a:t>
            </a:r>
          </a:p>
          <a:p>
            <a:pPr marL="0" indent="0"/>
            <a:r>
              <a:rPr lang="en-US" altLang="en-US" sz="2000" dirty="0" smtClean="0"/>
              <a:t>Agenda </a:t>
            </a:r>
            <a:r>
              <a:rPr lang="en-US" altLang="en-US" sz="2000" dirty="0"/>
              <a:t>can be found in doc: IEEE </a:t>
            </a:r>
            <a:r>
              <a:rPr lang="en-US" altLang="en-US" sz="2000" dirty="0" smtClean="0"/>
              <a:t>802.11-19/617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Minyoung Park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TGbb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Hear PHY </a:t>
            </a:r>
            <a:r>
              <a:rPr lang="en-GB" altLang="en-US" dirty="0" smtClean="0"/>
              <a:t>proposals</a:t>
            </a:r>
          </a:p>
          <a:p>
            <a:pPr lvl="1" algn="just"/>
            <a:r>
              <a:rPr lang="en-GB" altLang="en-US" dirty="0" smtClean="0"/>
              <a:t>Hear MAC pre-proposals</a:t>
            </a:r>
            <a:endParaRPr lang="en-GB" altLang="en-US" dirty="0"/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Six (6) meeting slots for the May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AM2, 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AM1, PM2;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PM1;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11-19/0614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</a:p>
          <a:p>
            <a:r>
              <a:rPr lang="en-GB" dirty="0" smtClean="0"/>
              <a:t>from Nikola Serafimovski (</a:t>
            </a:r>
            <a:r>
              <a:rPr lang="en-GB" dirty="0" err="1" smtClean="0"/>
              <a:t>pureLiFi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dirty="0"/>
              <a:t>Add to Use Case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Add to Functional Requirements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Initial discussion of technical submissions</a:t>
            </a:r>
          </a:p>
          <a:p>
            <a:pPr lvl="1">
              <a:buFont typeface="Arial"/>
              <a:buChar char="•"/>
            </a:pPr>
            <a:r>
              <a:rPr lang="en-US" dirty="0"/>
              <a:t>Seek for a </a:t>
            </a:r>
            <a:r>
              <a:rPr lang="en-US"/>
              <a:t>Technical Editor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4 Meeting slots:  Mon PM1, Tue PM1, Wed AM1, Thu AM2</a:t>
            </a:r>
          </a:p>
          <a:p>
            <a:pPr>
              <a:buFont typeface="Arial"/>
              <a:buChar char="•"/>
            </a:pPr>
            <a:r>
              <a:rPr lang="en-US" dirty="0"/>
              <a:t>Agenda: 11-18/0812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11-19/0814</a:t>
            </a:r>
          </a:p>
          <a:p>
            <a:pPr>
              <a:buFont typeface="Arial"/>
              <a:buChar char="•"/>
            </a:pPr>
            <a:r>
              <a:rPr lang="en-US" dirty="0"/>
              <a:t>Minutes for this week:  11-19/0819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752600" y="6858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Snapshot of IEEE 802.11 </a:t>
            </a:r>
            <a:r>
              <a:rPr lang="en-US" dirty="0" err="1" smtClean="0"/>
              <a:t>TGbd</a:t>
            </a:r>
            <a:r>
              <a:rPr lang="en-US" dirty="0" smtClean="0"/>
              <a:t>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78542" y="21336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just"/>
            <a:r>
              <a:rPr lang="en-GB" altLang="en-US" dirty="0" smtClean="0"/>
              <a:t>Since the March 2019 meeting</a:t>
            </a:r>
          </a:p>
          <a:p>
            <a:pPr lvl="1" algn="just"/>
            <a:r>
              <a:rPr lang="en-GB" altLang="en-US" dirty="0"/>
              <a:t>3 teleconferences were held</a:t>
            </a:r>
          </a:p>
          <a:p>
            <a:pPr lvl="2" algn="just"/>
            <a:r>
              <a:rPr lang="en-GB" altLang="en-US" sz="1900" dirty="0"/>
              <a:t>3 tech submissions discussed</a:t>
            </a:r>
          </a:p>
          <a:p>
            <a:pPr lvl="2" algn="just"/>
            <a:r>
              <a:rPr lang="en-GB" altLang="en-US" sz="1900" dirty="0"/>
              <a:t>Held 1.5 hour joint discussion with IEEE 1609 experts on the interface between NGV and upper layer protocol</a:t>
            </a:r>
            <a:endParaRPr lang="en-GB" altLang="en-US" sz="1900" dirty="0">
              <a:hlinkClick r:id=""/>
            </a:endParaRPr>
          </a:p>
          <a:p>
            <a:pPr lvl="2" algn="just"/>
            <a:r>
              <a:rPr lang="en-GB" altLang="en-US" sz="1900" dirty="0">
                <a:hlinkClick r:id=""/>
              </a:rPr>
              <a:t>teleconference minutes</a:t>
            </a:r>
            <a:endParaRPr lang="en-GB" altLang="en-US" sz="1900" dirty="0"/>
          </a:p>
          <a:p>
            <a:pPr lvl="1" algn="just"/>
            <a:r>
              <a:rPr lang="en-GB" altLang="en-US" dirty="0"/>
              <a:t>Two liaison statements received from ITU-T CITS and ITU-T FG-VM respectively</a:t>
            </a:r>
          </a:p>
          <a:p>
            <a:pPr lvl="1" algn="just"/>
            <a:endParaRPr lang="en-GB" altLang="en-US" sz="1700" dirty="0"/>
          </a:p>
          <a:p>
            <a:pPr algn="just"/>
            <a:r>
              <a:rPr lang="en-GB" altLang="en-US" dirty="0" smtClean="0"/>
              <a:t>Goal of 2019 May meeting</a:t>
            </a:r>
          </a:p>
          <a:p>
            <a:pPr lvl="1" algn="just"/>
            <a:r>
              <a:rPr lang="en-US" altLang="en-US" dirty="0" smtClean="0"/>
              <a:t>5 sessions scheduled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during May meeting</a:t>
            </a:r>
          </a:p>
          <a:p>
            <a:pPr lvl="1" algn="just"/>
            <a:r>
              <a:rPr lang="en-US" altLang="en-US" dirty="0" smtClean="0"/>
              <a:t>Discuss the response to liaison from WFA, SAE, ITU-T CITS and ITU-T FG-VM</a:t>
            </a:r>
          </a:p>
          <a:p>
            <a:pPr lvl="1" algn="just"/>
            <a:r>
              <a:rPr lang="en-US" altLang="en-US" dirty="0" smtClean="0"/>
              <a:t>Complete presentations in the list </a:t>
            </a:r>
          </a:p>
          <a:p>
            <a:pPr lvl="1" algn="just"/>
            <a:r>
              <a:rPr lang="en-US" altLang="en-US" dirty="0" smtClean="0"/>
              <a:t>Update FRD and SFD accordingly</a:t>
            </a:r>
          </a:p>
          <a:p>
            <a:pPr lvl="1" algn="just"/>
            <a:r>
              <a:rPr lang="en-US" altLang="en-US" dirty="0" smtClean="0"/>
              <a:t>Agenda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meeting is available as in the latest revision of 11-19/0595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Alfred Asterjadhi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494370" y="644032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802.11be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478617" y="1713707"/>
            <a:ext cx="733425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Goals for the first F2F meeting for TGbe</a:t>
            </a:r>
          </a:p>
          <a:p>
            <a:pPr lvl="1"/>
            <a:r>
              <a:rPr lang="en-US" sz="1600" dirty="0"/>
              <a:t>Discuss TG </a:t>
            </a:r>
            <a:r>
              <a:rPr lang="en-US" sz="1600" dirty="0" smtClean="0"/>
              <a:t>documents</a:t>
            </a:r>
          </a:p>
          <a:p>
            <a:pPr lvl="1"/>
            <a:r>
              <a:rPr lang="en-US" sz="1600" dirty="0" smtClean="0"/>
              <a:t>Timeline discussion</a:t>
            </a:r>
            <a:endParaRPr lang="en-US" sz="1600" dirty="0"/>
          </a:p>
          <a:p>
            <a:pPr lvl="1"/>
            <a:r>
              <a:rPr lang="en-US" sz="1600" dirty="0"/>
              <a:t>TG officers elections</a:t>
            </a:r>
          </a:p>
          <a:p>
            <a:pPr lvl="1"/>
            <a:r>
              <a:rPr lang="en-US" sz="1600" dirty="0"/>
              <a:t>Presentation of technical submissions</a:t>
            </a:r>
            <a:endParaRPr lang="en-US" dirty="0"/>
          </a:p>
          <a:p>
            <a:r>
              <a:rPr lang="en-US" sz="2000" dirty="0"/>
              <a:t>Agenda is available 11-19/0601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4"/>
          <p:cNvSpPr txBox="1"/>
          <p:nvPr/>
        </p:nvSpPr>
        <p:spPr>
          <a:xfrm>
            <a:off x="2209800" y="4572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latin typeface="Times New Roman"/>
                <a:ea typeface="MS PGothic"/>
              </a:rPr>
              <a:t>IEEE 802.11 RCM TIG – May 2019</a:t>
            </a:r>
            <a:endParaRPr lang="en-US" sz="3200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TextShape 5"/>
          <p:cNvSpPr txBox="1"/>
          <p:nvPr/>
        </p:nvSpPr>
        <p:spPr>
          <a:xfrm>
            <a:off x="1904880" y="1523880"/>
            <a:ext cx="8534160" cy="4571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spcBef>
                <a:spcPts val="439"/>
              </a:spcBef>
              <a:buFont typeface="Symbol" charset="2"/>
              <a:buChar char=""/>
            </a:pPr>
            <a:r>
              <a:rPr lang="en-US" sz="2200" b="1" spc="-1">
                <a:solidFill>
                  <a:srgbClr val="000000"/>
                </a:solidFill>
                <a:latin typeface="Times New Roman"/>
                <a:ea typeface="MS PGothic"/>
              </a:rPr>
              <a:t>Hold first meeting</a:t>
            </a:r>
            <a:endParaRPr lang="en-US" sz="2200" b="1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400"/>
              </a:spcBef>
              <a:buFont typeface="Symbol" charset="2"/>
              <a:buChar char=""/>
            </a:pPr>
            <a:r>
              <a:rPr lang="en-US" sz="2000" b="1" spc="-1">
                <a:solidFill>
                  <a:srgbClr val="000000"/>
                </a:solidFill>
                <a:latin typeface="Times New Roman"/>
                <a:ea typeface="MS PGothic"/>
              </a:rPr>
              <a:t>Agenda for this meeting is available in doc. 11-19/0623r1.</a:t>
            </a:r>
            <a:endParaRPr lang="en-US" sz="2000" b="1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400"/>
              </a:spcBef>
              <a:buFont typeface="Symbol" charset="2"/>
              <a:buChar char=""/>
            </a:pPr>
            <a:r>
              <a:rPr lang="en-US" sz="2000" b="1" spc="-1">
                <a:solidFill>
                  <a:srgbClr val="000000"/>
                </a:solidFill>
                <a:latin typeface="Times New Roman"/>
                <a:ea typeface="MS PGothic"/>
              </a:rPr>
              <a:t>Summary of topics and tasks ahead in doc. 11-19/0588r1.</a:t>
            </a:r>
            <a:endParaRPr lang="en-US" sz="2000" b="1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Amelia Andersdotter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2019-05-14 </a:t>
            </a:r>
            <a:r>
              <a:rPr lang="en-US" dirty="0" smtClean="0"/>
              <a:t>editors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</a:t>
            </a:r>
            <a:r>
              <a:rPr lang="en-US" dirty="0" smtClean="0"/>
              <a:t>report 11-19/260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MDR report 11-19/681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6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11-11/0270r46 (March 2019)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(present in </a:t>
            </a:r>
            <a:r>
              <a:rPr lang="en-US" altLang="en-US" dirty="0" err="1" smtClean="0"/>
              <a:t>REVmd</a:t>
            </a:r>
            <a:r>
              <a:rPr lang="en-US" altLang="en-US" dirty="0" smtClean="0"/>
              <a:t>/D2.2)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838200" y="304800"/>
            <a:ext cx="15541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 </a:t>
            </a:r>
            <a:r>
              <a:rPr lang="en-US" altLang="en-US" sz="1800" dirty="0" smtClean="0"/>
              <a:t>2019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1828799" cy="153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Robert Stacey, Intel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698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May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00114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A proposal to submit an IMT-2020 proposal to ITU-R WP5D based on 802.11ax and EUHT was received from Jun Lei (Nufront)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The 802.11 Chair assigned the discussion related to the proposal to the AANI SC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The proposal was discussed: Teleconferences on April 8, 16, 22, 29, and May 6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Multiple contributions have been provided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 the proposal to submit an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technical contributions provided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Status on 802.11ax performance relative to  ITU IMT-2020 EMBB activity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Reach consensus on how 802.11 should proceed regarding the proposal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 smtClean="0"/>
              <a:t>11-19/0618  </a:t>
            </a:r>
            <a:r>
              <a:rPr lang="en-US" altLang="en-US" sz="2000" b="0" dirty="0"/>
              <a:t>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4 sessions: </a:t>
            </a:r>
            <a:br>
              <a:rPr lang="en-US" altLang="en-US" dirty="0"/>
            </a:br>
            <a:r>
              <a:rPr lang="en-US" altLang="en-US" b="1" dirty="0"/>
              <a:t>Mon</a:t>
            </a:r>
            <a:r>
              <a:rPr lang="en-US" altLang="en-US" dirty="0"/>
              <a:t>: PM2, </a:t>
            </a:r>
            <a:r>
              <a:rPr lang="en-US" altLang="en-US" b="1" dirty="0"/>
              <a:t>Tue</a:t>
            </a:r>
            <a:r>
              <a:rPr lang="en-US" altLang="en-US" dirty="0"/>
              <a:t>: AM1, </a:t>
            </a:r>
            <a:r>
              <a:rPr lang="en-US" altLang="en-US" b="1" dirty="0"/>
              <a:t>Thu:</a:t>
            </a:r>
            <a:r>
              <a:rPr lang="en-US" altLang="en-US" dirty="0"/>
              <a:t> AM1 and PM2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May 2019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6"/>
            <a:ext cx="9029702" cy="5360987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Process “rules” related to reaching consensus: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/>
              <a:t>Within the AANI SC: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 smtClean="0"/>
              <a:t>All </a:t>
            </a:r>
            <a:r>
              <a:rPr lang="en-US" altLang="en-US" sz="2000" dirty="0"/>
              <a:t>present in the meeting can vote and make motions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All votes in the AANI SC require a 75% majority to pass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/>
              <a:t>If 802.11 is to submit a IMT-2020 proposal to ITU-R WP5D: (</a:t>
            </a:r>
            <a:r>
              <a:rPr lang="en-US" altLang="en-US" dirty="0"/>
              <a:t>note the deadline for submission to ITU-R is before 1 July)</a:t>
            </a:r>
            <a:endParaRPr lang="en-US" altLang="en-US" sz="2400" dirty="0"/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The 802.11 WG must agree the motion with a 75% majority.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Either during a plenary session of this meeting or by a 15 day Letter Ballot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If such a motion/document is agreed by 802.11: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The document is the sent to the 802 EC for review (5 days)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If no one on the 802  EC objects the document can be submitted.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If there is an objection, the 802 EC votes to allow/block the submission 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https://mentor.ieee.org/802-ec/dcn/17/ec-17-0090-22-0PNP-ieee-802-lmsc-operations-manual.pdf</a:t>
            </a:r>
            <a:r>
              <a:rPr lang="en-US" sz="2000" dirty="0"/>
              <a:t>, section 7.2.2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3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ARC – May 2019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400"/>
            <a:ext cx="10361084" cy="518001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Update on external coordination/monitoring: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IETF/802 coordination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IEEE 802 activities relevant to 802.11: </a:t>
            </a:r>
            <a:r>
              <a:rPr lang="en-US" altLang="en-US" b="1" dirty="0"/>
              <a:t>802.1CQ, LAAP, Proxy IPv6 Neighbor Discovery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IETF SAVI draft</a:t>
            </a:r>
            <a:r>
              <a:rPr lang="en-US" altLang="en-US" b="1" dirty="0"/>
              <a:t>: 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https://datatracker.ietf.org/doc/draft-bi-savi-wlan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4"/>
              </a:rPr>
              <a:t>11-18/1051r5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 STA?” (per </a:t>
            </a:r>
            <a:r>
              <a:rPr lang="en-US" sz="1600" b="1" dirty="0" err="1"/>
              <a:t>REVmd</a:t>
            </a:r>
            <a:r>
              <a:rPr lang="en-US" sz="1600" b="1" dirty="0"/>
              <a:t> discussion: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600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1600" b="1" dirty="0"/>
              <a:t>New topics (not started yet):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TGbe</a:t>
            </a:r>
            <a:r>
              <a:rPr lang="en-US" b="1" dirty="0"/>
              <a:t> (EHT) multi-band operation architecture </a:t>
            </a:r>
            <a:r>
              <a:rPr lang="en-US" sz="1400" b="1" dirty="0"/>
              <a:t>(</a:t>
            </a:r>
            <a:r>
              <a:rPr lang="en-US" sz="1400" dirty="0">
                <a:hlinkClick r:id="rId6"/>
              </a:rPr>
              <a:t>11-08/0949r4</a:t>
            </a:r>
            <a:r>
              <a:rPr lang="en-US" sz="1400" b="1" dirty="0"/>
              <a:t>)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Consider IETF </a:t>
            </a:r>
            <a:r>
              <a:rPr lang="en-US" b="1" dirty="0" err="1"/>
              <a:t>DetNet</a:t>
            </a:r>
            <a:r>
              <a:rPr lang="en-US" b="1" dirty="0"/>
              <a:t>/time-sensitive networking input (potential relationship to </a:t>
            </a:r>
            <a:r>
              <a:rPr lang="en-US" b="1" dirty="0" err="1"/>
              <a:t>TGbe’s</a:t>
            </a:r>
            <a:r>
              <a:rPr lang="en-US" b="1" dirty="0"/>
              <a:t> real-time activities?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Multiple MAC Addresses (and IPv6), “Multiple radios”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System architecture views for common use scenarios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82711" y="609600"/>
            <a:ext cx="9435311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IEEE 802.11 Coexistence SC will meet twice in Atlanta in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94488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  <a:endParaRPr lang="en-AU" i="1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1230747" y="627991"/>
            <a:ext cx="9739676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2151991"/>
            <a:ext cx="9753600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(11-19-0571) to be addressed include:</a:t>
            </a:r>
          </a:p>
          <a:p>
            <a:pPr>
              <a:defRPr/>
            </a:pPr>
            <a:r>
              <a:rPr lang="en-AU" dirty="0"/>
              <a:t>Prepare for Coexistence </a:t>
            </a:r>
            <a:r>
              <a:rPr lang="en-AU" dirty="0" smtClean="0"/>
              <a:t>Workshop in July</a:t>
            </a:r>
          </a:p>
          <a:p>
            <a:pPr lvl="1">
              <a:defRPr/>
            </a:pPr>
            <a:r>
              <a:rPr lang="en-AU" dirty="0" smtClean="0"/>
              <a:t>Review status of invitations &amp; logistics</a:t>
            </a:r>
          </a:p>
          <a:p>
            <a:pPr lvl="1">
              <a:defRPr/>
            </a:pPr>
            <a:r>
              <a:rPr lang="en-AU" dirty="0" smtClean="0"/>
              <a:t>Review proposals for papers (invited &amp; non-invited)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activities and upcoming meeting</a:t>
            </a:r>
          </a:p>
          <a:p>
            <a:pPr lvl="1">
              <a:defRPr/>
            </a:pPr>
            <a:r>
              <a:rPr lang="en-AU" dirty="0" smtClean="0"/>
              <a:t>Review recent 3GPP RAN/RAN1 activities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RAN1 </a:t>
            </a:r>
            <a:r>
              <a:rPr lang="en-AU" dirty="0"/>
              <a:t>to </a:t>
            </a:r>
            <a:r>
              <a:rPr lang="en-AU" dirty="0" smtClean="0"/>
              <a:t>LS related to no/short LBT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</a:t>
            </a:r>
            <a:r>
              <a:rPr lang="en-AU" dirty="0"/>
              <a:t>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 related to channel combinations for LAA in 5GHz</a:t>
            </a:r>
          </a:p>
          <a:p>
            <a:pPr>
              <a:defRPr/>
            </a:pPr>
            <a:r>
              <a:rPr lang="en-AU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7968</TotalTime>
  <Words>2286</Words>
  <Application>Microsoft Office PowerPoint</Application>
  <PresentationFormat>Widescreen</PresentationFormat>
  <Paragraphs>483</Paragraphs>
  <Slides>25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MS Gothic</vt:lpstr>
      <vt:lpstr>MS PGothic</vt:lpstr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Document</vt:lpstr>
      <vt:lpstr>WG11 Opening Report Snapshot slides 2019-05</vt:lpstr>
      <vt:lpstr>Abstract</vt:lpstr>
      <vt:lpstr>Agenda for 2019-05-14 editors meeting</vt:lpstr>
      <vt:lpstr>ANA Status</vt:lpstr>
      <vt:lpstr>802.11 AANI SC – May 2019</vt:lpstr>
      <vt:lpstr>802.11 AANI SC – May 2019 (cont.)</vt:lpstr>
      <vt:lpstr>802.11 ARC – May 2019</vt:lpstr>
      <vt:lpstr>The IEEE 802.11 Coexistence SC will meet twice in Atlanta in May 2019</vt:lpstr>
      <vt:lpstr>IEEE 802.11 Coexistence SC will focus on workshop, relationship &amp; technical issues</vt:lpstr>
      <vt:lpstr>IEEE 802.11 Coexistence SC will focus on workshop, relationship &amp; technical issues</vt:lpstr>
      <vt:lpstr>PAR SC – May 2019 PAR Review SC Chair: Jon Rosdahl</vt:lpstr>
      <vt:lpstr>802.11 WNG – May 2019</vt:lpstr>
      <vt:lpstr>IEEE 802 JTC1 SC will meet in Atlanta in May 2019</vt:lpstr>
      <vt:lpstr>IEEE 802 has 85 standards in or through the PSDO pipeline</vt:lpstr>
      <vt:lpstr>TGmd – Snapshot slide</vt:lpstr>
      <vt:lpstr>IEEE 802.11ax – May 2019</vt:lpstr>
      <vt:lpstr>Task Group AY – May 2019</vt:lpstr>
      <vt:lpstr>NGP TG AZ – May 2019 TGaz Next Generation Positioning</vt:lpstr>
      <vt:lpstr>NGP TG AZ – May 2019 TGaz Next Generation Positioning</vt:lpstr>
      <vt:lpstr>TGba (Wake-up Radio) </vt:lpstr>
      <vt:lpstr>PowerPoint Presentation</vt:lpstr>
      <vt:lpstr>IEEE 802.11 TGbc Broadcast Services Chair: Marc Emmelmann</vt:lpstr>
      <vt:lpstr>Snapshot of IEEE 802.11 TGbd – May 2019</vt:lpstr>
      <vt:lpstr>IEEE 802.11be – May 2019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183</cp:revision>
  <cp:lastPrinted>1601-01-01T00:00:00Z</cp:lastPrinted>
  <dcterms:created xsi:type="dcterms:W3CDTF">2018-05-02T19:26:26Z</dcterms:created>
  <dcterms:modified xsi:type="dcterms:W3CDTF">2019-05-13T23:04:41Z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2019-03-10 05:43:54Z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