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4"/>
  </p:notesMasterIdLst>
  <p:handoutMasterIdLst>
    <p:handoutMasterId r:id="rId105"/>
  </p:handoutMasterIdLst>
  <p:sldIdLst>
    <p:sldId id="256" r:id="rId2"/>
    <p:sldId id="265" r:id="rId3"/>
    <p:sldId id="257" r:id="rId4"/>
    <p:sldId id="266" r:id="rId5"/>
    <p:sldId id="267" r:id="rId6"/>
    <p:sldId id="268" r:id="rId7"/>
    <p:sldId id="269" r:id="rId8"/>
    <p:sldId id="270" r:id="rId9"/>
    <p:sldId id="271" r:id="rId10"/>
    <p:sldId id="276" r:id="rId11"/>
    <p:sldId id="274" r:id="rId12"/>
    <p:sldId id="275" r:id="rId13"/>
    <p:sldId id="273" r:id="rId14"/>
    <p:sldId id="272" r:id="rId15"/>
    <p:sldId id="277" r:id="rId16"/>
    <p:sldId id="280" r:id="rId17"/>
    <p:sldId id="316" r:id="rId18"/>
    <p:sldId id="279" r:id="rId19"/>
    <p:sldId id="424" r:id="rId20"/>
    <p:sldId id="317" r:id="rId21"/>
    <p:sldId id="318" r:id="rId22"/>
    <p:sldId id="284" r:id="rId23"/>
    <p:sldId id="314" r:id="rId24"/>
    <p:sldId id="405" r:id="rId25"/>
    <p:sldId id="406" r:id="rId26"/>
    <p:sldId id="425" r:id="rId27"/>
    <p:sldId id="420" r:id="rId28"/>
    <p:sldId id="421" r:id="rId29"/>
    <p:sldId id="423" r:id="rId30"/>
    <p:sldId id="402" r:id="rId31"/>
    <p:sldId id="403" r:id="rId32"/>
    <p:sldId id="408" r:id="rId33"/>
    <p:sldId id="407" r:id="rId34"/>
    <p:sldId id="409" r:id="rId35"/>
    <p:sldId id="410" r:id="rId36"/>
    <p:sldId id="411" r:id="rId37"/>
    <p:sldId id="412" r:id="rId38"/>
    <p:sldId id="414" r:id="rId39"/>
    <p:sldId id="415" r:id="rId40"/>
    <p:sldId id="413" r:id="rId41"/>
    <p:sldId id="416" r:id="rId42"/>
    <p:sldId id="417" r:id="rId43"/>
    <p:sldId id="418" r:id="rId44"/>
    <p:sldId id="395" r:id="rId45"/>
    <p:sldId id="394" r:id="rId46"/>
    <p:sldId id="385" r:id="rId47"/>
    <p:sldId id="328" r:id="rId48"/>
    <p:sldId id="426" r:id="rId49"/>
    <p:sldId id="326" r:id="rId50"/>
    <p:sldId id="287" r:id="rId51"/>
    <p:sldId id="288" r:id="rId52"/>
    <p:sldId id="299" r:id="rId53"/>
    <p:sldId id="300" r:id="rId54"/>
    <p:sldId id="427" r:id="rId55"/>
    <p:sldId id="428" r:id="rId56"/>
    <p:sldId id="291" r:id="rId57"/>
    <p:sldId id="292" r:id="rId58"/>
    <p:sldId id="301" r:id="rId59"/>
    <p:sldId id="302" r:id="rId60"/>
    <p:sldId id="386" r:id="rId61"/>
    <p:sldId id="429" r:id="rId62"/>
    <p:sldId id="430" r:id="rId63"/>
    <p:sldId id="431" r:id="rId64"/>
    <p:sldId id="342" r:id="rId65"/>
    <p:sldId id="293" r:id="rId66"/>
    <p:sldId id="294" r:id="rId67"/>
    <p:sldId id="303" r:id="rId68"/>
    <p:sldId id="304" r:id="rId69"/>
    <p:sldId id="390" r:id="rId70"/>
    <p:sldId id="453" r:id="rId71"/>
    <p:sldId id="401" r:id="rId72"/>
    <p:sldId id="396" r:id="rId73"/>
    <p:sldId id="296" r:id="rId74"/>
    <p:sldId id="305" r:id="rId75"/>
    <p:sldId id="306" r:id="rId76"/>
    <p:sldId id="433" r:id="rId77"/>
    <p:sldId id="448" r:id="rId78"/>
    <p:sldId id="451" r:id="rId79"/>
    <p:sldId id="443" r:id="rId80"/>
    <p:sldId id="444" r:id="rId81"/>
    <p:sldId id="445" r:id="rId82"/>
    <p:sldId id="449" r:id="rId83"/>
    <p:sldId id="450" r:id="rId84"/>
    <p:sldId id="452" r:id="rId85"/>
    <p:sldId id="434" r:id="rId86"/>
    <p:sldId id="435" r:id="rId87"/>
    <p:sldId id="436" r:id="rId88"/>
    <p:sldId id="437" r:id="rId89"/>
    <p:sldId id="438" r:id="rId90"/>
    <p:sldId id="439" r:id="rId91"/>
    <p:sldId id="440" r:id="rId92"/>
    <p:sldId id="441" r:id="rId93"/>
    <p:sldId id="446" r:id="rId94"/>
    <p:sldId id="447" r:id="rId95"/>
    <p:sldId id="442" r:id="rId96"/>
    <p:sldId id="312" r:id="rId97"/>
    <p:sldId id="259" r:id="rId98"/>
    <p:sldId id="260" r:id="rId99"/>
    <p:sldId id="261" r:id="rId100"/>
    <p:sldId id="262" r:id="rId101"/>
    <p:sldId id="263" r:id="rId102"/>
    <p:sldId id="264" r:id="rId10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274"/>
            <p14:sldId id="275"/>
            <p14:sldId id="273"/>
            <p14:sldId id="272"/>
            <p14:sldId id="277"/>
            <p14:sldId id="280"/>
            <p14:sldId id="316"/>
            <p14:sldId id="279"/>
            <p14:sldId id="424"/>
          </p14:sldIdLst>
        </p14:section>
        <p14:section name="Slot#1" id="{61A6E613-32DD-45F7-8FE4-F55F7FE808B5}">
          <p14:sldIdLst>
            <p14:sldId id="317"/>
            <p14:sldId id="318"/>
            <p14:sldId id="284"/>
            <p14:sldId id="314"/>
            <p14:sldId id="405"/>
            <p14:sldId id="406"/>
            <p14:sldId id="425"/>
            <p14:sldId id="420"/>
            <p14:sldId id="421"/>
            <p14:sldId id="423"/>
            <p14:sldId id="402"/>
            <p14:sldId id="403"/>
            <p14:sldId id="408"/>
            <p14:sldId id="407"/>
            <p14:sldId id="409"/>
            <p14:sldId id="410"/>
            <p14:sldId id="411"/>
            <p14:sldId id="412"/>
            <p14:sldId id="414"/>
            <p14:sldId id="415"/>
            <p14:sldId id="413"/>
            <p14:sldId id="416"/>
            <p14:sldId id="417"/>
            <p14:sldId id="418"/>
            <p14:sldId id="395"/>
            <p14:sldId id="394"/>
            <p14:sldId id="385"/>
            <p14:sldId id="328"/>
            <p14:sldId id="426"/>
            <p14:sldId id="326"/>
            <p14:sldId id="287"/>
            <p14:sldId id="288"/>
          </p14:sldIdLst>
        </p14:section>
        <p14:section name="Slot#2" id="{0E687B7E-720E-4035-8603-903AAF037B31}">
          <p14:sldIdLst>
            <p14:sldId id="299"/>
            <p14:sldId id="300"/>
            <p14:sldId id="427"/>
            <p14:sldId id="428"/>
            <p14:sldId id="291"/>
            <p14:sldId id="292"/>
          </p14:sldIdLst>
        </p14:section>
        <p14:section name="Slot#3" id="{5D49AB48-9724-48C6-97B3-577374A1C2CA}">
          <p14:sldIdLst>
            <p14:sldId id="301"/>
            <p14:sldId id="302"/>
            <p14:sldId id="386"/>
            <p14:sldId id="429"/>
            <p14:sldId id="430"/>
            <p14:sldId id="431"/>
            <p14:sldId id="342"/>
            <p14:sldId id="293"/>
            <p14:sldId id="294"/>
          </p14:sldIdLst>
        </p14:section>
        <p14:section name="Slot#4" id="{6193A2DF-E32F-40FC-A604-C1274D537662}">
          <p14:sldIdLst>
            <p14:sldId id="303"/>
            <p14:sldId id="304"/>
            <p14:sldId id="390"/>
            <p14:sldId id="453"/>
            <p14:sldId id="401"/>
            <p14:sldId id="396"/>
            <p14:sldId id="296"/>
          </p14:sldIdLst>
        </p14:section>
        <p14:section name="Slot#5" id="{D51E15C0-1BE5-4B71-8375-F6B1D2A3FFBF}">
          <p14:sldIdLst>
            <p14:sldId id="305"/>
            <p14:sldId id="306"/>
            <p14:sldId id="433"/>
            <p14:sldId id="448"/>
            <p14:sldId id="451"/>
            <p14:sldId id="443"/>
            <p14:sldId id="444"/>
          </p14:sldIdLst>
        </p14:section>
        <p14:section name="Slot #6" id="{C6C71488-E606-43ED-9503-8F91C556A2EE}">
          <p14:sldIdLst>
            <p14:sldId id="445"/>
            <p14:sldId id="449"/>
            <p14:sldId id="450"/>
            <p14:sldId id="452"/>
            <p14:sldId id="434"/>
            <p14:sldId id="435"/>
            <p14:sldId id="436"/>
            <p14:sldId id="437"/>
            <p14:sldId id="438"/>
            <p14:sldId id="439"/>
            <p14:sldId id="440"/>
            <p14:sldId id="441"/>
            <p14:sldId id="446"/>
            <p14:sldId id="447"/>
            <p14:sldId id="442"/>
          </p14:sldIdLst>
        </p14:section>
        <p14:section name="Slot#7" id="{D59D5964-9646-4C25-959D-E55F97EAE577}">
          <p14:sldIdLst/>
        </p14:section>
        <p14:section name="Slot #8" id="{76A54724-AB2F-4921-A6FD-92C05D7D1F9B}">
          <p14:sldIdLst/>
        </p14:section>
        <p14:section name="Template slides and motion formats" id="{8A990A65-CB67-469F-A02E-6E443C58FA96}">
          <p14:sldIdLst>
            <p14:sldId id="312"/>
            <p14:sldId id="259"/>
            <p14:sldId id="260"/>
            <p14:sldId id="261"/>
            <p14:sldId id="262"/>
            <p14:sldId id="263"/>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54" autoAdjust="0"/>
    <p:restoredTop sz="94660"/>
  </p:normalViewPr>
  <p:slideViewPr>
    <p:cSldViewPr>
      <p:cViewPr varScale="1">
        <p:scale>
          <a:sx n="78" d="100"/>
          <a:sy n="78" d="100"/>
        </p:scale>
        <p:origin x="316" y="60"/>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viewProps" Target="viewProp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tableStyles" Target="tableStyle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5/14/2019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59</a:t>
            </a:fld>
            <a:endParaRPr lang="en-US"/>
          </a:p>
        </p:txBody>
      </p:sp>
    </p:spTree>
    <p:extLst>
      <p:ext uri="{BB962C8B-B14F-4D97-AF65-F5344CB8AC3E}">
        <p14:creationId xmlns:p14="http://schemas.microsoft.com/office/powerpoint/2010/main" val="33302272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68</a:t>
            </a:fld>
            <a:endParaRPr lang="en-US"/>
          </a:p>
        </p:txBody>
      </p:sp>
    </p:spTree>
    <p:extLst>
      <p:ext uri="{BB962C8B-B14F-4D97-AF65-F5344CB8AC3E}">
        <p14:creationId xmlns:p14="http://schemas.microsoft.com/office/powerpoint/2010/main" val="1807538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75</a:t>
            </a:fld>
            <a:endParaRPr lang="en-US"/>
          </a:p>
        </p:txBody>
      </p:sp>
    </p:spTree>
    <p:extLst>
      <p:ext uri="{BB962C8B-B14F-4D97-AF65-F5344CB8AC3E}">
        <p14:creationId xmlns:p14="http://schemas.microsoft.com/office/powerpoint/2010/main" val="12318694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82</a:t>
            </a:fld>
            <a:endParaRPr lang="en-US"/>
          </a:p>
        </p:txBody>
      </p:sp>
    </p:spTree>
    <p:extLst>
      <p:ext uri="{BB962C8B-B14F-4D97-AF65-F5344CB8AC3E}">
        <p14:creationId xmlns:p14="http://schemas.microsoft.com/office/powerpoint/2010/main" val="21562553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83</a:t>
            </a:fld>
            <a:endParaRPr lang="en-US"/>
          </a:p>
        </p:txBody>
      </p:sp>
    </p:spTree>
    <p:extLst>
      <p:ext uri="{BB962C8B-B14F-4D97-AF65-F5344CB8AC3E}">
        <p14:creationId xmlns:p14="http://schemas.microsoft.com/office/powerpoint/2010/main" val="298293420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85</a:t>
            </a:fld>
            <a:endParaRPr lang="en-US"/>
          </a:p>
        </p:txBody>
      </p:sp>
    </p:spTree>
    <p:extLst>
      <p:ext uri="{BB962C8B-B14F-4D97-AF65-F5344CB8AC3E}">
        <p14:creationId xmlns:p14="http://schemas.microsoft.com/office/powerpoint/2010/main" val="15916489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97</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98</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99</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100</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1062193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2410061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2536309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18</a:t>
            </a:fld>
            <a:endParaRPr lang="en-US"/>
          </a:p>
        </p:txBody>
      </p:sp>
    </p:spTree>
    <p:extLst>
      <p:ext uri="{BB962C8B-B14F-4D97-AF65-F5344CB8AC3E}">
        <p14:creationId xmlns:p14="http://schemas.microsoft.com/office/powerpoint/2010/main" val="37930611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19</a:t>
            </a:fld>
            <a:endParaRPr lang="en-US"/>
          </a:p>
        </p:txBody>
      </p:sp>
    </p:spTree>
    <p:extLst>
      <p:ext uri="{BB962C8B-B14F-4D97-AF65-F5344CB8AC3E}">
        <p14:creationId xmlns:p14="http://schemas.microsoft.com/office/powerpoint/2010/main" val="677706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21</a:t>
            </a:fld>
            <a:endParaRPr lang="en-US"/>
          </a:p>
        </p:txBody>
      </p:sp>
    </p:spTree>
    <p:extLst>
      <p:ext uri="{BB962C8B-B14F-4D97-AF65-F5344CB8AC3E}">
        <p14:creationId xmlns:p14="http://schemas.microsoft.com/office/powerpoint/2010/main" val="30843447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53</a:t>
            </a:fld>
            <a:endParaRPr lang="en-US"/>
          </a:p>
        </p:txBody>
      </p:sp>
    </p:spTree>
    <p:extLst>
      <p:ext uri="{BB962C8B-B14F-4D97-AF65-F5344CB8AC3E}">
        <p14:creationId xmlns:p14="http://schemas.microsoft.com/office/powerpoint/2010/main" val="2440182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May 2019</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May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May 2019</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May 2019</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May 2019</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May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802.11-19/516r7</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s://standards.ieee.org/develop/policies/bylaws/sb_bylaws.pdf%20section%205.2.1.3"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May Meeting </a:t>
            </a:r>
            <a:r>
              <a:rPr lang="en-US" altLang="en-US" dirty="0"/>
              <a:t>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smtClean="0"/>
              <a:t>Date</a:t>
            </a:r>
            <a:r>
              <a:rPr lang="en-GB" sz="2000" dirty="0"/>
              <a:t>:</a:t>
            </a:r>
            <a:r>
              <a:rPr lang="en-GB" sz="2000" b="0" dirty="0"/>
              <a:t> </a:t>
            </a:r>
            <a:r>
              <a:rPr lang="en-GB" sz="2000" b="0" dirty="0" smtClean="0"/>
              <a:t>2019-05-13</a:t>
            </a:r>
          </a:p>
        </p:txBody>
      </p:sp>
      <p:sp>
        <p:nvSpPr>
          <p:cNvPr id="6" name="Date Placeholder 3"/>
          <p:cNvSpPr>
            <a:spLocks noGrp="1"/>
          </p:cNvSpPr>
          <p:nvPr>
            <p:ph type="dt" idx="10"/>
          </p:nvPr>
        </p:nvSpPr>
        <p:spPr/>
        <p:txBody>
          <a:bodyPr/>
          <a:lstStyle/>
          <a:p>
            <a:r>
              <a:rPr lang="en-US" smtClean="0"/>
              <a:t>May 2019</a:t>
            </a:r>
            <a:endParaRPr lang="en-GB" dirty="0"/>
          </a:p>
        </p:txBody>
      </p:sp>
      <p:sp>
        <p:nvSpPr>
          <p:cNvPr id="7" name="Footer Placeholder 4"/>
          <p:cNvSpPr>
            <a:spLocks noGrp="1"/>
          </p:cNvSpPr>
          <p:nvPr>
            <p:ph type="ftr" idx="11"/>
          </p:nvPr>
        </p:nvSpPr>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847596240"/>
              </p:ext>
            </p:extLst>
          </p:nvPr>
        </p:nvGraphicFramePr>
        <p:xfrm>
          <a:off x="990600" y="2416175"/>
          <a:ext cx="10628313" cy="2457450"/>
        </p:xfrm>
        <a:graphic>
          <a:graphicData uri="http://schemas.openxmlformats.org/presentationml/2006/ole">
            <mc:AlternateContent xmlns:mc="http://schemas.openxmlformats.org/markup-compatibility/2006">
              <mc:Choice xmlns:v="urn:schemas-microsoft-com:vml" Requires="v">
                <p:oleObj spid="_x0000_s3258" name="Document" r:id="rId4" imgW="10797356" imgH="2534496" progId="Word.Document.8">
                  <p:embed/>
                </p:oleObj>
              </mc:Choice>
              <mc:Fallback>
                <p:oleObj name="Document" r:id="rId4" imgW="10797356" imgH="2534496" progId="Word.Document.8">
                  <p:embed/>
                  <p:pic>
                    <p:nvPicPr>
                      <p:cNvPr id="0" name="Picture 3"/>
                      <p:cNvPicPr>
                        <a:picLocks noChangeAspect="1" noChangeArrowheads="1"/>
                      </p:cNvPicPr>
                      <p:nvPr/>
                    </p:nvPicPr>
                    <p:blipFill>
                      <a:blip r:embed="rId5"/>
                      <a:srcRect/>
                      <a:stretch>
                        <a:fillRect/>
                      </a:stretch>
                    </p:blipFill>
                    <p:spPr bwMode="auto">
                      <a:xfrm>
                        <a:off x="990600" y="2416175"/>
                        <a:ext cx="10628313" cy="2457450"/>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http://standards.ieee.org/about/sasb/patcom/materials.html</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621552"/>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9218" name="Rectangle 2"/>
          <p:cNvSpPr>
            <a:spLocks noGrp="1" noChangeArrowheads="1"/>
          </p:cNvSpPr>
          <p:nvPr>
            <p:ph idx="1"/>
          </p:nvPr>
        </p:nvSpPr>
        <p:spPr>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100</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101</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102</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dirty="0"/>
              <a:t>Participation in IEEE 802 Meetings</a:t>
            </a:r>
          </a:p>
        </p:txBody>
      </p:sp>
      <p:sp>
        <p:nvSpPr>
          <p:cNvPr id="3" name="Content Placeholder 2"/>
          <p:cNvSpPr>
            <a:spLocks noGrp="1"/>
          </p:cNvSpPr>
          <p:nvPr>
            <p:ph idx="1"/>
          </p:nvPr>
        </p:nvSpPr>
        <p:spPr>
          <a:xfrm>
            <a:off x="914400" y="1348137"/>
            <a:ext cx="10726215" cy="4746278"/>
          </a:xfrm>
        </p:spPr>
        <p:txBody>
          <a:bodyPr/>
          <a:lstStyle/>
          <a:p>
            <a:r>
              <a:rPr lang="en-US" sz="2000" dirty="0"/>
              <a:t>All participation in IEEE 802 Working Group meetings is on an individual basis</a:t>
            </a:r>
          </a:p>
          <a:p>
            <a:r>
              <a:rPr lang="en-GB" sz="1800" i="1" dirty="0"/>
              <a:t>•     Participants in the IEEE standards development individual process shall act based on their qualifications and experience. (</a:t>
            </a:r>
            <a:r>
              <a:rPr lang="en-GB" sz="1800" i="1" dirty="0">
                <a:hlinkClick r:id="rId2"/>
              </a:rPr>
              <a:t>https://standards.ieee.org/develop/policies/bylaws/sb_bylaws.pdf</a:t>
            </a:r>
            <a:r>
              <a:rPr lang="en-GB" sz="1800" i="1" dirty="0"/>
              <a:t>  section 5.2.1)</a:t>
            </a:r>
            <a:endParaRPr lang="en-US" sz="1800" dirty="0"/>
          </a:p>
          <a:p>
            <a:r>
              <a:rPr lang="en-US" sz="1800" dirty="0"/>
              <a:t>•    </a:t>
            </a:r>
            <a:r>
              <a:rPr lang="en-US" sz="1800" i="1" dirty="0"/>
              <a:t>IEEE 802 </a:t>
            </a:r>
            <a:r>
              <a:rPr lang="en-GB" sz="1800" i="1" dirty="0"/>
              <a:t>Working Group membership is by individual; “Working Group members shall participate in the consensus process in a manner consistent with their professional expert opinion as individuals, and not as organizational representatives”. (</a:t>
            </a:r>
            <a:r>
              <a:rPr lang="en-GB" sz="1800" i="1" u="sng" dirty="0">
                <a:hlinkClick r:id="rId3"/>
              </a:rPr>
              <a:t>http://ieee802.org/PNP/approved/IEEE_802_WG_PandP_v19.pdf</a:t>
            </a:r>
            <a:r>
              <a:rPr lang="en-GB" sz="1800" i="1" dirty="0"/>
              <a:t> section 4.2.1)</a:t>
            </a:r>
            <a:endParaRPr lang="en-US" sz="1800" dirty="0"/>
          </a:p>
          <a:p>
            <a:pPr>
              <a:buFont typeface="Arial" panose="020B0604020202020204" pitchFamily="34" charset="0"/>
              <a:buChar char="•"/>
            </a:pPr>
            <a:r>
              <a:rPr lang="en-US" sz="1800"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800" dirty="0"/>
              <a:t>You shall not direct the actions or votes of any other member of an IEEE 802 Working Group or retaliate against any other member for their actions or votes within IEEE 802 Working Group meetings, see </a:t>
            </a:r>
            <a:r>
              <a:rPr lang="en-US" sz="1800" u="sng" dirty="0">
                <a:hlinkClick r:id="rId4"/>
              </a:rPr>
              <a:t>https://standards.ieee.org/develop/policies/bylaws/sb_bylaws.pdf </a:t>
            </a:r>
            <a:r>
              <a:rPr lang="en-US" sz="1800" dirty="0"/>
              <a:t> section 5.2.1.3 and </a:t>
            </a:r>
            <a:r>
              <a:rPr lang="en-GB" sz="1800" u="sng" dirty="0">
                <a:hlinkClick r:id="rId3"/>
              </a:rPr>
              <a:t>http://ieee802.org/PNP/approved/IEEE_802_WG_PandP_v19.pdf</a:t>
            </a:r>
            <a:r>
              <a:rPr lang="en-GB" sz="1800" dirty="0"/>
              <a:t>  section 3.4.1, list item x</a:t>
            </a:r>
            <a:endParaRPr lang="en-US" sz="1800" dirty="0"/>
          </a:p>
          <a:p>
            <a:r>
              <a:rPr lang="en-US" sz="2000" dirty="0"/>
              <a:t>By participating in IEEE 802 meetings, you accept these requirements.  If you do not agree to these policies then you shall not participate.</a:t>
            </a:r>
          </a:p>
          <a:p>
            <a:endParaRPr lang="en-US" sz="1800" dirty="0"/>
          </a:p>
          <a:p>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023458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solidFill>
                  <a:schemeClr val="tx1"/>
                </a:solidFill>
                <a:cs typeface="DejaVu Sans" pitchFamily="34" charset="0"/>
              </a:rPr>
              <a:t>Respect … give it, get it</a:t>
            </a:r>
          </a:p>
          <a:p>
            <a:pPr indent="-457200">
              <a:buFont typeface="Arial" panose="020B0604020202020204" pitchFamily="34" charset="0"/>
              <a:buChar char="•"/>
            </a:pPr>
            <a:r>
              <a:rPr lang="en-US" dirty="0">
                <a:solidFill>
                  <a:schemeClr val="tx1"/>
                </a:solidFill>
                <a:cs typeface="DejaVu Sans" pitchFamily="34" charset="0"/>
              </a:rPr>
              <a:t>NO product pitches</a:t>
            </a:r>
          </a:p>
          <a:p>
            <a:pPr indent="-457200">
              <a:buFont typeface="Arial" panose="020B0604020202020204" pitchFamily="34" charset="0"/>
              <a:buChar char="•"/>
            </a:pPr>
            <a:r>
              <a:rPr lang="en-US" dirty="0">
                <a:solidFill>
                  <a:schemeClr val="tx1"/>
                </a:solidFill>
                <a:cs typeface="DejaVu Sans" pitchFamily="34" charset="0"/>
              </a:rPr>
              <a:t>NO corporate pitches</a:t>
            </a:r>
          </a:p>
          <a:p>
            <a:pPr indent="-457200">
              <a:buFont typeface="Arial" panose="020B0604020202020204" pitchFamily="34" charset="0"/>
              <a:buChar char="•"/>
            </a:pPr>
            <a:r>
              <a:rPr lang="en-US" dirty="0">
                <a:solidFill>
                  <a:schemeClr val="tx1"/>
                </a:solidFill>
                <a:cs typeface="DejaVu Sans" pitchFamily="34" charset="0"/>
              </a:rPr>
              <a:t>NO prices</a:t>
            </a:r>
          </a:p>
          <a:p>
            <a:pPr indent="-457200">
              <a:buFont typeface="Arial" panose="020B0604020202020204" pitchFamily="34" charset="0"/>
              <a:buChar char="•"/>
            </a:pPr>
            <a:r>
              <a:rPr lang="en-US" dirty="0">
                <a:solidFill>
                  <a:schemeClr val="tx1"/>
                </a:solidFill>
                <a:cs typeface="DejaVu Sans" pitchFamily="34" charset="0"/>
              </a:rPr>
              <a:t>NO restrictive </a:t>
            </a:r>
            <a:r>
              <a:rPr lang="en-US" dirty="0" smtClean="0">
                <a:solidFill>
                  <a:schemeClr val="tx1"/>
                </a:solidFill>
                <a:cs typeface="DejaVu Sans" pitchFamily="34" charset="0"/>
              </a:rPr>
              <a:t>notices</a:t>
            </a:r>
            <a:endParaRPr lang="en-US" dirty="0">
              <a:solidFill>
                <a:schemeClr val="tx1"/>
              </a:solidFill>
              <a:cs typeface="DejaVu Sans" pitchFamily="34" charset="0"/>
            </a:endParaRPr>
          </a:p>
          <a:p>
            <a:pPr indent="-457200">
              <a:buFont typeface="Arial" panose="020B0604020202020204" pitchFamily="34" charset="0"/>
              <a:buChar char="•"/>
            </a:pPr>
            <a:r>
              <a:rPr lang="en-US" dirty="0">
                <a:solidFill>
                  <a:schemeClr val="tx1"/>
                </a:solidFill>
                <a:cs typeface="DejaVu Sans" pitchFamily="34" charset="0"/>
              </a:rPr>
              <a:t>Presentations must be openly available</a:t>
            </a:r>
          </a:p>
          <a:p>
            <a:pPr indent="-457200">
              <a:buClr>
                <a:srgbClr val="FF0000"/>
              </a:buClr>
            </a:pPr>
            <a:endParaRPr lang="en-US" dirty="0">
              <a:solidFill>
                <a:schemeClr val="tx1"/>
              </a:solidFill>
              <a:latin typeface="Arial" pitchFamily="34" charset="0"/>
              <a:cs typeface="DejaVu Sans"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51236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4967"/>
          </a:xfrm>
        </p:spPr>
        <p:txBody>
          <a:bodyPr/>
          <a:lstStyle/>
          <a:p>
            <a:r>
              <a:rPr lang="en-US" dirty="0"/>
              <a:t>IEEE-SA policy documents</a:t>
            </a:r>
          </a:p>
        </p:txBody>
      </p:sp>
      <p:sp>
        <p:nvSpPr>
          <p:cNvPr id="3" name="Content Placeholder 2"/>
          <p:cNvSpPr>
            <a:spLocks noGrp="1"/>
          </p:cNvSpPr>
          <p:nvPr>
            <p:ph idx="1"/>
          </p:nvPr>
        </p:nvSpPr>
        <p:spPr>
          <a:xfrm>
            <a:off x="914400" y="1628801"/>
            <a:ext cx="10798223" cy="4465614"/>
          </a:xfrm>
        </p:spPr>
        <p:txBody>
          <a:bodyPr/>
          <a:lstStyle/>
          <a:p>
            <a:pPr lvl="0" defTabSz="914400" eaLnBrk="0" hangingPunct="0">
              <a:spcBef>
                <a:spcPct val="20000"/>
              </a:spcBef>
              <a:buClrTx/>
              <a:buSzTx/>
              <a:buFontTx/>
              <a:buChar char="•"/>
              <a:defRPr/>
            </a:pPr>
            <a:r>
              <a:rPr lang="en-US" dirty="0" smtClean="0"/>
              <a:t>IEEE </a:t>
            </a:r>
            <a:r>
              <a:rPr lang="en-US" dirty="0"/>
              <a:t>Code of Ethics</a:t>
            </a:r>
          </a:p>
          <a:p>
            <a:pPr lvl="1" defTabSz="914400" eaLnBrk="0" hangingPunct="0">
              <a:spcBef>
                <a:spcPct val="20000"/>
              </a:spcBef>
              <a:buClrTx/>
              <a:buSzTx/>
              <a:buFontTx/>
              <a:buChar char="–"/>
              <a:defRPr/>
            </a:pPr>
            <a:r>
              <a:rPr lang="en-US" dirty="0">
                <a:hlinkClick r:id="rId2"/>
              </a:rPr>
              <a:t>http://www.ieee.org/about/corporate/governance/p7-8.html</a:t>
            </a:r>
            <a:r>
              <a:rPr lang="en-US" dirty="0"/>
              <a:t> </a:t>
            </a:r>
          </a:p>
          <a:p>
            <a:pPr lvl="0" defTabSz="914400" eaLnBrk="0" hangingPunct="0">
              <a:spcBef>
                <a:spcPct val="20000"/>
              </a:spcBef>
              <a:buClrTx/>
              <a:buSzTx/>
              <a:buFontTx/>
              <a:buChar char="•"/>
              <a:defRPr/>
            </a:pPr>
            <a:r>
              <a:rPr lang="en-US" dirty="0"/>
              <a:t>IEEE Standards Association (IEEE-SA) Affiliation FAQ</a:t>
            </a:r>
          </a:p>
          <a:p>
            <a:pPr lvl="1" defTabSz="914400" eaLnBrk="0" hangingPunct="0">
              <a:spcBef>
                <a:spcPct val="20000"/>
              </a:spcBef>
              <a:buClrTx/>
              <a:buSzTx/>
              <a:buFontTx/>
              <a:buChar char="–"/>
              <a:defRPr/>
            </a:pPr>
            <a:r>
              <a:rPr lang="en-US" dirty="0">
                <a:hlinkClick r:id="rId3"/>
              </a:rPr>
              <a:t>http://standards.ieee.org/faqs/affiliation.html</a:t>
            </a:r>
            <a:r>
              <a:rPr lang="en-US" dirty="0"/>
              <a:t> </a:t>
            </a:r>
          </a:p>
          <a:p>
            <a:pPr lvl="0" defTabSz="914400" eaLnBrk="0" hangingPunct="0">
              <a:spcBef>
                <a:spcPct val="20000"/>
              </a:spcBef>
              <a:buClrTx/>
              <a:buSzTx/>
              <a:buFontTx/>
              <a:buChar char="•"/>
              <a:defRPr/>
            </a:pPr>
            <a:r>
              <a:rPr lang="en-US" dirty="0"/>
              <a:t>Antitrust and Competition Policy</a:t>
            </a:r>
          </a:p>
          <a:p>
            <a:pPr lvl="1" defTabSz="914400" eaLnBrk="0" hangingPunct="0">
              <a:spcBef>
                <a:spcPct val="20000"/>
              </a:spcBef>
              <a:buClrTx/>
              <a:buSzTx/>
              <a:buFontTx/>
              <a:buChar char="–"/>
              <a:defRPr/>
            </a:pPr>
            <a:r>
              <a:rPr lang="en-US" dirty="0">
                <a:hlinkClick r:id="rId4"/>
              </a:rPr>
              <a:t>http://standards.ieee.org/resources/antitrust-guidelines.pdf</a:t>
            </a:r>
            <a:r>
              <a:rPr lang="en-US" dirty="0"/>
              <a:t>  </a:t>
            </a:r>
            <a:endParaRPr lang="en-US" dirty="0">
              <a:hlinkClick r:id="rId5"/>
            </a:endParaRPr>
          </a:p>
          <a:p>
            <a:pPr lvl="0" defTabSz="914400" eaLnBrk="0" hangingPunct="0">
              <a:spcBef>
                <a:spcPct val="20000"/>
              </a:spcBef>
              <a:buClrTx/>
              <a:buSzTx/>
              <a:buFontTx/>
              <a:buChar char="•"/>
              <a:defRPr/>
            </a:pPr>
            <a:r>
              <a:rPr lang="en-US" dirty="0"/>
              <a:t>Letter of Assurance Form</a:t>
            </a:r>
          </a:p>
          <a:p>
            <a:pPr lvl="1" defTabSz="914400" eaLnBrk="0" hangingPunct="0">
              <a:spcBef>
                <a:spcPct val="20000"/>
              </a:spcBef>
              <a:buClrTx/>
              <a:buSzTx/>
              <a:buFontTx/>
              <a:buChar char="–"/>
              <a:defRPr/>
            </a:pPr>
            <a:r>
              <a:rPr lang="en-US" dirty="0">
                <a:hlinkClick r:id="rId6"/>
              </a:rPr>
              <a:t>http://standards.ieee.org/develop/policies/bylaws/sect6-7.html#loa</a:t>
            </a:r>
            <a:r>
              <a:rPr lang="en-US" dirty="0"/>
              <a:t> </a:t>
            </a:r>
          </a:p>
          <a:p>
            <a:pPr lvl="1" defTabSz="914400" eaLnBrk="0" hangingPunct="0">
              <a:spcBef>
                <a:spcPct val="20000"/>
              </a:spcBef>
              <a:buClrTx/>
              <a:buSzTx/>
              <a:buFontTx/>
              <a:buChar char="–"/>
              <a:defRPr/>
            </a:pPr>
            <a:r>
              <a:rPr lang="en-US" dirty="0">
                <a:hlinkClick r:id="rId5"/>
              </a:rPr>
              <a:t>https://development.standards.ieee.org/myproject/Public//mytools/mob/loa.pdf</a:t>
            </a:r>
          </a:p>
          <a:p>
            <a:pPr lvl="0" defTabSz="914400" eaLnBrk="0" hangingPunct="0">
              <a:spcBef>
                <a:spcPct val="20000"/>
              </a:spcBef>
              <a:buClrTx/>
              <a:buSzTx/>
              <a:buFontTx/>
              <a:buChar char="•"/>
              <a:defRPr/>
            </a:pPr>
            <a:r>
              <a:rPr lang="en-US" dirty="0"/>
              <a:t>IEEE-SA Patent Committee FAQ &amp; Patent slides</a:t>
            </a:r>
          </a:p>
          <a:p>
            <a:pPr lvl="1" defTabSz="914400" eaLnBrk="0" hangingPunct="0">
              <a:spcBef>
                <a:spcPct val="20000"/>
              </a:spcBef>
              <a:buClrTx/>
              <a:buSzTx/>
              <a:buFontTx/>
              <a:buChar char="–"/>
              <a:defRPr/>
            </a:pPr>
            <a:r>
              <a:rPr lang="en-US" dirty="0">
                <a:hlinkClick r:id="rId7"/>
              </a:rPr>
              <a:t>http://standards.ieee.org/board/pat/faq.pdf</a:t>
            </a:r>
            <a:r>
              <a:rPr lang="en-US" dirty="0"/>
              <a:t> and </a:t>
            </a:r>
            <a:r>
              <a:rPr lang="en-US" dirty="0">
                <a:hlinkClick r:id="rId5"/>
              </a:rPr>
              <a:t>http://standards.ieee.org/board/pat/pat-slideset.ppt</a:t>
            </a:r>
            <a:r>
              <a:rPr lang="en-US" dirty="0"/>
              <a:t>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588451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914400" y="1981201"/>
            <a:ext cx="10798223" cy="4113213"/>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2"/>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3"/>
              </a:rPr>
              <a:t>http://standards.ieee.org/develop/policies/bylaws/sb_bylaws.pdf</a:t>
            </a:r>
            <a:r>
              <a:rPr lang="en-US" sz="2400" dirty="0"/>
              <a:t> (PDF version)</a:t>
            </a:r>
            <a:r>
              <a:rPr lang="en-US" sz="1800" dirty="0"/>
              <a:t> </a:t>
            </a:r>
          </a:p>
          <a:p>
            <a:pPr lvl="0" defTabSz="914400" eaLnBrk="0" hangingPunct="0">
              <a:spcBef>
                <a:spcPct val="20000"/>
              </a:spcBef>
              <a:buClrTx/>
              <a:buSzTx/>
              <a:defRPr/>
            </a:pPr>
            <a:r>
              <a:rPr lang="en-US" sz="1600" dirty="0"/>
              <a:t/>
            </a: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4"/>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5"/>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726975"/>
          </a:xfrm>
        </p:spPr>
        <p:txBody>
          <a:bodyPr/>
          <a:lstStyle/>
          <a:p>
            <a:r>
              <a:rPr lang="en-US" dirty="0" err="1"/>
              <a:t>TGaz</a:t>
            </a:r>
            <a:r>
              <a:rPr lang="en-US" dirty="0"/>
              <a:t> Schedule at a </a:t>
            </a:r>
            <a:r>
              <a:rPr lang="en-US" dirty="0" smtClean="0"/>
              <a:t>glance</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8" name="Table 7"/>
          <p:cNvGraphicFramePr>
            <a:graphicFrameLocks noGrp="1"/>
          </p:cNvGraphicFramePr>
          <p:nvPr>
            <p:extLst>
              <p:ext uri="{D42A27DB-BD31-4B8C-83A1-F6EECF244321}">
                <p14:modId xmlns:p14="http://schemas.microsoft.com/office/powerpoint/2010/main" val="3175832844"/>
              </p:ext>
            </p:extLst>
          </p:nvPr>
        </p:nvGraphicFramePr>
        <p:xfrm>
          <a:off x="3071664" y="2204864"/>
          <a:ext cx="5904655" cy="2808310"/>
        </p:xfrm>
        <a:graphic>
          <a:graphicData uri="http://schemas.openxmlformats.org/drawingml/2006/table">
            <a:tbl>
              <a:tblPr firstRow="1" bandRow="1">
                <a:tableStyleId>{21E4AEA4-8DFA-4A89-87EB-49C32662AFE0}</a:tableStyleId>
              </a:tblPr>
              <a:tblGrid>
                <a:gridCol w="902103"/>
                <a:gridCol w="1066116"/>
                <a:gridCol w="984109"/>
                <a:gridCol w="984109"/>
                <a:gridCol w="984109"/>
                <a:gridCol w="984109"/>
              </a:tblGrid>
              <a:tr h="457823">
                <a:tc>
                  <a:txBody>
                    <a:bodyPr/>
                    <a:lstStyle/>
                    <a:p>
                      <a:endParaRPr lang="en-US" sz="1800" dirty="0"/>
                    </a:p>
                  </a:txBody>
                  <a:tcPr marT="45746" marB="45746" anchor="ctr"/>
                </a:tc>
                <a:tc>
                  <a:txBody>
                    <a:bodyPr/>
                    <a:lstStyle/>
                    <a:p>
                      <a:pPr algn="ctr"/>
                      <a:r>
                        <a:rPr lang="en-US" sz="1800" dirty="0" smtClean="0"/>
                        <a:t>MON</a:t>
                      </a:r>
                      <a:endParaRPr lang="en-US" sz="1800" dirty="0"/>
                    </a:p>
                  </a:txBody>
                  <a:tcPr marT="45746" marB="45746" anchor="ctr"/>
                </a:tc>
                <a:tc>
                  <a:txBody>
                    <a:bodyPr/>
                    <a:lstStyle/>
                    <a:p>
                      <a:pPr algn="ctr"/>
                      <a:r>
                        <a:rPr lang="en-US" sz="1800" dirty="0" smtClean="0"/>
                        <a:t>TUE</a:t>
                      </a:r>
                      <a:endParaRPr lang="en-US" sz="1800" dirty="0"/>
                    </a:p>
                  </a:txBody>
                  <a:tcPr marT="45746" marB="45746" anchor="ctr"/>
                </a:tc>
                <a:tc>
                  <a:txBody>
                    <a:bodyPr/>
                    <a:lstStyle/>
                    <a:p>
                      <a:pPr algn="ctr"/>
                      <a:r>
                        <a:rPr lang="en-US" sz="1800" dirty="0" smtClean="0"/>
                        <a:t>WED</a:t>
                      </a:r>
                      <a:endParaRPr lang="en-US" sz="1800" dirty="0"/>
                    </a:p>
                  </a:txBody>
                  <a:tcPr marT="45746" marB="45746" anchor="ctr"/>
                </a:tc>
                <a:tc>
                  <a:txBody>
                    <a:bodyPr/>
                    <a:lstStyle/>
                    <a:p>
                      <a:pPr algn="ctr"/>
                      <a:r>
                        <a:rPr lang="en-US" sz="1800" dirty="0" smtClean="0"/>
                        <a:t>THU</a:t>
                      </a:r>
                      <a:endParaRPr lang="en-US" sz="1800" dirty="0"/>
                    </a:p>
                  </a:txBody>
                  <a:tcPr marT="45746" marB="45746" anchor="ctr"/>
                </a:tc>
                <a:tc>
                  <a:txBody>
                    <a:bodyPr/>
                    <a:lstStyle/>
                    <a:p>
                      <a:pPr algn="ctr"/>
                      <a:r>
                        <a:rPr lang="en-US" sz="1800" dirty="0" smtClean="0"/>
                        <a:t>FRI</a:t>
                      </a:r>
                      <a:endParaRPr lang="en-US" sz="1800" dirty="0"/>
                    </a:p>
                  </a:txBody>
                  <a:tcPr marT="45746" marB="45746" anchor="ctr"/>
                </a:tc>
              </a:tr>
              <a:tr h="457823">
                <a:tc>
                  <a:txBody>
                    <a:bodyPr/>
                    <a:lstStyle/>
                    <a:p>
                      <a:r>
                        <a:rPr lang="en-US" sz="1800" dirty="0" smtClean="0"/>
                        <a:t>AM1</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nchor="ctr">
                    <a:solidFill>
                      <a:srgbClr val="92D050"/>
                    </a:solidFill>
                  </a:tcPr>
                </a:tc>
                <a:tc>
                  <a:txBody>
                    <a:bodyPr/>
                    <a:lstStyle/>
                    <a:p>
                      <a:pPr algn="ctr"/>
                      <a:endParaRPr lang="en-US" sz="1800" dirty="0"/>
                    </a:p>
                  </a:txBody>
                  <a:tcPr marT="45746" marB="45746" anchor="ctr"/>
                </a:tc>
              </a:tr>
              <a:tr h="457823">
                <a:tc>
                  <a:txBody>
                    <a:bodyPr/>
                    <a:lstStyle/>
                    <a:p>
                      <a:r>
                        <a:rPr lang="en-US" sz="1800" dirty="0" smtClean="0"/>
                        <a:t>AM2</a:t>
                      </a:r>
                      <a:endParaRPr lang="en-US" sz="1800" dirty="0"/>
                    </a:p>
                  </a:txBody>
                  <a:tcPr marT="45746" marB="45746" anchor="ctr"/>
                </a:tc>
                <a:tc>
                  <a:txBody>
                    <a:bodyPr/>
                    <a:lstStyle/>
                    <a:p>
                      <a:pPr algn="ctr"/>
                      <a:endParaRPr lang="en-US" sz="1800"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endParaRPr lang="en-US" sz="1800" dirty="0"/>
                    </a:p>
                  </a:txBody>
                  <a:tcPr marT="45746" marB="45746" anchor="ctr"/>
                </a:tc>
              </a:tr>
              <a:tr h="519195">
                <a:tc>
                  <a:txBody>
                    <a:bodyPr/>
                    <a:lstStyle/>
                    <a:p>
                      <a:r>
                        <a:rPr lang="en-US" sz="1800" dirty="0" smtClean="0"/>
                        <a:t>PM1</a:t>
                      </a:r>
                      <a:endParaRPr lang="en-US" sz="1800" dirty="0"/>
                    </a:p>
                  </a:txBody>
                  <a:tcPr marT="45746" marB="45746" anchor="ctr"/>
                </a:tc>
                <a:tc>
                  <a:txBody>
                    <a:bodyPr/>
                    <a:lstStyle/>
                    <a:p>
                      <a:pPr algn="ctr"/>
                      <a:r>
                        <a:rPr lang="en-US" sz="1800" dirty="0" smtClean="0"/>
                        <a:t>AZ</a:t>
                      </a:r>
                      <a:endParaRPr lang="en-US" sz="1800"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c>
                  <a:txBody>
                    <a:bodyPr/>
                    <a:lstStyle/>
                    <a:p>
                      <a:pPr algn="ctr"/>
                      <a:endParaRPr lang="en-US" sz="1800" dirty="0"/>
                    </a:p>
                  </a:txBody>
                  <a:tcPr marT="45746" marB="45746" anchor="ctr"/>
                </a:tc>
              </a:tr>
              <a:tr h="457823">
                <a:tc>
                  <a:txBody>
                    <a:bodyPr/>
                    <a:lstStyle/>
                    <a:p>
                      <a:r>
                        <a:rPr lang="en-US" sz="1800" dirty="0" smtClean="0"/>
                        <a:t>PM2</a:t>
                      </a: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dirty="0"/>
                    </a:p>
                  </a:txBody>
                  <a:tcPr marT="45746" marB="45746" anchor="ctr"/>
                </a:tc>
                <a:tc>
                  <a:txBody>
                    <a:bodyPr/>
                    <a:lstStyle/>
                    <a:p>
                      <a:pPr algn="ctr"/>
                      <a:endParaRPr lang="en-US" dirty="0"/>
                    </a:p>
                  </a:txBody>
                  <a:tcPr marT="45746" marB="45746" anchor="ctr"/>
                </a:tc>
                <a:tc>
                  <a:txBody>
                    <a:bodyPr/>
                    <a:lstStyle/>
                    <a:p>
                      <a:pPr algn="ctr"/>
                      <a:r>
                        <a:rPr lang="en-US" dirty="0" smtClean="0"/>
                        <a:t>AZ</a:t>
                      </a:r>
                      <a:endParaRPr lang="en-US" dirty="0"/>
                    </a:p>
                  </a:txBody>
                  <a:tcPr marT="45746" marB="45746" anchor="ctr">
                    <a:solidFill>
                      <a:srgbClr val="92D050"/>
                    </a:solidFill>
                  </a:tcPr>
                </a:tc>
                <a:tc>
                  <a:txBody>
                    <a:bodyPr/>
                    <a:lstStyle/>
                    <a:p>
                      <a:pPr algn="ctr"/>
                      <a:endParaRPr lang="en-US" dirty="0"/>
                    </a:p>
                  </a:txBody>
                  <a:tcPr marT="45746" marB="45746" anchor="ctr"/>
                </a:tc>
              </a:tr>
              <a:tr h="457823">
                <a:tc>
                  <a:txBody>
                    <a:bodyPr/>
                    <a:lstStyle/>
                    <a:p>
                      <a:r>
                        <a:rPr lang="en-US" sz="1800" dirty="0" smtClean="0"/>
                        <a:t>Eve</a:t>
                      </a:r>
                      <a:endParaRPr lang="en-US" sz="1800" dirty="0"/>
                    </a:p>
                  </a:txBody>
                  <a:tcPr marT="45746" marB="45746" anchor="ctr"/>
                </a:tc>
                <a:tc>
                  <a:txBody>
                    <a:bodyPr/>
                    <a:lstStyle/>
                    <a:p>
                      <a:pPr algn="ctr"/>
                      <a:endParaRPr lang="en-US" sz="1800" dirty="0"/>
                    </a:p>
                  </a:txBody>
                  <a:tcPr marT="45746" marB="45746"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c>
                  <a:txBody>
                    <a:bodyPr/>
                    <a:lstStyle/>
                    <a:p>
                      <a:pPr algn="ctr"/>
                      <a:endParaRPr lang="en-US" sz="1800" dirty="0"/>
                    </a:p>
                  </a:txBody>
                  <a:tcPr marT="45746" marB="45746" anchor="ctr"/>
                </a:tc>
              </a:tr>
            </a:tbl>
          </a:graphicData>
        </a:graphic>
      </p:graphicFrame>
    </p:spTree>
    <p:extLst>
      <p:ext uri="{BB962C8B-B14F-4D97-AF65-F5344CB8AC3E}">
        <p14:creationId xmlns:p14="http://schemas.microsoft.com/office/powerpoint/2010/main" val="20190207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for the Week</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a:t>
            </a:r>
          </a:p>
          <a:p>
            <a:pPr algn="just">
              <a:spcBef>
                <a:spcPct val="20000"/>
              </a:spcBef>
              <a:buFontTx/>
              <a:buChar char="•"/>
            </a:pPr>
            <a:r>
              <a:rPr lang="en-US" altLang="en-US" sz="2000" b="0" dirty="0"/>
              <a:t>Agenda setting for the week.</a:t>
            </a:r>
          </a:p>
          <a:p>
            <a:pPr algn="just">
              <a:spcBef>
                <a:spcPct val="20000"/>
              </a:spcBef>
              <a:buFontTx/>
              <a:buChar char="•"/>
            </a:pPr>
            <a:r>
              <a:rPr lang="en-US" altLang="en-US" sz="2000" b="0" dirty="0"/>
              <a:t>Approve previous meeting minutes (</a:t>
            </a:r>
            <a:r>
              <a:rPr lang="en-US" altLang="en-US" sz="2000" b="0" dirty="0" smtClean="0"/>
              <a:t>11-19-458).  </a:t>
            </a:r>
          </a:p>
          <a:p>
            <a:pPr algn="just">
              <a:spcBef>
                <a:spcPct val="20000"/>
              </a:spcBef>
              <a:buFontTx/>
              <a:buChar char="•"/>
            </a:pPr>
            <a:r>
              <a:rPr lang="en-US" altLang="en-US" sz="2000" b="0" dirty="0" smtClean="0"/>
              <a:t>Approve March/April teleconferences minutes (11-19-577,11-19-606, 11-19-634)</a:t>
            </a:r>
            <a:endParaRPr lang="en-US" altLang="en-US" sz="2000" b="0" dirty="0"/>
          </a:p>
          <a:p>
            <a:pPr algn="just">
              <a:spcBef>
                <a:spcPct val="20000"/>
              </a:spcBef>
              <a:buFontTx/>
              <a:buChar char="•"/>
            </a:pPr>
            <a:r>
              <a:rPr lang="en-US" altLang="en-US" sz="2000" b="0" dirty="0" smtClean="0"/>
              <a:t>CR </a:t>
            </a:r>
            <a:r>
              <a:rPr lang="en-US" altLang="en-US" sz="2000" b="0" dirty="0"/>
              <a:t>assignment and current status of open call for CR volunteers. </a:t>
            </a:r>
            <a:r>
              <a:rPr lang="en-US" altLang="en-US" sz="2000" b="0" dirty="0" smtClean="0"/>
              <a:t>(11-19-431)</a:t>
            </a:r>
            <a:endParaRPr lang="en-US" altLang="en-US" sz="2000" b="0" dirty="0"/>
          </a:p>
          <a:p>
            <a:pPr algn="just">
              <a:spcBef>
                <a:spcPct val="20000"/>
              </a:spcBef>
              <a:buFontTx/>
              <a:buChar char="•"/>
            </a:pPr>
            <a:r>
              <a:rPr lang="en-US" altLang="en-US" sz="2000" b="0" dirty="0" err="1" smtClean="0"/>
              <a:t>TGaz</a:t>
            </a:r>
            <a:r>
              <a:rPr lang="en-US" altLang="en-US" sz="2000" b="0" dirty="0" smtClean="0"/>
              <a:t> PAR extension </a:t>
            </a:r>
          </a:p>
          <a:p>
            <a:pPr algn="just">
              <a:spcBef>
                <a:spcPct val="20000"/>
              </a:spcBef>
              <a:buFontTx/>
              <a:buChar char="•"/>
            </a:pPr>
            <a:r>
              <a:rPr lang="en-US" altLang="en-US" sz="2000" b="0" dirty="0" smtClean="0"/>
              <a:t>Consider comment resolution for adoption.</a:t>
            </a:r>
          </a:p>
          <a:p>
            <a:pPr algn="just">
              <a:spcBef>
                <a:spcPct val="20000"/>
              </a:spcBef>
              <a:buFontTx/>
              <a:buChar char="•"/>
            </a:pPr>
            <a:r>
              <a:rPr lang="en-US" altLang="en-US" sz="2000" b="0" dirty="0" smtClean="0"/>
              <a:t>Review target ad hoc meeting dates towards the July meeting.</a:t>
            </a:r>
          </a:p>
          <a:p>
            <a:pPr algn="just">
              <a:spcBef>
                <a:spcPct val="20000"/>
              </a:spcBef>
              <a:buFontTx/>
              <a:buChar char="•"/>
            </a:pPr>
            <a:r>
              <a:rPr lang="en-US" altLang="en-US" sz="2000" b="0" dirty="0" smtClean="0"/>
              <a:t>Consider comment resolution submission. </a:t>
            </a:r>
          </a:p>
          <a:p>
            <a:pPr algn="just">
              <a:spcBef>
                <a:spcPct val="20000"/>
              </a:spcBef>
              <a:buFontTx/>
              <a:buChar char="•"/>
            </a:pPr>
            <a:r>
              <a:rPr lang="en-US" altLang="en-US" sz="2000" b="0" dirty="0" smtClean="0"/>
              <a:t>Consider any other technical material.</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552150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683094135"/>
              </p:ext>
            </p:extLst>
          </p:nvPr>
        </p:nvGraphicFramePr>
        <p:xfrm>
          <a:off x="914401" y="1340768"/>
          <a:ext cx="10460567" cy="3962240"/>
        </p:xfrm>
        <a:graphic>
          <a:graphicData uri="http://schemas.openxmlformats.org/drawingml/2006/table">
            <a:tbl>
              <a:tblPr firstRow="1" bandRow="1">
                <a:tableStyleId>{21E4AEA4-8DFA-4A89-87EB-49C32662AFE0}</a:tableStyleId>
              </a:tblPr>
              <a:tblGrid>
                <a:gridCol w="1566971"/>
                <a:gridCol w="2015607"/>
                <a:gridCol w="4552289"/>
                <a:gridCol w="2325700"/>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332739">
                <a:tc>
                  <a:txBody>
                    <a:bodyPr/>
                    <a:lstStyle/>
                    <a:p>
                      <a:pPr marL="0" algn="l" defTabSz="914400" rtl="0" eaLnBrk="1" latinLnBrk="0" hangingPunct="1"/>
                      <a:r>
                        <a:rPr lang="en-US" sz="1800" kern="1200" dirty="0" smtClean="0">
                          <a:solidFill>
                            <a:schemeClr val="dk1"/>
                          </a:solidFill>
                          <a:latin typeface="+mn-lt"/>
                          <a:ea typeface="+mn-ea"/>
                          <a:cs typeface="+mn-cs"/>
                        </a:rPr>
                        <a:t>11-19-516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r>
              <a:tr h="182872">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r>
              <a:tr h="182872">
                <a:tc>
                  <a:txBody>
                    <a:bodyPr/>
                    <a:lstStyle/>
                    <a:p>
                      <a:r>
                        <a:rPr lang="en-US" dirty="0" smtClean="0"/>
                        <a:t>11-19-706</a:t>
                      </a:r>
                      <a:endParaRPr lang="en-US" dirty="0"/>
                    </a:p>
                  </a:txBody>
                  <a:tcPr marT="45712" marB="45712"/>
                </a:tc>
                <a:tc>
                  <a:txBody>
                    <a:bodyPr/>
                    <a:lstStyle/>
                    <a:p>
                      <a:r>
                        <a:rPr lang="en-US" dirty="0" smtClean="0"/>
                        <a:t>Roy Want</a:t>
                      </a:r>
                      <a:endParaRPr lang="en-US" dirty="0"/>
                    </a:p>
                  </a:txBody>
                  <a:tcPr marT="45712" marB="45712"/>
                </a:tc>
                <a:tc>
                  <a:txBody>
                    <a:bodyPr/>
                    <a:lstStyle/>
                    <a:p>
                      <a:r>
                        <a:rPr lang="en-US" dirty="0" smtClean="0"/>
                        <a:t>May Ad</a:t>
                      </a:r>
                      <a:r>
                        <a:rPr lang="en-US" baseline="0" dirty="0" smtClean="0"/>
                        <a:t> hoc meeting minutes</a:t>
                      </a:r>
                      <a:endParaRPr lang="en-US" dirty="0"/>
                    </a:p>
                  </a:txBody>
                  <a:tcPr marT="45712" marB="45712"/>
                </a:tc>
                <a:tc>
                  <a:txBody>
                    <a:bodyPr/>
                    <a:lstStyle/>
                    <a:p>
                      <a:r>
                        <a:rPr lang="en-US" dirty="0" smtClean="0"/>
                        <a:t>Minutes</a:t>
                      </a:r>
                      <a:endParaRPr lang="en-US" dirty="0"/>
                    </a:p>
                  </a:txBody>
                  <a:tcPr marT="45712" marB="45712"/>
                </a:tc>
              </a:tr>
              <a:tr h="182872">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r>
              <a:tr h="18287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r>
              <a:tr h="182872">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r>
            </a:tbl>
          </a:graphicData>
        </a:graphic>
      </p:graphicFrame>
    </p:spTree>
    <p:extLst>
      <p:ext uri="{BB962C8B-B14F-4D97-AF65-F5344CB8AC3E}">
        <p14:creationId xmlns:p14="http://schemas.microsoft.com/office/powerpoint/2010/main" val="37784970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10136879"/>
              </p:ext>
            </p:extLst>
          </p:nvPr>
        </p:nvGraphicFramePr>
        <p:xfrm>
          <a:off x="911424" y="1772816"/>
          <a:ext cx="10478360" cy="4510880"/>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LMR immediate and delayed feedback</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bl>
          </a:graphicData>
        </a:graphic>
      </p:graphicFrame>
    </p:spTree>
    <p:extLst>
      <p:ext uri="{BB962C8B-B14F-4D97-AF65-F5344CB8AC3E}">
        <p14:creationId xmlns:p14="http://schemas.microsoft.com/office/powerpoint/2010/main" val="27296091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List for the week </a:t>
            </a:r>
            <a:r>
              <a:rPr lang="en-US" altLang="en-US" dirty="0" smtClean="0">
                <a:solidFill>
                  <a:schemeClr val="tx2"/>
                </a:solidFill>
              </a:rPr>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153419621"/>
              </p:ext>
            </p:extLst>
          </p:nvPr>
        </p:nvGraphicFramePr>
        <p:xfrm>
          <a:off x="911424" y="1759608"/>
          <a:ext cx="10478360" cy="4693728"/>
        </p:xfrm>
        <a:graphic>
          <a:graphicData uri="http://schemas.openxmlformats.org/drawingml/2006/table">
            <a:tbl>
              <a:tblPr firstRow="1" bandRow="1">
                <a:tableStyleId>{21E4AEA4-8DFA-4A89-87EB-49C32662AFE0}</a:tableStyleId>
              </a:tblPr>
              <a:tblGrid>
                <a:gridCol w="1296144"/>
                <a:gridCol w="1872208"/>
                <a:gridCol w="5301826"/>
                <a:gridCol w="2008182"/>
              </a:tblGrid>
              <a:tr h="332739">
                <a:tc>
                  <a:txBody>
                    <a:bodyPr/>
                    <a:lstStyle/>
                    <a:p>
                      <a:pPr algn="ctr"/>
                      <a:r>
                        <a:rPr lang="en-US" sz="2000" dirty="0" smtClean="0"/>
                        <a:t>DCN</a:t>
                      </a:r>
                      <a:endParaRPr lang="en-US" sz="2000" dirty="0"/>
                    </a:p>
                  </a:txBody>
                  <a:tcPr marR="36000" marT="45712" marB="45712"/>
                </a:tc>
                <a:tc>
                  <a:txBody>
                    <a:bodyPr/>
                    <a:lstStyle/>
                    <a:p>
                      <a:pPr algn="ctr"/>
                      <a:r>
                        <a:rPr lang="en-US" sz="2000" dirty="0" smtClean="0"/>
                        <a:t>Presenter</a:t>
                      </a:r>
                      <a:endParaRPr lang="en-US" sz="2000" dirty="0"/>
                    </a:p>
                  </a:txBody>
                  <a:tcPr marR="36000" marT="45712" marB="45712"/>
                </a:tc>
                <a:tc>
                  <a:txBody>
                    <a:bodyPr/>
                    <a:lstStyle/>
                    <a:p>
                      <a:pPr algn="ctr"/>
                      <a:r>
                        <a:rPr lang="en-US" sz="2000" dirty="0" smtClean="0"/>
                        <a:t>Title</a:t>
                      </a:r>
                      <a:endParaRPr lang="en-US" sz="2000" dirty="0"/>
                    </a:p>
                  </a:txBody>
                  <a:tcPr marR="36000" marT="45712" marB="45712"/>
                </a:tc>
                <a:tc>
                  <a:txBody>
                    <a:bodyPr/>
                    <a:lstStyle/>
                    <a:p>
                      <a:pPr algn="ctr"/>
                      <a:r>
                        <a:rPr lang="en-US" sz="2000" dirty="0" smtClean="0"/>
                        <a:t>Topic</a:t>
                      </a:r>
                      <a:endParaRPr lang="en-US" sz="2000" dirty="0"/>
                    </a:p>
                  </a:txBody>
                  <a:tcPr marR="36000"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16763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dirty="0" smtClean="0">
                          <a:solidFill>
                            <a:schemeClr val="dk1"/>
                          </a:solidFill>
                          <a:latin typeface="+mn-lt"/>
                          <a:ea typeface="+mn-ea"/>
                          <a:cs typeface="+mn-cs"/>
                        </a:rPr>
                        <a:t> in passive ranging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pPr marL="0" algn="l" defTabSz="914400" rtl="0" eaLnBrk="1" latinLnBrk="0" hangingPunct="1"/>
                      <a:r>
                        <a:rPr lang="en-US" sz="1800" kern="1200" dirty="0" smtClean="0">
                          <a:solidFill>
                            <a:schemeClr val="dk1"/>
                          </a:solidFill>
                          <a:latin typeface="+mn-lt"/>
                          <a:ea typeface="+mn-ea"/>
                          <a:cs typeface="+mn-cs"/>
                        </a:rPr>
                        <a:t>11-19-698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baseline="0" dirty="0" smtClean="0">
                          <a:solidFill>
                            <a:schemeClr val="dk1"/>
                          </a:solidFill>
                          <a:latin typeface="+mn-lt"/>
                          <a:ea typeface="+mn-ea"/>
                          <a:cs typeface="+mn-cs"/>
                        </a:rPr>
                        <a:t> in passive ranging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r>
              <a:tr h="0">
                <a:tc>
                  <a:txBody>
                    <a:bodyPr/>
                    <a:lstStyle/>
                    <a:p>
                      <a:r>
                        <a:rPr lang="en-US" sz="1800" kern="1200" dirty="0" smtClean="0">
                          <a:solidFill>
                            <a:schemeClr val="dk1"/>
                          </a:solidFill>
                          <a:latin typeface="+mn-lt"/>
                          <a:ea typeface="+mn-ea"/>
                          <a:cs typeface="+mn-cs"/>
                        </a:rPr>
                        <a:t>11-19-481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 MAC</a:t>
                      </a:r>
                    </a:p>
                  </a:txBody>
                  <a:tcPr marT="45712" marB="45712"/>
                </a:tc>
              </a:tr>
              <a:tr h="0">
                <a:tc>
                  <a:txBody>
                    <a:bodyPr/>
                    <a:lstStyle/>
                    <a:p>
                      <a:r>
                        <a:rPr lang="en-US" dirty="0" smtClean="0"/>
                        <a:t>11-19-676</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CIDs</a:t>
                      </a:r>
                      <a:r>
                        <a:rPr lang="en-US" baseline="0" dirty="0" smtClean="0"/>
                        <a:t> on TF formats – follow up</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11-19-678</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 1115</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11-19-885</a:t>
                      </a:r>
                      <a:endParaRPr lang="en-US" dirty="0"/>
                    </a:p>
                  </a:txBody>
                  <a:tcPr marT="45712" marB="45712"/>
                </a:tc>
                <a:tc>
                  <a:txBody>
                    <a:bodyPr/>
                    <a:lstStyle/>
                    <a:p>
                      <a:r>
                        <a:rPr lang="en-US" dirty="0" smtClean="0"/>
                        <a:t>Niranjan Grandhe</a:t>
                      </a:r>
                      <a:endParaRPr lang="en-US" dirty="0"/>
                    </a:p>
                  </a:txBody>
                  <a:tcPr marT="45712" marB="45712"/>
                </a:tc>
                <a:tc>
                  <a:txBody>
                    <a:bodyPr/>
                    <a:lstStyle/>
                    <a:p>
                      <a:r>
                        <a:rPr lang="en-US" dirty="0" smtClean="0"/>
                        <a:t>CR for section 11.22.6.4.4</a:t>
                      </a:r>
                      <a:endParaRPr lang="en-US" dirty="0"/>
                    </a:p>
                  </a:txBody>
                  <a:tcPr marT="45712" marB="45712"/>
                </a:tc>
                <a:tc>
                  <a:txBody>
                    <a:bodyPr/>
                    <a:lstStyle/>
                    <a:p>
                      <a:r>
                        <a:rPr lang="en-US" dirty="0" smtClean="0"/>
                        <a:t>CR MAC</a:t>
                      </a:r>
                      <a:endParaRPr lang="en-US" dirty="0"/>
                    </a:p>
                  </a:txBody>
                  <a:tcPr marT="45712" marB="45712"/>
                </a:tc>
              </a:tr>
              <a:tr h="0">
                <a:tc>
                  <a:txBody>
                    <a:bodyPr/>
                    <a:lstStyle/>
                    <a:p>
                      <a:r>
                        <a:rPr lang="en-US" dirty="0" smtClean="0"/>
                        <a:t>11-19-886</a:t>
                      </a:r>
                      <a:endParaRPr lang="en-US" dirty="0"/>
                    </a:p>
                  </a:txBody>
                  <a:tcPr marT="45712" marB="45712"/>
                </a:tc>
                <a:tc>
                  <a:txBody>
                    <a:bodyPr/>
                    <a:lstStyle/>
                    <a:p>
                      <a:r>
                        <a:rPr lang="en-US" dirty="0" smtClean="0"/>
                        <a:t>Niranjan</a:t>
                      </a:r>
                      <a:r>
                        <a:rPr lang="en-US" baseline="0" dirty="0" smtClean="0"/>
                        <a:t> Grandhe</a:t>
                      </a:r>
                      <a:endParaRPr lang="en-US" dirty="0"/>
                    </a:p>
                  </a:txBody>
                  <a:tcPr marT="45712" marB="45712"/>
                </a:tc>
                <a:tc>
                  <a:txBody>
                    <a:bodyPr/>
                    <a:lstStyle/>
                    <a:p>
                      <a:r>
                        <a:rPr lang="en-US" dirty="0" smtClean="0"/>
                        <a:t>CR for section 11.22.6.4.4</a:t>
                      </a:r>
                      <a:r>
                        <a:rPr lang="en-US" baseline="0" dirty="0" smtClean="0"/>
                        <a:t> CID 2337, 2338</a:t>
                      </a:r>
                      <a:endParaRPr lang="en-US" dirty="0"/>
                    </a:p>
                  </a:txBody>
                  <a:tcPr marT="45712" marB="45712"/>
                </a:tc>
                <a:tc>
                  <a:txBody>
                    <a:bodyPr/>
                    <a:lstStyle/>
                    <a:p>
                      <a:r>
                        <a:rPr lang="en-US" dirty="0" smtClean="0"/>
                        <a:t>CR</a:t>
                      </a:r>
                      <a:r>
                        <a:rPr lang="en-US" baseline="0" dirty="0" smtClean="0"/>
                        <a:t> MAC</a:t>
                      </a:r>
                      <a:endParaRPr lang="en-US" dirty="0"/>
                    </a:p>
                  </a:txBody>
                  <a:tcPr marT="45712" marB="45712"/>
                </a:tc>
              </a:tr>
              <a:tr h="626856">
                <a:tc>
                  <a:txBody>
                    <a:bodyPr/>
                    <a:lstStyle/>
                    <a:p>
                      <a:r>
                        <a:rPr lang="en-US" dirty="0" smtClean="0"/>
                        <a:t>11-19-913</a:t>
                      </a:r>
                      <a:endParaRPr lang="en-US" dirty="0"/>
                    </a:p>
                  </a:txBody>
                  <a:tcPr marT="45712" marB="45712"/>
                </a:tc>
                <a:tc>
                  <a:txBody>
                    <a:bodyPr/>
                    <a:lstStyle/>
                    <a:p>
                      <a:r>
                        <a:rPr lang="en-US" dirty="0" smtClean="0"/>
                        <a:t>Ganesh </a:t>
                      </a:r>
                      <a:r>
                        <a:rPr lang="en-US" dirty="0" err="1" smtClean="0"/>
                        <a:t>Venkatesan</a:t>
                      </a:r>
                      <a:endParaRPr lang="en-US" dirty="0"/>
                    </a:p>
                  </a:txBody>
                  <a:tcPr marT="45712" marB="45712"/>
                </a:tc>
                <a:tc>
                  <a:txBody>
                    <a:bodyPr/>
                    <a:lstStyle/>
                    <a:p>
                      <a:r>
                        <a:rPr lang="en-US" dirty="0" smtClean="0"/>
                        <a:t>ISTA to RSTA measurement reporting</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67313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smtClean="0">
                <a:cs typeface="Times New Roman" panose="02020603050405020304" pitchFamily="18" charset="0"/>
              </a:rPr>
              <a:t>Atlanta, Georgia</a:t>
            </a:r>
          </a:p>
          <a:p>
            <a:pPr algn="ctr">
              <a:lnSpc>
                <a:spcPct val="90000"/>
              </a:lnSpc>
              <a:buFontTx/>
              <a:buNone/>
            </a:pPr>
            <a:r>
              <a:rPr lang="en-US" altLang="en-US" sz="4400" dirty="0" smtClean="0">
                <a:cs typeface="Times New Roman" panose="02020603050405020304" pitchFamily="18" charset="0"/>
              </a:rPr>
              <a:t>May 12</a:t>
            </a:r>
            <a:r>
              <a:rPr lang="en-US" altLang="en-US" sz="4400" baseline="30000" dirty="0" smtClean="0">
                <a:cs typeface="Times New Roman" panose="02020603050405020304" pitchFamily="18" charset="0"/>
              </a:rPr>
              <a:t>th</a:t>
            </a:r>
            <a:r>
              <a:rPr lang="en-US" altLang="en-US" sz="4400" dirty="0" smtClean="0">
                <a:cs typeface="Times New Roman" panose="02020603050405020304" pitchFamily="18" charset="0"/>
              </a:rPr>
              <a:t> - 17</a:t>
            </a:r>
            <a:r>
              <a:rPr lang="en-US" altLang="en-US" sz="4400" baseline="30000" dirty="0" smtClean="0">
                <a:cs typeface="Times New Roman" panose="02020603050405020304" pitchFamily="18" charset="0"/>
              </a:rPr>
              <a:t>th</a:t>
            </a:r>
            <a:r>
              <a:rPr lang="en-US" altLang="en-US" sz="4400" dirty="0">
                <a:cs typeface="Times New Roman" panose="02020603050405020304" pitchFamily="18" charset="0"/>
              </a:rPr>
              <a:t>, </a:t>
            </a:r>
            <a:r>
              <a:rPr lang="en-US" altLang="en-US" sz="4400" dirty="0" smtClean="0">
                <a:cs typeface="Times New Roman" panose="02020603050405020304" pitchFamily="18" charset="0"/>
              </a:rPr>
              <a:t>2019</a:t>
            </a:r>
            <a:endParaRPr lang="en-US" altLang="en-US" sz="4400" dirty="0">
              <a:cs typeface="Times New Roman" panose="02020603050405020304" pitchFamily="18" charset="0"/>
            </a:endParaRP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r>
              <a:rPr lang="en-US" altLang="en-US" sz="1800" b="0" dirty="0" smtClean="0">
                <a:cs typeface="Times New Roman" panose="02020603050405020304" pitchFamily="18" charset="0"/>
              </a:rPr>
              <a:t>)</a:t>
            </a:r>
            <a:endParaRPr lang="en-US" altLang="en-US" sz="1800" b="0" dirty="0">
              <a:cs typeface="Times New Roman" panose="02020603050405020304" pitchFamily="18" charset="0"/>
            </a:endParaRPr>
          </a:p>
          <a:p>
            <a:pPr marL="1524000">
              <a:lnSpc>
                <a:spcPct val="90000"/>
              </a:lnSpc>
            </a:pPr>
            <a:r>
              <a:rPr lang="en-US" altLang="en-US" dirty="0" smtClean="0">
                <a:cs typeface="Times New Roman" panose="02020603050405020304" pitchFamily="18" charset="0"/>
              </a:rPr>
              <a:t>Vice Chair</a:t>
            </a:r>
            <a:r>
              <a:rPr lang="en-US" altLang="en-US"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(Qualcomm)</a:t>
            </a:r>
            <a:endParaRPr lang="en-US" altLang="en-US" sz="1800" b="0" dirty="0">
              <a:cs typeface="Times New Roman" panose="02020603050405020304" pitchFamily="18" charset="0"/>
            </a:endParaRPr>
          </a:p>
          <a:p>
            <a:pPr marL="1524000">
              <a:lnSpc>
                <a:spcPct val="90000"/>
              </a:lnSpc>
              <a:buFontTx/>
              <a:buNone/>
            </a:pPr>
            <a:r>
              <a:rPr lang="en-US" altLang="en-US" dirty="0" smtClean="0">
                <a:cs typeface="Times New Roman" panose="02020603050405020304" pitchFamily="18" charset="0"/>
              </a:rPr>
              <a:t>Technical Editors: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smtClean="0">
                <a:cs typeface="Times New Roman" panose="02020603050405020304" pitchFamily="18" charset="0"/>
              </a:rPr>
              <a:t>), </a:t>
            </a:r>
            <a:r>
              <a:rPr lang="en-US" altLang="en-US" b="0" dirty="0">
                <a:cs typeface="Times New Roman" panose="02020603050405020304" pitchFamily="18" charset="0"/>
              </a:rPr>
              <a:t>Roy Want </a:t>
            </a:r>
            <a:r>
              <a:rPr lang="en-US" altLang="en-US" sz="1800" b="0" dirty="0" smtClean="0">
                <a:cs typeface="Times New Roman" panose="02020603050405020304" pitchFamily="18" charset="0"/>
              </a:rPr>
              <a:t>(Google)</a:t>
            </a:r>
            <a:endParaRPr lang="en-US" altLang="en-US" sz="1800" b="0"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Secretary</a:t>
            </a:r>
            <a:r>
              <a:rPr lang="en-US" altLang="en-US" b="0" dirty="0">
                <a:cs typeface="Times New Roman" panose="02020603050405020304" pitchFamily="18" charset="0"/>
              </a:rPr>
              <a:t>: </a:t>
            </a:r>
            <a:r>
              <a:rPr lang="en-US" altLang="en-US" b="0" dirty="0" smtClean="0">
                <a:cs typeface="Times New Roman" panose="02020603050405020304" pitchFamily="18" charset="0"/>
              </a:rPr>
              <a:t>Assaf Kasher </a:t>
            </a:r>
            <a:r>
              <a:rPr lang="en-US" altLang="en-US" sz="1800" b="0" dirty="0" smtClean="0">
                <a:cs typeface="Times New Roman" panose="02020603050405020304" pitchFamily="18" charset="0"/>
              </a:rPr>
              <a:t>(acting) </a:t>
            </a:r>
            <a:endParaRPr lang="en-US" altLang="en-US" sz="1800" b="0" dirty="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discussion items</a:t>
            </a:r>
            <a:endParaRPr lang="en-US" dirty="0"/>
          </a:p>
        </p:txBody>
      </p:sp>
      <p:sp>
        <p:nvSpPr>
          <p:cNvPr id="3" name="Content Placeholder 2"/>
          <p:cNvSpPr>
            <a:spLocks noGrp="1"/>
          </p:cNvSpPr>
          <p:nvPr>
            <p:ph idx="1"/>
          </p:nvPr>
        </p:nvSpPr>
        <p:spPr>
          <a:xfrm>
            <a:off x="914401" y="1628801"/>
            <a:ext cx="10361084" cy="4465614"/>
          </a:xfrm>
        </p:spPr>
        <p:txBody>
          <a:bodyPr/>
          <a:lstStyle/>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a:t>
            </a:r>
            <a:r>
              <a:rPr lang="en-US" altLang="en-US" sz="2000" b="0" dirty="0" smtClean="0"/>
              <a:t>meeting (7min)</a:t>
            </a:r>
            <a:endParaRPr lang="en-US" altLang="en-US" sz="2000" b="0" dirty="0"/>
          </a:p>
          <a:p>
            <a:pPr algn="just">
              <a:spcBef>
                <a:spcPct val="20000"/>
              </a:spcBef>
              <a:buFontTx/>
              <a:buChar char="•"/>
            </a:pPr>
            <a:r>
              <a:rPr lang="en-US" altLang="en-US" sz="2000" b="0" dirty="0" smtClean="0"/>
              <a:t>Review submissions ordering for the week (23 min)</a:t>
            </a:r>
          </a:p>
          <a:p>
            <a:pPr algn="just">
              <a:spcBef>
                <a:spcPct val="20000"/>
              </a:spcBef>
              <a:buFontTx/>
              <a:buChar char="•"/>
            </a:pPr>
            <a:r>
              <a:rPr lang="en-US" altLang="en-US" sz="2000" b="0" dirty="0" smtClean="0"/>
              <a:t>Approve </a:t>
            </a:r>
            <a:r>
              <a:rPr lang="en-US" altLang="en-US" sz="2000" b="0" dirty="0"/>
              <a:t>previous meeting minutes (</a:t>
            </a:r>
            <a:r>
              <a:rPr lang="en-US" altLang="en-US" sz="2000" b="0" dirty="0" smtClean="0"/>
              <a:t>11-19-458) (5 min)</a:t>
            </a:r>
            <a:endParaRPr lang="en-US" altLang="en-US" sz="2000" b="0" dirty="0"/>
          </a:p>
          <a:p>
            <a:pPr algn="just">
              <a:spcBef>
                <a:spcPct val="20000"/>
              </a:spcBef>
              <a:buFontTx/>
              <a:buChar char="•"/>
            </a:pPr>
            <a:r>
              <a:rPr lang="en-US" altLang="en-US" sz="2000" b="0" dirty="0"/>
              <a:t>Approve March/April teleconferences minutes </a:t>
            </a:r>
            <a:r>
              <a:rPr lang="en-US" altLang="en-US" sz="2000" b="0" dirty="0" smtClean="0"/>
              <a:t>(11-19-577,11-19-606</a:t>
            </a:r>
            <a:r>
              <a:rPr lang="en-US" altLang="en-US" sz="2000" b="0" dirty="0"/>
              <a:t>, 11-19-634</a:t>
            </a:r>
            <a:r>
              <a:rPr lang="en-US" altLang="en-US" sz="2000" b="0" dirty="0" smtClean="0"/>
              <a:t>) (10min)</a:t>
            </a:r>
          </a:p>
          <a:p>
            <a:pPr algn="just">
              <a:spcBef>
                <a:spcPct val="20000"/>
              </a:spcBef>
              <a:buFontTx/>
              <a:buChar char="•"/>
            </a:pPr>
            <a:r>
              <a:rPr lang="en-US" altLang="en-US" sz="2000" b="0" dirty="0" smtClean="0"/>
              <a:t>CR assignment and current status of open call for CR volunteers. (11-19-431) </a:t>
            </a:r>
            <a:r>
              <a:rPr lang="en-US" altLang="en-US" sz="2000" b="0" strike="sngStrike" dirty="0" smtClean="0"/>
              <a:t>(20min</a:t>
            </a:r>
            <a:r>
              <a:rPr lang="en-US" altLang="en-US" sz="2000" b="0" dirty="0" smtClean="0"/>
              <a:t>) – rescheduled to later slot.</a:t>
            </a:r>
          </a:p>
          <a:p>
            <a:pPr algn="just">
              <a:spcBef>
                <a:spcPct val="20000"/>
              </a:spcBef>
              <a:buFontTx/>
              <a:buChar char="•"/>
            </a:pPr>
            <a:r>
              <a:rPr lang="en-US" altLang="en-US" sz="2000" b="0" dirty="0" err="1"/>
              <a:t>TGaz</a:t>
            </a:r>
            <a:r>
              <a:rPr lang="en-US" altLang="en-US" sz="2000" b="0" dirty="0"/>
              <a:t> PAR Extension (11-19-732) (15min)</a:t>
            </a:r>
          </a:p>
          <a:p>
            <a:pPr algn="just">
              <a:spcBef>
                <a:spcPct val="20000"/>
              </a:spcBef>
              <a:buFontTx/>
              <a:buChar char="•"/>
            </a:pPr>
            <a:r>
              <a:rPr lang="en-US" altLang="en-US" sz="2000" b="0" dirty="0"/>
              <a:t>Review target ad hoc meeting dates towards the July meeting (</a:t>
            </a:r>
            <a:r>
              <a:rPr lang="en-US" altLang="en-US" sz="2000" b="0" dirty="0" smtClean="0"/>
              <a:t>10min)</a:t>
            </a:r>
          </a:p>
          <a:p>
            <a:pPr algn="just">
              <a:spcBef>
                <a:spcPct val="20000"/>
              </a:spcBef>
              <a:buFontTx/>
              <a:buChar char="•"/>
            </a:pPr>
            <a:r>
              <a:rPr lang="en-US" altLang="en-US" sz="2000" b="0" dirty="0" smtClean="0"/>
              <a:t>Consider </a:t>
            </a:r>
            <a:r>
              <a:rPr lang="en-US" altLang="en-US" sz="2000" b="0" dirty="0"/>
              <a:t>comment resolution for </a:t>
            </a:r>
            <a:r>
              <a:rPr lang="en-US" altLang="en-US" sz="2000" b="0" dirty="0" smtClean="0"/>
              <a:t>adoption (25min)</a:t>
            </a:r>
          </a:p>
          <a:p>
            <a:pPr algn="just">
              <a:spcBef>
                <a:spcPct val="20000"/>
              </a:spcBef>
              <a:buFontTx/>
              <a:buChar char="•"/>
            </a:pPr>
            <a:r>
              <a:rPr lang="en-US" altLang="en-US" sz="2000" b="0" dirty="0" smtClean="0"/>
              <a:t>Consider postponed motion on submission 11-19-331r3 (15min)</a:t>
            </a:r>
          </a:p>
          <a:p>
            <a:pPr algn="just">
              <a:spcBef>
                <a:spcPct val="20000"/>
              </a:spcBef>
              <a:buFontTx/>
              <a:buChar char="•"/>
            </a:pPr>
            <a:r>
              <a:rPr lang="en-US" altLang="en-US" sz="2000" b="0" dirty="0" smtClean="0"/>
              <a:t>Consider </a:t>
            </a:r>
            <a:r>
              <a:rPr lang="en-US" altLang="en-US" sz="2000" b="0" dirty="0"/>
              <a:t>comment resolution </a:t>
            </a:r>
            <a:r>
              <a:rPr lang="en-US" altLang="en-US" sz="2000" b="0" dirty="0" smtClean="0"/>
              <a:t>submission</a:t>
            </a:r>
            <a:r>
              <a:rPr lang="en-US" altLang="en-US" sz="2000" b="0" dirty="0"/>
              <a:t> </a:t>
            </a:r>
            <a:r>
              <a:rPr lang="en-US" altLang="en-US" sz="2000" b="0" dirty="0" smtClean="0"/>
              <a:t>(as time permits).</a:t>
            </a:r>
            <a:endParaRPr lang="en-US" altLang="en-US" sz="2000" b="0" dirty="0"/>
          </a:p>
          <a:p>
            <a:pPr marL="457200" lvl="1" indent="0">
              <a:spcBef>
                <a:spcPct val="20000"/>
              </a:spcBef>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62209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ordering for slot # 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525330068"/>
              </p:ext>
            </p:extLst>
          </p:nvPr>
        </p:nvGraphicFramePr>
        <p:xfrm>
          <a:off x="929215" y="1484786"/>
          <a:ext cx="10460568" cy="3514458"/>
        </p:xfrm>
        <a:graphic>
          <a:graphicData uri="http://schemas.openxmlformats.org/drawingml/2006/table">
            <a:tbl>
              <a:tblPr firstRow="1" bandRow="1">
                <a:tableStyleId>{21E4AEA4-8DFA-4A89-87EB-49C32662AFE0}</a:tableStyleId>
              </a:tblPr>
              <a:tblGrid>
                <a:gridCol w="1561279"/>
                <a:gridCol w="1805306"/>
                <a:gridCol w="3736308"/>
                <a:gridCol w="2105984"/>
                <a:gridCol w="1251691"/>
              </a:tblGrid>
              <a:tr h="596206">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76545">
                <a:tc>
                  <a:txBody>
                    <a:bodyPr/>
                    <a:lstStyle/>
                    <a:p>
                      <a:pPr marL="0" algn="l" defTabSz="914400" rtl="0" eaLnBrk="1" latinLnBrk="0" hangingPunct="1"/>
                      <a:r>
                        <a:rPr lang="en-US" sz="1800" kern="1200" dirty="0" smtClean="0">
                          <a:solidFill>
                            <a:schemeClr val="dk1"/>
                          </a:solidFill>
                          <a:latin typeface="+mn-lt"/>
                          <a:ea typeface="+mn-ea"/>
                          <a:cs typeface="+mn-cs"/>
                        </a:rPr>
                        <a:t>11-19-200</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Jonathan Segev</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TGaz</a:t>
                      </a:r>
                      <a:r>
                        <a:rPr lang="en-US" sz="1800" kern="1200" dirty="0" smtClean="0">
                          <a:solidFill>
                            <a:schemeClr val="dk1"/>
                          </a:solidFill>
                          <a:latin typeface="+mn-lt"/>
                          <a:ea typeface="+mn-ea"/>
                          <a:cs typeface="+mn-cs"/>
                        </a:rPr>
                        <a:t> March 2019 Agenda</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Agenda Deck</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76545">
                <a:tc>
                  <a:txBody>
                    <a:bodyPr/>
                    <a:lstStyle/>
                    <a:p>
                      <a:r>
                        <a:rPr lang="en-US" sz="1800" kern="1200" dirty="0" smtClean="0">
                          <a:solidFill>
                            <a:schemeClr val="dk1"/>
                          </a:solidFill>
                          <a:latin typeface="+mn-lt"/>
                          <a:ea typeface="+mn-ea"/>
                          <a:cs typeface="+mn-cs"/>
                        </a:rPr>
                        <a:t>11-19-458</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Meeting Minutes March</a:t>
                      </a:r>
                      <a:r>
                        <a:rPr lang="en-US" sz="1800" kern="1200" baseline="0" dirty="0" smtClean="0">
                          <a:solidFill>
                            <a:schemeClr val="dk1"/>
                          </a:solidFill>
                          <a:latin typeface="+mn-lt"/>
                          <a:ea typeface="+mn-ea"/>
                          <a:cs typeface="+mn-cs"/>
                        </a:rPr>
                        <a:t> 2019</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5min</a:t>
                      </a:r>
                    </a:p>
                  </a:txBody>
                  <a:tcPr marT="45712" marB="45712"/>
                </a:tc>
              </a:tr>
              <a:tr h="376545">
                <a:tc>
                  <a:txBody>
                    <a:bodyPr/>
                    <a:lstStyle/>
                    <a:p>
                      <a:r>
                        <a:rPr lang="en-US" sz="1800" kern="1200" dirty="0" smtClean="0">
                          <a:solidFill>
                            <a:schemeClr val="dk1"/>
                          </a:solidFill>
                          <a:latin typeface="+mn-lt"/>
                          <a:ea typeface="+mn-ea"/>
                          <a:cs typeface="+mn-cs"/>
                        </a:rPr>
                        <a:t>11-19-577</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March</a:t>
                      </a:r>
                      <a:r>
                        <a:rPr lang="en-US" sz="1800" kern="1200" baseline="0" dirty="0" smtClean="0">
                          <a:solidFill>
                            <a:schemeClr val="dk1"/>
                          </a:solidFill>
                          <a:latin typeface="+mn-lt"/>
                          <a:ea typeface="+mn-ea"/>
                          <a:cs typeface="+mn-cs"/>
                        </a:rPr>
                        <a:t> 27</a:t>
                      </a:r>
                      <a:r>
                        <a:rPr lang="en-US" sz="1800" kern="1200" baseline="30000" dirty="0" smtClean="0">
                          <a:solidFill>
                            <a:schemeClr val="dk1"/>
                          </a:solidFill>
                          <a:latin typeface="+mn-lt"/>
                          <a:ea typeface="+mn-ea"/>
                          <a:cs typeface="+mn-cs"/>
                        </a:rPr>
                        <a:t>th</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11-19-606</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dirty="0" smtClean="0">
                          <a:solidFill>
                            <a:schemeClr val="dk1"/>
                          </a:solidFill>
                          <a:latin typeface="+mn-lt"/>
                          <a:ea typeface="+mn-ea"/>
                          <a:cs typeface="+mn-cs"/>
                        </a:rPr>
                        <a:t> minutes Apr. 3</a:t>
                      </a:r>
                      <a:r>
                        <a:rPr lang="en-US" sz="1800" kern="1200" baseline="30000" dirty="0" smtClean="0">
                          <a:solidFill>
                            <a:schemeClr val="dk1"/>
                          </a:solidFill>
                          <a:latin typeface="+mn-lt"/>
                          <a:ea typeface="+mn-ea"/>
                          <a:cs typeface="+mn-cs"/>
                        </a:rPr>
                        <a:t>rd</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 </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 min</a:t>
                      </a:r>
                      <a:endParaRPr lang="en-US" sz="1600" kern="1200" dirty="0">
                        <a:solidFill>
                          <a:schemeClr val="dk1"/>
                        </a:solidFill>
                        <a:latin typeface="+mn-lt"/>
                        <a:ea typeface="+mn-ea"/>
                        <a:cs typeface="+mn-cs"/>
                      </a:endParaRPr>
                    </a:p>
                  </a:txBody>
                  <a:tcPr marT="45712" marB="45712"/>
                </a:tc>
              </a:tr>
              <a:tr h="376553">
                <a:tc>
                  <a:txBody>
                    <a:bodyPr/>
                    <a:lstStyle/>
                    <a:p>
                      <a:r>
                        <a:rPr lang="en-US" sz="1800" kern="1200" dirty="0" smtClean="0">
                          <a:solidFill>
                            <a:schemeClr val="dk1"/>
                          </a:solidFill>
                          <a:latin typeface="+mn-lt"/>
                          <a:ea typeface="+mn-ea"/>
                          <a:cs typeface="+mn-cs"/>
                        </a:rPr>
                        <a:t>11-19-634</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Roy Want</a:t>
                      </a:r>
                      <a:endParaRPr lang="en-US" sz="1800" kern="1200" dirty="0">
                        <a:solidFill>
                          <a:schemeClr val="dk1"/>
                        </a:solidFill>
                        <a:latin typeface="+mn-lt"/>
                        <a:ea typeface="+mn-ea"/>
                        <a:cs typeface="+mn-cs"/>
                      </a:endParaRPr>
                    </a:p>
                  </a:txBody>
                  <a:tcPr marT="45712" marB="45712"/>
                </a:tc>
                <a:tc>
                  <a:txBody>
                    <a:bodyPr/>
                    <a:lstStyle/>
                    <a:p>
                      <a:r>
                        <a:rPr lang="en-US" sz="1800" kern="1200" dirty="0" err="1" smtClean="0">
                          <a:solidFill>
                            <a:schemeClr val="dk1"/>
                          </a:solidFill>
                          <a:latin typeface="+mn-lt"/>
                          <a:ea typeface="+mn-ea"/>
                          <a:cs typeface="+mn-cs"/>
                        </a:rPr>
                        <a:t>Telecon</a:t>
                      </a:r>
                      <a:r>
                        <a:rPr lang="en-US" sz="1800" kern="1200" baseline="0" dirty="0" smtClean="0">
                          <a:solidFill>
                            <a:schemeClr val="dk1"/>
                          </a:solidFill>
                          <a:latin typeface="+mn-lt"/>
                          <a:ea typeface="+mn-ea"/>
                          <a:cs typeface="+mn-cs"/>
                        </a:rPr>
                        <a:t> minutes Apr. 10</a:t>
                      </a:r>
                      <a:r>
                        <a:rPr lang="en-US" sz="1800" kern="1200" baseline="30000" dirty="0" smtClean="0">
                          <a:solidFill>
                            <a:schemeClr val="dk1"/>
                          </a:solidFill>
                          <a:latin typeface="+mn-lt"/>
                          <a:ea typeface="+mn-ea"/>
                          <a:cs typeface="+mn-cs"/>
                        </a:rPr>
                        <a:t>th</a:t>
                      </a:r>
                      <a:r>
                        <a:rPr lang="en-US" sz="1800" kern="1200" baseline="0" dirty="0" smtClean="0">
                          <a:solidFill>
                            <a:schemeClr val="dk1"/>
                          </a:solidFill>
                          <a:latin typeface="+mn-lt"/>
                          <a:ea typeface="+mn-ea"/>
                          <a:cs typeface="+mn-cs"/>
                        </a:rPr>
                        <a:t> </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Minutes</a:t>
                      </a:r>
                      <a:endParaRPr lang="en-US" sz="18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5</a:t>
                      </a:r>
                      <a:r>
                        <a:rPr lang="en-US" sz="1600" kern="1200" baseline="0" dirty="0" smtClean="0">
                          <a:solidFill>
                            <a:schemeClr val="dk1"/>
                          </a:solidFill>
                          <a:latin typeface="+mn-lt"/>
                          <a:ea typeface="+mn-ea"/>
                          <a:cs typeface="+mn-cs"/>
                        </a:rPr>
                        <a:t> min</a:t>
                      </a:r>
                      <a:endParaRPr lang="en-US" sz="1600" kern="1200" dirty="0">
                        <a:solidFill>
                          <a:schemeClr val="dk1"/>
                        </a:solidFill>
                        <a:latin typeface="+mn-lt"/>
                        <a:ea typeface="+mn-ea"/>
                        <a:cs typeface="+mn-cs"/>
                      </a:endParaRPr>
                    </a:p>
                  </a:txBody>
                  <a:tcPr marT="45712" marB="45712"/>
                </a:tc>
              </a:tr>
              <a:tr h="376545">
                <a:tc>
                  <a:txBody>
                    <a:bodyPr/>
                    <a:lstStyle/>
                    <a:p>
                      <a:r>
                        <a:rPr lang="en-US" dirty="0" smtClean="0"/>
                        <a:t>11-19-732</a:t>
                      </a:r>
                      <a:endParaRPr lang="en-US" dirty="0"/>
                    </a:p>
                  </a:txBody>
                  <a:tcPr marT="45712" marB="45712"/>
                </a:tc>
                <a:tc>
                  <a:txBody>
                    <a:bodyPr/>
                    <a:lstStyle/>
                    <a:p>
                      <a:r>
                        <a:rPr lang="en-US" dirty="0" smtClean="0"/>
                        <a:t>Jonathan</a:t>
                      </a:r>
                      <a:r>
                        <a:rPr lang="en-US" baseline="0" dirty="0" smtClean="0"/>
                        <a:t> Segev</a:t>
                      </a:r>
                      <a:endParaRPr lang="en-US" dirty="0"/>
                    </a:p>
                  </a:txBody>
                  <a:tcPr marT="45712" marB="45712"/>
                </a:tc>
                <a:tc>
                  <a:txBody>
                    <a:bodyPr/>
                    <a:lstStyle/>
                    <a:p>
                      <a:r>
                        <a:rPr lang="en-US" dirty="0" err="1" smtClean="0"/>
                        <a:t>TG</a:t>
                      </a:r>
                      <a:r>
                        <a:rPr lang="en-US" baseline="0" dirty="0" err="1" smtClean="0"/>
                        <a:t>az</a:t>
                      </a:r>
                      <a:r>
                        <a:rPr lang="en-US" baseline="0" dirty="0" smtClean="0"/>
                        <a:t> PAR Extension</a:t>
                      </a:r>
                      <a:endParaRPr lang="en-US" dirty="0"/>
                    </a:p>
                  </a:txBody>
                  <a:tcPr marT="45712" marB="45712"/>
                </a:tc>
                <a:tc>
                  <a:txBody>
                    <a:bodyPr/>
                    <a:lstStyle/>
                    <a:p>
                      <a:r>
                        <a:rPr lang="en-US" dirty="0" smtClean="0"/>
                        <a:t>PAR</a:t>
                      </a:r>
                      <a:endParaRPr lang="en-US" dirty="0"/>
                    </a:p>
                  </a:txBody>
                  <a:tcPr marT="45712" marB="45712"/>
                </a:tc>
                <a:tc>
                  <a:txBody>
                    <a:bodyPr/>
                    <a:lstStyle/>
                    <a:p>
                      <a:r>
                        <a:rPr lang="en-US" dirty="0" smtClean="0"/>
                        <a:t>15min</a:t>
                      </a:r>
                      <a:endParaRPr lang="en-US" dirty="0"/>
                    </a:p>
                  </a:txBody>
                  <a:tcPr marT="45712" marB="45712"/>
                </a:tc>
              </a:tr>
              <a:tr h="658966">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948436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a:xfrm>
            <a:off x="695400" y="1981201"/>
            <a:ext cx="11449272" cy="4113213"/>
          </a:xfrm>
        </p:spPr>
        <p:txBody>
          <a:bodyPr/>
          <a:lstStyle/>
          <a:p>
            <a:pPr marL="0" indent="0"/>
            <a:r>
              <a:rPr lang="en-US" b="0" dirty="0"/>
              <a:t>Document </a:t>
            </a:r>
            <a:r>
              <a:rPr lang="en-US" b="0" dirty="0" smtClean="0"/>
              <a:t>11-19/458 </a:t>
            </a:r>
            <a:r>
              <a:rPr lang="en-US" b="0" dirty="0"/>
              <a:t>“</a:t>
            </a:r>
            <a:r>
              <a:rPr lang="en-US" dirty="0"/>
              <a:t>meeting minutes </a:t>
            </a:r>
            <a:r>
              <a:rPr lang="en-US" dirty="0" smtClean="0"/>
              <a:t>March 2019</a:t>
            </a:r>
            <a:r>
              <a:rPr lang="en-US" b="0" dirty="0" smtClean="0"/>
              <a:t>” </a:t>
            </a:r>
            <a:r>
              <a:rPr lang="en-US" b="0" dirty="0"/>
              <a:t>posted to Mentor on </a:t>
            </a:r>
            <a:r>
              <a:rPr lang="en-US" b="0" dirty="0" smtClean="0"/>
              <a:t>March 22</a:t>
            </a:r>
            <a:r>
              <a:rPr lang="en-US" b="0" baseline="30000" dirty="0" smtClean="0"/>
              <a:t>nd</a:t>
            </a:r>
            <a:r>
              <a:rPr lang="en-US" b="0" dirty="0" smtClean="0"/>
              <a:t> 2019. </a:t>
            </a:r>
            <a:endParaRPr lang="en-US" b="0" dirty="0"/>
          </a:p>
          <a:p>
            <a:endParaRPr lang="en-US" dirty="0"/>
          </a:p>
          <a:p>
            <a:r>
              <a:rPr lang="en-US" dirty="0"/>
              <a:t>Motion:</a:t>
            </a:r>
          </a:p>
          <a:p>
            <a:pPr marL="0" indent="0"/>
            <a:r>
              <a:rPr lang="en-US" b="0" dirty="0"/>
              <a:t>Move to approve document </a:t>
            </a:r>
            <a:r>
              <a:rPr lang="en-US" b="0" dirty="0" smtClean="0"/>
              <a:t>11-19/458 r0 </a:t>
            </a:r>
            <a:r>
              <a:rPr lang="en-US" b="0" dirty="0"/>
              <a:t>as </a:t>
            </a:r>
            <a:r>
              <a:rPr lang="en-US" b="0" dirty="0" err="1"/>
              <a:t>TGaz</a:t>
            </a:r>
            <a:r>
              <a:rPr lang="en-US" b="0" dirty="0"/>
              <a:t> meeting minutes for the </a:t>
            </a:r>
            <a:r>
              <a:rPr lang="en-US" b="0" dirty="0" smtClean="0"/>
              <a:t>March meeting</a:t>
            </a:r>
            <a:r>
              <a:rPr lang="en-US" b="0" dirty="0"/>
              <a:t>. </a:t>
            </a:r>
            <a:endParaRPr lang="en-US" b="0" dirty="0" smtClean="0"/>
          </a:p>
          <a:p>
            <a:pPr marL="0" indent="0"/>
            <a:endParaRPr lang="en-US" b="0" dirty="0"/>
          </a:p>
          <a:p>
            <a:r>
              <a:rPr lang="en-US" b="0" dirty="0"/>
              <a:t>Moved by</a:t>
            </a:r>
            <a:r>
              <a:rPr lang="en-US" b="0" dirty="0" smtClean="0"/>
              <a:t>: Roy Want</a:t>
            </a:r>
          </a:p>
          <a:p>
            <a:r>
              <a:rPr lang="en-US" b="0" dirty="0" smtClean="0"/>
              <a:t>Seconded </a:t>
            </a:r>
            <a:r>
              <a:rPr lang="en-US" b="0" dirty="0"/>
              <a:t>by</a:t>
            </a:r>
            <a:r>
              <a:rPr lang="en-US" b="0" dirty="0" smtClean="0"/>
              <a:t>: Ganesh </a:t>
            </a:r>
            <a:r>
              <a:rPr lang="en-US" b="0" dirty="0" err="1" smtClean="0"/>
              <a:t>Venkatesan</a:t>
            </a:r>
            <a:endParaRPr lang="en-US" b="0" dirty="0"/>
          </a:p>
          <a:p>
            <a:r>
              <a:rPr lang="en-US" b="0" dirty="0"/>
              <a:t>Results (Y/N/A</a:t>
            </a:r>
            <a:r>
              <a:rPr lang="en-US" b="0" dirty="0" smtClean="0"/>
              <a:t>): 26/0/1</a:t>
            </a:r>
          </a:p>
          <a:p>
            <a:r>
              <a:rPr lang="en-US" b="0" dirty="0" smtClean="0"/>
              <a:t>Motion passes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8671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11-19/577r0 “</a:t>
            </a:r>
            <a:r>
              <a:rPr lang="en-US" b="0" dirty="0" err="1"/>
              <a:t>Telecon</a:t>
            </a:r>
            <a:r>
              <a:rPr lang="en-US" b="0" dirty="0"/>
              <a:t> Minutes March 27th, 2019</a:t>
            </a:r>
            <a:r>
              <a:rPr lang="en-US" b="0" dirty="0" smtClean="0"/>
              <a:t>” </a:t>
            </a:r>
            <a:r>
              <a:rPr lang="en-US" b="0" dirty="0"/>
              <a:t>posted to Mentor on </a:t>
            </a:r>
            <a:r>
              <a:rPr lang="en-US" b="0" dirty="0" smtClean="0"/>
              <a:t>April 2</a:t>
            </a:r>
            <a:r>
              <a:rPr lang="en-US" b="0" baseline="30000" dirty="0" smtClean="0"/>
              <a:t>nd</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11-19/577r0 </a:t>
            </a:r>
            <a:r>
              <a:rPr lang="en-US" b="0" dirty="0"/>
              <a:t>as </a:t>
            </a:r>
            <a:r>
              <a:rPr lang="en-US" b="0" dirty="0" err="1"/>
              <a:t>TGaz</a:t>
            </a:r>
            <a:r>
              <a:rPr lang="en-US" b="0" dirty="0"/>
              <a:t> </a:t>
            </a:r>
            <a:r>
              <a:rPr lang="en-US" b="0" dirty="0" smtClean="0"/>
              <a:t>meeting minutes </a:t>
            </a:r>
            <a:r>
              <a:rPr lang="en-US" b="0" dirty="0"/>
              <a:t>for the </a:t>
            </a:r>
            <a:r>
              <a:rPr lang="en-US" b="0" dirty="0" smtClean="0"/>
              <a:t>March 27</a:t>
            </a:r>
            <a:r>
              <a:rPr lang="en-US" b="0" baseline="30000" dirty="0" smtClean="0"/>
              <a:t>th </a:t>
            </a:r>
            <a:r>
              <a:rPr lang="en-US" b="0" dirty="0" err="1" smtClean="0"/>
              <a:t>Telecon</a:t>
            </a:r>
            <a:r>
              <a:rPr lang="en-US" b="0" dirty="0" smtClean="0"/>
              <a:t>. </a:t>
            </a:r>
          </a:p>
          <a:p>
            <a:pPr marL="0" indent="0"/>
            <a:endParaRPr lang="en-US" b="0" dirty="0"/>
          </a:p>
          <a:p>
            <a:r>
              <a:rPr lang="en-US" b="0" dirty="0"/>
              <a:t>Moved by</a:t>
            </a:r>
            <a:r>
              <a:rPr lang="en-US" b="0" dirty="0" smtClean="0"/>
              <a:t>: Roy Want</a:t>
            </a:r>
            <a:endParaRPr lang="en-US" b="0" dirty="0"/>
          </a:p>
          <a:p>
            <a:r>
              <a:rPr lang="en-US" b="0" dirty="0"/>
              <a:t>Seconded by</a:t>
            </a:r>
            <a:r>
              <a:rPr lang="en-US" b="0" dirty="0" smtClean="0"/>
              <a:t>: Jerome Henry</a:t>
            </a:r>
            <a:endParaRPr lang="en-US" b="0" dirty="0"/>
          </a:p>
          <a:p>
            <a:r>
              <a:rPr lang="en-US" b="0" dirty="0"/>
              <a:t>Results (Y/N/A</a:t>
            </a:r>
            <a:r>
              <a:rPr lang="en-US" b="0" dirty="0" smtClean="0"/>
              <a:t>): 26/0/1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5350372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11-19/606r0 “</a:t>
            </a:r>
            <a:r>
              <a:rPr lang="en-US" b="0" dirty="0" err="1"/>
              <a:t>Telecon</a:t>
            </a:r>
            <a:r>
              <a:rPr lang="en-US" b="0" dirty="0"/>
              <a:t> Minutes </a:t>
            </a:r>
            <a:r>
              <a:rPr lang="en-US" b="0" dirty="0" smtClean="0"/>
              <a:t>Apr 3</a:t>
            </a:r>
            <a:r>
              <a:rPr lang="en-US" b="0" baseline="30000" dirty="0" smtClean="0"/>
              <a:t>rd</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11-19/606r0 </a:t>
            </a:r>
            <a:r>
              <a:rPr lang="en-US" b="0" dirty="0"/>
              <a:t>as </a:t>
            </a:r>
            <a:r>
              <a:rPr lang="en-US" b="0" dirty="0" err="1"/>
              <a:t>TGaz</a:t>
            </a:r>
            <a:r>
              <a:rPr lang="en-US" b="0" dirty="0"/>
              <a:t> </a:t>
            </a:r>
            <a:r>
              <a:rPr lang="en-US" b="0" dirty="0" smtClean="0"/>
              <a:t>meeting minutes </a:t>
            </a:r>
            <a:r>
              <a:rPr lang="en-US" b="0" dirty="0"/>
              <a:t>for the </a:t>
            </a:r>
            <a:r>
              <a:rPr lang="en-US" b="0" dirty="0" smtClean="0"/>
              <a:t>April 3</a:t>
            </a:r>
            <a:r>
              <a:rPr lang="en-US" b="0" baseline="30000" dirty="0" smtClean="0"/>
              <a:t>rd</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Ganesh </a:t>
            </a:r>
            <a:r>
              <a:rPr lang="en-US" b="0" dirty="0" err="1" smtClean="0"/>
              <a:t>Venkatesan</a:t>
            </a:r>
            <a:endParaRPr lang="en-US" b="0" dirty="0"/>
          </a:p>
          <a:p>
            <a:r>
              <a:rPr lang="en-US" b="0" dirty="0"/>
              <a:t>Seconded by</a:t>
            </a:r>
            <a:r>
              <a:rPr lang="en-US" b="0" dirty="0" smtClean="0"/>
              <a:t>: Roy Want</a:t>
            </a:r>
            <a:endParaRPr lang="en-US" b="0" dirty="0"/>
          </a:p>
          <a:p>
            <a:r>
              <a:rPr lang="en-US" b="0" dirty="0"/>
              <a:t>Results (Y/N/A</a:t>
            </a:r>
            <a:r>
              <a:rPr lang="en-US" b="0" dirty="0" smtClean="0"/>
              <a:t>): 23/0/1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256769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11-19/634r0 “</a:t>
            </a:r>
            <a:r>
              <a:rPr lang="en-US" b="0" dirty="0" err="1"/>
              <a:t>Telecon</a:t>
            </a:r>
            <a:r>
              <a:rPr lang="en-US" b="0" dirty="0"/>
              <a:t> Minutes </a:t>
            </a:r>
            <a:r>
              <a:rPr lang="en-US" b="0" dirty="0" smtClean="0"/>
              <a:t>Apr 10</a:t>
            </a:r>
            <a:r>
              <a:rPr lang="en-US" b="0" baseline="30000" dirty="0" smtClean="0"/>
              <a:t>th</a:t>
            </a:r>
            <a:r>
              <a:rPr lang="en-US" b="0" dirty="0" smtClean="0"/>
              <a:t>, </a:t>
            </a:r>
            <a:r>
              <a:rPr lang="en-US" b="0" dirty="0"/>
              <a:t>2019</a:t>
            </a:r>
            <a:r>
              <a:rPr lang="en-US" b="0" dirty="0" smtClean="0"/>
              <a:t>” </a:t>
            </a:r>
            <a:r>
              <a:rPr lang="en-US" b="0" dirty="0"/>
              <a:t>posted to Mentor on </a:t>
            </a:r>
            <a:r>
              <a:rPr lang="en-US" b="0" dirty="0" smtClean="0"/>
              <a:t>April 10</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11-19/634r0 </a:t>
            </a:r>
            <a:r>
              <a:rPr lang="en-US" b="0" dirty="0"/>
              <a:t>as </a:t>
            </a:r>
            <a:r>
              <a:rPr lang="en-US" b="0" dirty="0" err="1"/>
              <a:t>TGaz</a:t>
            </a:r>
            <a:r>
              <a:rPr lang="en-US" b="0" dirty="0"/>
              <a:t> </a:t>
            </a:r>
            <a:r>
              <a:rPr lang="en-US" b="0" dirty="0" smtClean="0"/>
              <a:t>meeting minutes </a:t>
            </a:r>
            <a:r>
              <a:rPr lang="en-US" b="0" dirty="0"/>
              <a:t>for the </a:t>
            </a:r>
            <a:r>
              <a:rPr lang="en-US" b="0" dirty="0" smtClean="0"/>
              <a:t>April 10</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Jerome Henry</a:t>
            </a:r>
            <a:endParaRPr lang="en-US" b="0" dirty="0"/>
          </a:p>
          <a:p>
            <a:r>
              <a:rPr lang="en-US" b="0" dirty="0"/>
              <a:t>Results (Y/N/A</a:t>
            </a:r>
            <a:r>
              <a:rPr lang="en-US" b="0" dirty="0" smtClean="0"/>
              <a:t>):24/0/1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444926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March/April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11-19/680r0 “</a:t>
            </a:r>
            <a:r>
              <a:rPr lang="en-US" b="0" dirty="0" err="1"/>
              <a:t>Telecon</a:t>
            </a:r>
            <a:r>
              <a:rPr lang="en-US" b="0" dirty="0"/>
              <a:t> Minutes </a:t>
            </a:r>
            <a:r>
              <a:rPr lang="en-US" b="0" dirty="0" smtClean="0"/>
              <a:t>Apr 24</a:t>
            </a:r>
            <a:r>
              <a:rPr lang="en-US" b="0" baseline="30000" dirty="0" smtClean="0"/>
              <a:t>th</a:t>
            </a:r>
            <a:r>
              <a:rPr lang="en-US" b="0" dirty="0" smtClean="0"/>
              <a:t> , </a:t>
            </a:r>
            <a:r>
              <a:rPr lang="en-US" b="0" dirty="0"/>
              <a:t>2019</a:t>
            </a:r>
            <a:r>
              <a:rPr lang="en-US" b="0" dirty="0" smtClean="0"/>
              <a:t>” </a:t>
            </a:r>
            <a:r>
              <a:rPr lang="en-US" b="0" dirty="0"/>
              <a:t>posted to Mentor on </a:t>
            </a:r>
            <a:r>
              <a:rPr lang="en-US" b="0" dirty="0" smtClean="0"/>
              <a:t>May 1</a:t>
            </a:r>
            <a:r>
              <a:rPr lang="en-US" b="0" baseline="30000" dirty="0" smtClean="0"/>
              <a:t>st</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11-19/680r0 </a:t>
            </a:r>
            <a:r>
              <a:rPr lang="en-US" b="0" dirty="0"/>
              <a:t>as </a:t>
            </a:r>
            <a:r>
              <a:rPr lang="en-US" b="0" dirty="0" err="1"/>
              <a:t>TGaz</a:t>
            </a:r>
            <a:r>
              <a:rPr lang="en-US" b="0" dirty="0"/>
              <a:t> </a:t>
            </a:r>
            <a:r>
              <a:rPr lang="en-US" b="0" dirty="0" smtClean="0"/>
              <a:t>meeting minutes </a:t>
            </a:r>
            <a:r>
              <a:rPr lang="en-US" b="0" dirty="0"/>
              <a:t>for the </a:t>
            </a:r>
            <a:r>
              <a:rPr lang="en-US" b="0" dirty="0" smtClean="0"/>
              <a:t>April 24</a:t>
            </a:r>
            <a:r>
              <a:rPr lang="en-US" b="0" baseline="30000" dirty="0" smtClean="0"/>
              <a:t>th</a:t>
            </a:r>
            <a:r>
              <a:rPr lang="en-US" b="0" dirty="0" smtClean="0"/>
              <a:t> </a:t>
            </a:r>
            <a:r>
              <a:rPr lang="en-US" b="0" dirty="0" err="1" smtClean="0"/>
              <a:t>Telecon</a:t>
            </a:r>
            <a:r>
              <a:rPr lang="en-US" b="0" dirty="0" smtClean="0"/>
              <a:t>. </a:t>
            </a:r>
          </a:p>
          <a:p>
            <a:pPr marL="0" indent="0"/>
            <a:endParaRPr lang="en-US" b="0" dirty="0"/>
          </a:p>
          <a:p>
            <a:r>
              <a:rPr lang="en-US" b="0" dirty="0"/>
              <a:t>Moved by</a:t>
            </a:r>
            <a:r>
              <a:rPr lang="en-US" b="0" dirty="0" smtClean="0"/>
              <a:t>: Assaf Kasher</a:t>
            </a:r>
            <a:endParaRPr lang="en-US" b="0" dirty="0"/>
          </a:p>
          <a:p>
            <a:r>
              <a:rPr lang="en-US" b="0" dirty="0"/>
              <a:t>Seconded by</a:t>
            </a:r>
            <a:r>
              <a:rPr lang="en-US" b="0" dirty="0" smtClean="0"/>
              <a:t>: Roy Want</a:t>
            </a:r>
            <a:endParaRPr lang="en-US" b="0" dirty="0"/>
          </a:p>
          <a:p>
            <a:r>
              <a:rPr lang="en-US" b="0" dirty="0"/>
              <a:t>Results (Y/N/A</a:t>
            </a:r>
            <a:r>
              <a:rPr lang="en-US" b="0" dirty="0" smtClean="0"/>
              <a:t>): 22/0/1</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386641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smtClean="0"/>
              <a:t>May Ad hoc Minutes – to be reviewed at a later time</a:t>
            </a:r>
            <a:endParaRPr lang="en-US" dirty="0"/>
          </a:p>
        </p:txBody>
      </p:sp>
      <p:sp>
        <p:nvSpPr>
          <p:cNvPr id="3" name="Content Placeholder 2"/>
          <p:cNvSpPr>
            <a:spLocks noGrp="1"/>
          </p:cNvSpPr>
          <p:nvPr>
            <p:ph idx="1"/>
          </p:nvPr>
        </p:nvSpPr>
        <p:spPr>
          <a:xfrm>
            <a:off x="695400" y="1830391"/>
            <a:ext cx="11449272" cy="4264024"/>
          </a:xfrm>
        </p:spPr>
        <p:txBody>
          <a:bodyPr/>
          <a:lstStyle/>
          <a:p>
            <a:pPr marL="0" indent="0"/>
            <a:r>
              <a:rPr lang="en-US" b="0" dirty="0"/>
              <a:t>Document </a:t>
            </a:r>
            <a:r>
              <a:rPr lang="en-US" b="0" dirty="0" smtClean="0"/>
              <a:t>11-19/706r0 “Meeting Minutes Ad hoc May 2019” </a:t>
            </a:r>
            <a:r>
              <a:rPr lang="en-US" b="0" dirty="0"/>
              <a:t>posted to Mentor on </a:t>
            </a:r>
            <a:r>
              <a:rPr lang="en-US" b="0" dirty="0" smtClean="0"/>
              <a:t>May 12</a:t>
            </a:r>
            <a:r>
              <a:rPr lang="en-US" b="0" baseline="30000" dirty="0" smtClean="0"/>
              <a:t>th</a:t>
            </a:r>
            <a:r>
              <a:rPr lang="en-US" b="0" dirty="0" smtClean="0"/>
              <a:t> 2019.</a:t>
            </a:r>
            <a:endParaRPr lang="en-US" b="0" dirty="0"/>
          </a:p>
          <a:p>
            <a:endParaRPr lang="en-US" dirty="0"/>
          </a:p>
          <a:p>
            <a:r>
              <a:rPr lang="en-US" dirty="0"/>
              <a:t>Motion:</a:t>
            </a:r>
          </a:p>
          <a:p>
            <a:pPr marL="0" indent="0"/>
            <a:r>
              <a:rPr lang="en-US" b="0" dirty="0"/>
              <a:t>Move to approve document </a:t>
            </a:r>
            <a:r>
              <a:rPr lang="en-US" b="0" dirty="0" smtClean="0"/>
              <a:t>11-19/706r0 </a:t>
            </a:r>
            <a:r>
              <a:rPr lang="en-US" b="0" dirty="0"/>
              <a:t>as </a:t>
            </a:r>
            <a:r>
              <a:rPr lang="en-US" b="0" dirty="0" err="1"/>
              <a:t>TGaz</a:t>
            </a:r>
            <a:r>
              <a:rPr lang="en-US" b="0" dirty="0"/>
              <a:t> </a:t>
            </a:r>
            <a:r>
              <a:rPr lang="en-US" b="0" dirty="0" smtClean="0"/>
              <a:t>meeting minutes </a:t>
            </a:r>
            <a:r>
              <a:rPr lang="en-US" b="0" dirty="0"/>
              <a:t>for the </a:t>
            </a:r>
            <a:r>
              <a:rPr lang="en-US" b="0" dirty="0" smtClean="0"/>
              <a:t>May ad-hoc. </a:t>
            </a:r>
          </a:p>
          <a:p>
            <a:pPr marL="0" indent="0"/>
            <a:endParaRPr lang="en-US" b="0" dirty="0"/>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589729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smtClean="0"/>
              <a:t>June/July ad </a:t>
            </a:r>
            <a:r>
              <a:rPr lang="en-US" altLang="en-US" b="0" dirty="0"/>
              <a:t>hoc meeting </a:t>
            </a:r>
            <a:r>
              <a:rPr lang="en-US" altLang="en-US" b="0" dirty="0" smtClean="0"/>
              <a:t>dates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To enable sufficient discussion time to </a:t>
            </a:r>
            <a:r>
              <a:rPr lang="en-US" dirty="0" smtClean="0"/>
              <a:t>continue comment resolution review for comments received </a:t>
            </a:r>
            <a:r>
              <a:rPr lang="en-US" dirty="0"/>
              <a:t>during LB240.</a:t>
            </a:r>
          </a:p>
          <a:p>
            <a:pPr>
              <a:buFont typeface="Arial" panose="020B0604020202020204" pitchFamily="34" charset="0"/>
              <a:buChar char="•"/>
            </a:pPr>
            <a:r>
              <a:rPr lang="en-US" dirty="0"/>
              <a:t>Have an ad-hoc between each of the upcoming IEEE weeks:</a:t>
            </a:r>
          </a:p>
          <a:p>
            <a:pPr lvl="1">
              <a:buFont typeface="Arial" panose="020B0604020202020204" pitchFamily="34" charset="0"/>
              <a:buChar char="•"/>
            </a:pPr>
            <a:r>
              <a:rPr lang="en-US" sz="2400" dirty="0" smtClean="0"/>
              <a:t>Week of July 8</a:t>
            </a:r>
            <a:r>
              <a:rPr lang="en-US" sz="2400" baseline="30000" dirty="0" smtClean="0"/>
              <a:t>th</a:t>
            </a:r>
            <a:r>
              <a:rPr lang="en-US" sz="2400" dirty="0" smtClean="0"/>
              <a:t>, exact dates TBA in accordance with venue availability.</a:t>
            </a:r>
          </a:p>
          <a:p>
            <a:pPr lvl="1">
              <a:buFont typeface="Arial" panose="020B0604020202020204" pitchFamily="34" charset="0"/>
              <a:buChar char="•"/>
            </a:pP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7100589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PAR Extension</a:t>
            </a:r>
            <a:endParaRPr lang="en-US" dirty="0"/>
          </a:p>
        </p:txBody>
      </p:sp>
      <p:sp>
        <p:nvSpPr>
          <p:cNvPr id="3" name="Content Placeholder 2"/>
          <p:cNvSpPr>
            <a:spLocks noGrp="1"/>
          </p:cNvSpPr>
          <p:nvPr>
            <p:ph idx="1"/>
          </p:nvPr>
        </p:nvSpPr>
        <p:spPr/>
        <p:txBody>
          <a:bodyPr/>
          <a:lstStyle/>
          <a:p>
            <a:r>
              <a:rPr lang="en-US" dirty="0" smtClean="0"/>
              <a:t>Motion </a:t>
            </a:r>
          </a:p>
          <a:p>
            <a:r>
              <a:rPr lang="en-US" dirty="0"/>
              <a:t>•	Believing that the PAR </a:t>
            </a:r>
            <a:r>
              <a:rPr lang="en-US" dirty="0" smtClean="0"/>
              <a:t>extension contained </a:t>
            </a:r>
            <a:r>
              <a:rPr lang="en-US" dirty="0"/>
              <a:t>in </a:t>
            </a:r>
            <a:r>
              <a:rPr lang="en-US" dirty="0" smtClean="0"/>
              <a:t>the document referenced </a:t>
            </a:r>
            <a:r>
              <a:rPr lang="en-US" dirty="0"/>
              <a:t>below meets IEEE-SA guidelines,</a:t>
            </a:r>
          </a:p>
          <a:p>
            <a:r>
              <a:rPr lang="en-US" dirty="0"/>
              <a:t>•	Request that the PAR contained in </a:t>
            </a:r>
            <a:r>
              <a:rPr lang="en-US" dirty="0" smtClean="0"/>
              <a:t>11-19-732r1 be </a:t>
            </a:r>
            <a:r>
              <a:rPr lang="en-US" dirty="0"/>
              <a:t>posted to the IEEE 802 Executive Committee (EC) agenda for WG 802 preview and EC approval to submit to </a:t>
            </a:r>
            <a:r>
              <a:rPr lang="en-US" dirty="0" err="1"/>
              <a:t>NesCom</a:t>
            </a:r>
            <a:r>
              <a:rPr lang="en-US" dirty="0"/>
              <a:t>.</a:t>
            </a:r>
          </a:p>
          <a:p>
            <a:endParaRPr lang="en-US" dirty="0"/>
          </a:p>
          <a:p>
            <a:r>
              <a:rPr lang="en-US" dirty="0" smtClean="0"/>
              <a:t>Moved: Assaf Kasher </a:t>
            </a:r>
          </a:p>
          <a:p>
            <a:r>
              <a:rPr lang="en-US" dirty="0" smtClean="0"/>
              <a:t>Seconded</a:t>
            </a:r>
            <a:r>
              <a:rPr lang="en-US" dirty="0"/>
              <a:t>: </a:t>
            </a:r>
            <a:r>
              <a:rPr lang="en-US" dirty="0" smtClean="0"/>
              <a:t>Jerome Henry</a:t>
            </a:r>
          </a:p>
          <a:p>
            <a:r>
              <a:rPr lang="en-US" dirty="0" smtClean="0"/>
              <a:t>Result (Y/N/A): 24/0/0 </a:t>
            </a:r>
          </a:p>
          <a:p>
            <a:r>
              <a:rPr lang="en-US" dirty="0" smtClean="0"/>
              <a:t>Motion passes.</a:t>
            </a: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88706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IEEE 802.11 </a:t>
            </a:r>
            <a:r>
              <a:rPr lang="en-US" altLang="en-US" dirty="0" err="1"/>
              <a:t>TGaz</a:t>
            </a:r>
            <a:r>
              <a:rPr lang="en-US" altLang="en-US" dirty="0"/>
              <a:t> Next Generation Positioning agenda for the </a:t>
            </a:r>
            <a:r>
              <a:rPr lang="en-US" altLang="en-US" dirty="0" smtClean="0"/>
              <a:t>May meeting.</a:t>
            </a: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11-19-431 Comment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800879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11-19-558r1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r>
              <a:rPr lang="en-US" b="0" dirty="0" smtClean="0"/>
              <a:t> </a:t>
            </a:r>
            <a:endParaRPr lang="en-US" b="0" dirty="0"/>
          </a:p>
          <a:p>
            <a:pPr marL="0" indent="0"/>
            <a:r>
              <a:rPr lang="en-US" b="0" dirty="0"/>
              <a:t>Results (Y/N/A</a:t>
            </a:r>
            <a:r>
              <a:rPr lang="en-US" b="0" dirty="0" smtClean="0"/>
              <a:t>): 20/0/3</a:t>
            </a:r>
          </a:p>
          <a:p>
            <a:pPr marL="0" indent="0"/>
            <a:r>
              <a:rPr lang="en-US" b="0" dirty="0" smtClean="0"/>
              <a:t>Motion passes</a:t>
            </a:r>
          </a:p>
          <a:p>
            <a:pPr marL="0" indent="0"/>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9/0/0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841698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11-19-579r3 for </a:t>
            </a:r>
            <a:r>
              <a:rPr lang="en-US" b="0" dirty="0"/>
              <a:t>CID 1025, 1420, 1016, 2446, 2448, 1418, 1417, 1419, 1234, </a:t>
            </a:r>
            <a:r>
              <a:rPr lang="en-US" b="0" dirty="0" smtClean="0"/>
              <a:t>1860,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Ali Raissinia </a:t>
            </a:r>
            <a:endParaRPr lang="en-US" b="0" dirty="0"/>
          </a:p>
          <a:p>
            <a:pPr marL="0" indent="0"/>
            <a:r>
              <a:rPr lang="en-US" b="0" dirty="0"/>
              <a:t>Results (Y/N/A</a:t>
            </a:r>
            <a:r>
              <a:rPr lang="en-US" b="0" dirty="0" smtClean="0"/>
              <a:t>): 23/0/2</a:t>
            </a:r>
          </a:p>
          <a:p>
            <a:pPr marL="0" indent="0"/>
            <a:r>
              <a:rPr lang="en-US" b="0" dirty="0" smtClean="0"/>
              <a:t>Motion passes</a:t>
            </a:r>
            <a:endParaRPr lang="en-US" sz="1600" b="0" dirty="0" smtClean="0"/>
          </a:p>
          <a:p>
            <a:pPr marL="0" indent="0"/>
            <a:r>
              <a:rPr lang="en-US" sz="1800" b="0" dirty="0" smtClean="0"/>
              <a:t>Results in the Mar. 27</a:t>
            </a:r>
            <a:r>
              <a:rPr lang="en-US" sz="1800" b="0" baseline="30000" dirty="0" smtClean="0"/>
              <a:t>th</a:t>
            </a:r>
            <a:r>
              <a:rPr lang="en-US" sz="1800" b="0" dirty="0" smtClean="0"/>
              <a:t> </a:t>
            </a:r>
            <a:r>
              <a:rPr lang="en-US" sz="1800" b="0" dirty="0" err="1" smtClean="0"/>
              <a:t>telecon</a:t>
            </a:r>
            <a:r>
              <a:rPr lang="en-US" sz="1800" b="0" dirty="0" smtClean="0"/>
              <a:t> (Y/N/A): 11/0/0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68506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11-19-603r1 for </a:t>
            </a:r>
            <a:r>
              <a:rPr lang="en-US" b="0" dirty="0"/>
              <a:t>CID </a:t>
            </a:r>
            <a:r>
              <a:rPr lang="en-US" b="0" dirty="0" smtClean="0"/>
              <a:t>1580, 2283 and  1163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Yongho Seok</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24/0/2</a:t>
            </a:r>
          </a:p>
          <a:p>
            <a:pPr marL="0" indent="0"/>
            <a:endParaRPr lang="en-US" sz="1600" b="0" dirty="0" smtClean="0"/>
          </a:p>
          <a:p>
            <a:pPr marL="0" indent="0"/>
            <a:r>
              <a:rPr lang="en-US" sz="1800" b="0" dirty="0" smtClean="0"/>
              <a:t>Results in the Apr. 3</a:t>
            </a:r>
            <a:r>
              <a:rPr lang="en-US" sz="1800" b="0" baseline="30000" dirty="0" smtClean="0"/>
              <a:t>rd</a:t>
            </a:r>
            <a:r>
              <a:rPr lang="en-US" sz="1800" b="0" dirty="0" smtClean="0"/>
              <a:t> </a:t>
            </a:r>
            <a:r>
              <a:rPr lang="en-US" sz="1800" b="0" dirty="0" err="1" smtClean="0"/>
              <a:t>telecon</a:t>
            </a:r>
            <a:r>
              <a:rPr lang="en-US" sz="1800" b="0" dirty="0" smtClean="0"/>
              <a:t> (Y/N/A): 10/0/0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944182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Comment Resolution from Ad Hoc and </a:t>
            </a:r>
            <a:r>
              <a:rPr lang="en-US" dirty="0" err="1" smtClean="0"/>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to </a:t>
            </a:r>
            <a:r>
              <a:rPr lang="en-US" b="0" dirty="0"/>
              <a:t>adopt the resolutions depicted by document </a:t>
            </a:r>
            <a:r>
              <a:rPr lang="en-US" b="0" dirty="0" smtClean="0"/>
              <a:t>11-19-622r1 for </a:t>
            </a:r>
            <a:r>
              <a:rPr lang="en-US" b="0" dirty="0"/>
              <a:t>CID </a:t>
            </a:r>
            <a:r>
              <a:rPr lang="en-GB" b="0" dirty="0"/>
              <a:t>1009, 2020, 1486, 1487, 1758, 2391, 1488, 1913 1735, 1093</a:t>
            </a:r>
            <a:r>
              <a:rPr lang="en-US" b="0" dirty="0" smtClean="0"/>
              <a:t>, instruct the technical editor to incorporate it in the P802.11az draft and grant the editor editorial license. </a:t>
            </a:r>
            <a:endParaRPr lang="en-US" b="0" dirty="0"/>
          </a:p>
          <a:p>
            <a:pPr marL="0" indent="0"/>
            <a:endParaRPr lang="en-US" b="0" dirty="0" smtClean="0"/>
          </a:p>
          <a:p>
            <a:pPr marL="0" indent="0"/>
            <a:r>
              <a:rPr lang="en-US" b="0" dirty="0" smtClean="0"/>
              <a:t>Moved: Assaf Kasher</a:t>
            </a:r>
          </a:p>
          <a:p>
            <a:pPr marL="0" indent="0"/>
            <a:r>
              <a:rPr lang="en-US" b="0" dirty="0" smtClean="0"/>
              <a:t>Second: Ganesh </a:t>
            </a:r>
            <a:r>
              <a:rPr lang="en-US" b="0" dirty="0" err="1" smtClean="0"/>
              <a:t>Venkatesan</a:t>
            </a:r>
            <a:endParaRPr lang="en-US" b="0" dirty="0"/>
          </a:p>
          <a:p>
            <a:pPr marL="0" indent="0"/>
            <a:r>
              <a:rPr lang="en-US" b="0" dirty="0"/>
              <a:t>Results (Y/N/A</a:t>
            </a:r>
            <a:r>
              <a:rPr lang="en-US" b="0" dirty="0" smtClean="0"/>
              <a:t>): 24/0/3</a:t>
            </a:r>
          </a:p>
          <a:p>
            <a:pPr marL="0" indent="0"/>
            <a:endParaRPr lang="en-US" sz="1600" b="0" dirty="0" smtClean="0"/>
          </a:p>
          <a:p>
            <a:pPr marL="0" indent="0"/>
            <a:r>
              <a:rPr lang="en-US" sz="1800" b="0" dirty="0" smtClean="0"/>
              <a:t>Results in the Apr. 10</a:t>
            </a:r>
            <a:r>
              <a:rPr lang="en-US" sz="1800" b="0" baseline="30000" dirty="0" smtClean="0"/>
              <a:t>th</a:t>
            </a:r>
            <a:r>
              <a:rPr lang="en-US" sz="1800" b="0" dirty="0" smtClean="0"/>
              <a:t> </a:t>
            </a:r>
            <a:r>
              <a:rPr lang="en-US" sz="1800" b="0" dirty="0" err="1" smtClean="0"/>
              <a:t>telecon</a:t>
            </a:r>
            <a:r>
              <a:rPr lang="en-US" sz="1800" b="0" dirty="0" smtClean="0"/>
              <a:t> (Y/N/A): 8/0/0</a:t>
            </a:r>
            <a:endParaRPr lang="en-US" sz="1800" b="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0432602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a:t>
            </a:r>
            <a:r>
              <a:rPr lang="en-US" b="0" dirty="0" smtClean="0"/>
              <a:t> </a:t>
            </a:r>
            <a:r>
              <a:rPr lang="en-US" b="0" dirty="0"/>
              <a:t>11-19-646r1 for CIDs 2053, 2055, 1449, 1451, 2091, 2093, 1684, 2251, 2336, 1214, 1215, 1223, 1070, 1071, 1075, 1400, 1401, 1402, 1493, 1403, 1404, 1405, 1406, 1407, 1408, 1385, 1226, 2440, 1662, 1685, 1686, 1074, 2252, 1428, </a:t>
            </a:r>
            <a:r>
              <a:rPr lang="en-US" b="0" dirty="0" smtClean="0"/>
              <a:t>1094 and 1076, </a:t>
            </a:r>
            <a:r>
              <a:rPr lang="en-US" b="0" dirty="0"/>
              <a:t>instruct the technical editor to incorporate it in the P802.11az draft and grant the editor editorial license. </a:t>
            </a:r>
          </a:p>
          <a:p>
            <a:pPr marL="0" indent="0"/>
            <a:r>
              <a:rPr lang="en-US" b="0" dirty="0"/>
              <a:t>Moved</a:t>
            </a:r>
            <a:r>
              <a:rPr lang="en-US" b="0" dirty="0" smtClean="0"/>
              <a:t>: Assaf Kasher</a:t>
            </a:r>
            <a:endParaRPr lang="en-US" b="0" dirty="0"/>
          </a:p>
          <a:p>
            <a:pPr marL="0" indent="0"/>
            <a:r>
              <a:rPr lang="en-US" b="0" dirty="0"/>
              <a:t>Second</a:t>
            </a:r>
            <a:r>
              <a:rPr lang="en-US" b="0" dirty="0" smtClean="0"/>
              <a:t>: Yongho Seok</a:t>
            </a:r>
            <a:endParaRPr lang="en-US" b="0" dirty="0"/>
          </a:p>
          <a:p>
            <a:r>
              <a:rPr lang="en-US" dirty="0" smtClean="0"/>
              <a:t>Results </a:t>
            </a:r>
            <a:r>
              <a:rPr lang="en-US" b="0" dirty="0"/>
              <a:t>(Y/N/A</a:t>
            </a:r>
            <a:r>
              <a:rPr lang="en-US" b="0" dirty="0" smtClean="0"/>
              <a:t>): 19/0/2</a:t>
            </a:r>
          </a:p>
          <a:p>
            <a:r>
              <a:rPr lang="en-US" b="0" dirty="0" smtClean="0"/>
              <a:t>Motion passes</a:t>
            </a:r>
            <a:endParaRPr lang="en-US" b="0" dirty="0"/>
          </a:p>
          <a:p>
            <a:r>
              <a:rPr lang="en-US" sz="1800" b="0" dirty="0" smtClean="0"/>
              <a:t>Results in the ad hoc (Y/N/A): 8/0/0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775991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 </a:t>
            </a:r>
            <a:endParaRPr lang="en-US" dirty="0"/>
          </a:p>
          <a:p>
            <a:pPr marL="0" indent="0"/>
            <a:r>
              <a:rPr lang="en-US" b="0" dirty="0"/>
              <a:t>Move to adopt the resolutions depicted by document </a:t>
            </a:r>
            <a:r>
              <a:rPr lang="en-US" b="0" dirty="0" smtClean="0"/>
              <a:t>11-19-702r1 </a:t>
            </a:r>
            <a:r>
              <a:rPr lang="en-US" b="0" dirty="0"/>
              <a:t>for CIDs 1472, 1890, 1893, 1984, 2158, 2159, 2160, 2161, 2162, 2163, 2165, 2166, </a:t>
            </a:r>
            <a:r>
              <a:rPr lang="en-US" b="0" dirty="0" smtClean="0"/>
              <a:t>2167 and 2168, </a:t>
            </a:r>
            <a:r>
              <a:rPr lang="en-US" b="0" dirty="0"/>
              <a:t>instruct the technical editor to incorporate it in the P802.11az draft and grant the editor editorial license. </a:t>
            </a:r>
          </a:p>
          <a:p>
            <a:pPr marL="0" indent="0"/>
            <a:endParaRPr lang="en-US" b="0" dirty="0"/>
          </a:p>
          <a:p>
            <a:pPr marL="0" indent="0"/>
            <a:r>
              <a:rPr lang="en-US" b="0" dirty="0" smtClean="0"/>
              <a:t>Moved: Jerome Henry</a:t>
            </a:r>
            <a:endParaRPr lang="en-US" b="0" dirty="0"/>
          </a:p>
          <a:p>
            <a:pPr marL="0" indent="0"/>
            <a:r>
              <a:rPr lang="en-US" b="0" dirty="0"/>
              <a:t>Second</a:t>
            </a:r>
            <a:r>
              <a:rPr lang="en-US" b="0" dirty="0" smtClean="0"/>
              <a:t>: Ganesh </a:t>
            </a:r>
            <a:r>
              <a:rPr lang="en-US" b="0" dirty="0" err="1" smtClean="0"/>
              <a:t>Venkatesan</a:t>
            </a:r>
            <a:endParaRPr lang="en-US" b="0" dirty="0"/>
          </a:p>
          <a:p>
            <a:r>
              <a:rPr lang="en-US" dirty="0" smtClean="0"/>
              <a:t>Results </a:t>
            </a:r>
            <a:r>
              <a:rPr lang="en-US" b="0" dirty="0"/>
              <a:t>(Y/N/A</a:t>
            </a:r>
            <a:r>
              <a:rPr lang="en-US" b="0" dirty="0" smtClean="0"/>
              <a:t>): 22/0/1</a:t>
            </a:r>
          </a:p>
          <a:p>
            <a:r>
              <a:rPr lang="en-US" b="0" dirty="0" smtClean="0"/>
              <a:t>Motion passes</a:t>
            </a:r>
          </a:p>
          <a:p>
            <a:r>
              <a:rPr lang="en-US" sz="1800" b="0" dirty="0" smtClean="0"/>
              <a:t>Results in the ad hoc (Y/N/A): 10/0/0</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906714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document </a:t>
            </a:r>
            <a:r>
              <a:rPr lang="en-US" b="0" dirty="0" smtClean="0"/>
              <a:t>11-19-702r2 </a:t>
            </a:r>
            <a:r>
              <a:rPr lang="en-US" b="0" dirty="0"/>
              <a:t>for CIDs 2164, 2169, 2170, 2171, 2172, 2173 and </a:t>
            </a:r>
            <a:r>
              <a:rPr lang="en-US" b="0" dirty="0" smtClean="0"/>
              <a:t>2174,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Assaf Kasher</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10/0/0</a:t>
            </a:r>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149739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r>
              <a:rPr lang="en-US" dirty="0"/>
              <a:t>: </a:t>
            </a:r>
          </a:p>
          <a:p>
            <a:pPr marL="0" indent="0"/>
            <a:r>
              <a:rPr lang="en-US" b="0" dirty="0"/>
              <a:t>Move to adopt the resolutions depicted by </a:t>
            </a:r>
            <a:r>
              <a:rPr lang="en-US" b="0" dirty="0" smtClean="0"/>
              <a:t>document 11-19-701r1 </a:t>
            </a:r>
            <a:r>
              <a:rPr lang="en-US" b="0" dirty="0"/>
              <a:t>for CIDs 1343, 1474, 2175, 2176, 2180, 2181, 2182, 2183, 2184 and </a:t>
            </a:r>
            <a:r>
              <a:rPr lang="en-US" b="0" dirty="0" smtClean="0"/>
              <a:t>2185,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Jerome Henry</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13/0/0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8407309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pPr marL="0" indent="0"/>
            <a:r>
              <a:rPr lang="en-US" dirty="0" smtClean="0"/>
              <a:t>Motion</a:t>
            </a:r>
          </a:p>
          <a:p>
            <a:pPr marL="0" indent="0"/>
            <a:r>
              <a:rPr lang="en-US" b="0" dirty="0" smtClean="0"/>
              <a:t>Move </a:t>
            </a:r>
            <a:r>
              <a:rPr lang="en-US" b="0" dirty="0"/>
              <a:t>to adopt the resolutions depicted by document </a:t>
            </a:r>
            <a:r>
              <a:rPr lang="en-US" b="0" dirty="0" smtClean="0"/>
              <a:t>11-19-697r2 </a:t>
            </a:r>
            <a:r>
              <a:rPr lang="en-US" b="0" dirty="0"/>
              <a:t>for CIDs 1336, 1977, 1170, 1567, and </a:t>
            </a:r>
            <a:r>
              <a:rPr lang="en-US" b="0" dirty="0" smtClean="0"/>
              <a:t>1568,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Dibakar Das</a:t>
            </a:r>
            <a:endParaRPr lang="en-US" b="0" dirty="0"/>
          </a:p>
          <a:p>
            <a:pPr marL="0" indent="0"/>
            <a:r>
              <a:rPr lang="en-US" b="0" dirty="0"/>
              <a:t>Second</a:t>
            </a:r>
            <a:r>
              <a:rPr lang="en-US" b="0" dirty="0" smtClean="0"/>
              <a:t>: Chittabrata Ghosh </a:t>
            </a:r>
            <a:endParaRPr lang="en-US" b="0" dirty="0"/>
          </a:p>
          <a:p>
            <a:r>
              <a:rPr lang="en-US" dirty="0"/>
              <a:t>Results </a:t>
            </a:r>
            <a:r>
              <a:rPr lang="en-US" b="0" dirty="0"/>
              <a:t>(Y/N/A</a:t>
            </a:r>
            <a:r>
              <a:rPr lang="en-US" b="0" dirty="0" smtClean="0"/>
              <a:t>): 21/0/2</a:t>
            </a:r>
          </a:p>
          <a:p>
            <a:r>
              <a:rPr lang="en-US" b="0" dirty="0" smtClean="0"/>
              <a:t>Motion passes</a:t>
            </a:r>
            <a:endParaRPr lang="en-US" b="0" dirty="0"/>
          </a:p>
          <a:p>
            <a:pPr marL="0" indent="0"/>
            <a:r>
              <a:rPr lang="en-US" sz="1800" b="0" dirty="0"/>
              <a:t>Results in the ad hoc (Y/N/A</a:t>
            </a:r>
            <a:r>
              <a:rPr lang="en-US" sz="1800" b="0" dirty="0" smtClean="0"/>
              <a:t>): 16/0/0</a:t>
            </a:r>
            <a:endParaRPr lang="en-US" sz="1800" b="0" dirty="0"/>
          </a:p>
          <a:p>
            <a:pPr marL="0" indent="0"/>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94542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4400" dirty="0"/>
              <a:t>Logistics</a:t>
            </a:r>
            <a:endParaRPr lang="en-US" sz="4400"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11-19-701r2 for CID </a:t>
            </a:r>
            <a:r>
              <a:rPr lang="en-US" b="0" dirty="0" smtClean="0"/>
              <a:t>1343, </a:t>
            </a:r>
            <a:r>
              <a:rPr lang="en-US" b="0" dirty="0"/>
              <a:t>instruct the technical editor to incorporate it in the P802.11az draft and grant the editor editorial license. </a:t>
            </a:r>
          </a:p>
          <a:p>
            <a:pPr marL="0" indent="0"/>
            <a:endParaRPr lang="en-US" b="0" dirty="0"/>
          </a:p>
          <a:p>
            <a:pPr marL="0" indent="0"/>
            <a:r>
              <a:rPr lang="en-US" b="0" dirty="0"/>
              <a:t>Moved</a:t>
            </a:r>
            <a:r>
              <a:rPr lang="en-US" b="0" dirty="0" smtClean="0"/>
              <a:t>: Ganesh </a:t>
            </a:r>
            <a:r>
              <a:rPr lang="en-US" b="0" dirty="0" err="1" smtClean="0"/>
              <a:t>Venkatesan</a:t>
            </a:r>
            <a:r>
              <a:rPr lang="en-US" b="0" dirty="0" smtClean="0"/>
              <a:t> </a:t>
            </a:r>
            <a:endParaRPr lang="en-US" b="0" dirty="0"/>
          </a:p>
          <a:p>
            <a:pPr marL="0" indent="0"/>
            <a:r>
              <a:rPr lang="en-US" b="0" dirty="0"/>
              <a:t>Second</a:t>
            </a:r>
            <a:r>
              <a:rPr lang="en-US" b="0" dirty="0" smtClean="0"/>
              <a:t>: Manish Kumar </a:t>
            </a:r>
            <a:endParaRPr lang="en-US" b="0" dirty="0"/>
          </a:p>
          <a:p>
            <a:r>
              <a:rPr lang="en-US" dirty="0"/>
              <a:t>Results </a:t>
            </a:r>
            <a:r>
              <a:rPr lang="en-US" b="0" dirty="0"/>
              <a:t>(Y/N/A</a:t>
            </a:r>
            <a:r>
              <a:rPr lang="en-US" b="0" dirty="0" smtClean="0"/>
              <a:t>): 20/0/4</a:t>
            </a:r>
          </a:p>
          <a:p>
            <a:r>
              <a:rPr lang="en-US" b="0" dirty="0" smtClean="0"/>
              <a:t>Motion passes</a:t>
            </a:r>
            <a:endParaRPr lang="en-US" b="0" dirty="0"/>
          </a:p>
          <a:p>
            <a:pPr marL="0" indent="0"/>
            <a:r>
              <a:rPr lang="en-US" sz="1800" b="0" dirty="0"/>
              <a:t>Results in the ad hoc (Y/N/A): </a:t>
            </a:r>
            <a:r>
              <a:rPr lang="en-US" sz="1800" b="0" dirty="0" smtClean="0"/>
              <a:t>13/0/0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9426729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document </a:t>
            </a:r>
            <a:r>
              <a:rPr lang="en-US" b="0" dirty="0" smtClean="0"/>
              <a:t>11-19-702r3 for CID 1977,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Manish Kumar</a:t>
            </a:r>
            <a:endParaRPr lang="en-US" b="0" dirty="0"/>
          </a:p>
          <a:p>
            <a:pPr marL="0" indent="0"/>
            <a:r>
              <a:rPr lang="en-US" b="0" dirty="0"/>
              <a:t>Second</a:t>
            </a:r>
            <a:r>
              <a:rPr lang="en-US" b="0" dirty="0" smtClean="0"/>
              <a:t>: Yongho Seok</a:t>
            </a:r>
            <a:endParaRPr lang="en-US" b="0" dirty="0"/>
          </a:p>
          <a:p>
            <a:r>
              <a:rPr lang="en-US" dirty="0"/>
              <a:t>Results </a:t>
            </a:r>
            <a:r>
              <a:rPr lang="en-US" b="0" dirty="0"/>
              <a:t>(Y/N/A</a:t>
            </a:r>
            <a:r>
              <a:rPr lang="en-US" b="0" dirty="0" smtClean="0"/>
              <a:t>): 17/0/4</a:t>
            </a:r>
          </a:p>
          <a:p>
            <a:r>
              <a:rPr lang="en-US" b="0" dirty="0" smtClean="0"/>
              <a:t>Motion passes</a:t>
            </a:r>
            <a:endParaRPr lang="en-US" b="0" dirty="0"/>
          </a:p>
          <a:p>
            <a:pPr marL="0" indent="0"/>
            <a:r>
              <a:rPr lang="en-US" sz="1800" b="0" dirty="0"/>
              <a:t>Results in the ad hoc (Y/N/A): </a:t>
            </a:r>
            <a:r>
              <a:rPr lang="en-US" sz="1800" b="0" dirty="0" smtClean="0"/>
              <a:t>12/0/0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903558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11-19-676r1 </a:t>
            </a:r>
            <a:r>
              <a:rPr lang="en-US" b="0" dirty="0"/>
              <a:t>for CIDs 1707, 1116, 1583, 1395, 1397 and </a:t>
            </a:r>
            <a:r>
              <a:rPr lang="en-US" b="0" dirty="0" smtClean="0"/>
              <a:t>1424,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Assaf Kasher </a:t>
            </a:r>
            <a:endParaRPr lang="en-US" b="0" dirty="0"/>
          </a:p>
          <a:p>
            <a:pPr marL="0" indent="0"/>
            <a:r>
              <a:rPr lang="en-US" b="0" dirty="0"/>
              <a:t>Second</a:t>
            </a:r>
            <a:r>
              <a:rPr lang="en-US" b="0" dirty="0" smtClean="0"/>
              <a:t>: Dibakar Das</a:t>
            </a:r>
            <a:endParaRPr lang="en-US" b="0" dirty="0"/>
          </a:p>
          <a:p>
            <a:r>
              <a:rPr lang="en-US" dirty="0"/>
              <a:t>Results </a:t>
            </a:r>
            <a:r>
              <a:rPr lang="en-US" b="0" dirty="0"/>
              <a:t>(Y/N/A</a:t>
            </a:r>
            <a:r>
              <a:rPr lang="en-US" b="0" dirty="0" smtClean="0"/>
              <a:t>): 21/0/4</a:t>
            </a:r>
          </a:p>
          <a:p>
            <a:r>
              <a:rPr lang="en-US" b="0" dirty="0" smtClean="0"/>
              <a:t>Motion passes</a:t>
            </a:r>
            <a:endParaRPr lang="en-US" b="0" dirty="0"/>
          </a:p>
          <a:p>
            <a:pPr marL="0" indent="0"/>
            <a:r>
              <a:rPr lang="en-US" sz="1800" b="0" dirty="0"/>
              <a:t>Results in the ad hoc (Y/N/A): </a:t>
            </a:r>
            <a:r>
              <a:rPr lang="en-US" sz="1800" b="0" dirty="0" smtClean="0"/>
              <a:t>13/0/1</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204099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Comment Resolution from Ad Hoc and </a:t>
            </a:r>
            <a:r>
              <a:rPr lang="en-US" dirty="0" err="1"/>
              <a:t>Telecon</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 depicted </a:t>
            </a:r>
            <a:r>
              <a:rPr lang="en-US" b="0" dirty="0"/>
              <a:t>by </a:t>
            </a:r>
            <a:r>
              <a:rPr lang="en-US" b="0" dirty="0" smtClean="0"/>
              <a:t>document 11-19-602r1 for CIDs</a:t>
            </a:r>
            <a:endParaRPr lang="en-US" b="0" dirty="0"/>
          </a:p>
          <a:p>
            <a:pPr marL="0" indent="0"/>
            <a:r>
              <a:rPr lang="en-US" b="0" dirty="0"/>
              <a:t>2026, 2203, 2027, 2415, 2206, 2210, 1260, 1828, 1831, 1830, 1832, 1833, </a:t>
            </a:r>
            <a:r>
              <a:rPr lang="en-US" b="0" dirty="0" smtClean="0"/>
              <a:t>1582, 2208 </a:t>
            </a:r>
            <a:r>
              <a:rPr lang="en-US" b="0" dirty="0"/>
              <a:t>and </a:t>
            </a:r>
            <a:r>
              <a:rPr lang="en-US" b="0" dirty="0" smtClean="0"/>
              <a:t>2219, instruct </a:t>
            </a:r>
            <a:r>
              <a:rPr lang="en-US" b="0" dirty="0"/>
              <a:t>the technical editor to incorporate it in the P802.11az draft and grant the editor editorial license. </a:t>
            </a:r>
          </a:p>
          <a:p>
            <a:pPr marL="0" indent="0"/>
            <a:endParaRPr lang="en-US" b="0" dirty="0"/>
          </a:p>
          <a:p>
            <a:pPr marL="0" indent="0"/>
            <a:r>
              <a:rPr lang="en-US" b="0" dirty="0"/>
              <a:t>Moved</a:t>
            </a:r>
            <a:r>
              <a:rPr lang="en-US" b="0" dirty="0" smtClean="0"/>
              <a:t>: Yongho Seok</a:t>
            </a:r>
            <a:endParaRPr lang="en-US" b="0" dirty="0"/>
          </a:p>
          <a:p>
            <a:pPr marL="0" indent="0"/>
            <a:r>
              <a:rPr lang="en-US" b="0" dirty="0"/>
              <a:t>Second</a:t>
            </a:r>
            <a:r>
              <a:rPr lang="en-US" b="0" dirty="0" smtClean="0"/>
              <a:t>: Ganesh </a:t>
            </a:r>
            <a:r>
              <a:rPr lang="en-US" b="0" dirty="0" err="1" smtClean="0"/>
              <a:t>Venkatesan</a:t>
            </a:r>
            <a:endParaRPr lang="en-US" b="0" dirty="0"/>
          </a:p>
          <a:p>
            <a:r>
              <a:rPr lang="en-US" dirty="0"/>
              <a:t>Results </a:t>
            </a:r>
            <a:r>
              <a:rPr lang="en-US" b="0" dirty="0"/>
              <a:t>(Y/N/A</a:t>
            </a:r>
            <a:r>
              <a:rPr lang="en-US" b="0" dirty="0" smtClean="0"/>
              <a:t>): 21/0/3 </a:t>
            </a:r>
          </a:p>
          <a:p>
            <a:r>
              <a:rPr lang="en-US" b="0" dirty="0" smtClean="0"/>
              <a:t>Motion passes</a:t>
            </a:r>
            <a:endParaRPr lang="en-US" b="0" dirty="0"/>
          </a:p>
          <a:p>
            <a:pPr marL="0" indent="0"/>
            <a:r>
              <a:rPr lang="en-US" sz="1800" b="0" dirty="0"/>
              <a:t>Results in the ad hoc (Y/N/A</a:t>
            </a:r>
            <a:r>
              <a:rPr lang="en-US" sz="1800" b="0" dirty="0" smtClean="0"/>
              <a:t>): 11/0/0</a:t>
            </a:r>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20086977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(to postpone) – March Meeting</a:t>
            </a:r>
            <a:endParaRPr lang="en-US" dirty="0"/>
          </a:p>
        </p:txBody>
      </p:sp>
      <p:sp>
        <p:nvSpPr>
          <p:cNvPr id="3" name="Content Placeholder 2"/>
          <p:cNvSpPr>
            <a:spLocks noGrp="1"/>
          </p:cNvSpPr>
          <p:nvPr>
            <p:ph idx="1"/>
          </p:nvPr>
        </p:nvSpPr>
        <p:spPr/>
        <p:txBody>
          <a:bodyPr/>
          <a:lstStyle/>
          <a:p>
            <a:r>
              <a:rPr lang="en-US" dirty="0" smtClean="0"/>
              <a:t>Motion </a:t>
            </a:r>
          </a:p>
          <a:p>
            <a:pPr marL="0" indent="0"/>
            <a:r>
              <a:rPr lang="en-US" b="0" dirty="0" smtClean="0"/>
              <a:t>Motion to postpone the amended motion on the floor to first </a:t>
            </a:r>
            <a:r>
              <a:rPr lang="en-US" b="0" dirty="0" err="1" smtClean="0"/>
              <a:t>TGaz</a:t>
            </a:r>
            <a:r>
              <a:rPr lang="en-US" b="0" dirty="0" smtClean="0"/>
              <a:t> meeting slot during the IEEE </a:t>
            </a:r>
            <a:r>
              <a:rPr lang="en-US" b="0" dirty="0"/>
              <a:t>M</a:t>
            </a:r>
            <a:r>
              <a:rPr lang="en-US" b="0" dirty="0" smtClean="0"/>
              <a:t>ay 2019 meeting.</a:t>
            </a:r>
          </a:p>
          <a:p>
            <a:endParaRPr lang="en-US" b="0" dirty="0" smtClean="0"/>
          </a:p>
          <a:p>
            <a:r>
              <a:rPr lang="en-US" dirty="0" smtClean="0"/>
              <a:t>Moved</a:t>
            </a:r>
            <a:r>
              <a:rPr lang="en-US" b="0" dirty="0" smtClean="0"/>
              <a:t>: </a:t>
            </a:r>
            <a:r>
              <a:rPr lang="en-US" b="0" dirty="0" err="1" smtClean="0"/>
              <a:t>Chitto</a:t>
            </a:r>
            <a:r>
              <a:rPr lang="en-US" b="0" dirty="0" smtClean="0"/>
              <a:t> Ghosh</a:t>
            </a:r>
            <a:endParaRPr lang="en-US" b="0" dirty="0"/>
          </a:p>
          <a:p>
            <a:r>
              <a:rPr lang="en-US" dirty="0"/>
              <a:t>Second</a:t>
            </a:r>
            <a:r>
              <a:rPr lang="en-US" dirty="0" smtClean="0"/>
              <a:t>: </a:t>
            </a:r>
            <a:r>
              <a:rPr lang="en-US" b="0" dirty="0" smtClean="0"/>
              <a:t>Ali Raissinia</a:t>
            </a:r>
            <a:r>
              <a:rPr lang="en-US" dirty="0" smtClean="0"/>
              <a:t> </a:t>
            </a:r>
            <a:endParaRPr lang="en-US" b="0" dirty="0" smtClean="0"/>
          </a:p>
          <a:p>
            <a:r>
              <a:rPr lang="en-US" dirty="0" smtClean="0"/>
              <a:t>Results </a:t>
            </a:r>
            <a:r>
              <a:rPr lang="en-US" b="0" dirty="0" smtClean="0"/>
              <a:t>(Y/N/A): 26/25/2</a:t>
            </a:r>
          </a:p>
          <a:p>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7019267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a:t>
            </a:r>
            <a:r>
              <a:rPr lang="en-US" dirty="0"/>
              <a:t>11-19-331 </a:t>
            </a:r>
            <a:r>
              <a:rPr lang="en-US" dirty="0" smtClean="0"/>
              <a:t>(amended</a:t>
            </a:r>
            <a:r>
              <a:rPr lang="en-US" dirty="0"/>
              <a:t>) </a:t>
            </a:r>
          </a:p>
        </p:txBody>
      </p:sp>
      <p:sp>
        <p:nvSpPr>
          <p:cNvPr id="3" name="Content Placeholder 2"/>
          <p:cNvSpPr>
            <a:spLocks noGrp="1"/>
          </p:cNvSpPr>
          <p:nvPr>
            <p:ph idx="1"/>
          </p:nvPr>
        </p:nvSpPr>
        <p:spPr/>
        <p:txBody>
          <a:bodyPr/>
          <a:lstStyle/>
          <a:p>
            <a:r>
              <a:rPr lang="en-US" dirty="0" smtClean="0"/>
              <a:t>Motion </a:t>
            </a:r>
          </a:p>
          <a:p>
            <a:pPr marL="0" indent="0"/>
            <a:r>
              <a:rPr lang="en-US" b="0" dirty="0" smtClean="0"/>
              <a:t>Resolve CID 2295 as, ‘Revised.</a:t>
            </a:r>
          </a:p>
          <a:p>
            <a:pPr marL="0" indent="0"/>
            <a:r>
              <a:rPr lang="en-US" b="0" dirty="0" smtClean="0"/>
              <a:t>Incorporate </a:t>
            </a:r>
            <a:r>
              <a:rPr lang="en-US" b="0" dirty="0"/>
              <a:t>the changes depicted by document 11-19-331r3 in the 802.11az draft amendment text and grant editorial rights to the technical editor.’</a:t>
            </a:r>
            <a:endParaRPr lang="en-US" b="0" dirty="0" smtClean="0"/>
          </a:p>
          <a:p>
            <a:endParaRPr lang="en-US" b="0" dirty="0" smtClean="0"/>
          </a:p>
          <a:p>
            <a:r>
              <a:rPr lang="en-US" dirty="0" smtClean="0"/>
              <a:t>Moved</a:t>
            </a:r>
            <a:r>
              <a:rPr lang="en-US" b="0" dirty="0" smtClean="0"/>
              <a:t>: Chris Hartman </a:t>
            </a:r>
            <a:endParaRPr lang="en-US" b="0" dirty="0"/>
          </a:p>
          <a:p>
            <a:r>
              <a:rPr lang="en-US" dirty="0"/>
              <a:t>Second</a:t>
            </a:r>
            <a:r>
              <a:rPr lang="en-US" dirty="0" smtClean="0"/>
              <a:t>: </a:t>
            </a:r>
            <a:r>
              <a:rPr lang="en-US" b="0" dirty="0" smtClean="0"/>
              <a:t>Ganesh </a:t>
            </a:r>
            <a:r>
              <a:rPr lang="en-US" b="0" dirty="0" err="1" smtClean="0"/>
              <a:t>Venkatesan</a:t>
            </a:r>
            <a:endParaRPr lang="en-US" b="0" dirty="0" smtClean="0"/>
          </a:p>
          <a:p>
            <a:r>
              <a:rPr lang="en-US" dirty="0" smtClean="0"/>
              <a:t>Results </a:t>
            </a:r>
            <a:r>
              <a:rPr lang="en-US" b="0" dirty="0" smtClean="0"/>
              <a:t>(Y/N/A): 15/19/2</a:t>
            </a:r>
          </a:p>
          <a:p>
            <a:r>
              <a:rPr lang="en-US" b="0" dirty="0" smtClean="0"/>
              <a:t>Motion fails.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39414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CID Assignment</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25701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11-19-704</a:t>
            </a:r>
            <a:endParaRPr lang="en-US" dirty="0"/>
          </a:p>
        </p:txBody>
      </p:sp>
      <p:sp>
        <p:nvSpPr>
          <p:cNvPr id="3" name="Content Placeholder 2"/>
          <p:cNvSpPr>
            <a:spLocks noGrp="1"/>
          </p:cNvSpPr>
          <p:nvPr>
            <p:ph idx="1"/>
          </p:nvPr>
        </p:nvSpPr>
        <p:spPr/>
        <p:txBody>
          <a:bodyPr/>
          <a:lstStyle/>
          <a:p>
            <a:r>
              <a:rPr lang="en-US" dirty="0" err="1" smtClean="0"/>
              <a:t>Strawpoll</a:t>
            </a:r>
            <a:endParaRPr lang="en-US" dirty="0" smtClean="0"/>
          </a:p>
          <a:p>
            <a:r>
              <a:rPr lang="en-US" b="0" dirty="0" smtClean="0"/>
              <a:t>We support moving the secured LTF parameters element from the Fine Timing Measurement Request and Fine Timing Measurement frames to the Ranging Parameters element.</a:t>
            </a:r>
            <a:endParaRPr lang="en-US" b="0" dirty="0"/>
          </a:p>
          <a:p>
            <a:endParaRPr lang="en-US" b="0" dirty="0" smtClean="0"/>
          </a:p>
          <a:p>
            <a:r>
              <a:rPr lang="en-US" dirty="0" smtClean="0"/>
              <a:t>Results </a:t>
            </a:r>
            <a:r>
              <a:rPr lang="en-US" b="0" dirty="0"/>
              <a:t>(Y/N/A</a:t>
            </a:r>
            <a:r>
              <a:rPr lang="en-US" b="0" dirty="0" smtClean="0"/>
              <a:t>):14/0/3</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0176475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 Submission 11-19-??</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a:t>
            </a:r>
            <a:r>
              <a:rPr lang="en-US" b="0" dirty="0" smtClean="0"/>
              <a:t>the resolutions depicted by document 11-19-???r? for CIDs ???, instruct the technical editor to </a:t>
            </a:r>
            <a:r>
              <a:rPr lang="en-US" b="0" dirty="0"/>
              <a:t>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dirty="0" smtClean="0"/>
              <a:t>:</a:t>
            </a:r>
            <a:endParaRPr lang="en-US" b="0" dirty="0" smtClean="0"/>
          </a:p>
          <a:p>
            <a:r>
              <a:rPr lang="en-US" dirty="0" smtClean="0"/>
              <a:t>Results </a:t>
            </a:r>
            <a:r>
              <a:rPr lang="en-US" b="0" dirty="0"/>
              <a:t>(Y/N/A</a:t>
            </a:r>
            <a:r>
              <a:rPr lang="en-US" b="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13897473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Amendment Text Submission 11-18-xxxx</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a:t>
            </a:r>
            <a:r>
              <a:rPr lang="en-US" b="0" dirty="0"/>
              <a:t>to adopt document </a:t>
            </a:r>
            <a:r>
              <a:rPr lang="en-US" b="0" dirty="0" smtClean="0"/>
              <a:t>11-18-xxxx r? to </a:t>
            </a:r>
            <a:r>
              <a:rPr lang="en-US" b="0" dirty="0"/>
              <a:t>the 802.11az </a:t>
            </a:r>
            <a:r>
              <a:rPr lang="en-US" b="0" dirty="0" smtClean="0"/>
              <a:t>draft, instruct </a:t>
            </a:r>
            <a:r>
              <a:rPr lang="en-US" b="0" dirty="0"/>
              <a:t>the technical editor to incorporate it in the 802.11az draft amendment </a:t>
            </a:r>
            <a:r>
              <a:rPr lang="en-US" b="0" dirty="0" smtClean="0"/>
              <a:t>text and grant editorial rights to the technical editor.</a:t>
            </a:r>
            <a:endParaRPr lang="en-US" b="0" dirty="0"/>
          </a:p>
          <a:p>
            <a:endParaRPr lang="en-US" b="0" dirty="0"/>
          </a:p>
          <a:p>
            <a:r>
              <a:rPr lang="en-US" dirty="0"/>
              <a:t>Moved</a:t>
            </a:r>
            <a:r>
              <a:rPr lang="en-US" b="0" dirty="0" smtClean="0"/>
              <a:t>:</a:t>
            </a:r>
            <a:endParaRPr lang="en-US" b="0" dirty="0"/>
          </a:p>
          <a:p>
            <a:r>
              <a:rPr lang="en-US" dirty="0"/>
              <a:t>Second:</a:t>
            </a:r>
            <a:r>
              <a:rPr lang="en-US" b="0" dirty="0"/>
              <a:t> </a:t>
            </a:r>
            <a:endParaRPr lang="en-US" b="0" dirty="0" smtClean="0"/>
          </a:p>
          <a:p>
            <a:r>
              <a:rPr lang="en-US" dirty="0" smtClean="0"/>
              <a:t>Results </a:t>
            </a:r>
            <a:r>
              <a:rPr lang="en-US" b="0" dirty="0"/>
              <a:t>(Y/N/A):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234868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5218966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7608092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p>
          <a:p>
            <a:pPr algn="just">
              <a:spcBef>
                <a:spcPct val="20000"/>
              </a:spcBef>
              <a:buFontTx/>
              <a:buChar char="•"/>
            </a:pPr>
            <a:r>
              <a:rPr lang="en-US" altLang="en-US" sz="2000" b="0" dirty="0" smtClean="0"/>
              <a:t>Review and consider editorial comment resolution (15min)</a:t>
            </a:r>
          </a:p>
          <a:p>
            <a:pPr algn="just">
              <a:spcBef>
                <a:spcPct val="20000"/>
              </a:spcBef>
              <a:buFontTx/>
              <a:buChar char="•"/>
            </a:pPr>
            <a:r>
              <a:rPr lang="en-US" altLang="en-US" sz="2000" b="0" dirty="0" smtClean="0"/>
              <a:t>Review </a:t>
            </a:r>
            <a:r>
              <a:rPr lang="en-US" altLang="en-US" sz="2000" b="0" dirty="0" smtClean="0"/>
              <a:t>comment assignment and call for volunteers </a:t>
            </a:r>
            <a:r>
              <a:rPr lang="en-US" altLang="en-US" sz="2000" b="0" dirty="0" smtClean="0"/>
              <a:t>(</a:t>
            </a:r>
            <a:r>
              <a:rPr lang="en-US" altLang="en-US" sz="2000" b="0" dirty="0" smtClean="0"/>
              <a:t>20</a:t>
            </a:r>
            <a:r>
              <a:rPr lang="en-US" altLang="en-US" sz="2000" b="0" dirty="0" smtClean="0"/>
              <a:t>min)</a:t>
            </a:r>
            <a:endParaRPr lang="en-US" altLang="en-US" sz="2000" b="0" dirty="0" smtClean="0"/>
          </a:p>
          <a:p>
            <a:pPr algn="just">
              <a:spcBef>
                <a:spcPct val="20000"/>
              </a:spcBef>
              <a:buFontTx/>
              <a:buChar char="•"/>
            </a:pPr>
            <a:r>
              <a:rPr lang="en-US" altLang="en-US" sz="2000" b="0" dirty="0" smtClean="0"/>
              <a:t>Review </a:t>
            </a:r>
            <a:r>
              <a:rPr lang="en-US" altLang="en-US" sz="2000" b="0" dirty="0"/>
              <a:t>submissions </a:t>
            </a:r>
            <a:r>
              <a:rPr lang="en-US" altLang="en-US" sz="2000" b="0" dirty="0" smtClean="0"/>
              <a:t>per </a:t>
            </a:r>
            <a:r>
              <a:rPr lang="en-US" altLang="en-US" sz="2000" b="0" dirty="0"/>
              <a:t>presentation </a:t>
            </a:r>
            <a:r>
              <a:rPr lang="en-US" altLang="en-US" sz="2000" b="0" dirty="0" smtClean="0"/>
              <a:t>ordering</a:t>
            </a:r>
            <a:r>
              <a:rPr lang="en-US" altLang="en-US" sz="2000" b="0" dirty="0"/>
              <a:t> </a:t>
            </a:r>
            <a:r>
              <a:rPr lang="en-US" altLang="en-US" sz="2000" b="0" dirty="0" smtClean="0"/>
              <a:t>(as time permits)</a:t>
            </a:r>
            <a:endParaRPr lang="en-US" alt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40326982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51012691"/>
              </p:ext>
            </p:extLst>
          </p:nvPr>
        </p:nvGraphicFramePr>
        <p:xfrm>
          <a:off x="551384" y="1556793"/>
          <a:ext cx="11161240" cy="4743653"/>
        </p:xfrm>
        <a:graphic>
          <a:graphicData uri="http://schemas.openxmlformats.org/drawingml/2006/table">
            <a:tbl>
              <a:tblPr firstRow="1" bandRow="1">
                <a:tableStyleId>{21E4AEA4-8DFA-4A89-87EB-49C32662AFE0}</a:tableStyleId>
              </a:tblPr>
              <a:tblGrid>
                <a:gridCol w="1665857"/>
                <a:gridCol w="1862535"/>
                <a:gridCol w="4104456"/>
                <a:gridCol w="1512168"/>
                <a:gridCol w="2016224"/>
              </a:tblGrid>
              <a:tr h="640884">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67227">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	</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20032">
                <a:tc>
                  <a:txBody>
                    <a:bodyPr/>
                    <a:lstStyle/>
                    <a:p>
                      <a:r>
                        <a:rPr lang="en-US" dirty="0" smtClean="0"/>
                        <a:t>11-19-431</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Editorial comments</a:t>
                      </a:r>
                      <a:endParaRPr lang="en-US" dirty="0"/>
                    </a:p>
                  </a:txBody>
                  <a:tcPr marT="45712" marB="45712"/>
                </a:tc>
                <a:tc>
                  <a:txBody>
                    <a:bodyPr/>
                    <a:lstStyle/>
                    <a:p>
                      <a:r>
                        <a:rPr lang="en-US" dirty="0" smtClean="0"/>
                        <a:t>CR </a:t>
                      </a:r>
                      <a:endParaRPr lang="en-US" dirty="0"/>
                    </a:p>
                  </a:txBody>
                  <a:tcPr marT="45712" marB="45712"/>
                </a:tc>
                <a:tc>
                  <a:txBody>
                    <a:bodyPr/>
                    <a:lstStyle/>
                    <a:p>
                      <a:r>
                        <a:rPr lang="en-US" dirty="0" smtClean="0"/>
                        <a:t>15min + 20min</a:t>
                      </a:r>
                      <a:endParaRPr lang="en-US" dirty="0"/>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11-19-704</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40min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en-US" sz="1800" kern="1200" dirty="0" smtClean="0">
                          <a:solidFill>
                            <a:schemeClr val="dk1"/>
                          </a:solidFill>
                          <a:latin typeface="+mn-lt"/>
                          <a:ea typeface="+mn-ea"/>
                          <a:cs typeface="+mn-cs"/>
                        </a:rPr>
                        <a:t>11-19-466</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Resolutions to a few LB240 Comments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15min</a:t>
                      </a:r>
                      <a:endParaRPr lang="en-US" sz="1800" kern="1200" dirty="0" smtClean="0">
                        <a:solidFill>
                          <a:schemeClr val="dk1"/>
                        </a:solidFill>
                        <a:latin typeface="+mn-lt"/>
                        <a:ea typeface="+mn-ea"/>
                        <a:cs typeface="+mn-cs"/>
                      </a:endParaRPr>
                    </a:p>
                  </a:txBody>
                  <a:tcPr marT="45712" marB="45712"/>
                </a:tc>
              </a:tr>
              <a:tr h="404771">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20min – as time permits </a:t>
                      </a:r>
                      <a:endParaRPr lang="en-US" sz="1800" kern="1200" dirty="0" smtClean="0">
                        <a:solidFill>
                          <a:schemeClr val="dk1"/>
                        </a:solidFill>
                        <a:latin typeface="+mn-lt"/>
                        <a:ea typeface="+mn-ea"/>
                        <a:cs typeface="+mn-cs"/>
                      </a:endParaRPr>
                    </a:p>
                  </a:txBody>
                  <a:tcPr marT="45712" marB="45712"/>
                </a:tc>
              </a:tr>
              <a:tr h="55535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 – as time permits</a:t>
                      </a:r>
                      <a:endParaRPr lang="en-US" sz="1800" kern="1200" dirty="0" smtClean="0">
                        <a:solidFill>
                          <a:schemeClr val="dk1"/>
                        </a:solidFill>
                        <a:latin typeface="+mn-lt"/>
                        <a:ea typeface="+mn-ea"/>
                        <a:cs typeface="+mn-cs"/>
                      </a:endParaRPr>
                    </a:p>
                  </a:txBody>
                  <a:tcPr marT="45712" marB="45712"/>
                </a:tc>
              </a:tr>
              <a:tr h="404771">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kern="1200" dirty="0" smtClean="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4981108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11-19-431 – Editorial comments</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a:t>
            </a:r>
            <a:r>
              <a:rPr lang="en-US" b="0" dirty="0" smtClean="0"/>
              <a:t>editorial resolutions </a:t>
            </a:r>
            <a:r>
              <a:rPr lang="en-US" b="0" dirty="0" smtClean="0"/>
              <a:t>depicted </a:t>
            </a:r>
            <a:r>
              <a:rPr lang="en-US" b="0" dirty="0"/>
              <a:t>by </a:t>
            </a:r>
            <a:r>
              <a:rPr lang="en-US" b="0" dirty="0" smtClean="0"/>
              <a:t>document </a:t>
            </a:r>
            <a:r>
              <a:rPr lang="en-US" b="0" dirty="0" smtClean="0"/>
              <a:t>11-19-431r6 </a:t>
            </a:r>
            <a:r>
              <a:rPr lang="en-US" b="0" dirty="0" smtClean="0"/>
              <a:t>for </a:t>
            </a:r>
            <a:r>
              <a:rPr lang="en-US" b="0" dirty="0" smtClean="0"/>
              <a:t>CIDs specified in the document as resolved, instruct </a:t>
            </a:r>
            <a:r>
              <a:rPr lang="en-US" b="0" dirty="0"/>
              <a:t>the technical editor to incorporate </a:t>
            </a:r>
            <a:r>
              <a:rPr lang="en-US" b="0" dirty="0" smtClean="0"/>
              <a:t>them in </a:t>
            </a:r>
            <a:r>
              <a:rPr lang="en-US" b="0" dirty="0"/>
              <a:t>the P802.11az draft and grant the editor editorial license. </a:t>
            </a:r>
          </a:p>
          <a:p>
            <a:pPr marL="0" indent="0"/>
            <a:endParaRPr lang="en-US" b="0" dirty="0"/>
          </a:p>
          <a:p>
            <a:pPr marL="0" indent="0"/>
            <a:r>
              <a:rPr lang="en-US" b="0" dirty="0"/>
              <a:t>Moved</a:t>
            </a:r>
            <a:r>
              <a:rPr lang="en-US" b="0" dirty="0" smtClean="0"/>
              <a:t>: Roy Want</a:t>
            </a:r>
            <a:endParaRPr lang="en-US" b="0" dirty="0"/>
          </a:p>
          <a:p>
            <a:pPr marL="0" indent="0"/>
            <a:r>
              <a:rPr lang="en-US" b="0" dirty="0"/>
              <a:t>Second</a:t>
            </a:r>
            <a:r>
              <a:rPr lang="en-US" b="0" dirty="0" smtClean="0"/>
              <a:t>: Jerome Henry</a:t>
            </a:r>
            <a:endParaRPr lang="en-US" b="0" dirty="0"/>
          </a:p>
          <a:p>
            <a:r>
              <a:rPr lang="en-US" dirty="0"/>
              <a:t>Results </a:t>
            </a:r>
            <a:r>
              <a:rPr lang="en-US" b="0" dirty="0"/>
              <a:t>(Y/N/A</a:t>
            </a:r>
            <a:r>
              <a:rPr lang="en-US" b="0" dirty="0" smtClean="0"/>
              <a:t>):16/0/0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58216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a:t>Move to adopt the </a:t>
            </a:r>
            <a:r>
              <a:rPr lang="en-US" b="0" dirty="0" smtClean="0"/>
              <a:t>resolutions </a:t>
            </a:r>
            <a:r>
              <a:rPr lang="en-US" b="0" dirty="0"/>
              <a:t>depicted by document </a:t>
            </a:r>
            <a:r>
              <a:rPr lang="en-US" b="0" dirty="0" smtClean="0"/>
              <a:t>11-19-707r1 </a:t>
            </a:r>
            <a:r>
              <a:rPr lang="en-US" b="0" dirty="0"/>
              <a:t>for </a:t>
            </a:r>
            <a:r>
              <a:rPr lang="en-US" b="0" dirty="0" smtClean="0"/>
              <a:t>CIDs 1342</a:t>
            </a:r>
            <a:r>
              <a:rPr lang="en-US" b="0" dirty="0" smtClean="0"/>
              <a:t>, 2368, instruct </a:t>
            </a:r>
            <a:r>
              <a:rPr lang="en-US" b="0" dirty="0"/>
              <a:t>the technical editor to incorporate </a:t>
            </a:r>
            <a:r>
              <a:rPr lang="en-US" b="0" dirty="0" smtClean="0"/>
              <a:t>them in </a:t>
            </a:r>
            <a:r>
              <a:rPr lang="en-US" b="0" dirty="0"/>
              <a:t>the P802.11az draft and grant the editor editorial license. </a:t>
            </a:r>
          </a:p>
          <a:p>
            <a:pPr marL="0" indent="0"/>
            <a:endParaRPr lang="en-US" b="0" dirty="0"/>
          </a:p>
          <a:p>
            <a:pPr marL="0" indent="0"/>
            <a:r>
              <a:rPr lang="en-US" b="0" dirty="0"/>
              <a:t>Moved</a:t>
            </a:r>
            <a:r>
              <a:rPr lang="en-US" b="0" dirty="0" smtClean="0"/>
              <a:t>: Feng Jiang </a:t>
            </a:r>
            <a:endParaRPr lang="en-US" b="0" dirty="0"/>
          </a:p>
          <a:p>
            <a:pPr marL="0" indent="0"/>
            <a:r>
              <a:rPr lang="en-US" b="0" dirty="0" smtClean="0"/>
              <a:t>Second: Qinghua Li</a:t>
            </a:r>
          </a:p>
          <a:p>
            <a:r>
              <a:rPr lang="en-US" dirty="0" smtClean="0"/>
              <a:t>Results </a:t>
            </a:r>
            <a:r>
              <a:rPr lang="en-US" b="0" dirty="0" smtClean="0"/>
              <a:t>(Y/N/A): 20/0/0</a:t>
            </a:r>
          </a:p>
          <a:p>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594970982"/>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48608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113107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3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 </a:t>
            </a:r>
            <a:endParaRPr lang="en-US" altLang="en-US" sz="2000" b="0" dirty="0" smtClean="0"/>
          </a:p>
          <a:p>
            <a:pPr algn="just">
              <a:spcBef>
                <a:spcPct val="20000"/>
              </a:spcBef>
              <a:buFontTx/>
              <a:buChar char="•"/>
            </a:pPr>
            <a:r>
              <a:rPr lang="en-US" altLang="en-US" sz="2000" b="0" dirty="0" smtClean="0"/>
              <a:t>Approve to run an ad-hoc (5min)</a:t>
            </a:r>
            <a:endParaRPr lang="en-US" altLang="en-US" sz="2000" b="0" dirty="0"/>
          </a:p>
          <a:p>
            <a:pPr algn="just">
              <a:spcBef>
                <a:spcPct val="20000"/>
              </a:spcBef>
              <a:buFontTx/>
              <a:buChar char="•"/>
            </a:pPr>
            <a:r>
              <a:rPr lang="en-US" altLang="en-US" sz="2000" b="0" dirty="0" smtClean="0"/>
              <a:t>Review </a:t>
            </a:r>
            <a:r>
              <a:rPr lang="en-US" altLang="en-US" sz="2000" b="0" dirty="0"/>
              <a:t>submissions (as per presentation </a:t>
            </a:r>
            <a:r>
              <a:rPr lang="en-US" altLang="en-US" sz="2000" b="0" dirty="0" smtClean="0"/>
              <a:t>ordering)</a:t>
            </a:r>
            <a:endParaRPr lang="en-US" altLang="en-US" sz="2000" b="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336204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3</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672302674"/>
              </p:ext>
            </p:extLst>
          </p:nvPr>
        </p:nvGraphicFramePr>
        <p:xfrm>
          <a:off x="551384" y="1628800"/>
          <a:ext cx="11233247" cy="3870832"/>
        </p:xfrm>
        <a:graphic>
          <a:graphicData uri="http://schemas.openxmlformats.org/drawingml/2006/table">
            <a:tbl>
              <a:tblPr firstRow="1" bandRow="1">
                <a:tableStyleId>{21E4AEA4-8DFA-4A89-87EB-49C32662AFE0}</a:tableStyleId>
              </a:tblPr>
              <a:tblGrid>
                <a:gridCol w="1512168"/>
                <a:gridCol w="1944216"/>
                <a:gridCol w="3672408"/>
                <a:gridCol w="2592288"/>
                <a:gridCol w="1512167"/>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05408">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 2019 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20032">
                <a:tc>
                  <a:txBody>
                    <a:bodyPr/>
                    <a:lstStyle/>
                    <a:p>
                      <a:pPr marL="0" algn="l" defTabSz="914400" rtl="0" eaLnBrk="1" latinLnBrk="0" hangingPunct="1"/>
                      <a:r>
                        <a:rPr lang="en-US" sz="1800" kern="1200" dirty="0" smtClean="0">
                          <a:solidFill>
                            <a:schemeClr val="dk1"/>
                          </a:solidFill>
                          <a:latin typeface="+mn-lt"/>
                          <a:ea typeface="+mn-ea"/>
                          <a:cs typeface="+mn-cs"/>
                        </a:rPr>
                        <a:t>11-19-707</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Feng Jiang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for PHY related comments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a:t>
                      </a:r>
                      <a:r>
                        <a:rPr lang="en-US" sz="1800" kern="1200" baseline="0" dirty="0" smtClean="0">
                          <a:solidFill>
                            <a:schemeClr val="dk1"/>
                          </a:solidFill>
                          <a:latin typeface="+mn-lt"/>
                          <a:ea typeface="+mn-ea"/>
                          <a:cs typeface="+mn-cs"/>
                        </a:rPr>
                        <a:t> PHY</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15min</a:t>
                      </a:r>
                      <a:endParaRPr lang="en-US" sz="1800" kern="1200" dirty="0" smtClean="0">
                        <a:solidFill>
                          <a:schemeClr val="dk1"/>
                        </a:solidFill>
                        <a:latin typeface="+mn-lt"/>
                        <a:ea typeface="+mn-ea"/>
                        <a:cs typeface="+mn-cs"/>
                      </a:endParaRPr>
                    </a:p>
                  </a:txBody>
                  <a:tcPr marT="45712" marB="45712"/>
                </a:tc>
              </a:tr>
              <a:tr h="320032">
                <a:tc>
                  <a:txBody>
                    <a:bodyPr/>
                    <a:lstStyle/>
                    <a:p>
                      <a:r>
                        <a:rPr lang="en-US" dirty="0" smtClean="0"/>
                        <a:t>11-19-431</a:t>
                      </a:r>
                      <a:endParaRPr lang="en-US" dirty="0"/>
                    </a:p>
                  </a:txBody>
                  <a:tcPr marT="45712" marB="45712"/>
                </a:tc>
                <a:tc>
                  <a:txBody>
                    <a:bodyPr/>
                    <a:lstStyle/>
                    <a:p>
                      <a:r>
                        <a:rPr lang="en-US" dirty="0" smtClean="0"/>
                        <a:t>Chao Chun Wang</a:t>
                      </a:r>
                      <a:endParaRPr lang="en-US" dirty="0"/>
                    </a:p>
                  </a:txBody>
                  <a:tcPr marT="45712" marB="45712"/>
                </a:tc>
                <a:tc>
                  <a:txBody>
                    <a:bodyPr/>
                    <a:lstStyle/>
                    <a:p>
                      <a:r>
                        <a:rPr lang="en-US" dirty="0" smtClean="0"/>
                        <a:t>Comment</a:t>
                      </a:r>
                      <a:r>
                        <a:rPr lang="en-US" baseline="0" dirty="0" smtClean="0"/>
                        <a:t> assignment</a:t>
                      </a:r>
                      <a:endParaRPr lang="en-US" dirty="0"/>
                    </a:p>
                  </a:txBody>
                  <a:tcPr marT="45712" marB="45712"/>
                </a:tc>
                <a:tc>
                  <a:txBody>
                    <a:bodyPr/>
                    <a:lstStyle/>
                    <a:p>
                      <a:r>
                        <a:rPr lang="en-US" dirty="0" smtClean="0"/>
                        <a:t>CR</a:t>
                      </a:r>
                      <a:endParaRPr lang="en-US" dirty="0"/>
                    </a:p>
                  </a:txBody>
                  <a:tcPr marT="45712" marB="45712"/>
                </a:tc>
                <a:tc>
                  <a:txBody>
                    <a:bodyPr/>
                    <a:lstStyle/>
                    <a:p>
                      <a:r>
                        <a:rPr lang="en-US" dirty="0" smtClean="0"/>
                        <a:t>20min</a:t>
                      </a:r>
                      <a:endParaRPr lang="en-US" dirty="0"/>
                    </a:p>
                  </a:txBody>
                  <a:tcPr marT="45712" marB="45712"/>
                </a:tc>
              </a:tr>
              <a:tr h="320032">
                <a:tc>
                  <a:txBody>
                    <a:bodyPr/>
                    <a:lstStyle/>
                    <a:p>
                      <a:r>
                        <a:rPr lang="en-US" dirty="0" smtClean="0"/>
                        <a:t>11-19-704</a:t>
                      </a:r>
                      <a:endParaRPr lang="en-US" dirty="0"/>
                    </a:p>
                  </a:txBody>
                  <a:tcPr marT="45712" marB="45712"/>
                </a:tc>
                <a:tc>
                  <a:txBody>
                    <a:bodyPr/>
                    <a:lstStyle/>
                    <a:p>
                      <a:r>
                        <a:rPr lang="en-US" dirty="0" smtClean="0"/>
                        <a:t>Ganesh </a:t>
                      </a:r>
                      <a:r>
                        <a:rPr lang="en-US" dirty="0" err="1" smtClean="0"/>
                        <a:t>Venkatesan</a:t>
                      </a:r>
                      <a:endParaRPr lang="en-US" dirty="0"/>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Resolution to LB 240 CIDs</a:t>
                      </a:r>
                      <a:endParaRPr lang="en-US" sz="1800" kern="1200" dirty="0">
                        <a:solidFill>
                          <a:schemeClr val="dk1"/>
                        </a:solidFill>
                        <a:latin typeface="+mn-lt"/>
                        <a:ea typeface="+mn-ea"/>
                        <a:cs typeface="+mn-cs"/>
                      </a:endParaRPr>
                    </a:p>
                  </a:txBody>
                  <a:tcPr marT="45712" marB="45712"/>
                </a:tc>
                <a:tc>
                  <a:txBody>
                    <a:bodyPr/>
                    <a:lstStyle/>
                    <a:p>
                      <a:r>
                        <a:rPr lang="en-US" dirty="0" smtClean="0"/>
                        <a:t>CR MAC</a:t>
                      </a:r>
                      <a:endParaRPr lang="en-US" dirty="0"/>
                    </a:p>
                  </a:txBody>
                  <a:tcPr marT="45712" marB="45712"/>
                </a:tc>
                <a:tc>
                  <a:txBody>
                    <a:bodyPr/>
                    <a:lstStyle/>
                    <a:p>
                      <a:r>
                        <a:rPr lang="en-US" dirty="0" smtClean="0"/>
                        <a:t>10min</a:t>
                      </a:r>
                      <a:endParaRPr lang="en-US" dirty="0"/>
                    </a:p>
                  </a:txBody>
                  <a:tcPr marT="45712" marB="45712"/>
                </a:tc>
              </a:tr>
              <a:tr h="193035">
                <a:tc>
                  <a:txBody>
                    <a:bodyPr/>
                    <a:lstStyle/>
                    <a:p>
                      <a:pPr marL="0" algn="l" defTabSz="914400" rtl="0" eaLnBrk="1" latinLnBrk="0" hangingPunct="1"/>
                      <a:r>
                        <a:rPr lang="fr-FR" sz="1800" dirty="0" smtClean="0"/>
                        <a:t>11-19-659</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dirty="0" smtClean="0"/>
                        <a:t>Proposed resolution to CIDs on NTB ranging timing control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20min</a:t>
                      </a:r>
                      <a:endParaRPr lang="en-US" sz="1800" kern="1200" dirty="0" smtClean="0">
                        <a:solidFill>
                          <a:schemeClr val="dk1"/>
                        </a:solidFill>
                        <a:latin typeface="+mn-lt"/>
                        <a:ea typeface="+mn-ea"/>
                        <a:cs typeface="+mn-cs"/>
                      </a:endParaRPr>
                    </a:p>
                  </a:txBody>
                  <a:tcPr marT="45712" marB="45712"/>
                </a:tc>
              </a:tr>
              <a:tr h="19303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Christian Berger</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endParaRPr lang="en-US" sz="1800" kern="1200" dirty="0" smtClean="0">
                        <a:solidFill>
                          <a:schemeClr val="dk1"/>
                        </a:solidFill>
                        <a:latin typeface="+mn-lt"/>
                        <a:ea typeface="+mn-ea"/>
                        <a:cs typeface="+mn-cs"/>
                      </a:endParaRPr>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1289018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751015"/>
            <a:ext cx="11233248" cy="4343400"/>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3753097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3 day Ad-Hoc</a:t>
            </a:r>
            <a:endParaRPr lang="en-US" dirty="0"/>
          </a:p>
        </p:txBody>
      </p:sp>
      <p:sp>
        <p:nvSpPr>
          <p:cNvPr id="3" name="Content Placeholder 2"/>
          <p:cNvSpPr>
            <a:spLocks noGrp="1"/>
          </p:cNvSpPr>
          <p:nvPr>
            <p:ph idx="1"/>
          </p:nvPr>
        </p:nvSpPr>
        <p:spPr>
          <a:xfrm>
            <a:off x="914401" y="1981201"/>
            <a:ext cx="9862119" cy="4113213"/>
          </a:xfrm>
        </p:spPr>
        <p:txBody>
          <a:bodyPr/>
          <a:lstStyle/>
          <a:p>
            <a:pPr>
              <a:buFont typeface="Arial" panose="020B0604020202020204" pitchFamily="34" charset="0"/>
              <a:buChar char="•"/>
            </a:pPr>
            <a:r>
              <a:rPr lang="en-US" dirty="0" smtClean="0"/>
              <a:t>To enable sufficient discussion time to address comment received during LB240.</a:t>
            </a:r>
          </a:p>
          <a:p>
            <a:pPr>
              <a:buFont typeface="Arial" panose="020B0604020202020204" pitchFamily="34" charset="0"/>
              <a:buChar char="•"/>
            </a:pPr>
            <a:r>
              <a:rPr lang="en-US" dirty="0" smtClean="0"/>
              <a:t>Have an ad-hoc between each of the two upcoming IEEE weeks:</a:t>
            </a:r>
          </a:p>
          <a:p>
            <a:pPr lvl="1">
              <a:buFont typeface="Arial" panose="020B0604020202020204" pitchFamily="34" charset="0"/>
              <a:buChar char="•"/>
            </a:pPr>
            <a:r>
              <a:rPr lang="en-US" sz="2400" dirty="0" smtClean="0"/>
              <a:t>Ad hoc #2: for June/July TBC.</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701879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a:t>
            </a:r>
            <a:endParaRPr lang="en-US" dirty="0"/>
          </a:p>
        </p:txBody>
      </p:sp>
      <p:sp>
        <p:nvSpPr>
          <p:cNvPr id="3" name="Content Placeholder 2"/>
          <p:cNvSpPr>
            <a:spLocks noGrp="1"/>
          </p:cNvSpPr>
          <p:nvPr>
            <p:ph idx="1"/>
          </p:nvPr>
        </p:nvSpPr>
        <p:spPr/>
        <p:txBody>
          <a:bodyPr/>
          <a:lstStyle/>
          <a:p>
            <a:r>
              <a:rPr lang="en-US" b="0" dirty="0"/>
              <a:t>Motion</a:t>
            </a:r>
            <a:endParaRPr lang="en-US" b="0" dirty="0"/>
          </a:p>
          <a:p>
            <a:r>
              <a:rPr lang="en-US" b="0" dirty="0"/>
              <a:t>Authorize </a:t>
            </a:r>
            <a:r>
              <a:rPr lang="en-US" b="0" dirty="0" err="1"/>
              <a:t>TGaz</a:t>
            </a:r>
            <a:r>
              <a:rPr lang="en-US" b="0" dirty="0"/>
              <a:t> to hold an ad-hoc meeting on </a:t>
            </a:r>
            <a:r>
              <a:rPr lang="en-US" b="0" dirty="0" smtClean="0"/>
              <a:t>week of June 24</a:t>
            </a:r>
            <a:r>
              <a:rPr lang="en-US" b="0" baseline="30000" dirty="0" smtClean="0"/>
              <a:t>th</a:t>
            </a:r>
            <a:r>
              <a:rPr lang="en-US" b="0" dirty="0" smtClean="0"/>
              <a:t>, 2019 in the bay area Ca.,</a:t>
            </a:r>
            <a:r>
              <a:rPr lang="en-US" b="0" dirty="0"/>
              <a:t> for the purpose of comment </a:t>
            </a:r>
            <a:r>
              <a:rPr lang="en-US" b="0" dirty="0" smtClean="0"/>
              <a:t>resolution.</a:t>
            </a:r>
          </a:p>
          <a:p>
            <a:endParaRPr lang="en-US" b="0" dirty="0" smtClean="0"/>
          </a:p>
          <a:p>
            <a:r>
              <a:rPr lang="en-US" b="0" dirty="0" smtClean="0"/>
              <a:t>Move: Assaf Kasher</a:t>
            </a:r>
          </a:p>
          <a:p>
            <a:r>
              <a:rPr lang="en-US" b="0" dirty="0" smtClean="0"/>
              <a:t>Second: Ganesh </a:t>
            </a:r>
            <a:r>
              <a:rPr lang="en-US" b="0" dirty="0" err="1" smtClean="0"/>
              <a:t>Venkatesan</a:t>
            </a:r>
            <a:endParaRPr lang="en-US" b="0" dirty="0" smtClean="0"/>
          </a:p>
          <a:p>
            <a:r>
              <a:rPr lang="en-US" b="0" dirty="0" smtClean="0"/>
              <a:t>Results (Y/N/A): 14/0/1</a:t>
            </a:r>
          </a:p>
          <a:p>
            <a:r>
              <a:rPr lang="en-US" b="0" dirty="0" smtClean="0"/>
              <a:t>Motion passes.</a:t>
            </a:r>
          </a:p>
          <a:p>
            <a:endParaRPr lang="en-US" b="0" dirty="0"/>
          </a:p>
          <a:p>
            <a:r>
              <a:rPr lang="en-US" dirty="0"/>
              <a:t/>
            </a:r>
            <a:br>
              <a:rPr lang="en-US" dirty="0"/>
            </a:b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5658375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11-19-707</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11-19-707r1 for CIDs 2370</a:t>
            </a:r>
            <a:r>
              <a:rPr lang="en-US" b="0" dirty="0" smtClean="0"/>
              <a:t>, instruct the technical editor to incorporate it in the P802.11az draft and grant the editor editorial license. </a:t>
            </a:r>
          </a:p>
          <a:p>
            <a:pPr marL="0" indent="0"/>
            <a:endParaRPr lang="en-US" b="0" dirty="0" smtClean="0"/>
          </a:p>
          <a:p>
            <a:pPr marL="0" indent="0"/>
            <a:r>
              <a:rPr lang="en-US" b="0" dirty="0" smtClean="0"/>
              <a:t>Moved: Feng Jiang</a:t>
            </a:r>
          </a:p>
          <a:p>
            <a:pPr marL="0" indent="0"/>
            <a:r>
              <a:rPr lang="en-US" b="0" dirty="0" smtClean="0"/>
              <a:t>Second: Qinghua Li</a:t>
            </a:r>
          </a:p>
          <a:p>
            <a:pPr marL="0" indent="0"/>
            <a:r>
              <a:rPr lang="en-US" dirty="0" smtClean="0"/>
              <a:t>Results </a:t>
            </a:r>
            <a:r>
              <a:rPr lang="en-US" b="0" dirty="0" smtClean="0"/>
              <a:t>(Y/N/A): 16/0/0</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0940821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11-19-704</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11-19-704r5 for CIDs </a:t>
            </a:r>
            <a:r>
              <a:rPr lang="en-GB" b="0" dirty="0"/>
              <a:t>1106, 1119, 1120, 1399, 1626, 1589, 1639, 1667, 1668, 1674, 1759, 1760, 1901 and </a:t>
            </a:r>
            <a:r>
              <a:rPr lang="en-GB" b="0" dirty="0" smtClean="0"/>
              <a:t>2485, </a:t>
            </a:r>
            <a:r>
              <a:rPr lang="en-US" b="0" dirty="0" smtClean="0"/>
              <a:t>instruct the technical editor to incorporate it in the P802.11az draft and grant the editor editorial license. </a:t>
            </a:r>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a:t>
            </a:r>
          </a:p>
          <a:p>
            <a:pPr marL="0" indent="0"/>
            <a:r>
              <a:rPr lang="en-US" dirty="0" smtClean="0"/>
              <a:t>Results </a:t>
            </a:r>
            <a:r>
              <a:rPr lang="en-US" b="0" dirty="0" smtClean="0"/>
              <a:t>(Y/N/A):11/0/0</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360022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0527770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1593001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228096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4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p>
          <a:p>
            <a:pPr algn="just">
              <a:spcBef>
                <a:spcPct val="20000"/>
              </a:spcBef>
              <a:buFontTx/>
              <a:buChar char="•"/>
            </a:pPr>
            <a:r>
              <a:rPr lang="en-US" altLang="en-US" sz="2000" b="0" dirty="0"/>
              <a:t>Agenda setting and presentation ordering for this meeting slot (5 min</a:t>
            </a:r>
            <a:r>
              <a:rPr lang="en-US" altLang="en-US" sz="2000" b="0" dirty="0" smtClean="0"/>
              <a:t>)</a:t>
            </a:r>
          </a:p>
          <a:p>
            <a:pPr algn="just">
              <a:spcBef>
                <a:spcPct val="20000"/>
              </a:spcBef>
              <a:buFontTx/>
              <a:buChar char="•"/>
            </a:pPr>
            <a:r>
              <a:rPr lang="en-US" altLang="en-US" sz="2000" b="0" dirty="0"/>
              <a:t>Review submission on ISTA to RSTA measurement reporting negotiation (as allowed)</a:t>
            </a:r>
          </a:p>
          <a:p>
            <a:pPr algn="just">
              <a:spcBef>
                <a:spcPct val="20000"/>
              </a:spcBef>
              <a:buFontTx/>
              <a:buChar char="•"/>
            </a:pPr>
            <a:r>
              <a:rPr lang="en-US" altLang="en-US" sz="2000" b="0" dirty="0" smtClean="0"/>
              <a:t>Consider </a:t>
            </a:r>
            <a:r>
              <a:rPr lang="en-US" altLang="en-US" sz="2000" b="0" dirty="0" smtClean="0"/>
              <a:t>approval for </a:t>
            </a:r>
            <a:r>
              <a:rPr lang="en-US" altLang="en-US" sz="2000" b="0" dirty="0" err="1" smtClean="0"/>
              <a:t>TGaz</a:t>
            </a:r>
            <a:r>
              <a:rPr lang="en-US" altLang="en-US" sz="2000" b="0" dirty="0" smtClean="0"/>
              <a:t> PAR extension</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273898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35476987"/>
              </p:ext>
            </p:extLst>
          </p:nvPr>
        </p:nvGraphicFramePr>
        <p:xfrm>
          <a:off x="767408" y="1556792"/>
          <a:ext cx="10729192" cy="4959352"/>
        </p:xfrm>
        <a:graphic>
          <a:graphicData uri="http://schemas.openxmlformats.org/drawingml/2006/table">
            <a:tbl>
              <a:tblPr firstRow="1" bandRow="1">
                <a:tableStyleId>{21E4AEA4-8DFA-4A89-87EB-49C32662AFE0}</a:tableStyleId>
              </a:tblPr>
              <a:tblGrid>
                <a:gridCol w="1296144"/>
                <a:gridCol w="1800200"/>
                <a:gridCol w="4188949"/>
                <a:gridCol w="1643699"/>
                <a:gridCol w="1800200"/>
              </a:tblGrid>
              <a:tr h="305408">
                <a:tc>
                  <a:txBody>
                    <a:bodyPr/>
                    <a:lstStyle/>
                    <a:p>
                      <a:r>
                        <a:rPr lang="en-US" sz="1600" dirty="0" smtClean="0"/>
                        <a:t>DCN</a:t>
                      </a:r>
                      <a:endParaRPr lang="en-US" sz="1600" dirty="0"/>
                    </a:p>
                  </a:txBody>
                  <a:tcPr marT="45712" marB="45712"/>
                </a:tc>
                <a:tc>
                  <a:txBody>
                    <a:bodyPr/>
                    <a:lstStyle/>
                    <a:p>
                      <a:r>
                        <a:rPr lang="en-US" sz="1600" dirty="0" smtClean="0"/>
                        <a:t>Presenter</a:t>
                      </a:r>
                      <a:endParaRPr lang="en-US" sz="1600" dirty="0"/>
                    </a:p>
                  </a:txBody>
                  <a:tcPr marT="45712" marB="45712"/>
                </a:tc>
                <a:tc>
                  <a:txBody>
                    <a:bodyPr/>
                    <a:lstStyle/>
                    <a:p>
                      <a:r>
                        <a:rPr lang="en-US" sz="1600" dirty="0" smtClean="0"/>
                        <a:t>Title</a:t>
                      </a:r>
                      <a:endParaRPr lang="en-US" sz="1600" dirty="0"/>
                    </a:p>
                  </a:txBody>
                  <a:tcPr marT="45712" marB="45712"/>
                </a:tc>
                <a:tc>
                  <a:txBody>
                    <a:bodyPr/>
                    <a:lstStyle/>
                    <a:p>
                      <a:r>
                        <a:rPr lang="en-US" sz="1600" dirty="0" smtClean="0"/>
                        <a:t>Topic</a:t>
                      </a:r>
                      <a:endParaRPr lang="en-US" sz="1600" dirty="0"/>
                    </a:p>
                  </a:txBody>
                  <a:tcPr marT="45712" marB="45712"/>
                </a:tc>
                <a:tc>
                  <a:txBody>
                    <a:bodyPr/>
                    <a:lstStyle/>
                    <a:p>
                      <a:r>
                        <a:rPr lang="en-US" sz="1600" dirty="0" smtClean="0"/>
                        <a:t>Time</a:t>
                      </a:r>
                      <a:r>
                        <a:rPr lang="en-US" sz="1600" baseline="0" dirty="0" smtClean="0"/>
                        <a:t> allocation</a:t>
                      </a:r>
                      <a:endParaRPr lang="en-US" sz="1600" dirty="0"/>
                    </a:p>
                  </a:txBody>
                  <a:tcPr marT="45712" marB="45712"/>
                </a:tc>
              </a:tr>
              <a:tr h="357000">
                <a:tc>
                  <a:txBody>
                    <a:bodyPr/>
                    <a:lstStyle/>
                    <a:p>
                      <a:pPr marL="0" algn="l" defTabSz="914400" rtl="0" eaLnBrk="1" latinLnBrk="0" hangingPunct="1"/>
                      <a:r>
                        <a:rPr lang="en-US" sz="1600" kern="1200" dirty="0" smtClean="0">
                          <a:solidFill>
                            <a:schemeClr val="dk1"/>
                          </a:solidFill>
                          <a:latin typeface="+mn-lt"/>
                          <a:ea typeface="+mn-ea"/>
                          <a:cs typeface="+mn-cs"/>
                        </a:rPr>
                        <a:t>11-19-516</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Jonathan Segev</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err="1" smtClean="0">
                          <a:solidFill>
                            <a:schemeClr val="dk1"/>
                          </a:solidFill>
                          <a:latin typeface="+mn-lt"/>
                          <a:ea typeface="+mn-ea"/>
                          <a:cs typeface="+mn-cs"/>
                        </a:rPr>
                        <a:t>TGaz</a:t>
                      </a:r>
                      <a:r>
                        <a:rPr lang="en-US" sz="1600" kern="1200" dirty="0" smtClean="0">
                          <a:solidFill>
                            <a:schemeClr val="dk1"/>
                          </a:solidFill>
                          <a:latin typeface="+mn-lt"/>
                          <a:ea typeface="+mn-ea"/>
                          <a:cs typeface="+mn-cs"/>
                        </a:rPr>
                        <a:t> March</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2019</a:t>
                      </a:r>
                      <a:r>
                        <a:rPr lang="en-US" sz="1600" kern="1200" baseline="0" dirty="0" smtClean="0">
                          <a:solidFill>
                            <a:schemeClr val="dk1"/>
                          </a:solidFill>
                          <a:latin typeface="+mn-lt"/>
                          <a:ea typeface="+mn-ea"/>
                          <a:cs typeface="+mn-cs"/>
                        </a:rPr>
                        <a:t> </a:t>
                      </a:r>
                      <a:r>
                        <a:rPr lang="en-US" sz="1600" kern="1200" dirty="0" smtClean="0">
                          <a:solidFill>
                            <a:schemeClr val="dk1"/>
                          </a:solidFill>
                          <a:latin typeface="+mn-lt"/>
                          <a:ea typeface="+mn-ea"/>
                          <a:cs typeface="+mn-cs"/>
                        </a:rPr>
                        <a:t>Agenda</a:t>
                      </a:r>
                      <a:endParaRPr lang="en-US" sz="16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Agenda Deck</a:t>
                      </a:r>
                      <a:endParaRPr lang="en-US" sz="1600" kern="1200" dirty="0">
                        <a:solidFill>
                          <a:schemeClr val="dk1"/>
                        </a:solidFill>
                        <a:latin typeface="+mn-lt"/>
                        <a:ea typeface="+mn-ea"/>
                        <a:cs typeface="+mn-cs"/>
                      </a:endParaRPr>
                    </a:p>
                  </a:txBody>
                  <a:tcPr marT="45712" marB="45712"/>
                </a:tc>
                <a:tc>
                  <a:txBody>
                    <a:bodyPr/>
                    <a:lstStyle/>
                    <a:p>
                      <a:r>
                        <a:rPr lang="en-US" sz="1600" kern="1200" dirty="0" smtClean="0">
                          <a:solidFill>
                            <a:schemeClr val="dk1"/>
                          </a:solidFill>
                          <a:latin typeface="+mn-lt"/>
                          <a:ea typeface="+mn-ea"/>
                          <a:cs typeface="+mn-cs"/>
                        </a:rPr>
                        <a:t>As needed</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11-19-481</a:t>
                      </a:r>
                    </a:p>
                    <a:p>
                      <a:r>
                        <a:rPr lang="en-US" sz="1800" kern="1200" dirty="0" smtClean="0">
                          <a:solidFill>
                            <a:schemeClr val="dk1"/>
                          </a:solidFill>
                          <a:latin typeface="+mn-lt"/>
                          <a:ea typeface="+mn-ea"/>
                          <a:cs typeface="+mn-cs"/>
                        </a:rPr>
                        <a:t>11-19-913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Ali</a:t>
                      </a:r>
                      <a:r>
                        <a:rPr lang="en-US" sz="1800" kern="1200" baseline="0" dirty="0" smtClean="0">
                          <a:solidFill>
                            <a:schemeClr val="dk1"/>
                          </a:solidFill>
                          <a:latin typeface="+mn-lt"/>
                          <a:ea typeface="+mn-ea"/>
                          <a:cs typeface="+mn-cs"/>
                        </a:rPr>
                        <a:t> </a:t>
                      </a:r>
                      <a:r>
                        <a:rPr lang="en-US" sz="1800" kern="1200" dirty="0" smtClean="0">
                          <a:solidFill>
                            <a:schemeClr val="dk1"/>
                          </a:solidFill>
                          <a:effectLst/>
                          <a:latin typeface="+mn-lt"/>
                          <a:ea typeface="+mn-ea"/>
                          <a:cs typeface="+mn-cs"/>
                        </a:rPr>
                        <a:t>Raissinia</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CR</a:t>
                      </a: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45min</a:t>
                      </a:r>
                      <a:endParaRPr lang="en-US" sz="1600" kern="1200" dirty="0">
                        <a:solidFill>
                          <a:schemeClr val="dk1"/>
                        </a:solidFill>
                        <a:latin typeface="+mn-lt"/>
                        <a:ea typeface="+mn-ea"/>
                        <a:cs typeface="+mn-cs"/>
                      </a:endParaRPr>
                    </a:p>
                  </a:txBody>
                  <a:tcPr marT="45712" marB="45712"/>
                </a:tc>
              </a:tr>
              <a:tr h="365752">
                <a:tc>
                  <a:txBody>
                    <a:bodyPr/>
                    <a:lstStyle/>
                    <a:p>
                      <a:r>
                        <a:rPr lang="en-US" sz="1800" kern="1200" dirty="0" smtClean="0">
                          <a:solidFill>
                            <a:schemeClr val="dk1"/>
                          </a:solidFill>
                          <a:latin typeface="+mn-lt"/>
                          <a:ea typeface="+mn-ea"/>
                          <a:cs typeface="+mn-cs"/>
                        </a:rPr>
                        <a:t>11-19-331</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endParaRPr lang="en-US" sz="1800" kern="1200" dirty="0" smtClean="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CR</a:t>
                      </a:r>
                      <a:endParaRPr lang="en-US" sz="1800" kern="1200" dirty="0">
                        <a:solidFill>
                          <a:schemeClr val="dk1"/>
                        </a:solidFill>
                        <a:latin typeface="+mn-lt"/>
                        <a:ea typeface="+mn-ea"/>
                        <a:cs typeface="+mn-cs"/>
                      </a:endParaRPr>
                    </a:p>
                  </a:txBody>
                  <a:tcPr marT="45712" marB="45712"/>
                </a:tc>
                <a:tc>
                  <a:txBody>
                    <a:bodyPr/>
                    <a:lstStyle/>
                    <a:p>
                      <a:r>
                        <a:rPr lang="en-US" sz="1800" kern="1200" dirty="0" smtClean="0">
                          <a:solidFill>
                            <a:schemeClr val="dk1"/>
                          </a:solidFill>
                          <a:latin typeface="+mn-lt"/>
                          <a:ea typeface="+mn-ea"/>
                          <a:cs typeface="+mn-cs"/>
                        </a:rPr>
                        <a:t>45min</a:t>
                      </a:r>
                      <a:endParaRPr lang="en-US" sz="1800" kern="1200" dirty="0">
                        <a:solidFill>
                          <a:schemeClr val="dk1"/>
                        </a:solidFill>
                        <a:latin typeface="+mn-lt"/>
                        <a:ea typeface="+mn-ea"/>
                        <a:cs typeface="+mn-cs"/>
                      </a:endParaRPr>
                    </a:p>
                  </a:txBody>
                  <a:tcPr marT="45712" marB="45712"/>
                </a:tc>
              </a:tr>
              <a:tr h="18287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a:t>
                      </a:r>
                      <a:endParaRPr lang="en-US" sz="1600" kern="1200" dirty="0">
                        <a:solidFill>
                          <a:schemeClr val="dk1"/>
                        </a:solidFill>
                        <a:latin typeface="+mn-lt"/>
                        <a:ea typeface="+mn-ea"/>
                        <a:cs typeface="+mn-cs"/>
                      </a:endParaRPr>
                    </a:p>
                  </a:txBody>
                  <a:tcPr marT="45712" marB="45712"/>
                </a:tc>
              </a:tr>
              <a:tr h="1828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Niranjan Grandhe</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 – as time permits</a:t>
                      </a:r>
                      <a:endParaRPr lang="en-US" sz="1800" kern="1200" dirty="0" smtClean="0">
                        <a:solidFill>
                          <a:schemeClr val="dk1"/>
                        </a:solidFill>
                        <a:latin typeface="+mn-lt"/>
                        <a:ea typeface="+mn-ea"/>
                        <a:cs typeface="+mn-cs"/>
                      </a:endParaRPr>
                    </a:p>
                  </a:txBody>
                  <a:tcPr marT="45712" marB="45712"/>
                </a:tc>
              </a:tr>
              <a:tr h="386069">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 permits</a:t>
                      </a:r>
                      <a:endParaRPr lang="en-US" sz="1600" kern="1200" dirty="0">
                        <a:solidFill>
                          <a:schemeClr val="dk1"/>
                        </a:solidFill>
                        <a:latin typeface="+mn-lt"/>
                        <a:ea typeface="+mn-ea"/>
                        <a:cs typeface="+mn-cs"/>
                      </a:endParaRPr>
                    </a:p>
                  </a:txBody>
                  <a:tcPr marT="45712" marB="45712"/>
                </a:tc>
              </a:tr>
              <a:tr h="193035">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 – 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11-19-913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Ganesh </a:t>
                      </a:r>
                      <a:r>
                        <a:rPr lang="en-US" sz="1800" kern="1200" dirty="0" err="1" smtClean="0">
                          <a:solidFill>
                            <a:schemeClr val="dk1"/>
                          </a:solidFill>
                          <a:latin typeface="+mn-lt"/>
                          <a:ea typeface="+mn-ea"/>
                          <a:cs typeface="+mn-cs"/>
                        </a:rPr>
                        <a:t>Venkatesan</a:t>
                      </a:r>
                      <a:endParaRPr lang="en-US" sz="1800" kern="1200" dirty="0" smtClean="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ISTA to RSTA measurement</a:t>
                      </a:r>
                      <a:r>
                        <a:rPr lang="en-US" sz="1800" kern="1200" baseline="0" dirty="0" smtClean="0">
                          <a:solidFill>
                            <a:schemeClr val="dk1"/>
                          </a:solidFill>
                          <a:latin typeface="+mn-lt"/>
                          <a:ea typeface="+mn-ea"/>
                          <a:cs typeface="+mn-cs"/>
                        </a:rPr>
                        <a:t> reporting negotiation</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Supportive</a:t>
                      </a:r>
                      <a:r>
                        <a:rPr lang="en-US" sz="1800" kern="1200" baseline="0" dirty="0" smtClean="0">
                          <a:solidFill>
                            <a:schemeClr val="dk1"/>
                          </a:solidFill>
                          <a:latin typeface="+mn-lt"/>
                          <a:ea typeface="+mn-ea"/>
                          <a:cs typeface="+mn-cs"/>
                        </a:rPr>
                        <a:t> material</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Presented in </a:t>
                      </a:r>
                      <a:r>
                        <a:rPr lang="en-US" sz="1600" kern="1200" dirty="0" err="1" smtClean="0">
                          <a:solidFill>
                            <a:schemeClr val="dk1"/>
                          </a:solidFill>
                          <a:latin typeface="+mn-lt"/>
                          <a:ea typeface="+mn-ea"/>
                          <a:cs typeface="+mn-cs"/>
                        </a:rPr>
                        <a:t>conjuction</a:t>
                      </a:r>
                      <a:r>
                        <a:rPr lang="en-US" sz="1600" kern="1200" baseline="0" dirty="0" smtClean="0">
                          <a:solidFill>
                            <a:schemeClr val="dk1"/>
                          </a:solidFill>
                          <a:latin typeface="+mn-lt"/>
                          <a:ea typeface="+mn-ea"/>
                          <a:cs typeface="+mn-cs"/>
                        </a:rPr>
                        <a:t> with 11-19-481</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2205045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7621050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72933485"/>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submissions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13396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11-19-481</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85989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419565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289300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5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comment resolution (as per submission ordering)</a:t>
            </a:r>
          </a:p>
          <a:p>
            <a:pPr algn="just">
              <a:spcBef>
                <a:spcPct val="20000"/>
              </a:spcBef>
              <a:buFontTx/>
              <a:buChar char="•"/>
            </a:pPr>
            <a:r>
              <a:rPr lang="en-US" altLang="en-US" sz="2000" b="0" dirty="0" smtClean="0"/>
              <a:t>Review </a:t>
            </a:r>
            <a:r>
              <a:rPr lang="en-US" altLang="en-US" sz="2000" b="0" dirty="0" smtClean="0"/>
              <a:t>CID assignment and status (</a:t>
            </a:r>
            <a:r>
              <a:rPr lang="en-US" altLang="en-US" sz="2000" b="0" dirty="0" smtClean="0"/>
              <a:t>15min – in accordance to submission ordering)</a:t>
            </a:r>
            <a:endParaRPr lang="en-US" altLang="en-US" sz="2000" b="0" dirty="0" smtClean="0"/>
          </a:p>
          <a:p>
            <a:pPr algn="just">
              <a:spcBef>
                <a:spcPct val="20000"/>
              </a:spcBef>
              <a:buFontTx/>
              <a:buChar char="•"/>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626161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5</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940368829"/>
              </p:ext>
            </p:extLst>
          </p:nvPr>
        </p:nvGraphicFramePr>
        <p:xfrm>
          <a:off x="551384" y="2060848"/>
          <a:ext cx="10724100" cy="3809896"/>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11-19-516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10min/As needed</a:t>
                      </a:r>
                      <a:endParaRPr lang="en-US" sz="1600" dirty="0"/>
                    </a:p>
                  </a:txBody>
                  <a:tcPr marT="45712" marB="45712"/>
                </a:tc>
              </a:tr>
              <a:tr h="289552">
                <a:tc>
                  <a:txBody>
                    <a:bodyPr/>
                    <a:lstStyle/>
                    <a:p>
                      <a:pPr marL="0" algn="l" defTabSz="914400" rtl="0" eaLnBrk="1" latinLnBrk="0" hangingPunct="1"/>
                      <a:r>
                        <a:rPr lang="en-US" sz="1800" kern="1200" dirty="0" smtClean="0">
                          <a:solidFill>
                            <a:schemeClr val="dk1"/>
                          </a:solidFill>
                          <a:latin typeface="+mn-lt"/>
                          <a:ea typeface="+mn-ea"/>
                          <a:cs typeface="+mn-cs"/>
                        </a:rPr>
                        <a:t>11-19-718</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Nehru</a:t>
                      </a:r>
                      <a:r>
                        <a:rPr lang="en-US" sz="1800" kern="1200" baseline="0" dirty="0" smtClean="0">
                          <a:solidFill>
                            <a:schemeClr val="dk1"/>
                          </a:solidFill>
                          <a:latin typeface="+mn-lt"/>
                          <a:ea typeface="+mn-ea"/>
                          <a:cs typeface="+mn-cs"/>
                        </a:rPr>
                        <a:t> Bhandaru</a:t>
                      </a:r>
                      <a:endParaRPr lang="en-US" sz="18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LB 240 some security comment resolution</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50min </a:t>
                      </a:r>
                      <a:endParaRPr lang="en-US" sz="1600" kern="1200" dirty="0">
                        <a:solidFill>
                          <a:schemeClr val="dk1"/>
                        </a:solidFill>
                        <a:latin typeface="+mn-lt"/>
                        <a:ea typeface="+mn-ea"/>
                        <a:cs typeface="+mn-cs"/>
                      </a:endParaRPr>
                    </a:p>
                  </a:txBody>
                  <a:tcPr marT="45712" marB="45712"/>
                </a:tc>
              </a:tr>
              <a:tr h="320032">
                <a:tc>
                  <a:txBody>
                    <a:bodyPr/>
                    <a:lstStyle/>
                    <a:p>
                      <a:r>
                        <a:rPr lang="en-US" dirty="0" smtClean="0"/>
                        <a:t>11-19-431</a:t>
                      </a:r>
                      <a:endParaRPr lang="en-US" dirty="0"/>
                    </a:p>
                  </a:txBody>
                  <a:tcPr marT="45712" marB="45712"/>
                </a:tc>
                <a:tc>
                  <a:txBody>
                    <a:bodyPr/>
                    <a:lstStyle/>
                    <a:p>
                      <a:r>
                        <a:rPr lang="en-US" dirty="0" smtClean="0"/>
                        <a:t>Editor</a:t>
                      </a:r>
                      <a:endParaRPr lang="en-US" dirty="0"/>
                    </a:p>
                  </a:txBody>
                  <a:tcPr marT="45712" marB="45712"/>
                </a:tc>
                <a:tc>
                  <a:txBody>
                    <a:bodyPr/>
                    <a:lstStyle/>
                    <a:p>
                      <a:r>
                        <a:rPr lang="en-US" altLang="en-US" sz="1800" b="0" dirty="0" smtClean="0"/>
                        <a:t>CR assignment and current status of open call for CR volunteers</a:t>
                      </a:r>
                      <a:endParaRPr lang="en-US" dirty="0"/>
                    </a:p>
                  </a:txBody>
                  <a:tcPr marT="45712" marB="45712"/>
                </a:tc>
                <a:tc>
                  <a:txBody>
                    <a:bodyPr/>
                    <a:lstStyle/>
                    <a:p>
                      <a:r>
                        <a:rPr lang="en-US" dirty="0" smtClean="0"/>
                        <a:t>CR</a:t>
                      </a:r>
                      <a:endParaRPr lang="en-US" dirty="0"/>
                    </a:p>
                  </a:txBody>
                  <a:tcPr marT="45712" marB="45712"/>
                </a:tc>
                <a:tc>
                  <a:txBody>
                    <a:bodyPr/>
                    <a:lstStyle/>
                    <a:p>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200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11-19-708</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Niranjan Grandhe</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effectLst/>
                          <a:latin typeface="+mn-lt"/>
                          <a:ea typeface="+mn-ea"/>
                          <a:cs typeface="+mn-cs"/>
                        </a:rPr>
                        <a:t>CR</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for section 11-22-6-4-4</a:t>
                      </a:r>
                      <a:r>
                        <a:rPr lang="en-US" sz="1800" kern="1200" baseline="0" dirty="0" smtClean="0">
                          <a:solidFill>
                            <a:schemeClr val="dk1"/>
                          </a:solidFill>
                          <a:effectLst/>
                          <a:latin typeface="+mn-lt"/>
                          <a:ea typeface="+mn-ea"/>
                          <a:cs typeface="+mn-cs"/>
                        </a:rPr>
                        <a:t> </a:t>
                      </a:r>
                      <a:r>
                        <a:rPr lang="en-US" sz="1800" kern="1200" dirty="0" smtClean="0">
                          <a:solidFill>
                            <a:schemeClr val="dk1"/>
                          </a:solidFill>
                          <a:effectLst/>
                          <a:latin typeface="+mn-lt"/>
                          <a:ea typeface="+mn-ea"/>
                          <a:cs typeface="+mn-cs"/>
                        </a:rPr>
                        <a:t>part1</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30min</a:t>
                      </a:r>
                    </a:p>
                  </a:txBody>
                  <a:tcPr marT="45712" marB="45712"/>
                </a:tc>
              </a:tr>
              <a:tr h="365752">
                <a:tc>
                  <a:txBody>
                    <a:bodyPr/>
                    <a:lstStyle/>
                    <a:p>
                      <a:r>
                        <a:rPr lang="en-US" dirty="0" smtClean="0"/>
                        <a:t>11-19-666</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D3.0</a:t>
                      </a:r>
                      <a:r>
                        <a:rPr lang="en-US" baseline="0" dirty="0" smtClean="0"/>
                        <a:t> bug fixes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20min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a:t>
                      </a:r>
                      <a:r>
                        <a:rPr lang="en-US" sz="1600" kern="1200" baseline="0" dirty="0" smtClean="0">
                          <a:solidFill>
                            <a:schemeClr val="dk1"/>
                          </a:solidFill>
                          <a:latin typeface="+mn-lt"/>
                          <a:ea typeface="+mn-ea"/>
                          <a:cs typeface="+mn-cs"/>
                        </a:rPr>
                        <a:t>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41616368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11-19-718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11-19-718r3 for CIDs </a:t>
            </a:r>
            <a:r>
              <a:rPr lang="en-US" b="0" dirty="0"/>
              <a:t> 1090, 2222, 2318, 2319, 1906, 1459, 1460, 1461, 1458, 2320</a:t>
            </a:r>
            <a:r>
              <a:rPr lang="en-US" b="0" dirty="0" smtClean="0"/>
              <a:t>, 1457</a:t>
            </a:r>
            <a:r>
              <a:rPr lang="en-US" b="0" dirty="0"/>
              <a:t>, 1293, 1029, 2221, 1030, 1031, 2313, 2323, 2395, 2017</a:t>
            </a:r>
            <a:r>
              <a:rPr lang="en-US" b="0" dirty="0" smtClean="0"/>
              <a:t>, 1903</a:t>
            </a:r>
            <a:r>
              <a:rPr lang="en-US" b="0" dirty="0"/>
              <a:t>, 1905</a:t>
            </a:r>
            <a:r>
              <a:rPr lang="en-US" b="0" dirty="0" smtClean="0"/>
              <a:t>, </a:t>
            </a:r>
            <a:r>
              <a:rPr lang="en-US" b="0" dirty="0"/>
              <a:t>2237, 2076, 1032, 1034, </a:t>
            </a:r>
            <a:r>
              <a:rPr lang="en-US" b="0" dirty="0" smtClean="0"/>
              <a:t>2289 and 1751, </a:t>
            </a:r>
            <a:r>
              <a:rPr lang="en-US" b="0" dirty="0" smtClean="0"/>
              <a:t>instruct the technical editor to incorporate it in the P802.11az draft and grant the editor editorial license. </a:t>
            </a:r>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Peter Yee </a:t>
            </a:r>
          </a:p>
          <a:p>
            <a:pPr marL="0" indent="0"/>
            <a:r>
              <a:rPr lang="en-US" dirty="0" smtClean="0"/>
              <a:t>Results </a:t>
            </a:r>
            <a:r>
              <a:rPr lang="en-US" b="0" dirty="0" smtClean="0"/>
              <a:t>(Y/N/A): 22/0/2</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98785589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11-19-708</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11-19-708r1 for CIDs </a:t>
            </a:r>
            <a:r>
              <a:rPr lang="en-US" b="0" dirty="0"/>
              <a:t> </a:t>
            </a:r>
            <a:r>
              <a:rPr lang="en-GB" b="0" dirty="0"/>
              <a:t>2186</a:t>
            </a:r>
            <a:r>
              <a:rPr lang="en-GB" b="0" dirty="0" smtClean="0"/>
              <a:t>, 2188</a:t>
            </a:r>
            <a:r>
              <a:rPr lang="en-GB" b="0" dirty="0"/>
              <a:t>, 2189, 2190, 2193, 2196, 2201, 2202, </a:t>
            </a:r>
            <a:r>
              <a:rPr lang="en-GB" b="0" dirty="0" smtClean="0"/>
              <a:t>2514, 2515</a:t>
            </a:r>
            <a:r>
              <a:rPr lang="en-US" b="0" dirty="0" smtClean="0"/>
              <a:t> and </a:t>
            </a:r>
            <a:r>
              <a:rPr lang="en-US" b="0" dirty="0" smtClean="0"/>
              <a:t>instruct the technical editor to incorporate it in the comment resolution database. </a:t>
            </a:r>
          </a:p>
          <a:p>
            <a:pPr marL="0" indent="0"/>
            <a:endParaRPr lang="en-US" b="0" dirty="0" smtClean="0"/>
          </a:p>
          <a:p>
            <a:pPr marL="0" indent="0"/>
            <a:r>
              <a:rPr lang="en-US" b="0" dirty="0" smtClean="0"/>
              <a:t>Moved: Niranjan Grandhe</a:t>
            </a:r>
          </a:p>
          <a:p>
            <a:pPr marL="0" indent="0"/>
            <a:r>
              <a:rPr lang="en-US" b="0" dirty="0" smtClean="0"/>
              <a:t>Second: Ganesh </a:t>
            </a:r>
            <a:r>
              <a:rPr lang="en-US" b="0" dirty="0" err="1" smtClean="0"/>
              <a:t>Venkatesan</a:t>
            </a:r>
            <a:endParaRPr lang="en-US" b="0" dirty="0" smtClean="0"/>
          </a:p>
          <a:p>
            <a:pPr marL="0" indent="0"/>
            <a:r>
              <a:rPr lang="en-US" dirty="0" smtClean="0"/>
              <a:t>Results </a:t>
            </a:r>
            <a:r>
              <a:rPr lang="en-US" b="0" dirty="0" smtClean="0"/>
              <a:t>(Y/N/A): 19/0/1</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6613247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11-19-666</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text changes for bug #1 as proposed by document 11-19-666r1 </a:t>
            </a:r>
            <a:r>
              <a:rPr lang="en-US" b="0" dirty="0" smtClean="0"/>
              <a:t>instruct the technical editor to incorporate it P802.11az draft and grand editorial license to the editor. </a:t>
            </a:r>
          </a:p>
          <a:p>
            <a:pPr marL="0" indent="0"/>
            <a:endParaRPr lang="en-US" b="0" dirty="0" smtClean="0"/>
          </a:p>
          <a:p>
            <a:pPr marL="0" indent="0"/>
            <a:r>
              <a:rPr lang="en-US" b="0" dirty="0" smtClean="0"/>
              <a:t>Moved: Ganesh </a:t>
            </a:r>
            <a:r>
              <a:rPr lang="en-US" b="0" dirty="0" err="1" smtClean="0"/>
              <a:t>Venkatesan</a:t>
            </a:r>
            <a:endParaRPr lang="en-US" b="0" dirty="0" smtClean="0"/>
          </a:p>
          <a:p>
            <a:pPr marL="0" indent="0"/>
            <a:r>
              <a:rPr lang="en-US" b="0" dirty="0" smtClean="0"/>
              <a:t>Second: Assaf Kasher </a:t>
            </a:r>
          </a:p>
          <a:p>
            <a:pPr marL="0" indent="0"/>
            <a:r>
              <a:rPr lang="en-US" dirty="0" smtClean="0"/>
              <a:t>Results </a:t>
            </a:r>
            <a:r>
              <a:rPr lang="en-US" b="0" dirty="0" smtClean="0"/>
              <a:t>(Y/N/A): 19/0/0</a:t>
            </a:r>
          </a:p>
          <a:p>
            <a:pPr marL="0" indent="0"/>
            <a:r>
              <a:rPr lang="en-US" b="0" dirty="0" smtClean="0"/>
              <a:t>Motion passes</a:t>
            </a:r>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65756038"/>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098947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a:t>
            </a:r>
            <a:r>
              <a:rPr lang="en-US" altLang="en-US" b="0" dirty="0" smtClean="0">
                <a:latin typeface="Calibri" pitchFamily="34" charset="0"/>
                <a:cs typeface="Calibri" pitchFamily="34" charset="0"/>
              </a:rPr>
              <a:t>Chair.</a:t>
            </a:r>
            <a:r>
              <a:rPr lang="en-US" altLang="en-US" b="0" dirty="0">
                <a:latin typeface="Calibri" pitchFamily="34" charset="0"/>
                <a:cs typeface="Calibri" pitchFamily="34" charset="0"/>
              </a:rPr>
              <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390766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a:solidFill>
                  <a:schemeClr val="tx2"/>
                </a:solidFill>
              </a:rPr>
              <a:t>6</a:t>
            </a:r>
            <a:r>
              <a:rPr lang="en-US" altLang="en-US" dirty="0" smtClean="0">
                <a:solidFill>
                  <a:schemeClr val="tx2"/>
                </a:solidFill>
              </a:rPr>
              <a:t> </a:t>
            </a:r>
            <a:r>
              <a:rPr lang="en-US" altLang="en-US" dirty="0">
                <a:solidFill>
                  <a:schemeClr val="tx2"/>
                </a:solidFill>
              </a:rPr>
              <a:t>discussion items</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(9 min</a:t>
            </a:r>
            <a:r>
              <a:rPr lang="en-US" altLang="en-US" sz="2000" b="0" dirty="0" smtClean="0"/>
              <a:t>)</a:t>
            </a:r>
          </a:p>
          <a:p>
            <a:pPr algn="just">
              <a:spcBef>
                <a:spcPct val="20000"/>
              </a:spcBef>
              <a:buFontTx/>
              <a:buChar char="•"/>
            </a:pPr>
            <a:r>
              <a:rPr lang="en-US" altLang="en-US" sz="2000" b="0" dirty="0" smtClean="0"/>
              <a:t>Agenda </a:t>
            </a:r>
            <a:r>
              <a:rPr lang="en-US" altLang="en-US" sz="2000" b="0" dirty="0"/>
              <a:t>setting and presentation ordering for this meeting slot (5 min) </a:t>
            </a:r>
            <a:endParaRPr lang="en-US" altLang="en-US" sz="2000" b="0" dirty="0" smtClean="0"/>
          </a:p>
          <a:p>
            <a:pPr algn="just">
              <a:spcBef>
                <a:spcPct val="20000"/>
              </a:spcBef>
              <a:buFontTx/>
              <a:buChar char="•"/>
            </a:pPr>
            <a:r>
              <a:rPr lang="en-US" altLang="en-US" sz="2000" b="0" dirty="0" smtClean="0"/>
              <a:t>Review comment resolution (as per submission ordering)</a:t>
            </a:r>
          </a:p>
          <a:p>
            <a:pPr algn="just">
              <a:spcBef>
                <a:spcPct val="20000"/>
              </a:spcBef>
              <a:buFontTx/>
              <a:buChar char="•"/>
            </a:pPr>
            <a:r>
              <a:rPr lang="en-US" altLang="en-US" sz="2000" b="0" dirty="0" smtClean="0"/>
              <a:t>Review timelines.</a:t>
            </a:r>
          </a:p>
          <a:p>
            <a:pPr algn="just">
              <a:spcBef>
                <a:spcPct val="20000"/>
              </a:spcBef>
              <a:buFontTx/>
              <a:buChar char="•"/>
            </a:pPr>
            <a:r>
              <a:rPr lang="en-US" altLang="en-US" sz="2000" b="0" dirty="0" smtClean="0"/>
              <a:t>Review achievements for the week and targets towards July.</a:t>
            </a:r>
          </a:p>
          <a:p>
            <a:pPr algn="just">
              <a:spcBef>
                <a:spcPct val="20000"/>
              </a:spcBef>
              <a:buFontTx/>
              <a:buChar char="•"/>
            </a:pPr>
            <a:r>
              <a:rPr lang="en-US" altLang="en-US" sz="2000" b="0" dirty="0" smtClean="0"/>
              <a:t>Set </a:t>
            </a:r>
            <a:r>
              <a:rPr lang="en-US" altLang="en-US" sz="2000" b="0" dirty="0" err="1" smtClean="0"/>
              <a:t>telecon</a:t>
            </a:r>
            <a:r>
              <a:rPr lang="en-US" altLang="en-US" sz="2000" b="0" dirty="0"/>
              <a:t> </a:t>
            </a:r>
            <a:r>
              <a:rPr lang="en-US" altLang="en-US" sz="2000" b="0" dirty="0" smtClean="0"/>
              <a:t>times.</a:t>
            </a:r>
          </a:p>
          <a:p>
            <a:pPr marL="0" indent="0" algn="just">
              <a:spcBef>
                <a:spcPct val="20000"/>
              </a:spcBef>
            </a:pPr>
            <a:endParaRPr lang="en-US" altLang="en-US" sz="2000" b="0" dirty="0" smtClean="0"/>
          </a:p>
          <a:p>
            <a:pPr marL="0" indent="0" algn="just">
              <a:spcBef>
                <a:spcPct val="20000"/>
              </a:spcBef>
            </a:pP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4800959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273086914"/>
              </p:ext>
            </p:extLst>
          </p:nvPr>
        </p:nvGraphicFramePr>
        <p:xfrm>
          <a:off x="551384" y="2060848"/>
          <a:ext cx="10724100" cy="3566064"/>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11-19-516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t>
                      </a:r>
                      <a:r>
                        <a:rPr lang="en-US" sz="1600" baseline="0" dirty="0" smtClean="0"/>
                        <a:t> 10min </a:t>
                      </a:r>
                      <a:r>
                        <a:rPr lang="en-US" sz="1600" dirty="0" smtClean="0"/>
                        <a:t>needed for closing</a:t>
                      </a:r>
                      <a:endParaRPr lang="en-US" sz="1600" dirty="0"/>
                    </a:p>
                  </a:txBody>
                  <a:tcPr marT="45712" marB="45712"/>
                </a:tc>
              </a:tr>
              <a:tr h="365752">
                <a:tc>
                  <a:txBody>
                    <a:bodyPr/>
                    <a:lstStyle/>
                    <a:p>
                      <a:r>
                        <a:rPr lang="en-US" dirty="0" smtClean="0"/>
                        <a:t>11-19-842 </a:t>
                      </a:r>
                      <a:endParaRPr lang="en-US" dirty="0"/>
                    </a:p>
                  </a:txBody>
                  <a:tcPr marT="45712" marB="45712"/>
                </a:tc>
                <a:tc>
                  <a:txBody>
                    <a:bodyPr/>
                    <a:lstStyle/>
                    <a:p>
                      <a:r>
                        <a:rPr lang="en-US" dirty="0" smtClean="0"/>
                        <a:t>Assaf Kasher</a:t>
                      </a:r>
                      <a:endParaRPr lang="en-US" dirty="0"/>
                    </a:p>
                  </a:txBody>
                  <a:tcPr marT="45712" marB="45712"/>
                </a:tc>
                <a:tc>
                  <a:txBody>
                    <a:bodyPr/>
                    <a:lstStyle/>
                    <a:p>
                      <a:r>
                        <a:rPr lang="en-US" dirty="0" smtClean="0"/>
                        <a:t>presentation on clause 11 DMG CIDs</a:t>
                      </a:r>
                      <a:endParaRPr lang="en-US" dirty="0"/>
                    </a:p>
                  </a:txBody>
                  <a:tcPr marT="45712" marB="45712"/>
                </a:tc>
                <a:tc>
                  <a:txBody>
                    <a:bodyPr/>
                    <a:lstStyle/>
                    <a:p>
                      <a:r>
                        <a:rPr lang="en-US" dirty="0" smtClean="0"/>
                        <a:t>CR</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10min</a:t>
                      </a:r>
                      <a:endParaRPr lang="en-US" sz="1600" kern="1200" dirty="0">
                        <a:solidFill>
                          <a:schemeClr val="dk1"/>
                        </a:solidFill>
                        <a:latin typeface="+mn-lt"/>
                        <a:ea typeface="+mn-ea"/>
                        <a:cs typeface="+mn-cs"/>
                      </a:endParaRPr>
                    </a:p>
                  </a:txBody>
                  <a:tcPr marT="45712" marB="45712"/>
                </a:tc>
              </a:tr>
              <a:tr h="182876">
                <a:tc>
                  <a:txBody>
                    <a:bodyPr/>
                    <a:lstStyle/>
                    <a:p>
                      <a:pPr marL="0" algn="l" defTabSz="914400" rtl="0" eaLnBrk="1" latinLnBrk="0" hangingPunct="1"/>
                      <a:r>
                        <a:rPr lang="en-US" sz="1800" kern="1200" dirty="0" smtClean="0">
                          <a:solidFill>
                            <a:schemeClr val="dk1"/>
                          </a:solidFill>
                          <a:latin typeface="+mn-lt"/>
                          <a:ea typeface="+mn-ea"/>
                          <a:cs typeface="+mn-cs"/>
                        </a:rPr>
                        <a:t>11-19-677</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Qi Wang </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err="1" smtClean="0">
                          <a:solidFill>
                            <a:schemeClr val="dk1"/>
                          </a:solidFill>
                          <a:latin typeface="+mn-lt"/>
                          <a:ea typeface="+mn-ea"/>
                          <a:cs typeface="+mn-cs"/>
                        </a:rPr>
                        <a:t>AoD</a:t>
                      </a:r>
                      <a:r>
                        <a:rPr lang="en-US" sz="1800" kern="1200" dirty="0" smtClean="0">
                          <a:solidFill>
                            <a:schemeClr val="dk1"/>
                          </a:solidFill>
                          <a:latin typeface="+mn-lt"/>
                          <a:ea typeface="+mn-ea"/>
                          <a:cs typeface="+mn-cs"/>
                        </a:rPr>
                        <a:t> in passive ranging – follow up</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CR MAC</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182876">
                <a:tc>
                  <a:txBody>
                    <a:bodyPr/>
                    <a:lstStyle/>
                    <a:p>
                      <a:r>
                        <a:rPr lang="en-US" dirty="0" smtClean="0"/>
                        <a:t>11-19-676</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CIDs</a:t>
                      </a:r>
                      <a:r>
                        <a:rPr lang="en-US" baseline="0" dirty="0" smtClean="0"/>
                        <a:t> on TF formats – follow up</a:t>
                      </a:r>
                      <a:endParaRPr lang="en-US" dirty="0"/>
                    </a:p>
                  </a:txBody>
                  <a:tcPr marT="45712" marB="45712"/>
                </a:tc>
                <a:tc>
                  <a:txBody>
                    <a:bodyPr/>
                    <a:lstStyle/>
                    <a:p>
                      <a:r>
                        <a:rPr lang="en-US" dirty="0" smtClean="0"/>
                        <a:t>CR MAC</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11-19-678</a:t>
                      </a:r>
                      <a:endParaRPr lang="en-US" dirty="0"/>
                    </a:p>
                  </a:txBody>
                  <a:tcPr marT="45712" marB="45712"/>
                </a:tc>
                <a:tc>
                  <a:txBody>
                    <a:bodyPr/>
                    <a:lstStyle/>
                    <a:p>
                      <a:r>
                        <a:rPr lang="en-US" dirty="0" smtClean="0"/>
                        <a:t>Dibakar Das</a:t>
                      </a:r>
                      <a:endParaRPr lang="en-US" dirty="0"/>
                    </a:p>
                  </a:txBody>
                  <a:tcPr marT="45712" marB="45712"/>
                </a:tc>
                <a:tc>
                  <a:txBody>
                    <a:bodyPr/>
                    <a:lstStyle/>
                    <a:p>
                      <a:r>
                        <a:rPr lang="en-US" dirty="0" smtClean="0"/>
                        <a:t>CR for CID 1115</a:t>
                      </a:r>
                      <a:endParaRPr lang="en-US" dirty="0"/>
                    </a:p>
                  </a:txBody>
                  <a:tcPr marT="45712" marB="45712"/>
                </a:tc>
                <a:tc>
                  <a:txBody>
                    <a:bodyPr/>
                    <a:lstStyle/>
                    <a:p>
                      <a:r>
                        <a:rPr lang="en-US" dirty="0" smtClean="0"/>
                        <a:t>CR MAC</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15min</a:t>
                      </a:r>
                      <a:endParaRPr lang="en-US" sz="1600" kern="1200" dirty="0">
                        <a:solidFill>
                          <a:schemeClr val="dk1"/>
                        </a:solidFill>
                        <a:latin typeface="+mn-lt"/>
                        <a:ea typeface="+mn-ea"/>
                        <a:cs typeface="+mn-cs"/>
                      </a:endParaRPr>
                    </a:p>
                  </a:txBody>
                  <a:tcPr marT="45712" marB="45712"/>
                </a:tc>
              </a:tr>
              <a:tr h="365752">
                <a:tc>
                  <a:txBody>
                    <a:bodyPr/>
                    <a:lstStyle/>
                    <a:p>
                      <a:r>
                        <a:rPr lang="en-US" dirty="0" smtClean="0"/>
                        <a:t>11-19-885</a:t>
                      </a:r>
                      <a:endParaRPr lang="en-US" dirty="0"/>
                    </a:p>
                  </a:txBody>
                  <a:tcPr marT="45712" marB="45712"/>
                </a:tc>
                <a:tc>
                  <a:txBody>
                    <a:bodyPr/>
                    <a:lstStyle/>
                    <a:p>
                      <a:r>
                        <a:rPr lang="en-US" dirty="0" smtClean="0"/>
                        <a:t>Niranjan Grandhe</a:t>
                      </a:r>
                      <a:endParaRPr lang="en-US" dirty="0"/>
                    </a:p>
                  </a:txBody>
                  <a:tcPr marT="45712" marB="45712"/>
                </a:tc>
                <a:tc>
                  <a:txBody>
                    <a:bodyPr/>
                    <a:lstStyle/>
                    <a:p>
                      <a:r>
                        <a:rPr lang="en-US" dirty="0" smtClean="0"/>
                        <a:t>CR for section 11.22.6.4.4</a:t>
                      </a:r>
                      <a:endParaRPr lang="en-US" dirty="0"/>
                    </a:p>
                  </a:txBody>
                  <a:tcPr marT="45712" marB="45712"/>
                </a:tc>
                <a:tc>
                  <a:txBody>
                    <a:bodyPr/>
                    <a:lstStyle/>
                    <a:p>
                      <a:r>
                        <a:rPr lang="en-US" dirty="0" smtClean="0"/>
                        <a:t>CR MAC</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30min – as time permits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075674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 ordering for slot # </a:t>
            </a:r>
            <a:r>
              <a:rPr lang="en-US" dirty="0" smtClean="0"/>
              <a:t>6</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818227778"/>
              </p:ext>
            </p:extLst>
          </p:nvPr>
        </p:nvGraphicFramePr>
        <p:xfrm>
          <a:off x="551384" y="2060848"/>
          <a:ext cx="10724100" cy="2743136"/>
        </p:xfrm>
        <a:graphic>
          <a:graphicData uri="http://schemas.openxmlformats.org/drawingml/2006/table">
            <a:tbl>
              <a:tblPr firstRow="1" bandRow="1">
                <a:tableStyleId>{21E4AEA4-8DFA-4A89-87EB-49C32662AFE0}</a:tableStyleId>
              </a:tblPr>
              <a:tblGrid>
                <a:gridCol w="1296144"/>
                <a:gridCol w="1825049"/>
                <a:gridCol w="4160642"/>
                <a:gridCol w="1863181"/>
                <a:gridCol w="1579084"/>
              </a:tblGrid>
              <a:tr h="305408">
                <a:tc>
                  <a:txBody>
                    <a:bodyPr/>
                    <a:lstStyle/>
                    <a:p>
                      <a:pPr algn="ctr"/>
                      <a:r>
                        <a:rPr lang="en-US" sz="1800" dirty="0" smtClean="0"/>
                        <a:t>DCN</a:t>
                      </a:r>
                      <a:endParaRPr lang="en-US" sz="1800" dirty="0"/>
                    </a:p>
                  </a:txBody>
                  <a:tcPr marT="45712" marB="45712"/>
                </a:tc>
                <a:tc>
                  <a:txBody>
                    <a:bodyPr/>
                    <a:lstStyle/>
                    <a:p>
                      <a:pPr algn="ctr"/>
                      <a:r>
                        <a:rPr lang="en-US" sz="1800" dirty="0" smtClean="0"/>
                        <a:t>Presenter</a:t>
                      </a:r>
                      <a:endParaRPr lang="en-US" sz="1800" dirty="0"/>
                    </a:p>
                  </a:txBody>
                  <a:tcPr marT="45712" marB="45712"/>
                </a:tc>
                <a:tc>
                  <a:txBody>
                    <a:bodyPr/>
                    <a:lstStyle/>
                    <a:p>
                      <a:pPr algn="ctr"/>
                      <a:r>
                        <a:rPr lang="en-US" sz="1800" dirty="0" smtClean="0"/>
                        <a:t>Title</a:t>
                      </a:r>
                      <a:endParaRPr lang="en-US" sz="1800" dirty="0"/>
                    </a:p>
                  </a:txBody>
                  <a:tcPr marT="45712" marB="45712"/>
                </a:tc>
                <a:tc>
                  <a:txBody>
                    <a:bodyPr/>
                    <a:lstStyle/>
                    <a:p>
                      <a:pPr algn="ctr"/>
                      <a:r>
                        <a:rPr lang="en-US" sz="1800" dirty="0" smtClean="0"/>
                        <a:t>Topic</a:t>
                      </a:r>
                      <a:endParaRPr lang="en-US" sz="1800" dirty="0"/>
                    </a:p>
                  </a:txBody>
                  <a:tcPr marT="45712" marB="45712"/>
                </a:tc>
                <a:tc>
                  <a:txBody>
                    <a:bodyPr/>
                    <a:lstStyle/>
                    <a:p>
                      <a:pPr algn="ctr"/>
                      <a:r>
                        <a:rPr lang="en-US" sz="1800" dirty="0" smtClean="0"/>
                        <a:t>Time</a:t>
                      </a:r>
                      <a:r>
                        <a:rPr lang="en-US" sz="1800" baseline="0" dirty="0" smtClean="0"/>
                        <a:t> allocation</a:t>
                      </a:r>
                      <a:endParaRPr lang="en-US" sz="1800" dirty="0"/>
                    </a:p>
                  </a:txBody>
                  <a:tcPr marT="45712" marB="45712"/>
                </a:tc>
              </a:tr>
              <a:tr h="305408">
                <a:tc>
                  <a:txBody>
                    <a:bodyPr/>
                    <a:lstStyle/>
                    <a:p>
                      <a:pPr marL="0" algn="l" defTabSz="914400" rtl="0" eaLnBrk="1" latinLnBrk="0" hangingPunct="1"/>
                      <a:r>
                        <a:rPr lang="en-US" sz="1600" strike="noStrike" kern="1200" dirty="0" smtClean="0">
                          <a:solidFill>
                            <a:schemeClr val="dk1"/>
                          </a:solidFill>
                          <a:latin typeface="+mn-lt"/>
                          <a:ea typeface="+mn-ea"/>
                          <a:cs typeface="+mn-cs"/>
                        </a:rPr>
                        <a:t>11-19-516</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Jonathan Segev</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err="1" smtClean="0">
                          <a:solidFill>
                            <a:schemeClr val="dk1"/>
                          </a:solidFill>
                          <a:latin typeface="+mn-lt"/>
                          <a:ea typeface="+mn-ea"/>
                          <a:cs typeface="+mn-cs"/>
                        </a:rPr>
                        <a:t>TGaz</a:t>
                      </a:r>
                      <a:r>
                        <a:rPr lang="en-US" sz="1600" strike="noStrike" kern="1200" dirty="0" smtClean="0">
                          <a:solidFill>
                            <a:schemeClr val="dk1"/>
                          </a:solidFill>
                          <a:latin typeface="+mn-lt"/>
                          <a:ea typeface="+mn-ea"/>
                          <a:cs typeface="+mn-cs"/>
                        </a:rPr>
                        <a:t> March 2019</a:t>
                      </a:r>
                      <a:r>
                        <a:rPr lang="en-US" sz="1600" strike="noStrike" kern="1200" baseline="0" dirty="0" smtClean="0">
                          <a:solidFill>
                            <a:schemeClr val="dk1"/>
                          </a:solidFill>
                          <a:latin typeface="+mn-lt"/>
                          <a:ea typeface="+mn-ea"/>
                          <a:cs typeface="+mn-cs"/>
                        </a:rPr>
                        <a:t> </a:t>
                      </a:r>
                      <a:r>
                        <a:rPr lang="en-US" sz="1600" strike="noStrike" kern="1200" dirty="0" smtClean="0">
                          <a:solidFill>
                            <a:schemeClr val="dk1"/>
                          </a:solidFill>
                          <a:latin typeface="+mn-lt"/>
                          <a:ea typeface="+mn-ea"/>
                          <a:cs typeface="+mn-cs"/>
                        </a:rPr>
                        <a:t>Agenda</a:t>
                      </a:r>
                      <a:endParaRPr lang="en-US" sz="1600" strike="noStrike"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strike="noStrike" kern="1200" dirty="0" smtClean="0">
                          <a:solidFill>
                            <a:schemeClr val="dk1"/>
                          </a:solidFill>
                          <a:latin typeface="+mn-lt"/>
                          <a:ea typeface="+mn-ea"/>
                          <a:cs typeface="+mn-cs"/>
                        </a:rPr>
                        <a:t>Agenda Deck</a:t>
                      </a:r>
                      <a:endParaRPr lang="en-US" sz="1600" strike="noStrike" kern="1200" dirty="0">
                        <a:solidFill>
                          <a:schemeClr val="dk1"/>
                        </a:solidFill>
                        <a:latin typeface="+mn-lt"/>
                        <a:ea typeface="+mn-ea"/>
                        <a:cs typeface="+mn-cs"/>
                      </a:endParaRPr>
                    </a:p>
                  </a:txBody>
                  <a:tcPr marT="45712" marB="45712"/>
                </a:tc>
                <a:tc>
                  <a:txBody>
                    <a:bodyPr/>
                    <a:lstStyle/>
                    <a:p>
                      <a:r>
                        <a:rPr lang="en-US" sz="1600" dirty="0" smtClean="0"/>
                        <a:t>10min/</a:t>
                      </a:r>
                      <a:r>
                        <a:rPr lang="en-US" sz="1600" baseline="0" dirty="0" smtClean="0"/>
                        <a:t> 10min </a:t>
                      </a:r>
                      <a:r>
                        <a:rPr lang="en-US" sz="1600" dirty="0" smtClean="0"/>
                        <a:t>needed for closing</a:t>
                      </a:r>
                      <a:endParaRPr lang="en-US" sz="1600" dirty="0"/>
                    </a:p>
                  </a:txBody>
                  <a:tcPr marT="45712" marB="45712"/>
                </a:tc>
              </a:tr>
              <a:tr h="365752">
                <a:tc>
                  <a:txBody>
                    <a:bodyPr/>
                    <a:lstStyle/>
                    <a:p>
                      <a:r>
                        <a:rPr lang="en-US" dirty="0" smtClean="0"/>
                        <a:t>11-19-886</a:t>
                      </a:r>
                      <a:endParaRPr lang="en-US" dirty="0"/>
                    </a:p>
                  </a:txBody>
                  <a:tcPr marT="45712" marB="45712"/>
                </a:tc>
                <a:tc>
                  <a:txBody>
                    <a:bodyPr/>
                    <a:lstStyle/>
                    <a:p>
                      <a:r>
                        <a:rPr lang="en-US" dirty="0" smtClean="0"/>
                        <a:t>Niranjan</a:t>
                      </a:r>
                      <a:r>
                        <a:rPr lang="en-US" baseline="0" dirty="0" smtClean="0"/>
                        <a:t> Grandhe</a:t>
                      </a:r>
                      <a:endParaRPr lang="en-US" dirty="0"/>
                    </a:p>
                  </a:txBody>
                  <a:tcPr marT="45712" marB="45712"/>
                </a:tc>
                <a:tc>
                  <a:txBody>
                    <a:bodyPr/>
                    <a:lstStyle/>
                    <a:p>
                      <a:r>
                        <a:rPr lang="en-US" dirty="0" smtClean="0"/>
                        <a:t>CR for section 11.22.6.4.4</a:t>
                      </a:r>
                      <a:r>
                        <a:rPr lang="en-US" baseline="0" dirty="0" smtClean="0"/>
                        <a:t> CID 2337, 2338</a:t>
                      </a:r>
                      <a:endParaRPr lang="en-US" dirty="0"/>
                    </a:p>
                  </a:txBody>
                  <a:tcPr marT="45712" marB="45712"/>
                </a:tc>
                <a:tc>
                  <a:txBody>
                    <a:bodyPr/>
                    <a:lstStyle/>
                    <a:p>
                      <a:r>
                        <a:rPr lang="en-US" dirty="0" smtClean="0"/>
                        <a:t>CR</a:t>
                      </a:r>
                      <a:r>
                        <a:rPr lang="en-US" baseline="0" dirty="0" smtClean="0"/>
                        <a:t> MAC</a:t>
                      </a:r>
                      <a:endParaRPr lang="en-US" dirty="0"/>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As time permits</a:t>
                      </a:r>
                      <a:endParaRPr lang="en-US" sz="1600" kern="1200" dirty="0">
                        <a:solidFill>
                          <a:schemeClr val="dk1"/>
                        </a:solidFill>
                        <a:latin typeface="+mn-lt"/>
                        <a:ea typeface="+mn-ea"/>
                        <a:cs typeface="+mn-cs"/>
                      </a:endParaRPr>
                    </a:p>
                  </a:txBody>
                  <a:tcPr marT="45712" marB="45712"/>
                </a:tc>
              </a:tr>
              <a:tr h="365752">
                <a:tc>
                  <a:txBody>
                    <a:bodyPr/>
                    <a:lstStyle/>
                    <a:p>
                      <a:pPr marL="0" algn="l" defTabSz="914400" rtl="0" eaLnBrk="1" latinLnBrk="0" hangingPunct="1"/>
                      <a:r>
                        <a:rPr lang="en-US" sz="1800" kern="1200" dirty="0" smtClean="0">
                          <a:solidFill>
                            <a:schemeClr val="dk1"/>
                          </a:solidFill>
                          <a:latin typeface="+mn-lt"/>
                          <a:ea typeface="+mn-ea"/>
                          <a:cs typeface="+mn-cs"/>
                        </a:rPr>
                        <a:t>11-19-883</a:t>
                      </a:r>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Qi Wang</a:t>
                      </a: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Adding Dialog token to ranging trigger</a:t>
                      </a:r>
                      <a:r>
                        <a:rPr lang="en-US" sz="1800" kern="1200" baseline="0" dirty="0" smtClean="0">
                          <a:solidFill>
                            <a:schemeClr val="dk1"/>
                          </a:solidFill>
                          <a:latin typeface="+mn-lt"/>
                          <a:ea typeface="+mn-ea"/>
                          <a:cs typeface="+mn-cs"/>
                        </a:rPr>
                        <a:t> frames</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800" kern="1200" dirty="0" smtClean="0">
                          <a:solidFill>
                            <a:schemeClr val="dk1"/>
                          </a:solidFill>
                          <a:latin typeface="+mn-lt"/>
                          <a:ea typeface="+mn-ea"/>
                          <a:cs typeface="+mn-cs"/>
                        </a:rPr>
                        <a:t>Technical</a:t>
                      </a:r>
                      <a:endParaRPr lang="en-US" sz="18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600" kern="1200" dirty="0" smtClean="0">
                          <a:solidFill>
                            <a:schemeClr val="dk1"/>
                          </a:solidFill>
                          <a:latin typeface="+mn-lt"/>
                          <a:ea typeface="+mn-ea"/>
                          <a:cs typeface="+mn-cs"/>
                        </a:rPr>
                        <a:t>New business</a:t>
                      </a:r>
                      <a:endParaRPr lang="en-US" sz="16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8618779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 11-19-842</a:t>
            </a:r>
            <a:endParaRPr lang="en-US" dirty="0"/>
          </a:p>
        </p:txBody>
      </p:sp>
      <p:sp>
        <p:nvSpPr>
          <p:cNvPr id="3" name="Content Placeholder 2"/>
          <p:cNvSpPr>
            <a:spLocks noGrp="1"/>
          </p:cNvSpPr>
          <p:nvPr>
            <p:ph idx="1"/>
          </p:nvPr>
        </p:nvSpPr>
        <p:spPr/>
        <p:txBody>
          <a:bodyPr/>
          <a:lstStyle/>
          <a:p>
            <a:r>
              <a:rPr lang="en-US" dirty="0" smtClean="0"/>
              <a:t>Motion</a:t>
            </a:r>
          </a:p>
          <a:p>
            <a:pPr marL="0" indent="0"/>
            <a:r>
              <a:rPr lang="en-US" b="0" dirty="0" smtClean="0"/>
              <a:t>Move to adopt the resolutions depicted by document 11-19-842r1 for CIDs  </a:t>
            </a:r>
            <a:r>
              <a:rPr lang="en-GB" b="0" dirty="0" smtClean="0"/>
              <a:t>2381, 1442, </a:t>
            </a:r>
            <a:r>
              <a:rPr lang="en-US" b="0" dirty="0" smtClean="0"/>
              <a:t>2345, </a:t>
            </a:r>
            <a:r>
              <a:rPr lang="en-GB" b="0" dirty="0" smtClean="0"/>
              <a:t>2346, 2347, 1444, 2350, 1278, 1279 and 1281</a:t>
            </a:r>
            <a:r>
              <a:rPr lang="en-US" b="0" dirty="0" smtClean="0"/>
              <a:t>, </a:t>
            </a:r>
            <a:r>
              <a:rPr lang="en-US" b="0" dirty="0" smtClean="0"/>
              <a:t>instruct the technical editor to incorporate it in the P802.11az draft and grant the editor editorial license. </a:t>
            </a:r>
          </a:p>
          <a:p>
            <a:pPr marL="0" indent="0"/>
            <a:endParaRPr lang="en-US" b="0" dirty="0" smtClean="0"/>
          </a:p>
          <a:p>
            <a:pPr marL="0" indent="0"/>
            <a:r>
              <a:rPr lang="en-US" b="0" dirty="0" smtClean="0"/>
              <a:t>Moved:</a:t>
            </a:r>
          </a:p>
          <a:p>
            <a:pPr marL="0" indent="0"/>
            <a:r>
              <a:rPr lang="en-US" b="0" dirty="0" smtClean="0"/>
              <a:t>Second:</a:t>
            </a:r>
          </a:p>
          <a:p>
            <a:pPr marL="0" indent="0"/>
            <a:r>
              <a:rPr lang="en-US" b="0" dirty="0" smtClean="0"/>
              <a:t>Results (Y/N/A):</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993893142"/>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smtClean="0"/>
              <a:t>Updated Timelines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6" name="Text Box 29"/>
          <p:cNvSpPr txBox="1">
            <a:spLocks noChangeArrowheads="1"/>
          </p:cNvSpPr>
          <p:nvPr/>
        </p:nvSpPr>
        <p:spPr bwMode="auto">
          <a:xfrm flipH="1">
            <a:off x="10547177" y="2365538"/>
            <a:ext cx="102296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a:t>
            </a:r>
            <a:r>
              <a:rPr lang="en-US" altLang="en-US" b="0" dirty="0" smtClean="0"/>
              <a:t>WG approval</a:t>
            </a:r>
            <a:endParaRPr lang="en-US" altLang="en-US" b="0" dirty="0"/>
          </a:p>
          <a:p>
            <a:r>
              <a:rPr lang="en-US" altLang="en-US" b="0" dirty="0" smtClean="0"/>
              <a:t>3-2021</a:t>
            </a:r>
            <a:endParaRPr lang="en-US" altLang="en-US" b="0" dirty="0"/>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10516887" y="240595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4287"/>
            <a:ext cx="6394352"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smtClean="0">
                <a:solidFill>
                  <a:schemeClr val="tx1"/>
                </a:solidFill>
              </a:rPr>
              <a:t>        Amendment </a:t>
            </a:r>
            <a:r>
              <a:rPr lang="en-US" sz="1100" dirty="0">
                <a:solidFill>
                  <a:schemeClr val="tx1"/>
                </a:solidFill>
              </a:rPr>
              <a:t>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7896200"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9-2019</a:t>
            </a:r>
            <a:endParaRPr lang="en-US" altLang="en-US" sz="600" dirty="0">
              <a:latin typeface="Arial" panose="020B0604020202020204" pitchFamily="34" charset="0"/>
              <a:cs typeface="Arial" panose="020B0604020202020204" pitchFamily="34" charset="0"/>
            </a:endParaRP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34" name="Isosceles Triangle 33"/>
          <p:cNvSpPr>
            <a:spLocks noChangeArrowheads="1"/>
          </p:cNvSpPr>
          <p:nvPr/>
        </p:nvSpPr>
        <p:spPr bwMode="auto">
          <a:xfrm flipH="1">
            <a:off x="8079250" y="2408340"/>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D1.0</a:t>
            </a:r>
          </a:p>
          <a:p>
            <a:pPr algn="ctr"/>
            <a:r>
              <a:rPr lang="en-US" altLang="en-US" sz="600" dirty="0" smtClean="0">
                <a:latin typeface="Arial" panose="020B0604020202020204" pitchFamily="34" charset="0"/>
                <a:cs typeface="Arial" panose="020B0604020202020204" pitchFamily="34" charset="0"/>
              </a:rPr>
              <a:t>Jan. 19</a:t>
            </a:r>
            <a:endParaRPr lang="en-US" altLang="en-US" sz="600" dirty="0">
              <a:latin typeface="Arial" panose="020B0604020202020204" pitchFamily="34" charset="0"/>
              <a:cs typeface="Arial" panose="020B0604020202020204" pitchFamily="34" charset="0"/>
            </a:endParaRP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D0.1</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 18</a:t>
            </a:r>
            <a:endParaRPr lang="en-US" altLang="en-US" sz="600" dirty="0">
              <a:latin typeface="Arial" panose="020B0604020202020204" pitchFamily="34" charset="0"/>
              <a:cs typeface="Arial" panose="020B0604020202020204" pitchFamily="34" charset="0"/>
            </a:endParaRP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1" name="Oval Callout 60"/>
          <p:cNvSpPr/>
          <p:nvPr/>
        </p:nvSpPr>
        <p:spPr bwMode="auto">
          <a:xfrm>
            <a:off x="4697766" y="3784355"/>
            <a:ext cx="953900" cy="324478"/>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Unassociated neg.</a:t>
            </a:r>
            <a:endParaRPr lang="en-US" sz="600" dirty="0">
              <a:solidFill>
                <a:schemeClr val="tx1"/>
              </a:solidFill>
            </a:endParaRP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smtClean="0">
                <a:solidFill>
                  <a:schemeClr val="tx1"/>
                </a:solidFill>
              </a:rPr>
              <a:t>associated </a:t>
            </a:r>
          </a:p>
          <a:p>
            <a:pPr algn="ctr">
              <a:defRPr/>
            </a:pPr>
            <a:r>
              <a:rPr lang="en-US" sz="600" dirty="0" smtClean="0">
                <a:solidFill>
                  <a:schemeClr val="tx1"/>
                </a:solidFill>
              </a:rPr>
              <a:t>neg.</a:t>
            </a:r>
            <a:endParaRPr lang="en-US" sz="600" dirty="0">
              <a:solidFill>
                <a:schemeClr val="tx1"/>
              </a:solidFill>
            </a:endParaRP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smtClean="0">
                <a:solidFill>
                  <a:schemeClr val="tx1"/>
                </a:solidFill>
              </a:rPr>
              <a:t>PHY waveform</a:t>
            </a:r>
            <a:endParaRPr lang="en-US" sz="600" dirty="0">
              <a:solidFill>
                <a:schemeClr val="tx1"/>
              </a:solidFill>
            </a:endParaRP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alpha val="60000"/>
                  </a:schemeClr>
                </a:solidFill>
              </a:rPr>
              <a:t>SFD</a:t>
            </a:r>
            <a:endParaRPr lang="en-US" sz="1100" dirty="0">
              <a:solidFill>
                <a:schemeClr val="tx1">
                  <a:alpha val="60000"/>
                </a:schemeClr>
              </a:solidFill>
            </a:endParaRP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July 18</a:t>
            </a:r>
          </a:p>
          <a:p>
            <a:pPr algn="ctr"/>
            <a:r>
              <a:rPr lang="en-US" altLang="en-US" sz="600" dirty="0" smtClean="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a:t>
            </a:r>
            <a:r>
              <a:rPr lang="en-US" altLang="en-US" sz="600" dirty="0" smtClean="0">
                <a:latin typeface="Arial" panose="020B0604020202020204" pitchFamily="34" charset="0"/>
                <a:cs typeface="Arial" panose="020B0604020202020204" pitchFamily="34" charset="0"/>
              </a:rPr>
              <a:t>omment</a:t>
            </a:r>
          </a:p>
          <a:p>
            <a:pPr algn="ctr"/>
            <a:r>
              <a:rPr lang="en-US" altLang="en-US" sz="600" dirty="0" smtClean="0">
                <a:latin typeface="Arial" panose="020B0604020202020204" pitchFamily="34" charset="0"/>
                <a:cs typeface="Arial" panose="020B0604020202020204" pitchFamily="34" charset="0"/>
              </a:rPr>
              <a:t>collection</a:t>
            </a:r>
            <a:endParaRPr lang="en-US" altLang="en-US" sz="600" dirty="0">
              <a:latin typeface="Arial" panose="020B0604020202020204" pitchFamily="34" charset="0"/>
              <a:cs typeface="Arial" panose="020B0604020202020204" pitchFamily="34" charset="0"/>
            </a:endParaRP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SFD</a:t>
            </a:r>
          </a:p>
          <a:p>
            <a:pPr algn="ctr"/>
            <a:r>
              <a:rPr lang="en-US" altLang="en-US" sz="600" dirty="0" smtClean="0">
                <a:latin typeface="Arial" panose="020B0604020202020204" pitchFamily="34" charset="0"/>
                <a:cs typeface="Arial" panose="020B0604020202020204" pitchFamily="34" charset="0"/>
              </a:rPr>
              <a:t>Final</a:t>
            </a:r>
            <a:endParaRPr lang="en-US" altLang="en-US" sz="600" dirty="0">
              <a:latin typeface="Arial" panose="020B0604020202020204" pitchFamily="34" charset="0"/>
              <a:cs typeface="Arial" panose="020B0604020202020204" pitchFamily="34" charset="0"/>
            </a:endParaRPr>
          </a:p>
        </p:txBody>
      </p:sp>
      <p:cxnSp>
        <p:nvCxnSpPr>
          <p:cNvPr id="88" name="Straight Connector 87"/>
          <p:cNvCxnSpPr/>
          <p:nvPr/>
        </p:nvCxnSpPr>
        <p:spPr bwMode="auto">
          <a:xfrm>
            <a:off x="4180947" y="3377312"/>
            <a:ext cx="29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smtClean="0">
                <a:latin typeface="Arial" panose="020B0604020202020204" pitchFamily="34" charset="0"/>
                <a:cs typeface="Arial" panose="020B0604020202020204" pitchFamily="34" charset="0"/>
              </a:rPr>
              <a:t>Initial</a:t>
            </a:r>
          </a:p>
          <a:p>
            <a:pPr algn="ctr"/>
            <a:r>
              <a:rPr lang="en-US" altLang="en-US" sz="600" dirty="0" smtClean="0">
                <a:latin typeface="Arial" panose="020B0604020202020204" pitchFamily="34" charset="0"/>
                <a:cs typeface="Arial" panose="020B0604020202020204" pitchFamily="34" charset="0"/>
              </a:rPr>
              <a:t>WG ballot</a:t>
            </a:r>
            <a:endParaRPr lang="en-US" altLang="en-US" sz="600" dirty="0">
              <a:latin typeface="Arial" panose="020B0604020202020204" pitchFamily="34" charset="0"/>
              <a:cs typeface="Arial" panose="020B0604020202020204" pitchFamily="34" charset="0"/>
            </a:endParaRP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CC28</a:t>
            </a:r>
            <a:endParaRPr lang="en-US" sz="1100" dirty="0">
              <a:solidFill>
                <a:schemeClr val="tx1"/>
              </a:solidFill>
            </a:endParaRPr>
          </a:p>
        </p:txBody>
      </p:sp>
      <p:sp>
        <p:nvSpPr>
          <p:cNvPr id="92" name="Rectangle 91"/>
          <p:cNvSpPr/>
          <p:nvPr/>
        </p:nvSpPr>
        <p:spPr>
          <a:xfrm>
            <a:off x="7150789" y="3176546"/>
            <a:ext cx="1039262" cy="18552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smtClean="0">
                <a:solidFill>
                  <a:schemeClr val="tx1"/>
                </a:solidFill>
              </a:rPr>
              <a:t>LB240 CR </a:t>
            </a:r>
            <a:endParaRPr lang="en-US" sz="1100" dirty="0">
              <a:solidFill>
                <a:schemeClr val="tx1"/>
              </a:solidFill>
            </a:endParaRPr>
          </a:p>
        </p:txBody>
      </p:sp>
      <p:sp>
        <p:nvSpPr>
          <p:cNvPr id="94" name="Oval Callout 93"/>
          <p:cNvSpPr/>
          <p:nvPr/>
        </p:nvSpPr>
        <p:spPr bwMode="auto">
          <a:xfrm>
            <a:off x="6907587" y="3763293"/>
            <a:ext cx="953900" cy="350050"/>
          </a:xfrm>
          <a:prstGeom prst="wedgeEllipseCallout">
            <a:avLst>
              <a:gd name="adj1" fmla="val -23881"/>
              <a:gd name="adj2" fmla="val -165010"/>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Initial WG ballot LB240</a:t>
            </a:r>
            <a:endParaRPr kumimoji="0" lang="en-US" sz="900" b="1" i="0" u="none" strike="noStrike" cap="none" normalizeH="0" baseline="0" dirty="0" smtClean="0">
              <a:ln>
                <a:noFill/>
              </a:ln>
              <a:solidFill>
                <a:schemeClr val="tx1"/>
              </a:solidFill>
              <a:effectLst/>
            </a:endParaRPr>
          </a:p>
        </p:txBody>
      </p:sp>
      <p:sp>
        <p:nvSpPr>
          <p:cNvPr id="62" name="Oval Callout 61"/>
          <p:cNvSpPr/>
          <p:nvPr/>
        </p:nvSpPr>
        <p:spPr bwMode="auto">
          <a:xfrm>
            <a:off x="5823938" y="3763293"/>
            <a:ext cx="953900" cy="350050"/>
          </a:xfrm>
          <a:prstGeom prst="wedgeEllipseCallout">
            <a:avLst>
              <a:gd name="adj1" fmla="val 9137"/>
              <a:gd name="adj2" fmla="val -215803"/>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8648114"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3.0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1-2020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96" name="Isosceles Triangle 95"/>
          <p:cNvSpPr>
            <a:spLocks noChangeArrowheads="1"/>
          </p:cNvSpPr>
          <p:nvPr/>
        </p:nvSpPr>
        <p:spPr bwMode="auto">
          <a:xfrm flipH="1">
            <a:off x="8847370"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258986"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a:t>
            </a:r>
            <a:r>
              <a:rPr lang="en-US" altLang="en-US" sz="600" dirty="0" smtClean="0">
                <a:latin typeface="Arial" panose="020B0604020202020204" pitchFamily="34" charset="0"/>
                <a:cs typeface="Arial" panose="020B0604020202020204" pitchFamily="34" charset="0"/>
              </a:rPr>
              <a:t>4.0</a:t>
            </a:r>
            <a:r>
              <a:rPr lang="en-US" altLang="en-US" sz="600" dirty="0">
                <a:latin typeface="Arial" panose="020B0604020202020204" pitchFamily="34" charset="0"/>
                <a:cs typeface="Arial" panose="020B0604020202020204" pitchFamily="34" charset="0"/>
              </a:rPr>
              <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7</a:t>
            </a:r>
            <a:r>
              <a:rPr lang="en-US" altLang="en-US" sz="600" dirty="0" smtClean="0">
                <a:latin typeface="Arial" panose="020B0604020202020204" pitchFamily="34" charset="0"/>
                <a:cs typeface="Arial" panose="020B0604020202020204" pitchFamily="34" charset="0"/>
              </a:rPr>
              <a:t>-2020</a:t>
            </a:r>
          </a:p>
          <a:p>
            <a:pPr algn="ctr"/>
            <a:r>
              <a:rPr lang="en-US" altLang="en-US" sz="600" dirty="0" smtClean="0">
                <a:latin typeface="Arial" panose="020B0604020202020204" pitchFamily="34" charset="0"/>
                <a:cs typeface="Arial" panose="020B0604020202020204" pitchFamily="34" charset="0"/>
              </a:rPr>
              <a:t>Recirculation</a:t>
            </a:r>
            <a:endParaRPr lang="en-US" altLang="en-US" sz="600" dirty="0">
              <a:latin typeface="Arial" panose="020B0604020202020204" pitchFamily="34" charset="0"/>
              <a:cs typeface="Arial" panose="020B0604020202020204" pitchFamily="34" charset="0"/>
            </a:endParaRPr>
          </a:p>
        </p:txBody>
      </p:sp>
      <p:sp>
        <p:nvSpPr>
          <p:cNvPr id="102" name="Isosceles Triangle 101"/>
          <p:cNvSpPr>
            <a:spLocks noChangeArrowheads="1"/>
          </p:cNvSpPr>
          <p:nvPr/>
        </p:nvSpPr>
        <p:spPr bwMode="auto">
          <a:xfrm flipH="1">
            <a:off x="9458242"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978817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smtClean="0"/>
              <a:t>Timelines	</a:t>
            </a:r>
            <a:endParaRPr lang="en-US" sz="4400" dirty="0"/>
          </a:p>
        </p:txBody>
      </p:sp>
      <p:sp>
        <p:nvSpPr>
          <p:cNvPr id="3" name="Content Placeholder 2"/>
          <p:cNvSpPr>
            <a:spLocks noGrp="1"/>
          </p:cNvSpPr>
          <p:nvPr>
            <p:ph idx="1"/>
          </p:nvPr>
        </p:nvSpPr>
        <p:spPr/>
        <p:txBody>
          <a:bodyPr/>
          <a:lstStyle/>
          <a:p>
            <a:pPr marL="0" indent="0"/>
            <a:r>
              <a:rPr lang="en-US" b="0" dirty="0" smtClean="0"/>
              <a:t>Motion</a:t>
            </a:r>
          </a:p>
          <a:p>
            <a:pPr marL="0" indent="0"/>
            <a:r>
              <a:rPr lang="en-US" b="0" dirty="0" err="1" smtClean="0"/>
              <a:t>TGaz</a:t>
            </a:r>
            <a:r>
              <a:rPr lang="en-US" b="0" dirty="0" smtClean="0"/>
              <a:t> commits to the timelines as depicted by slide 60 of submission 11-19-200r6.</a:t>
            </a:r>
          </a:p>
          <a:p>
            <a:pPr marL="0" indent="0"/>
            <a:endParaRPr lang="en-US" b="0" dirty="0"/>
          </a:p>
          <a:p>
            <a:pPr marL="0" indent="0"/>
            <a:r>
              <a:rPr lang="en-US" b="0" dirty="0" smtClean="0"/>
              <a:t>Moved: Christian Berger</a:t>
            </a:r>
          </a:p>
          <a:p>
            <a:pPr marL="0" indent="0"/>
            <a:r>
              <a:rPr lang="en-US" b="0" dirty="0" smtClean="0"/>
              <a:t>Second: Erik Lindskog</a:t>
            </a:r>
          </a:p>
          <a:p>
            <a:pPr marL="0" indent="0"/>
            <a:r>
              <a:rPr lang="en-US" b="0" dirty="0" smtClean="0"/>
              <a:t>Results (Y/N/A): 11/0/4</a:t>
            </a:r>
          </a:p>
          <a:p>
            <a:pPr marL="0" indent="0"/>
            <a:r>
              <a:rPr lang="en-US" b="0" dirty="0" smtClean="0"/>
              <a:t>Motion passes.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8100358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z="4400" dirty="0"/>
              <a:t>TG Status And Work Completed</a:t>
            </a:r>
            <a:endParaRPr lang="en-US" sz="4400"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Successful Initial WG ballot LB240 with 79.15%, ~800 technical/~700 editorial.</a:t>
            </a:r>
          </a:p>
          <a:p>
            <a:pPr>
              <a:buFont typeface="Arial" panose="020B0604020202020204" pitchFamily="34" charset="0"/>
              <a:buChar char="•"/>
            </a:pPr>
            <a:r>
              <a:rPr lang="en-US" b="0" dirty="0" smtClean="0"/>
              <a:t>Performed comment assignment of 481 CIDs.</a:t>
            </a:r>
            <a:endParaRPr lang="en-US" b="0" dirty="0"/>
          </a:p>
          <a:p>
            <a:pPr>
              <a:buFont typeface="Arial" panose="020B0604020202020204" pitchFamily="34" charset="0"/>
              <a:buChar char="•"/>
            </a:pPr>
            <a:r>
              <a:rPr lang="en-US" b="0" dirty="0" smtClean="0"/>
              <a:t>Group met for 5 meeting slots and reviewed </a:t>
            </a:r>
            <a:r>
              <a:rPr lang="en-US" b="0" dirty="0"/>
              <a:t>a total of </a:t>
            </a:r>
            <a:r>
              <a:rPr lang="en-US" b="0" dirty="0" smtClean="0"/>
              <a:t>14 submissions.</a:t>
            </a:r>
          </a:p>
          <a:p>
            <a:pPr>
              <a:buFont typeface="Arial" panose="020B0604020202020204" pitchFamily="34" charset="0"/>
              <a:buChar char="•"/>
            </a:pPr>
            <a:endParaRPr lang="en-US" b="0" dirty="0" smtClean="0"/>
          </a:p>
          <a:p>
            <a:pPr>
              <a:buFont typeface="Arial" panose="020B0604020202020204" pitchFamily="34" charset="0"/>
              <a:buChar char="•"/>
            </a:pPr>
            <a:endParaRPr lang="en-US" b="0" dirty="0"/>
          </a:p>
          <a:p>
            <a:pPr marL="457200" lvl="1"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75560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smtClean="0"/>
              <a:t>Mar</a:t>
            </a:r>
            <a:r>
              <a:rPr lang="en-US" altLang="en-US" dirty="0"/>
              <a:t>. </a:t>
            </a:r>
            <a:r>
              <a:rPr lang="en-US" altLang="en-US" dirty="0" smtClean="0"/>
              <a:t>27</a:t>
            </a:r>
            <a:r>
              <a:rPr lang="en-US" altLang="en-US" baseline="30000" dirty="0" smtClean="0"/>
              <a:t>th</a:t>
            </a:r>
            <a:r>
              <a:rPr lang="en-US" altLang="en-US" dirty="0" smtClean="0"/>
              <a:t>  </a:t>
            </a:r>
            <a:r>
              <a:rPr lang="en-US" altLang="en-US" dirty="0"/>
              <a:t>(Wednesday), </a:t>
            </a:r>
            <a:r>
              <a:rPr lang="en-US" altLang="en-US" dirty="0" smtClean="0"/>
              <a:t>13:00 </a:t>
            </a:r>
            <a:r>
              <a:rPr lang="en-US" altLang="en-US" dirty="0"/>
              <a:t>ET – </a:t>
            </a:r>
            <a:r>
              <a:rPr lang="en-US" altLang="en-US" dirty="0" smtClean="0"/>
              <a:t>14:30 ET</a:t>
            </a:r>
            <a:endParaRPr lang="en-US" altLang="en-US" dirty="0"/>
          </a:p>
          <a:p>
            <a:pPr>
              <a:buFont typeface="Arial" panose="020B0604020202020204" pitchFamily="34" charset="0"/>
              <a:buChar char="•"/>
            </a:pPr>
            <a:r>
              <a:rPr lang="en-US" altLang="en-US" dirty="0" smtClean="0"/>
              <a:t>Apr. 3</a:t>
            </a:r>
            <a:r>
              <a:rPr lang="en-US" altLang="en-US" baseline="30000" dirty="0" smtClean="0"/>
              <a:t>rd</a:t>
            </a:r>
            <a:r>
              <a:rPr lang="en-US" altLang="en-US" dirty="0" smtClean="0"/>
              <a:t> 	(Wednesday</a:t>
            </a:r>
            <a:r>
              <a:rPr lang="en-US" altLang="en-US" dirty="0"/>
              <a:t>),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10</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Apr. 17</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a:t>
            </a:r>
            <a:r>
              <a:rPr lang="en-US" altLang="en-US" dirty="0"/>
              <a:t>ET</a:t>
            </a:r>
          </a:p>
          <a:p>
            <a:pPr>
              <a:buFont typeface="Arial" panose="020B0604020202020204" pitchFamily="34" charset="0"/>
              <a:buChar char="•"/>
            </a:pPr>
            <a:r>
              <a:rPr lang="en-US" altLang="en-US" dirty="0"/>
              <a:t>Apr. </a:t>
            </a:r>
            <a:r>
              <a:rPr lang="en-US" altLang="en-US" dirty="0" smtClean="0"/>
              <a:t>24</a:t>
            </a:r>
            <a:r>
              <a:rPr lang="en-US" altLang="en-US" baseline="30000" dirty="0" smtClean="0"/>
              <a:t>th</a:t>
            </a:r>
            <a:r>
              <a:rPr lang="en-US" altLang="en-US" dirty="0" smtClean="0"/>
              <a:t>  </a:t>
            </a:r>
            <a:r>
              <a:rPr lang="en-US" altLang="en-US" dirty="0"/>
              <a:t>	(Wednesday), </a:t>
            </a:r>
            <a:r>
              <a:rPr lang="en-US" altLang="en-US" dirty="0" smtClean="0"/>
              <a:t>13:00 </a:t>
            </a:r>
            <a:r>
              <a:rPr lang="en-US" altLang="en-US" dirty="0"/>
              <a:t>ET – </a:t>
            </a:r>
            <a:r>
              <a:rPr lang="en-US" altLang="en-US" dirty="0" smtClean="0"/>
              <a:t>14:30 ET</a:t>
            </a:r>
          </a:p>
          <a:p>
            <a:pPr>
              <a:buFont typeface="Arial" panose="020B0604020202020204" pitchFamily="34" charset="0"/>
              <a:buChar char="•"/>
            </a:pPr>
            <a:r>
              <a:rPr lang="en-US" altLang="en-US" dirty="0" smtClean="0"/>
              <a:t>May 22</a:t>
            </a:r>
            <a:r>
              <a:rPr lang="en-US" altLang="en-US" baseline="30000" dirty="0" smtClean="0"/>
              <a:t>nd</a:t>
            </a:r>
            <a:r>
              <a:rPr lang="en-US" altLang="en-US" dirty="0" smtClean="0"/>
              <a:t> 	(Wednesday</a:t>
            </a:r>
            <a:r>
              <a:rPr lang="en-US" altLang="en-US" dirty="0"/>
              <a:t>), 13:00 ET – 14:30 </a:t>
            </a:r>
            <a:r>
              <a:rPr lang="en-US" altLang="en-US" dirty="0" smtClean="0"/>
              <a:t>ET</a:t>
            </a:r>
          </a:p>
          <a:p>
            <a:pPr marL="0" indent="0"/>
            <a:endParaRPr lang="en-US" altLang="en-US" dirty="0"/>
          </a:p>
          <a:p>
            <a:pPr>
              <a:buFont typeface="Arial" panose="020B0604020202020204" pitchFamily="34" charset="0"/>
              <a:buChar char="•"/>
            </a:pPr>
            <a:endParaRPr lang="en-US" alt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239816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process going forward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CR submissions that are presented in </a:t>
            </a:r>
            <a:r>
              <a:rPr lang="en-US" dirty="0" err="1" smtClean="0"/>
              <a:t>telecons</a:t>
            </a:r>
            <a:r>
              <a:rPr lang="en-US" dirty="0" smtClean="0"/>
              <a:t> and ad hoc and are brought to a </a:t>
            </a:r>
            <a:r>
              <a:rPr lang="en-US" dirty="0" err="1" smtClean="0"/>
              <a:t>strawpoll</a:t>
            </a:r>
            <a:r>
              <a:rPr lang="en-US" dirty="0"/>
              <a:t> </a:t>
            </a:r>
            <a:r>
              <a:rPr lang="en-US" dirty="0" smtClean="0"/>
              <a:t>to adopt.</a:t>
            </a:r>
          </a:p>
          <a:p>
            <a:pPr>
              <a:buFont typeface="Arial" panose="020B0604020202020204" pitchFamily="34" charset="0"/>
              <a:buChar char="•"/>
            </a:pPr>
            <a:r>
              <a:rPr lang="en-US" dirty="0" smtClean="0"/>
              <a:t>For such </a:t>
            </a:r>
            <a:r>
              <a:rPr lang="en-US" dirty="0" err="1" smtClean="0"/>
              <a:t>strawpoll</a:t>
            </a:r>
            <a:r>
              <a:rPr lang="en-US" dirty="0" smtClean="0"/>
              <a:t> that meets the approval requirement for a motion, then the chair will prepare a batch motion for the first meeting of the upcoming session for formal approval, without additional review. If any member requests to have a CID considered separately, it will be pulled out of the batch motion.</a:t>
            </a:r>
            <a:endParaRPr lang="en-US" dirty="0"/>
          </a:p>
          <a:p>
            <a:pPr marL="0" indent="0"/>
            <a:endParaRPr lang="en-US" dirty="0" smtClean="0"/>
          </a:p>
          <a:p>
            <a:pPr>
              <a:buFont typeface="Arial" panose="020B0604020202020204" pitchFamily="34" charset="0"/>
              <a:buChar char="•"/>
            </a:pPr>
            <a:endParaRPr lang="en-US" dirty="0" smtClean="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87337362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64938007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May Meeting </a:t>
            </a:r>
            <a:r>
              <a:rPr lang="en-US" dirty="0"/>
              <a:t>Goals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b="0" dirty="0" smtClean="0"/>
              <a:t>Continue comment resolution for LB240.</a:t>
            </a:r>
          </a:p>
          <a:p>
            <a:pPr>
              <a:buFont typeface="Arial" panose="020B0604020202020204" pitchFamily="34" charset="0"/>
              <a:buChar char="•"/>
            </a:pPr>
            <a:r>
              <a:rPr lang="en-US" b="0" dirty="0" smtClean="0"/>
              <a:t>Continue comment assignment as needed.</a:t>
            </a:r>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3333945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425606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48751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to do attendance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31243344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Recess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93019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t>Adjourn</a:t>
            </a:r>
            <a:endParaRPr lang="en-US" sz="6000" dirty="0"/>
          </a:p>
        </p:txBody>
      </p:sp>
      <p:sp>
        <p:nvSpPr>
          <p:cNvPr id="3" name="Content Placeholder 2"/>
          <p:cNvSpPr>
            <a:spLocks noGrp="1"/>
          </p:cNvSpPr>
          <p:nvPr>
            <p:ph idx="1"/>
          </p:nvPr>
        </p:nvSpPr>
        <p:spPr/>
        <p:txBody>
          <a:bodyPr/>
          <a:lstStyle/>
          <a:p>
            <a:endParaRPr lang="en-US" sz="4000" dirty="0" smtClean="0"/>
          </a:p>
          <a:p>
            <a:endParaRPr lang="en-US" sz="4000" dirty="0"/>
          </a:p>
          <a:p>
            <a:pPr algn="ctr"/>
            <a:r>
              <a:rPr lang="en-US" sz="6000" dirty="0" smtClean="0">
                <a:solidFill>
                  <a:srgbClr val="FF0000"/>
                </a:solidFill>
              </a:rPr>
              <a:t>Thank you</a:t>
            </a:r>
            <a:endParaRPr lang="en-US" sz="6000" dirty="0">
              <a:solidFill>
                <a:srgbClr val="FF0000"/>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21646932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to adopt text</a:t>
            </a:r>
            <a:endParaRPr lang="en-US" dirty="0"/>
          </a:p>
        </p:txBody>
      </p:sp>
      <p:sp>
        <p:nvSpPr>
          <p:cNvPr id="3" name="Content Placeholder 2"/>
          <p:cNvSpPr>
            <a:spLocks noGrp="1"/>
          </p:cNvSpPr>
          <p:nvPr>
            <p:ph idx="1"/>
          </p:nvPr>
        </p:nvSpPr>
        <p:spPr/>
        <p:txBody>
          <a:bodyPr/>
          <a:lstStyle/>
          <a:p>
            <a:r>
              <a:rPr lang="en-US" dirty="0"/>
              <a:t>Motion</a:t>
            </a:r>
          </a:p>
          <a:p>
            <a:pPr marL="0" indent="0"/>
            <a:r>
              <a:rPr lang="en-US" b="0" dirty="0"/>
              <a:t>Move to adopt document </a:t>
            </a:r>
            <a:r>
              <a:rPr lang="en-US" b="0" dirty="0" smtClean="0"/>
              <a:t>11-18-xxxx r? </a:t>
            </a:r>
            <a:r>
              <a:rPr lang="en-US" b="0" dirty="0"/>
              <a:t>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May 2019</a:t>
            </a:r>
            <a:endParaRPr lang="en-GB" dirty="0"/>
          </a:p>
        </p:txBody>
      </p:sp>
    </p:spTree>
    <p:extLst>
      <p:ext uri="{BB962C8B-B14F-4D97-AF65-F5344CB8AC3E}">
        <p14:creationId xmlns:p14="http://schemas.microsoft.com/office/powerpoint/2010/main" val="16116015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97</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98</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99</a:t>
            </a:fld>
            <a:endParaRPr lang="en-GB"/>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4" name="Date Placeholder 3"/>
          <p:cNvSpPr>
            <a:spLocks noGrp="1"/>
          </p:cNvSpPr>
          <p:nvPr>
            <p:ph type="dt" idx="15"/>
          </p:nvPr>
        </p:nvSpPr>
        <p:spPr/>
        <p:txBody>
          <a:bodyPr/>
          <a:lstStyle/>
          <a:p>
            <a:r>
              <a:rPr lang="en-US" smtClean="0"/>
              <a:t>May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59026</TotalTime>
  <Words>6369</Words>
  <Application>Microsoft Office PowerPoint</Application>
  <PresentationFormat>Widescreen</PresentationFormat>
  <Paragraphs>1437</Paragraphs>
  <Slides>102</Slides>
  <Notes>21</Notes>
  <HiddenSlides>7</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102</vt:i4>
      </vt:variant>
    </vt:vector>
  </HeadingPairs>
  <TitlesOfParts>
    <vt:vector size="113" baseType="lpstr">
      <vt:lpstr>Arial Unicode MS</vt:lpstr>
      <vt:lpstr>MS Gothic</vt:lpstr>
      <vt:lpstr>MS PGothic</vt:lpstr>
      <vt:lpstr>Arial</vt:lpstr>
      <vt:lpstr>Calibri</vt:lpstr>
      <vt:lpstr>DejaVu Sans</vt:lpstr>
      <vt:lpstr>Monotype Sorts</vt:lpstr>
      <vt:lpstr>Times</vt:lpstr>
      <vt:lpstr>Times New Roman</vt:lpstr>
      <vt:lpstr>Office Theme</vt:lpstr>
      <vt:lpstr>Document</vt:lpstr>
      <vt:lpstr>TGaz Next Generation Positioning  May Meeting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802 Ground rules </vt:lpstr>
      <vt:lpstr>IEEE-SA policy documents</vt:lpstr>
      <vt:lpstr>PowerPoint Presentation</vt:lpstr>
      <vt:lpstr>TGaz Schedule at a glance</vt:lpstr>
      <vt:lpstr>Agenda for the Week</vt:lpstr>
      <vt:lpstr>Submission List for the week (1)</vt:lpstr>
      <vt:lpstr>Submission List for the week (2)</vt:lpstr>
      <vt:lpstr>Submission List for the week (3)</vt:lpstr>
      <vt:lpstr>Meeting Slot # 1 discussion items</vt:lpstr>
      <vt:lpstr>Presentation ordering for slot # 1</vt:lpstr>
      <vt:lpstr>Approval of previous meeting minutes</vt:lpstr>
      <vt:lpstr>Approval of March/April Telecon Minutes</vt:lpstr>
      <vt:lpstr>Approval of March/April Telecon Minutes</vt:lpstr>
      <vt:lpstr>Approval of March/April Telecon Minutes</vt:lpstr>
      <vt:lpstr>Approval of March/April Telecon Minutes</vt:lpstr>
      <vt:lpstr>Approval of May Ad hoc Minutes – to be reviewed at a later time</vt:lpstr>
      <vt:lpstr>June/July ad hoc meeting dates</vt:lpstr>
      <vt:lpstr>TGaz PAR Extension</vt:lpstr>
      <vt:lpstr>11-19-431 Comment Assignment</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CR Submission 11-19-331 (to postpone) – March Meeting</vt:lpstr>
      <vt:lpstr>CR Submission 11-19-331 (amended) </vt:lpstr>
      <vt:lpstr>CID Assignment</vt:lpstr>
      <vt:lpstr>CR Submission 11-19-704</vt:lpstr>
      <vt:lpstr>CR Submission 11-19-??</vt:lpstr>
      <vt:lpstr>Amendment Text Submission 11-18-xxxx</vt:lpstr>
      <vt:lpstr>Reminder to do attendance</vt:lpstr>
      <vt:lpstr>Recess</vt:lpstr>
      <vt:lpstr>Meeting Slot # 2 discussion items</vt:lpstr>
      <vt:lpstr>Presentation ordering for slot # 2</vt:lpstr>
      <vt:lpstr>Submission 11-19-431 – Editorial comments</vt:lpstr>
      <vt:lpstr>Submission 11-19-707</vt:lpstr>
      <vt:lpstr>Reminder to do attendance</vt:lpstr>
      <vt:lpstr>Recess</vt:lpstr>
      <vt:lpstr>Meeting Slot # 3 discussion items</vt:lpstr>
      <vt:lpstr>Presentation ordering for slot # 3</vt:lpstr>
      <vt:lpstr>TGaz 3 day Ad-Hoc</vt:lpstr>
      <vt:lpstr>Ad Hoc</vt:lpstr>
      <vt:lpstr>Submission 11-19-707</vt:lpstr>
      <vt:lpstr>Submission 11-19-704</vt:lpstr>
      <vt:lpstr>PowerPoint Presentation</vt:lpstr>
      <vt:lpstr>Reminder to do attendance</vt:lpstr>
      <vt:lpstr>Recess</vt:lpstr>
      <vt:lpstr>Meeting Slot # 4 discussion items</vt:lpstr>
      <vt:lpstr>Presentation ordering for slot # 4</vt:lpstr>
      <vt:lpstr>Review submissions</vt:lpstr>
      <vt:lpstr>Review submissions</vt:lpstr>
      <vt:lpstr>Submission 11-19-481</vt:lpstr>
      <vt:lpstr>Reminder to do attendance</vt:lpstr>
      <vt:lpstr>Recess</vt:lpstr>
      <vt:lpstr>Meeting Slot # 5 discussion items</vt:lpstr>
      <vt:lpstr>Presentation ordering for slot # 5</vt:lpstr>
      <vt:lpstr>Submission 11-19-718</vt:lpstr>
      <vt:lpstr>Submission 11-19-708</vt:lpstr>
      <vt:lpstr>Submission 11-19-666</vt:lpstr>
      <vt:lpstr>Reminder to do attendance</vt:lpstr>
      <vt:lpstr>Recess</vt:lpstr>
      <vt:lpstr>Meeting Slot # 6 discussion items</vt:lpstr>
      <vt:lpstr>Presentation ordering for slot # 6</vt:lpstr>
      <vt:lpstr>Presentation ordering for slot # 6</vt:lpstr>
      <vt:lpstr>Submission 11-19-842</vt:lpstr>
      <vt:lpstr>Updated Timelines </vt:lpstr>
      <vt:lpstr>Timelines </vt:lpstr>
      <vt:lpstr>TG Status And Work Completed</vt:lpstr>
      <vt:lpstr>Teleconference Schedule</vt:lpstr>
      <vt:lpstr>TGaz process going forward</vt:lpstr>
      <vt:lpstr>May Meeting Goals</vt:lpstr>
      <vt:lpstr>Reminder to do attendance</vt:lpstr>
      <vt:lpstr>AOB?</vt:lpstr>
      <vt:lpstr>Reminder to do attendance</vt:lpstr>
      <vt:lpstr>Recess</vt:lpstr>
      <vt:lpstr>Adjourn</vt:lpstr>
      <vt:lpstr>Motion to adopt text</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CTPClassification=CTP_IC, CTPClassification=CTP_NT</cp:keywords>
  <cp:lastModifiedBy>Segev, Jonathan</cp:lastModifiedBy>
  <cp:revision>467</cp:revision>
  <cp:lastPrinted>1601-01-01T00:00:00Z</cp:lastPrinted>
  <dcterms:created xsi:type="dcterms:W3CDTF">2018-08-06T10:28:59Z</dcterms:created>
  <dcterms:modified xsi:type="dcterms:W3CDTF">2019-05-16T17:37:58Z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7d5b2f1d-f881-47e6-81dd-ba1e0cea913d</vt:lpwstr>
  </property>
  <property fmtid="{D5CDD505-2E9C-101B-9397-08002B2CF9AE}" pid="3" name="CTP_TimeStamp">
    <vt:lpwstr>2019-05-16 17:37:57Z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