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424" r:id="rId20"/>
    <p:sldId id="317" r:id="rId21"/>
    <p:sldId id="318" r:id="rId22"/>
    <p:sldId id="284" r:id="rId23"/>
    <p:sldId id="314" r:id="rId24"/>
    <p:sldId id="405" r:id="rId25"/>
    <p:sldId id="406" r:id="rId26"/>
    <p:sldId id="425" r:id="rId27"/>
    <p:sldId id="420" r:id="rId28"/>
    <p:sldId id="421" r:id="rId29"/>
    <p:sldId id="423" r:id="rId30"/>
    <p:sldId id="402" r:id="rId31"/>
    <p:sldId id="403" r:id="rId32"/>
    <p:sldId id="408" r:id="rId33"/>
    <p:sldId id="407" r:id="rId34"/>
    <p:sldId id="409" r:id="rId35"/>
    <p:sldId id="410" r:id="rId36"/>
    <p:sldId id="411" r:id="rId37"/>
    <p:sldId id="412" r:id="rId38"/>
    <p:sldId id="414" r:id="rId39"/>
    <p:sldId id="415" r:id="rId40"/>
    <p:sldId id="413" r:id="rId41"/>
    <p:sldId id="416" r:id="rId42"/>
    <p:sldId id="417" r:id="rId43"/>
    <p:sldId id="418" r:id="rId44"/>
    <p:sldId id="395" r:id="rId45"/>
    <p:sldId id="394" r:id="rId46"/>
    <p:sldId id="385" r:id="rId47"/>
    <p:sldId id="328" r:id="rId48"/>
    <p:sldId id="426" r:id="rId49"/>
    <p:sldId id="326" r:id="rId50"/>
    <p:sldId id="287" r:id="rId51"/>
    <p:sldId id="288" r:id="rId52"/>
    <p:sldId id="299" r:id="rId53"/>
    <p:sldId id="300" r:id="rId54"/>
    <p:sldId id="427" r:id="rId55"/>
    <p:sldId id="428" r:id="rId56"/>
    <p:sldId id="291" r:id="rId57"/>
    <p:sldId id="292" r:id="rId58"/>
    <p:sldId id="301" r:id="rId59"/>
    <p:sldId id="386" r:id="rId60"/>
    <p:sldId id="302" r:id="rId61"/>
    <p:sldId id="342" r:id="rId62"/>
    <p:sldId id="293" r:id="rId63"/>
    <p:sldId id="294" r:id="rId64"/>
    <p:sldId id="303" r:id="rId65"/>
    <p:sldId id="304" r:id="rId66"/>
    <p:sldId id="388" r:id="rId67"/>
    <p:sldId id="401" r:id="rId68"/>
    <p:sldId id="397" r:id="rId69"/>
    <p:sldId id="398" r:id="rId70"/>
    <p:sldId id="390" r:id="rId71"/>
    <p:sldId id="396" r:id="rId72"/>
    <p:sldId id="296" r:id="rId73"/>
    <p:sldId id="305" r:id="rId74"/>
    <p:sldId id="306" r:id="rId75"/>
    <p:sldId id="309" r:id="rId76"/>
    <p:sldId id="382" r:id="rId77"/>
    <p:sldId id="399" r:id="rId78"/>
    <p:sldId id="313" r:id="rId79"/>
    <p:sldId id="400" r:id="rId80"/>
    <p:sldId id="311" r:id="rId81"/>
    <p:sldId id="341" r:id="rId82"/>
    <p:sldId id="289" r:id="rId83"/>
    <p:sldId id="290" r:id="rId84"/>
    <p:sldId id="312" r:id="rId85"/>
    <p:sldId id="259" r:id="rId86"/>
    <p:sldId id="260" r:id="rId87"/>
    <p:sldId id="261" r:id="rId88"/>
    <p:sldId id="262" r:id="rId89"/>
    <p:sldId id="263" r:id="rId90"/>
    <p:sldId id="264" r:id="rId9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424"/>
          </p14:sldIdLst>
        </p14:section>
        <p14:section name="Slot#1" id="{61A6E613-32DD-45F7-8FE4-F55F7FE808B5}">
          <p14:sldIdLst>
            <p14:sldId id="317"/>
            <p14:sldId id="318"/>
            <p14:sldId id="284"/>
            <p14:sldId id="314"/>
            <p14:sldId id="405"/>
            <p14:sldId id="406"/>
            <p14:sldId id="425"/>
            <p14:sldId id="420"/>
            <p14:sldId id="421"/>
            <p14:sldId id="423"/>
            <p14:sldId id="402"/>
            <p14:sldId id="403"/>
            <p14:sldId id="408"/>
            <p14:sldId id="407"/>
            <p14:sldId id="409"/>
            <p14:sldId id="410"/>
            <p14:sldId id="411"/>
            <p14:sldId id="412"/>
            <p14:sldId id="414"/>
            <p14:sldId id="415"/>
            <p14:sldId id="413"/>
            <p14:sldId id="416"/>
            <p14:sldId id="417"/>
            <p14:sldId id="418"/>
            <p14:sldId id="395"/>
            <p14:sldId id="394"/>
            <p14:sldId id="385"/>
            <p14:sldId id="328"/>
            <p14:sldId id="426"/>
            <p14:sldId id="326"/>
            <p14:sldId id="287"/>
            <p14:sldId id="288"/>
          </p14:sldIdLst>
        </p14:section>
        <p14:section name="Slot#2" id="{0E687B7E-720E-4035-8603-903AAF037B31}">
          <p14:sldIdLst>
            <p14:sldId id="299"/>
            <p14:sldId id="300"/>
            <p14:sldId id="427"/>
            <p14:sldId id="428"/>
            <p14:sldId id="291"/>
            <p14:sldId id="292"/>
          </p14:sldIdLst>
        </p14:section>
        <p14:section name="Slot#3" id="{5D49AB48-9724-48C6-97B3-577374A1C2CA}">
          <p14:sldIdLst>
            <p14:sldId id="301"/>
            <p14:sldId id="386"/>
            <p14:sldId id="302"/>
            <p14:sldId id="342"/>
            <p14:sldId id="293"/>
            <p14:sldId id="294"/>
          </p14:sldIdLst>
        </p14:section>
        <p14:section name="Slot#4" id="{6193A2DF-E32F-40FC-A604-C1274D537662}">
          <p14:sldIdLst>
            <p14:sldId id="303"/>
            <p14:sldId id="304"/>
            <p14:sldId id="388"/>
            <p14:sldId id="401"/>
            <p14:sldId id="397"/>
            <p14:sldId id="398"/>
            <p14:sldId id="390"/>
            <p14:sldId id="396"/>
            <p14:sldId id="296"/>
          </p14:sldIdLst>
        </p14:section>
        <p14:section name="Slot#5" id="{D51E15C0-1BE5-4B71-8375-F6B1D2A3FFBF}">
          <p14:sldIdLst>
            <p14:sldId id="305"/>
            <p14:sldId id="306"/>
            <p14:sldId id="309"/>
            <p14:sldId id="382"/>
            <p14:sldId id="399"/>
            <p14:sldId id="313"/>
            <p14:sldId id="400"/>
            <p14:sldId id="311"/>
            <p14:sldId id="341"/>
            <p14:sldId id="289"/>
            <p14:sldId id="290"/>
          </p14:sldIdLst>
        </p14:section>
        <p14:section name="Slot #6" id="{C6C71488-E606-43ED-9503-8F91C556A2EE}">
          <p14:sldIdLst/>
        </p14:section>
        <p14:section name="Slot#7" id="{D59D5964-9646-4C25-959D-E55F97EAE577}">
          <p14:sldIdLst/>
        </p14:section>
        <p14:section name="Slot #8" id="{76A54724-AB2F-4921-A6FD-92C05D7D1F9B}">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4660"/>
  </p:normalViewPr>
  <p:slideViewPr>
    <p:cSldViewPr>
      <p:cViewPr varScale="1">
        <p:scale>
          <a:sx n="78" d="100"/>
          <a:sy n="78" d="100"/>
        </p:scale>
        <p:origin x="31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75</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77706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2440182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802.11-19/516r4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2019-05-13</a:t>
            </a:r>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4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175832844"/>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Approve previous meeting minutes (</a:t>
            </a:r>
            <a:r>
              <a:rPr lang="en-US" altLang="en-US" sz="2000" b="0" dirty="0" smtClean="0"/>
              <a:t>11-19-458).  </a:t>
            </a:r>
          </a:p>
          <a:p>
            <a:pPr algn="just">
              <a:spcBef>
                <a:spcPct val="20000"/>
              </a:spcBef>
              <a:buFontTx/>
              <a:buChar char="•"/>
            </a:pPr>
            <a:r>
              <a:rPr lang="en-US" altLang="en-US" sz="2000" b="0" dirty="0" smtClean="0"/>
              <a:t>Approve March/April teleconferences minutes (11-19-577,11-19-606, 11-19-634)</a:t>
            </a:r>
            <a:endParaRPr lang="en-US" altLang="en-US" sz="2000" b="0" dirty="0"/>
          </a:p>
          <a:p>
            <a:pPr algn="just">
              <a:spcBef>
                <a:spcPct val="20000"/>
              </a:spcBef>
              <a:buFontTx/>
              <a:buChar char="•"/>
            </a:pPr>
            <a:r>
              <a:rPr lang="en-US" altLang="en-US" sz="2000" b="0" dirty="0" smtClean="0"/>
              <a:t>CR </a:t>
            </a:r>
            <a:r>
              <a:rPr lang="en-US" altLang="en-US" sz="2000" b="0" dirty="0"/>
              <a:t>assignment and current status of open call for CR volunteers. </a:t>
            </a:r>
            <a:r>
              <a:rPr lang="en-US" altLang="en-US" sz="2000" b="0" dirty="0" smtClean="0"/>
              <a:t>(11-19-431)</a:t>
            </a:r>
            <a:endParaRPr lang="en-US" altLang="en-US" sz="2000" b="0" dirty="0"/>
          </a:p>
          <a:p>
            <a:pPr algn="just">
              <a:spcBef>
                <a:spcPct val="20000"/>
              </a:spcBef>
              <a:buFontTx/>
              <a:buChar char="•"/>
            </a:pPr>
            <a:r>
              <a:rPr lang="en-US" altLang="en-US" sz="2000" b="0" dirty="0" err="1" smtClean="0"/>
              <a:t>TGaz</a:t>
            </a:r>
            <a:r>
              <a:rPr lang="en-US" altLang="en-US" sz="2000" b="0" dirty="0" smtClean="0"/>
              <a:t> PAR extension </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July meeting.</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3094135"/>
              </p:ext>
            </p:extLst>
          </p:nvPr>
        </p:nvGraphicFramePr>
        <p:xfrm>
          <a:off x="914401" y="1340768"/>
          <a:ext cx="10460567" cy="396224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11-19-516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May Ad</a:t>
                      </a:r>
                      <a:r>
                        <a:rPr lang="en-US" baseline="0" dirty="0" smtClean="0"/>
                        <a:t>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r>
              <a:tr h="182872">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136879"/>
              </p:ext>
            </p:extLst>
          </p:nvPr>
        </p:nvGraphicFramePr>
        <p:xfrm>
          <a:off x="911424" y="1772816"/>
          <a:ext cx="10478360" cy="4510880"/>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6578126"/>
              </p:ext>
            </p:extLst>
          </p:nvPr>
        </p:nvGraphicFramePr>
        <p:xfrm>
          <a:off x="911424" y="1772816"/>
          <a:ext cx="10478360" cy="405366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dirty="0" smtClean="0">
                          <a:solidFill>
                            <a:schemeClr val="dk1"/>
                          </a:solidFill>
                          <a:latin typeface="+mn-lt"/>
                          <a:ea typeface="+mn-ea"/>
                          <a:cs typeface="+mn-cs"/>
                        </a:rPr>
                        <a:t> in passive ranging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AoD</a:t>
                      </a:r>
                      <a:r>
                        <a:rPr lang="en-US" sz="1800" kern="1200" baseline="0" dirty="0" smtClean="0">
                          <a:solidFill>
                            <a:schemeClr val="dk1"/>
                          </a:solidFill>
                          <a:latin typeface="+mn-lt"/>
                          <a:ea typeface="+mn-ea"/>
                          <a:cs typeface="+mn-cs"/>
                        </a:rPr>
                        <a:t> in passive ranging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Supportive</a:t>
                      </a:r>
                      <a:r>
                        <a:rPr lang="en-US" sz="1800" kern="1200" baseline="0" dirty="0" smtClean="0">
                          <a:solidFill>
                            <a:schemeClr val="dk1"/>
                          </a:solidFill>
                          <a:latin typeface="+mn-lt"/>
                          <a:ea typeface="+mn-ea"/>
                          <a:cs typeface="+mn-cs"/>
                        </a:rPr>
                        <a:t> material</a:t>
                      </a:r>
                      <a:endParaRPr lang="en-US" sz="1800" kern="1200" dirty="0">
                        <a:solidFill>
                          <a:schemeClr val="dk1"/>
                        </a:solidFill>
                        <a:latin typeface="+mn-lt"/>
                        <a:ea typeface="+mn-ea"/>
                        <a:cs typeface="+mn-cs"/>
                      </a:endParaRPr>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 MAC</a:t>
                      </a:r>
                    </a:p>
                  </a:txBody>
                  <a:tcPr marT="45712" marB="45712"/>
                </a:tc>
              </a:tr>
              <a:tr h="0">
                <a:tc>
                  <a:txBody>
                    <a:bodyPr/>
                    <a:lstStyle/>
                    <a:p>
                      <a:r>
                        <a:rPr lang="en-US" dirty="0" smtClean="0"/>
                        <a:t>11-19-676</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CIDs</a:t>
                      </a:r>
                      <a:r>
                        <a:rPr lang="en-US" baseline="0" dirty="0" smtClean="0"/>
                        <a:t> on TF formats – follow up</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11-19-678</a:t>
                      </a:r>
                      <a:endParaRPr lang="en-US" dirty="0"/>
                    </a:p>
                  </a:txBody>
                  <a:tcPr marT="45712" marB="45712"/>
                </a:tc>
                <a:tc>
                  <a:txBody>
                    <a:bodyPr/>
                    <a:lstStyle/>
                    <a:p>
                      <a:r>
                        <a:rPr lang="en-US" dirty="0" smtClean="0"/>
                        <a:t>Dibakar Das</a:t>
                      </a:r>
                      <a:endParaRPr lang="en-US" dirty="0"/>
                    </a:p>
                  </a:txBody>
                  <a:tcPr marT="45712" marB="45712"/>
                </a:tc>
                <a:tc>
                  <a:txBody>
                    <a:bodyPr/>
                    <a:lstStyle/>
                    <a:p>
                      <a:r>
                        <a:rPr lang="en-US" dirty="0" smtClean="0"/>
                        <a:t>CR for CID 1115</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11-19-885</a:t>
                      </a:r>
                      <a:endParaRPr lang="en-US" dirty="0"/>
                    </a:p>
                  </a:txBody>
                  <a:tcPr marT="45712" marB="45712"/>
                </a:tc>
                <a:tc>
                  <a:txBody>
                    <a:bodyPr/>
                    <a:lstStyle/>
                    <a:p>
                      <a:r>
                        <a:rPr lang="en-US" dirty="0" smtClean="0"/>
                        <a:t>Niranjan Grandhe</a:t>
                      </a:r>
                      <a:endParaRPr lang="en-US" dirty="0"/>
                    </a:p>
                  </a:txBody>
                  <a:tcPr marT="45712" marB="45712"/>
                </a:tc>
                <a:tc>
                  <a:txBody>
                    <a:bodyPr/>
                    <a:lstStyle/>
                    <a:p>
                      <a:r>
                        <a:rPr lang="en-US" dirty="0" smtClean="0"/>
                        <a:t>CR for section 11.22.6.4.4</a:t>
                      </a:r>
                      <a:endParaRPr lang="en-US" dirty="0"/>
                    </a:p>
                  </a:txBody>
                  <a:tcPr marT="45712" marB="45712"/>
                </a:tc>
                <a:tc>
                  <a:txBody>
                    <a:bodyPr/>
                    <a:lstStyle/>
                    <a:p>
                      <a:r>
                        <a:rPr lang="en-US" dirty="0" smtClean="0"/>
                        <a:t>CR MAC</a:t>
                      </a:r>
                      <a:endParaRPr lang="en-US" dirty="0"/>
                    </a:p>
                  </a:txBody>
                  <a:tcPr marT="45712" marB="45712"/>
                </a:tc>
              </a:tr>
              <a:tr h="0">
                <a:tc>
                  <a:txBody>
                    <a:bodyPr/>
                    <a:lstStyle/>
                    <a:p>
                      <a:r>
                        <a:rPr lang="en-US" dirty="0" smtClean="0"/>
                        <a:t>11-19-886</a:t>
                      </a:r>
                      <a:endParaRPr lang="en-US" dirty="0"/>
                    </a:p>
                  </a:txBody>
                  <a:tcPr marT="45712" marB="45712"/>
                </a:tc>
                <a:tc>
                  <a:txBody>
                    <a:bodyPr/>
                    <a:lstStyle/>
                    <a:p>
                      <a:r>
                        <a:rPr lang="en-US" dirty="0" smtClean="0"/>
                        <a:t>Niranjan</a:t>
                      </a:r>
                      <a:r>
                        <a:rPr lang="en-US" baseline="0" dirty="0" smtClean="0"/>
                        <a:t> Grandhe</a:t>
                      </a:r>
                      <a:endParaRPr lang="en-US" dirty="0"/>
                    </a:p>
                  </a:txBody>
                  <a:tcPr marT="45712" marB="45712"/>
                </a:tc>
                <a:tc>
                  <a:txBody>
                    <a:bodyPr/>
                    <a:lstStyle/>
                    <a:p>
                      <a:r>
                        <a:rPr lang="en-US" dirty="0" smtClean="0"/>
                        <a:t>CR for section 11.22.6.4.4</a:t>
                      </a:r>
                      <a:r>
                        <a:rPr lang="en-US" baseline="0" dirty="0" smtClean="0"/>
                        <a:t> CID 2337, 2338</a:t>
                      </a:r>
                      <a:endParaRPr lang="en-US" dirty="0"/>
                    </a:p>
                  </a:txBody>
                  <a:tcPr marT="45712" marB="45712"/>
                </a:tc>
                <a:tc>
                  <a:txBody>
                    <a:bodyPr/>
                    <a:lstStyle/>
                    <a:p>
                      <a:r>
                        <a:rPr lang="en-US" dirty="0" smtClean="0"/>
                        <a:t>CR</a:t>
                      </a:r>
                      <a:r>
                        <a:rPr lang="en-US" baseline="0" dirty="0" smtClean="0"/>
                        <a:t> MAC</a:t>
                      </a:r>
                      <a:endParaRPr lang="en-US" dirty="0"/>
                    </a:p>
                  </a:txBody>
                  <a:tcPr marT="45712" marB="45712"/>
                </a:tc>
              </a:tr>
            </a:tbl>
          </a:graphicData>
        </a:graphic>
      </p:graphicFrame>
    </p:spTree>
    <p:extLst>
      <p:ext uri="{BB962C8B-B14F-4D97-AF65-F5344CB8AC3E}">
        <p14:creationId xmlns:p14="http://schemas.microsoft.com/office/powerpoint/2010/main" val="167313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Atlanta, Georgia</a:t>
            </a:r>
          </a:p>
          <a:p>
            <a:pPr algn="ctr">
              <a:lnSpc>
                <a:spcPct val="90000"/>
              </a:lnSpc>
              <a:buFontTx/>
              <a:buNone/>
            </a:pPr>
            <a:r>
              <a:rPr lang="en-US" altLang="en-US" sz="4400" dirty="0" smtClean="0">
                <a:cs typeface="Times New Roman" panose="02020603050405020304" pitchFamily="18" charset="0"/>
              </a:rPr>
              <a:t>May 12</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- 17</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11-19-458) (5 min)</a:t>
            </a:r>
            <a:endParaRPr lang="en-US" altLang="en-US" sz="2000" b="0" dirty="0"/>
          </a:p>
          <a:p>
            <a:pPr algn="just">
              <a:spcBef>
                <a:spcPct val="20000"/>
              </a:spcBef>
              <a:buFontTx/>
              <a:buChar char="•"/>
            </a:pPr>
            <a:r>
              <a:rPr lang="en-US" altLang="en-US" sz="2000" b="0" dirty="0"/>
              <a:t>Approve March/April teleconferences minutes </a:t>
            </a:r>
            <a:r>
              <a:rPr lang="en-US" altLang="en-US" sz="2000" b="0" dirty="0" smtClean="0"/>
              <a:t>(11-19-577,11-19-606</a:t>
            </a:r>
            <a:r>
              <a:rPr lang="en-US" altLang="en-US" sz="2000" b="0" dirty="0"/>
              <a:t>, 11-19-634</a:t>
            </a:r>
            <a:r>
              <a:rPr lang="en-US" altLang="en-US" sz="2000" b="0" dirty="0" smtClean="0"/>
              <a:t>) (10min)</a:t>
            </a:r>
          </a:p>
          <a:p>
            <a:pPr algn="just">
              <a:spcBef>
                <a:spcPct val="20000"/>
              </a:spcBef>
              <a:buFontTx/>
              <a:buChar char="•"/>
            </a:pPr>
            <a:r>
              <a:rPr lang="en-US" altLang="en-US" sz="2000" b="0" dirty="0" smtClean="0"/>
              <a:t>CR assignment and current status of open call for CR volunteers. (11-19-431) </a:t>
            </a:r>
            <a:r>
              <a:rPr lang="en-US" altLang="en-US" sz="2000" b="0" strike="sngStrike" dirty="0" smtClean="0"/>
              <a:t>(20min</a:t>
            </a:r>
            <a:r>
              <a:rPr lang="en-US" altLang="en-US" sz="2000" b="0" dirty="0" smtClean="0"/>
              <a:t>) – rescheduled to later slot.</a:t>
            </a:r>
          </a:p>
          <a:p>
            <a:pPr algn="just">
              <a:spcBef>
                <a:spcPct val="20000"/>
              </a:spcBef>
              <a:buFontTx/>
              <a:buChar char="•"/>
            </a:pPr>
            <a:r>
              <a:rPr lang="en-US" altLang="en-US" sz="2000" b="0" dirty="0" err="1"/>
              <a:t>TGaz</a:t>
            </a:r>
            <a:r>
              <a:rPr lang="en-US" altLang="en-US" sz="2000" b="0" dirty="0"/>
              <a:t> PAR Extension (11-19-732) (15min)</a:t>
            </a:r>
          </a:p>
          <a:p>
            <a:pPr algn="just">
              <a:spcBef>
                <a:spcPct val="20000"/>
              </a:spcBef>
              <a:buFontTx/>
              <a:buChar char="•"/>
            </a:pPr>
            <a:r>
              <a:rPr lang="en-US" altLang="en-US" sz="2000" b="0" dirty="0"/>
              <a:t>Review target ad hoc meeting dates towards the July meeting (</a:t>
            </a:r>
            <a:r>
              <a:rPr lang="en-US" altLang="en-US" sz="2000" b="0" dirty="0" smtClean="0"/>
              <a:t>10min)</a:t>
            </a:r>
          </a:p>
          <a:p>
            <a:pPr algn="just">
              <a:spcBef>
                <a:spcPct val="20000"/>
              </a:spcBef>
              <a:buFontTx/>
              <a:buChar char="•"/>
            </a:pPr>
            <a:r>
              <a:rPr lang="en-US" altLang="en-US" sz="2000" b="0" dirty="0" smtClean="0"/>
              <a:t>Consider </a:t>
            </a:r>
            <a:r>
              <a:rPr lang="en-US" altLang="en-US" sz="2000" b="0" dirty="0"/>
              <a:t>comment resolution for </a:t>
            </a:r>
            <a:r>
              <a:rPr lang="en-US" altLang="en-US" sz="2000" b="0" dirty="0" smtClean="0"/>
              <a:t>adoption (25min)</a:t>
            </a:r>
          </a:p>
          <a:p>
            <a:pPr algn="just">
              <a:spcBef>
                <a:spcPct val="20000"/>
              </a:spcBef>
              <a:buFontTx/>
              <a:buChar char="•"/>
            </a:pPr>
            <a:r>
              <a:rPr lang="en-US" altLang="en-US" sz="2000" b="0" dirty="0" smtClean="0"/>
              <a:t>Consider postponed motion on submission 11-19-331r3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25330068"/>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sz="1800" kern="1200" dirty="0" smtClean="0">
                          <a:solidFill>
                            <a:schemeClr val="dk1"/>
                          </a:solidFill>
                          <a:latin typeface="+mn-lt"/>
                          <a:ea typeface="+mn-ea"/>
                          <a:cs typeface="+mn-cs"/>
                        </a:rPr>
                        <a:t>11-19-458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Meeting Minutes March</a:t>
                      </a:r>
                      <a:r>
                        <a:rPr lang="en-US" sz="1800" kern="1200" baseline="0" dirty="0" smtClean="0">
                          <a:solidFill>
                            <a:schemeClr val="dk1"/>
                          </a:solidFill>
                          <a:latin typeface="+mn-lt"/>
                          <a:ea typeface="+mn-ea"/>
                          <a:cs typeface="+mn-cs"/>
                        </a:rPr>
                        <a:t>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11-19-577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March</a:t>
                      </a:r>
                      <a:r>
                        <a:rPr lang="en-US" sz="1800" kern="1200" baseline="0" dirty="0" smtClean="0">
                          <a:solidFill>
                            <a:schemeClr val="dk1"/>
                          </a:solidFill>
                          <a:latin typeface="+mn-lt"/>
                          <a:ea typeface="+mn-ea"/>
                          <a:cs typeface="+mn-cs"/>
                        </a:rPr>
                        <a:t> 27</a:t>
                      </a:r>
                      <a:r>
                        <a:rPr lang="en-US" sz="1800" kern="1200" baseline="30000" dirty="0" smtClean="0">
                          <a:solidFill>
                            <a:schemeClr val="dk1"/>
                          </a:solidFill>
                          <a:latin typeface="+mn-lt"/>
                          <a:ea typeface="+mn-ea"/>
                          <a:cs typeface="+mn-cs"/>
                        </a:rPr>
                        <a:t>th</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11-19-606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Apr. 3</a:t>
                      </a:r>
                      <a:r>
                        <a:rPr lang="en-US" sz="1800" kern="1200" baseline="30000" dirty="0" smtClean="0">
                          <a:solidFill>
                            <a:schemeClr val="dk1"/>
                          </a:solidFill>
                          <a:latin typeface="+mn-lt"/>
                          <a:ea typeface="+mn-ea"/>
                          <a:cs typeface="+mn-cs"/>
                        </a:rPr>
                        <a:t>rd</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 </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11-19-634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 Apr. 10</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11-19-732</a:t>
                      </a:r>
                      <a:endParaRPr lang="en-US" dirty="0"/>
                    </a:p>
                  </a:txBody>
                  <a:tcPr marT="45712" marB="45712"/>
                </a:tc>
                <a:tc>
                  <a:txBody>
                    <a:bodyPr/>
                    <a:lstStyle/>
                    <a:p>
                      <a:r>
                        <a:rPr lang="en-US" dirty="0" smtClean="0"/>
                        <a:t>Jonathan</a:t>
                      </a:r>
                      <a:r>
                        <a:rPr lang="en-US" baseline="0" dirty="0" smtClean="0"/>
                        <a:t> Segev</a:t>
                      </a:r>
                      <a:endParaRPr lang="en-US" dirty="0"/>
                    </a:p>
                  </a:txBody>
                  <a:tcPr marT="45712" marB="45712"/>
                </a:tc>
                <a:tc>
                  <a:txBody>
                    <a:bodyPr/>
                    <a:lstStyle/>
                    <a:p>
                      <a:r>
                        <a:rPr lang="en-US" dirty="0" err="1" smtClean="0"/>
                        <a:t>TG</a:t>
                      </a:r>
                      <a:r>
                        <a:rPr lang="en-US" baseline="0" dirty="0" err="1" smtClean="0"/>
                        <a:t>az</a:t>
                      </a:r>
                      <a:r>
                        <a:rPr lang="en-US" baseline="0" dirty="0" smtClean="0"/>
                        <a:t> PAR Extension</a:t>
                      </a:r>
                      <a:endParaRPr lang="en-US" dirty="0"/>
                    </a:p>
                  </a:txBody>
                  <a:tcPr marT="45712" marB="45712"/>
                </a:tc>
                <a:tc>
                  <a:txBody>
                    <a:bodyPr/>
                    <a:lstStyle/>
                    <a:p>
                      <a:r>
                        <a:rPr lang="en-US" dirty="0" smtClean="0"/>
                        <a:t>PAR</a:t>
                      </a:r>
                      <a:endParaRPr lang="en-US" dirty="0"/>
                    </a:p>
                  </a:txBody>
                  <a:tcPr marT="45712" marB="45712"/>
                </a:tc>
                <a:tc>
                  <a:txBody>
                    <a:bodyPr/>
                    <a:lstStyle/>
                    <a:p>
                      <a:r>
                        <a:rPr lang="en-US" dirty="0" smtClean="0"/>
                        <a:t>15min</a:t>
                      </a:r>
                      <a:endParaRPr lang="en-US" dirty="0"/>
                    </a:p>
                  </a:txBody>
                  <a:tcPr marT="45712" marB="45712"/>
                </a:tc>
              </a:tr>
              <a:tr h="658966">
                <a:tc>
                  <a:txBody>
                    <a:bodyPr/>
                    <a:lstStyle/>
                    <a:p>
                      <a:r>
                        <a:rPr lang="en-US" dirty="0" smtClean="0"/>
                        <a:t>11-19-431</a:t>
                      </a:r>
                      <a:endParaRPr lang="en-US" dirty="0"/>
                    </a:p>
                  </a:txBody>
                  <a:tcPr marT="45712" marB="45712"/>
                </a:tc>
                <a:tc>
                  <a:txBody>
                    <a:bodyPr/>
                    <a:lstStyle/>
                    <a:p>
                      <a:r>
                        <a:rPr lang="en-US" dirty="0" smtClean="0"/>
                        <a:t>Editor</a:t>
                      </a:r>
                      <a:endParaRPr lang="en-US" dirty="0"/>
                    </a:p>
                  </a:txBody>
                  <a:tcPr marT="45712" marB="45712"/>
                </a:tc>
                <a:tc>
                  <a:txBody>
                    <a:bodyPr/>
                    <a:lstStyle/>
                    <a:p>
                      <a:r>
                        <a:rPr lang="en-US" altLang="en-US" sz="1800" b="0" dirty="0" smtClean="0"/>
                        <a:t>CR assignment and current status of open call for CR volunteers</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11-19/458 </a:t>
            </a:r>
            <a:r>
              <a:rPr lang="en-US" b="0" dirty="0"/>
              <a:t>“</a:t>
            </a:r>
            <a:r>
              <a:rPr lang="en-US" dirty="0"/>
              <a:t>meeting minutes </a:t>
            </a:r>
            <a:r>
              <a:rPr lang="en-US" dirty="0" smtClean="0"/>
              <a:t>March 2019</a:t>
            </a:r>
            <a:r>
              <a:rPr lang="en-US" b="0" dirty="0" smtClean="0"/>
              <a:t>” </a:t>
            </a:r>
            <a:r>
              <a:rPr lang="en-US" b="0" dirty="0"/>
              <a:t>posted to Mentor on </a:t>
            </a:r>
            <a:r>
              <a:rPr lang="en-US" b="0" dirty="0" smtClean="0"/>
              <a:t>March 22</a:t>
            </a:r>
            <a:r>
              <a:rPr lang="en-US" b="0" baseline="30000" dirty="0" smtClean="0"/>
              <a:t>nd</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11-19/458 r0 </a:t>
            </a:r>
            <a:r>
              <a:rPr lang="en-US" b="0" dirty="0"/>
              <a:t>as </a:t>
            </a:r>
            <a:r>
              <a:rPr lang="en-US" b="0" dirty="0" err="1"/>
              <a:t>TGaz</a:t>
            </a:r>
            <a:r>
              <a:rPr lang="en-US" b="0" dirty="0"/>
              <a:t> meeting minutes for the </a:t>
            </a:r>
            <a:r>
              <a:rPr lang="en-US" b="0" dirty="0" smtClean="0"/>
              <a:t>March meeting</a:t>
            </a:r>
            <a:r>
              <a:rPr lang="en-US" b="0" dirty="0"/>
              <a:t>. </a:t>
            </a:r>
            <a:endParaRPr lang="en-US" b="0" dirty="0" smtClean="0"/>
          </a:p>
          <a:p>
            <a:pPr marL="0" indent="0"/>
            <a:endParaRPr lang="en-US" b="0" dirty="0"/>
          </a:p>
          <a:p>
            <a:r>
              <a:rPr lang="en-US" b="0" dirty="0"/>
              <a:t>Moved by</a:t>
            </a:r>
            <a:r>
              <a:rPr lang="en-US" b="0" dirty="0" smtClean="0"/>
              <a:t>: Roy Want</a:t>
            </a:r>
          </a:p>
          <a:p>
            <a:r>
              <a:rPr lang="en-US" b="0" dirty="0" smtClean="0"/>
              <a:t>Seconded </a:t>
            </a:r>
            <a:r>
              <a:rPr lang="en-US" b="0" dirty="0"/>
              <a:t>by</a:t>
            </a:r>
            <a:r>
              <a:rPr lang="en-US" b="0" dirty="0" smtClean="0"/>
              <a:t>: Ganesh </a:t>
            </a:r>
            <a:r>
              <a:rPr lang="en-US" b="0" dirty="0" err="1" smtClean="0"/>
              <a:t>Venkatesan</a:t>
            </a:r>
            <a:endParaRPr lang="en-US" b="0" dirty="0"/>
          </a:p>
          <a:p>
            <a:r>
              <a:rPr lang="en-US" b="0" dirty="0"/>
              <a:t>Results (Y/N/A</a:t>
            </a:r>
            <a:r>
              <a:rPr lang="en-US" b="0" dirty="0" smtClean="0"/>
              <a:t>): 26/0/1</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11-19/577r0 “</a:t>
            </a:r>
            <a:r>
              <a:rPr lang="en-US" b="0" dirty="0" err="1"/>
              <a:t>Telecon</a:t>
            </a:r>
            <a:r>
              <a:rPr lang="en-US" b="0" dirty="0"/>
              <a:t> Minutes March 27th, 2019</a:t>
            </a:r>
            <a:r>
              <a:rPr lang="en-US" b="0" dirty="0" smtClean="0"/>
              <a:t>” </a:t>
            </a:r>
            <a:r>
              <a:rPr lang="en-US" b="0" dirty="0"/>
              <a:t>posted to Mentor on </a:t>
            </a:r>
            <a:r>
              <a:rPr lang="en-US" b="0" dirty="0" smtClean="0"/>
              <a:t>April 2</a:t>
            </a:r>
            <a:r>
              <a:rPr lang="en-US" b="0" baseline="30000" dirty="0" smtClean="0"/>
              <a:t>nd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11-19/577r0 </a:t>
            </a:r>
            <a:r>
              <a:rPr lang="en-US" b="0" dirty="0"/>
              <a:t>as </a:t>
            </a:r>
            <a:r>
              <a:rPr lang="en-US" b="0" dirty="0" err="1"/>
              <a:t>TGaz</a:t>
            </a:r>
            <a:r>
              <a:rPr lang="en-US" b="0" dirty="0"/>
              <a:t> </a:t>
            </a:r>
            <a:r>
              <a:rPr lang="en-US" b="0" dirty="0" smtClean="0"/>
              <a:t>meeting minutes </a:t>
            </a:r>
            <a:r>
              <a:rPr lang="en-US" b="0" dirty="0"/>
              <a:t>for the </a:t>
            </a:r>
            <a:r>
              <a:rPr lang="en-US" b="0" dirty="0" smtClean="0"/>
              <a:t>March 27</a:t>
            </a:r>
            <a:r>
              <a:rPr lang="en-US" b="0" baseline="30000" dirty="0" smtClean="0"/>
              <a:t>th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Jerome Henry</a:t>
            </a:r>
            <a:endParaRPr lang="en-US" b="0" dirty="0"/>
          </a:p>
          <a:p>
            <a:r>
              <a:rPr lang="en-US" b="0" dirty="0"/>
              <a:t>Results (Y/N/A</a:t>
            </a:r>
            <a:r>
              <a:rPr lang="en-US" b="0" dirty="0" smtClean="0"/>
              <a:t>): 26/0/1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11-19/606r0 “</a:t>
            </a:r>
            <a:r>
              <a:rPr lang="en-US" b="0" dirty="0" err="1"/>
              <a:t>Telecon</a:t>
            </a:r>
            <a:r>
              <a:rPr lang="en-US" b="0" dirty="0"/>
              <a:t> Minutes </a:t>
            </a:r>
            <a:r>
              <a:rPr lang="en-US" b="0" dirty="0" smtClean="0"/>
              <a:t>Apr 3</a:t>
            </a:r>
            <a:r>
              <a:rPr lang="en-US" b="0" baseline="30000" dirty="0" smtClean="0"/>
              <a:t>rd</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11-19/606r0 </a:t>
            </a:r>
            <a:r>
              <a:rPr lang="en-US" b="0" dirty="0"/>
              <a:t>as </a:t>
            </a:r>
            <a:r>
              <a:rPr lang="en-US" b="0" dirty="0" err="1"/>
              <a:t>TGaz</a:t>
            </a:r>
            <a:r>
              <a:rPr lang="en-US" b="0" dirty="0"/>
              <a:t> </a:t>
            </a:r>
            <a:r>
              <a:rPr lang="en-US" b="0" dirty="0" smtClean="0"/>
              <a:t>meeting minutes </a:t>
            </a:r>
            <a:r>
              <a:rPr lang="en-US" b="0" dirty="0"/>
              <a:t>for the </a:t>
            </a:r>
            <a:r>
              <a:rPr lang="en-US" b="0" dirty="0" smtClean="0"/>
              <a:t>April 3</a:t>
            </a:r>
            <a:r>
              <a:rPr lang="en-US" b="0" baseline="30000" dirty="0" smtClean="0"/>
              <a:t>rd</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23/0/1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25676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11-19/634r0 “</a:t>
            </a:r>
            <a:r>
              <a:rPr lang="en-US" b="0" dirty="0" err="1"/>
              <a:t>Telecon</a:t>
            </a:r>
            <a:r>
              <a:rPr lang="en-US" b="0" dirty="0"/>
              <a:t> Minutes </a:t>
            </a:r>
            <a:r>
              <a:rPr lang="en-US" b="0" dirty="0" smtClean="0"/>
              <a:t>Apr 10</a:t>
            </a:r>
            <a:r>
              <a:rPr lang="en-US" b="0" baseline="30000" dirty="0" smtClean="0"/>
              <a:t>th</a:t>
            </a:r>
            <a:r>
              <a:rPr lang="en-US" b="0" dirty="0" smtClean="0"/>
              <a:t>, </a:t>
            </a:r>
            <a:r>
              <a:rPr lang="en-US" b="0" dirty="0"/>
              <a:t>2019</a:t>
            </a:r>
            <a:r>
              <a:rPr lang="en-US" b="0" dirty="0" smtClean="0"/>
              <a:t>” </a:t>
            </a:r>
            <a:r>
              <a:rPr lang="en-US" b="0" dirty="0"/>
              <a:t>posted to Mentor on </a:t>
            </a:r>
            <a:r>
              <a:rPr lang="en-US" b="0" dirty="0" smtClean="0"/>
              <a:t>April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11-19/634r0 </a:t>
            </a:r>
            <a:r>
              <a:rPr lang="en-US" b="0" dirty="0"/>
              <a:t>as </a:t>
            </a:r>
            <a:r>
              <a:rPr lang="en-US" b="0" dirty="0" err="1"/>
              <a:t>TGaz</a:t>
            </a:r>
            <a:r>
              <a:rPr lang="en-US" b="0" dirty="0"/>
              <a:t> </a:t>
            </a:r>
            <a:r>
              <a:rPr lang="en-US" b="0" dirty="0" smtClean="0"/>
              <a:t>meeting minutes </a:t>
            </a:r>
            <a:r>
              <a:rPr lang="en-US" b="0" dirty="0"/>
              <a:t>for the </a:t>
            </a:r>
            <a:r>
              <a:rPr lang="en-US" b="0" dirty="0" smtClean="0"/>
              <a:t>April 10</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Jerome Henry</a:t>
            </a:r>
            <a:endParaRPr lang="en-US" b="0" dirty="0"/>
          </a:p>
          <a:p>
            <a:r>
              <a:rPr lang="en-US" b="0" dirty="0"/>
              <a:t>Results (Y/N/A</a:t>
            </a:r>
            <a:r>
              <a:rPr lang="en-US" b="0" dirty="0" smtClean="0"/>
              <a:t>):24/0/1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444926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March/April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11-19/680r0 “</a:t>
            </a:r>
            <a:r>
              <a:rPr lang="en-US" b="0" dirty="0" err="1"/>
              <a:t>Telecon</a:t>
            </a:r>
            <a:r>
              <a:rPr lang="en-US" b="0" dirty="0"/>
              <a:t> Minutes </a:t>
            </a:r>
            <a:r>
              <a:rPr lang="en-US" b="0" dirty="0" smtClean="0"/>
              <a:t>Apr 24</a:t>
            </a:r>
            <a:r>
              <a:rPr lang="en-US" b="0" baseline="30000" dirty="0" smtClean="0"/>
              <a:t>th</a:t>
            </a:r>
            <a:r>
              <a:rPr lang="en-US" b="0" dirty="0" smtClean="0"/>
              <a:t> , </a:t>
            </a:r>
            <a:r>
              <a:rPr lang="en-US" b="0" dirty="0"/>
              <a:t>2019</a:t>
            </a:r>
            <a:r>
              <a:rPr lang="en-US" b="0" dirty="0" smtClean="0"/>
              <a:t>” </a:t>
            </a:r>
            <a:r>
              <a:rPr lang="en-US" b="0" dirty="0"/>
              <a:t>posted to Mentor on </a:t>
            </a:r>
            <a:r>
              <a:rPr lang="en-US" b="0" dirty="0" smtClean="0"/>
              <a:t>May 1</a:t>
            </a:r>
            <a:r>
              <a:rPr lang="en-US" b="0" baseline="30000" dirty="0" smtClean="0"/>
              <a:t>st</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11-19/680r0 </a:t>
            </a:r>
            <a:r>
              <a:rPr lang="en-US" b="0" dirty="0"/>
              <a:t>as </a:t>
            </a:r>
            <a:r>
              <a:rPr lang="en-US" b="0" dirty="0" err="1"/>
              <a:t>TGaz</a:t>
            </a:r>
            <a:r>
              <a:rPr lang="en-US" b="0" dirty="0"/>
              <a:t> </a:t>
            </a:r>
            <a:r>
              <a:rPr lang="en-US" b="0" dirty="0" smtClean="0"/>
              <a:t>meeting minutes </a:t>
            </a:r>
            <a:r>
              <a:rPr lang="en-US" b="0" dirty="0"/>
              <a:t>for the </a:t>
            </a:r>
            <a:r>
              <a:rPr lang="en-US" b="0" dirty="0" smtClean="0"/>
              <a:t>April 24</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Roy Want</a:t>
            </a:r>
            <a:endParaRPr lang="en-US" b="0" dirty="0"/>
          </a:p>
          <a:p>
            <a:r>
              <a:rPr lang="en-US" b="0" dirty="0"/>
              <a:t>Results (Y/N/A</a:t>
            </a:r>
            <a:r>
              <a:rPr lang="en-US" b="0" dirty="0" smtClean="0"/>
              <a:t>): 22/0/1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8664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May Ad hoc Minutes – to be reviewed at a later time</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b="0" dirty="0"/>
              <a:t>Document </a:t>
            </a:r>
            <a:r>
              <a:rPr lang="en-US" b="0" dirty="0" smtClean="0"/>
              <a:t>11-19/706r0 “Meeting Minutes Ad hoc May 2019” </a:t>
            </a:r>
            <a:r>
              <a:rPr lang="en-US" b="0" dirty="0"/>
              <a:t>posted to Mentor on </a:t>
            </a:r>
            <a:r>
              <a:rPr lang="en-US" b="0" dirty="0" smtClean="0"/>
              <a:t>May 12</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11-19/706r0 </a:t>
            </a:r>
            <a:r>
              <a:rPr lang="en-US" b="0" dirty="0"/>
              <a:t>as </a:t>
            </a:r>
            <a:r>
              <a:rPr lang="en-US" b="0" dirty="0" err="1"/>
              <a:t>TGaz</a:t>
            </a:r>
            <a:r>
              <a:rPr lang="en-US" b="0" dirty="0"/>
              <a:t> </a:t>
            </a:r>
            <a:r>
              <a:rPr lang="en-US" b="0" dirty="0" smtClean="0"/>
              <a:t>meeting minutes </a:t>
            </a:r>
            <a:r>
              <a:rPr lang="en-US" b="0" dirty="0"/>
              <a:t>for the </a:t>
            </a:r>
            <a:r>
              <a:rPr lang="en-US" b="0" dirty="0" smtClean="0"/>
              <a:t>May ad-hoc.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589729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June/July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an ad-hoc between each of the upcoming IEEE weeks:</a:t>
            </a:r>
          </a:p>
          <a:p>
            <a:pPr lvl="1">
              <a:buFont typeface="Arial" panose="020B0604020202020204" pitchFamily="34" charset="0"/>
              <a:buChar char="•"/>
            </a:pPr>
            <a:r>
              <a:rPr lang="en-US" sz="2400" dirty="0" smtClean="0"/>
              <a:t>Week of July 8</a:t>
            </a:r>
            <a:r>
              <a:rPr lang="en-US" sz="2400" baseline="30000" dirty="0" smtClean="0"/>
              <a:t>th</a:t>
            </a:r>
            <a:r>
              <a:rPr lang="en-US" sz="2400" dirty="0" smtClean="0"/>
              <a:t>, exact dates TBA in accordance with venue availability.</a:t>
            </a:r>
          </a:p>
          <a:p>
            <a:pPr lvl="1">
              <a:buFont typeface="Arial" panose="020B0604020202020204" pitchFamily="34" charset="0"/>
              <a:buChar char="•"/>
            </a:pP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0058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PAR Extension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8706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11-19-431 Comment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0879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11-19-558r1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20/0/3</a:t>
            </a:r>
          </a:p>
          <a:p>
            <a:pPr marL="0" indent="0"/>
            <a:r>
              <a:rPr lang="en-US" b="0" dirty="0" smtClean="0"/>
              <a:t>Motion passes</a:t>
            </a:r>
          </a:p>
          <a:p>
            <a:pPr marL="0" indent="0"/>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841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a:t>
            </a:r>
            <a:r>
              <a:rPr lang="en-US" b="0" dirty="0"/>
              <a:t>CID 1025, 1420, 1016, 2446, 2448, 1418, 1417, 1419, 1234, </a:t>
            </a:r>
            <a:r>
              <a:rPr lang="en-US" b="0" dirty="0" smtClean="0"/>
              <a:t>1860,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Ali Raissinia </a:t>
            </a:r>
            <a:endParaRPr lang="en-US" b="0" dirty="0"/>
          </a:p>
          <a:p>
            <a:pPr marL="0" indent="0"/>
            <a:r>
              <a:rPr lang="en-US" b="0" dirty="0"/>
              <a:t>Results (Y/N/A</a:t>
            </a:r>
            <a:r>
              <a:rPr lang="en-US" b="0" dirty="0" smtClean="0"/>
              <a:t>): 23/0/2</a:t>
            </a:r>
          </a:p>
          <a:p>
            <a:pPr marL="0" indent="0"/>
            <a:r>
              <a:rPr lang="en-US" b="0" dirty="0" smtClean="0"/>
              <a:t>Motion passes</a:t>
            </a:r>
            <a:endParaRPr lang="en-US" sz="1600" b="0" dirty="0" smtClean="0"/>
          </a:p>
          <a:p>
            <a:pPr marL="0" indent="0"/>
            <a:r>
              <a:rPr lang="en-US" sz="1800" b="0" dirty="0" smtClean="0"/>
              <a:t>Results in the Mar. 27</a:t>
            </a:r>
            <a:r>
              <a:rPr lang="en-US" sz="1800" b="0" baseline="30000" dirty="0" smtClean="0"/>
              <a:t>th</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85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11-19-603r1 for </a:t>
            </a:r>
            <a:r>
              <a:rPr lang="en-US" b="0" dirty="0"/>
              <a:t>CID </a:t>
            </a:r>
            <a:r>
              <a:rPr lang="en-US" b="0" dirty="0" smtClean="0"/>
              <a:t>1580, 2283 and  1163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Yongho Seok</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24/0/2</a:t>
            </a:r>
          </a:p>
          <a:p>
            <a:pPr marL="0" indent="0"/>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9441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11-19-622r1 for </a:t>
            </a:r>
            <a:r>
              <a:rPr lang="en-US" b="0" dirty="0"/>
              <a:t>CID </a:t>
            </a:r>
            <a:r>
              <a:rPr lang="en-GB" b="0" dirty="0"/>
              <a:t>1009, 2020, 1486, 1487, 1758, 2391, 1488, 1913 1735, 1093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24/0/3</a:t>
            </a:r>
          </a:p>
          <a:p>
            <a:pPr marL="0" indent="0"/>
            <a:endParaRPr lang="en-US" sz="1600" b="0" dirty="0" smtClean="0"/>
          </a:p>
          <a:p>
            <a:pPr marL="0" indent="0"/>
            <a:r>
              <a:rPr lang="en-US" sz="1800" b="0" dirty="0" smtClean="0"/>
              <a:t>Results in the Apr. 10</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0432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a:t>
            </a:r>
            <a:r>
              <a:rPr lang="en-US" b="0" dirty="0" smtClean="0"/>
              <a:t> </a:t>
            </a:r>
            <a:r>
              <a:rPr lang="en-US" b="0" dirty="0"/>
              <a:t>11-19-646r1 for CIDs 2053, 2055, 1449, 1451, 2091, 2093, 1684, 2251, 2336, 1214, 1215, 1223, 1070, 1071, 1075, 1400, 1401, 1402, 1493, 1403, 1404, 1405, 1406, 1407, 1408, 1385, 1226, 2440, 1662, 1685, 1686, 1074, 2252, 1428, </a:t>
            </a:r>
            <a:r>
              <a:rPr lang="en-US" b="0" dirty="0" smtClean="0"/>
              <a:t>1094 and 1076, </a:t>
            </a:r>
            <a:r>
              <a:rPr lang="en-US" b="0" dirty="0"/>
              <a:t>instruct the technical editor to incorporate it in the P802.11az draft and grant the editor editorial license. </a:t>
            </a:r>
          </a:p>
          <a:p>
            <a:pPr marL="0" indent="0"/>
            <a:r>
              <a:rPr lang="en-US" b="0" dirty="0"/>
              <a:t>Moved</a:t>
            </a:r>
            <a:r>
              <a:rPr lang="en-US" b="0" dirty="0" smtClean="0"/>
              <a:t>: Assaf Kasher</a:t>
            </a:r>
            <a:endParaRPr lang="en-US" b="0" dirty="0"/>
          </a:p>
          <a:p>
            <a:pPr marL="0" indent="0"/>
            <a:r>
              <a:rPr lang="en-US" b="0" dirty="0"/>
              <a:t>Second</a:t>
            </a:r>
            <a:r>
              <a:rPr lang="en-US" b="0" dirty="0" smtClean="0"/>
              <a:t>: Yongho Seok</a:t>
            </a:r>
            <a:endParaRPr lang="en-US" b="0" dirty="0"/>
          </a:p>
          <a:p>
            <a:r>
              <a:rPr lang="en-US" dirty="0" smtClean="0"/>
              <a:t>Results </a:t>
            </a:r>
            <a:r>
              <a:rPr lang="en-US" b="0" dirty="0"/>
              <a:t>(Y/N/A</a:t>
            </a:r>
            <a:r>
              <a:rPr lang="en-US" b="0" dirty="0" smtClean="0"/>
              <a:t>): 19/0/2</a:t>
            </a:r>
          </a:p>
          <a:p>
            <a:r>
              <a:rPr lang="en-US" b="0" dirty="0" smtClean="0"/>
              <a:t>Motion passes</a:t>
            </a:r>
            <a:endParaRPr lang="en-US" b="0" dirty="0"/>
          </a:p>
          <a:p>
            <a:r>
              <a:rPr lang="en-US" sz="1800" b="0" dirty="0" smtClean="0"/>
              <a:t>Results in the ad hoc (Y/N/A): 8/0/0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77599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 </a:t>
            </a:r>
            <a:endParaRPr lang="en-US" dirty="0"/>
          </a:p>
          <a:p>
            <a:pPr marL="0" indent="0"/>
            <a:r>
              <a:rPr lang="en-US" b="0" dirty="0"/>
              <a:t>Move to adopt the resolutions depicted by document </a:t>
            </a:r>
            <a:r>
              <a:rPr lang="en-US" b="0" dirty="0" smtClean="0"/>
              <a:t>11-19-702r1 </a:t>
            </a:r>
            <a:r>
              <a:rPr lang="en-US" b="0" dirty="0"/>
              <a:t>for CIDs 1472, 1890, 1893, 1984, 2158, 2159, 2160, 2161, 2162, 2163, 2165, 2166, </a:t>
            </a:r>
            <a:r>
              <a:rPr lang="en-US" b="0" dirty="0" smtClean="0"/>
              <a:t>2167 and 2168, </a:t>
            </a:r>
            <a:r>
              <a:rPr lang="en-US" b="0" dirty="0"/>
              <a:t>instruct the technical editor to incorporate it in the P802.11az draft and grant the editor editorial license. </a:t>
            </a:r>
          </a:p>
          <a:p>
            <a:pPr marL="0" indent="0"/>
            <a:endParaRPr lang="en-US" b="0" dirty="0"/>
          </a:p>
          <a:p>
            <a:pPr marL="0" indent="0"/>
            <a:r>
              <a:rPr lang="en-US" b="0" dirty="0" smtClean="0"/>
              <a:t>Moved: Jerome Henry</a:t>
            </a:r>
            <a:endParaRPr lang="en-US" b="0" dirty="0"/>
          </a:p>
          <a:p>
            <a:pPr marL="0" indent="0"/>
            <a:r>
              <a:rPr lang="en-US" b="0" dirty="0"/>
              <a:t>Second</a:t>
            </a:r>
            <a:r>
              <a:rPr lang="en-US" b="0" dirty="0" smtClean="0"/>
              <a:t>: Ganesh </a:t>
            </a:r>
            <a:r>
              <a:rPr lang="en-US" b="0" dirty="0" err="1" smtClean="0"/>
              <a:t>Venkatesan</a:t>
            </a:r>
            <a:endParaRPr lang="en-US" b="0" dirty="0"/>
          </a:p>
          <a:p>
            <a:r>
              <a:rPr lang="en-US" dirty="0" smtClean="0"/>
              <a:t>Results </a:t>
            </a:r>
            <a:r>
              <a:rPr lang="en-US" b="0" dirty="0"/>
              <a:t>(Y/N/A</a:t>
            </a:r>
            <a:r>
              <a:rPr lang="en-US" b="0" dirty="0" smtClean="0"/>
              <a:t>): 22/0/1</a:t>
            </a:r>
          </a:p>
          <a:p>
            <a:r>
              <a:rPr lang="en-US" b="0" dirty="0" smtClean="0"/>
              <a:t>Motion passes</a:t>
            </a:r>
          </a:p>
          <a:p>
            <a:r>
              <a:rPr lang="en-US" sz="1800" b="0" dirty="0" smtClean="0"/>
              <a:t>Results in the ad hoc (Y/N/A): 10/0/0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90671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document </a:t>
            </a:r>
            <a:r>
              <a:rPr lang="en-US" b="0" dirty="0" smtClean="0"/>
              <a:t>11-19-702r2 </a:t>
            </a:r>
            <a:r>
              <a:rPr lang="en-US" b="0" dirty="0"/>
              <a:t>for CIDs 2164, 2169, 2170, 2171, 2172, 2173 and </a:t>
            </a:r>
            <a:r>
              <a:rPr lang="en-US" b="0" dirty="0" smtClean="0"/>
              <a:t>2174,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Assaf Kasher</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10/0/0</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4973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r>
              <a:rPr lang="en-US" dirty="0"/>
              <a:t>: </a:t>
            </a:r>
          </a:p>
          <a:p>
            <a:pPr marL="0" indent="0"/>
            <a:r>
              <a:rPr lang="en-US" b="0" dirty="0"/>
              <a:t>Move to adopt the resolutions depicted by </a:t>
            </a:r>
            <a:r>
              <a:rPr lang="en-US" b="0" dirty="0" smtClean="0"/>
              <a:t>document 11-19-701r1 </a:t>
            </a:r>
            <a:r>
              <a:rPr lang="en-US" b="0" dirty="0"/>
              <a:t>for CIDs 1343, 1474, 2175, 2176, 2180, 2181, 2182, 2183, 2184 and </a:t>
            </a:r>
            <a:r>
              <a:rPr lang="en-US" b="0" dirty="0" smtClean="0"/>
              <a:t>2185,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Jerome Henry</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13/0/0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40730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a:t>
            </a:r>
            <a:r>
              <a:rPr lang="en-US" b="0" dirty="0"/>
              <a:t>to adopt the resolutions depicted by document </a:t>
            </a:r>
            <a:r>
              <a:rPr lang="en-US" b="0" dirty="0" smtClean="0"/>
              <a:t>11-19-697r2 </a:t>
            </a:r>
            <a:r>
              <a:rPr lang="en-US" b="0" dirty="0"/>
              <a:t>for CIDs 1336, 1977, 1170, 1567, and </a:t>
            </a:r>
            <a:r>
              <a:rPr lang="en-US" b="0" dirty="0" smtClean="0"/>
              <a:t>1568,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Dibakar Das</a:t>
            </a:r>
            <a:endParaRPr lang="en-US" b="0" dirty="0"/>
          </a:p>
          <a:p>
            <a:pPr marL="0" indent="0"/>
            <a:r>
              <a:rPr lang="en-US" b="0" dirty="0"/>
              <a:t>Second</a:t>
            </a:r>
            <a:r>
              <a:rPr lang="en-US" b="0" dirty="0" smtClean="0"/>
              <a:t>: Chittabrata Ghosh </a:t>
            </a:r>
            <a:endParaRPr lang="en-US" b="0" dirty="0"/>
          </a:p>
          <a:p>
            <a:r>
              <a:rPr lang="en-US" dirty="0"/>
              <a:t>Results </a:t>
            </a:r>
            <a:r>
              <a:rPr lang="en-US" b="0" dirty="0"/>
              <a:t>(Y/N/A</a:t>
            </a:r>
            <a:r>
              <a:rPr lang="en-US" b="0" dirty="0" smtClean="0"/>
              <a:t>): 21/0/2</a:t>
            </a:r>
          </a:p>
          <a:p>
            <a:r>
              <a:rPr lang="en-US" b="0" dirty="0" smtClean="0"/>
              <a:t>Motion passes</a:t>
            </a:r>
            <a:endParaRPr lang="en-US" b="0" dirty="0"/>
          </a:p>
          <a:p>
            <a:pPr marL="0" indent="0"/>
            <a:r>
              <a:rPr lang="en-US" sz="1800" b="0" dirty="0"/>
              <a:t>Results in the ad hoc (Y/N/A</a:t>
            </a:r>
            <a:r>
              <a:rPr lang="en-US" sz="1800" b="0" dirty="0" smtClean="0"/>
              <a:t>): 16/0/0</a:t>
            </a:r>
            <a:endParaRPr lang="en-US" sz="18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4542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11-19-701r2 for CID </a:t>
            </a:r>
            <a:r>
              <a:rPr lang="en-US" b="0" dirty="0" smtClean="0"/>
              <a:t>1343, </a:t>
            </a:r>
            <a:r>
              <a:rPr lang="en-US" b="0" dirty="0"/>
              <a:t>instruct the technical editor to incorporate it in the P802.11az draft and grant the editor editorial license. </a:t>
            </a:r>
          </a:p>
          <a:p>
            <a:pPr marL="0" indent="0"/>
            <a:endParaRPr lang="en-US" b="0" dirty="0"/>
          </a:p>
          <a:p>
            <a:pPr marL="0" indent="0"/>
            <a:r>
              <a:rPr lang="en-US" b="0" dirty="0"/>
              <a:t>Moved</a:t>
            </a:r>
            <a:r>
              <a:rPr lang="en-US" b="0" dirty="0" smtClean="0"/>
              <a:t>: Ganesh </a:t>
            </a:r>
            <a:r>
              <a:rPr lang="en-US" b="0" dirty="0" err="1" smtClean="0"/>
              <a:t>Venkatesan</a:t>
            </a:r>
            <a:r>
              <a:rPr lang="en-US" b="0" dirty="0" smtClean="0"/>
              <a:t> </a:t>
            </a:r>
            <a:endParaRPr lang="en-US" b="0" dirty="0"/>
          </a:p>
          <a:p>
            <a:pPr marL="0" indent="0"/>
            <a:r>
              <a:rPr lang="en-US" b="0" dirty="0"/>
              <a:t>Second</a:t>
            </a:r>
            <a:r>
              <a:rPr lang="en-US" b="0" dirty="0" smtClean="0"/>
              <a:t>: Manish Kumar </a:t>
            </a:r>
            <a:endParaRPr lang="en-US" b="0" dirty="0"/>
          </a:p>
          <a:p>
            <a:r>
              <a:rPr lang="en-US" dirty="0"/>
              <a:t>Results </a:t>
            </a:r>
            <a:r>
              <a:rPr lang="en-US" b="0" dirty="0"/>
              <a:t>(Y/N/A</a:t>
            </a:r>
            <a:r>
              <a:rPr lang="en-US" b="0" dirty="0" smtClean="0"/>
              <a:t>): 20/0/4</a:t>
            </a:r>
          </a:p>
          <a:p>
            <a:r>
              <a:rPr lang="en-US" b="0" dirty="0" smtClean="0"/>
              <a:t>Motion passes</a:t>
            </a:r>
            <a:endParaRPr lang="en-US" b="0" dirty="0"/>
          </a:p>
          <a:p>
            <a:pPr marL="0" indent="0"/>
            <a:r>
              <a:rPr lang="en-US" sz="1800" b="0" dirty="0"/>
              <a:t>Results in the ad hoc (Y/N/A): </a:t>
            </a:r>
            <a:r>
              <a:rPr lang="en-US" sz="1800" b="0" dirty="0" smtClean="0"/>
              <a:t>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42672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document </a:t>
            </a:r>
            <a:r>
              <a:rPr lang="en-US" b="0" dirty="0" smtClean="0"/>
              <a:t>11-19-702r3 for CID 1977,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Manish Kumar</a:t>
            </a:r>
            <a:endParaRPr lang="en-US" b="0" dirty="0"/>
          </a:p>
          <a:p>
            <a:pPr marL="0" indent="0"/>
            <a:r>
              <a:rPr lang="en-US" b="0" dirty="0"/>
              <a:t>Second</a:t>
            </a:r>
            <a:r>
              <a:rPr lang="en-US" b="0" dirty="0" smtClean="0"/>
              <a:t>: Yongho Seok</a:t>
            </a:r>
            <a:endParaRPr lang="en-US" b="0" dirty="0"/>
          </a:p>
          <a:p>
            <a:r>
              <a:rPr lang="en-US" dirty="0"/>
              <a:t>Results </a:t>
            </a:r>
            <a:r>
              <a:rPr lang="en-US" b="0" dirty="0"/>
              <a:t>(Y/N/A</a:t>
            </a:r>
            <a:r>
              <a:rPr lang="en-US" b="0" dirty="0" smtClean="0"/>
              <a:t>): 17/0/4</a:t>
            </a:r>
          </a:p>
          <a:p>
            <a:r>
              <a:rPr lang="en-US" b="0" dirty="0" smtClean="0"/>
              <a:t>Motion passes</a:t>
            </a:r>
            <a:endParaRPr lang="en-US" b="0" dirty="0"/>
          </a:p>
          <a:p>
            <a:pPr marL="0" indent="0"/>
            <a:r>
              <a:rPr lang="en-US" sz="1800" b="0" dirty="0"/>
              <a:t>Results in the ad hoc (Y/N/A): </a:t>
            </a:r>
            <a:r>
              <a:rPr lang="en-US" sz="1800" b="0" dirty="0" smtClean="0"/>
              <a:t>12/0/0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9035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11-19-676r1 </a:t>
            </a:r>
            <a:r>
              <a:rPr lang="en-US" b="0" dirty="0"/>
              <a:t>for CIDs 1707, 1116, 1583, 1395, 1397 and </a:t>
            </a:r>
            <a:r>
              <a:rPr lang="en-US" b="0" dirty="0" smtClean="0"/>
              <a:t>1424,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Assaf Kasher </a:t>
            </a:r>
            <a:endParaRPr lang="en-US" b="0" dirty="0"/>
          </a:p>
          <a:p>
            <a:pPr marL="0" indent="0"/>
            <a:r>
              <a:rPr lang="en-US" b="0" dirty="0"/>
              <a:t>Second</a:t>
            </a:r>
            <a:r>
              <a:rPr lang="en-US" b="0" dirty="0" smtClean="0"/>
              <a:t>: Dibakar Das</a:t>
            </a:r>
            <a:endParaRPr lang="en-US" b="0" dirty="0"/>
          </a:p>
          <a:p>
            <a:r>
              <a:rPr lang="en-US" dirty="0"/>
              <a:t>Results </a:t>
            </a:r>
            <a:r>
              <a:rPr lang="en-US" b="0" dirty="0"/>
              <a:t>(Y/N/A</a:t>
            </a:r>
            <a:r>
              <a:rPr lang="en-US" b="0" dirty="0" smtClean="0"/>
              <a:t>): 21/0/4</a:t>
            </a:r>
          </a:p>
          <a:p>
            <a:r>
              <a:rPr lang="en-US" b="0" dirty="0" smtClean="0"/>
              <a:t>Motion passes</a:t>
            </a:r>
            <a:endParaRPr lang="en-US" b="0" dirty="0"/>
          </a:p>
          <a:p>
            <a:pPr marL="0" indent="0"/>
            <a:r>
              <a:rPr lang="en-US" sz="1800" b="0" dirty="0"/>
              <a:t>Results in the ad hoc (Y/N/A): </a:t>
            </a:r>
            <a:r>
              <a:rPr lang="en-US" sz="1800" b="0" dirty="0" smtClean="0"/>
              <a:t>13/0/1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0409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resolution depicted </a:t>
            </a:r>
            <a:r>
              <a:rPr lang="en-US" b="0" dirty="0"/>
              <a:t>by </a:t>
            </a:r>
            <a:r>
              <a:rPr lang="en-US" b="0" dirty="0" smtClean="0"/>
              <a:t>document 11-19-602r1 for CIDs</a:t>
            </a:r>
            <a:endParaRPr lang="en-US" b="0" dirty="0"/>
          </a:p>
          <a:p>
            <a:pPr marL="0" indent="0"/>
            <a:r>
              <a:rPr lang="en-US" b="0" dirty="0"/>
              <a:t>2026, 2203, 2027, 2415, 2206, 2210, 1260, 1828, 1831, 1830, 1832, 1833, </a:t>
            </a:r>
            <a:r>
              <a:rPr lang="en-US" b="0" dirty="0" smtClean="0"/>
              <a:t>1582, 2208 </a:t>
            </a:r>
            <a:r>
              <a:rPr lang="en-US" b="0" dirty="0"/>
              <a:t>and </a:t>
            </a:r>
            <a:r>
              <a:rPr lang="en-US" b="0" dirty="0" smtClean="0"/>
              <a:t>2219, instruct </a:t>
            </a:r>
            <a:r>
              <a:rPr lang="en-US" b="0" dirty="0"/>
              <a:t>the technical editor to incorporate it in the P802.11az draft and grant the editor editorial license. </a:t>
            </a:r>
          </a:p>
          <a:p>
            <a:pPr marL="0" indent="0"/>
            <a:endParaRPr lang="en-US" b="0" dirty="0"/>
          </a:p>
          <a:p>
            <a:pPr marL="0" indent="0"/>
            <a:r>
              <a:rPr lang="en-US" b="0" dirty="0"/>
              <a:t>Moved</a:t>
            </a:r>
            <a:r>
              <a:rPr lang="en-US" b="0" dirty="0" smtClean="0"/>
              <a:t>: Yongho Seok</a:t>
            </a:r>
            <a:endParaRPr lang="en-US" b="0" dirty="0"/>
          </a:p>
          <a:p>
            <a:pPr marL="0" indent="0"/>
            <a:r>
              <a:rPr lang="en-US" b="0" dirty="0"/>
              <a:t>Second</a:t>
            </a:r>
            <a:r>
              <a:rPr lang="en-US" b="0" dirty="0" smtClean="0"/>
              <a:t>: Ganesh </a:t>
            </a:r>
            <a:r>
              <a:rPr lang="en-US" b="0" dirty="0" err="1" smtClean="0"/>
              <a:t>Venkatesan</a:t>
            </a:r>
            <a:endParaRPr lang="en-US" b="0" dirty="0"/>
          </a:p>
          <a:p>
            <a:r>
              <a:rPr lang="en-US" dirty="0"/>
              <a:t>Results </a:t>
            </a:r>
            <a:r>
              <a:rPr lang="en-US" b="0" dirty="0"/>
              <a:t>(Y/N/A</a:t>
            </a:r>
            <a:r>
              <a:rPr lang="en-US" b="0" dirty="0" smtClean="0"/>
              <a:t>): 21/0/3 </a:t>
            </a:r>
          </a:p>
          <a:p>
            <a:r>
              <a:rPr lang="en-US" b="0" dirty="0" smtClean="0"/>
              <a:t>Motion passes</a:t>
            </a:r>
            <a:endParaRPr lang="en-US" b="0" dirty="0"/>
          </a:p>
          <a:p>
            <a:pPr marL="0" indent="0"/>
            <a:r>
              <a:rPr lang="en-US" sz="1800" b="0" dirty="0"/>
              <a:t>Results in the ad hoc (Y/N/A</a:t>
            </a:r>
            <a:r>
              <a:rPr lang="en-US" sz="1800" b="0" dirty="0" smtClean="0"/>
              <a:t>):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00869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(to postpone) – March Meeting</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b="0" dirty="0" smtClean="0"/>
              <a:t>Motion to postpone the amended motion on the floor to first </a:t>
            </a:r>
            <a:r>
              <a:rPr lang="en-US" b="0" dirty="0" err="1" smtClean="0"/>
              <a:t>TGaz</a:t>
            </a:r>
            <a:r>
              <a:rPr lang="en-US" b="0" dirty="0" smtClean="0"/>
              <a:t> meeting slot during the IEEE </a:t>
            </a:r>
            <a:r>
              <a:rPr lang="en-US" b="0" dirty="0"/>
              <a:t>M</a:t>
            </a:r>
            <a:r>
              <a:rPr lang="en-US" b="0" dirty="0" smtClean="0"/>
              <a:t>ay 2019 meeting.</a:t>
            </a:r>
          </a:p>
          <a:p>
            <a:endParaRPr lang="en-US" b="0" dirty="0" smtClean="0"/>
          </a:p>
          <a:p>
            <a:r>
              <a:rPr lang="en-US" dirty="0" smtClean="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Ali Raissinia</a:t>
            </a:r>
            <a:r>
              <a:rPr lang="en-US" dirty="0" smtClean="0"/>
              <a:t> </a:t>
            </a:r>
            <a:endParaRPr lang="en-US" b="0" dirty="0" smtClean="0"/>
          </a:p>
          <a:p>
            <a:r>
              <a:rPr lang="en-US" dirty="0" smtClean="0"/>
              <a:t>Results </a:t>
            </a:r>
            <a:r>
              <a:rPr lang="en-US" b="0" dirty="0" smtClean="0"/>
              <a:t>(Y/N/A): 26/25/2</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1926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a:t>11-19-331 </a:t>
            </a:r>
            <a:r>
              <a:rPr lang="en-US" dirty="0" smtClean="0"/>
              <a:t>(amended</a:t>
            </a:r>
            <a:r>
              <a:rPr lang="en-US" dirty="0"/>
              <a:t>) </a:t>
            </a:r>
          </a:p>
        </p:txBody>
      </p:sp>
      <p:sp>
        <p:nvSpPr>
          <p:cNvPr id="3" name="Content Placeholder 2"/>
          <p:cNvSpPr>
            <a:spLocks noGrp="1"/>
          </p:cNvSpPr>
          <p:nvPr>
            <p:ph idx="1"/>
          </p:nvPr>
        </p:nvSpPr>
        <p:spPr/>
        <p:txBody>
          <a:bodyPr/>
          <a:lstStyle/>
          <a:p>
            <a:r>
              <a:rPr lang="en-US" dirty="0" smtClean="0"/>
              <a:t>Motion </a:t>
            </a:r>
          </a:p>
          <a:p>
            <a:pPr marL="0" indent="0"/>
            <a:r>
              <a:rPr lang="en-US" b="0" dirty="0" smtClean="0"/>
              <a:t>Resolve CID 2295 as, ‘Revised.</a:t>
            </a:r>
          </a:p>
          <a:p>
            <a:pPr marL="0" indent="0"/>
            <a:r>
              <a:rPr lang="en-US" b="0" dirty="0" smtClean="0"/>
              <a:t>Incorporate </a:t>
            </a:r>
            <a:r>
              <a:rPr lang="en-US" b="0" dirty="0"/>
              <a:t>the changes depicted by document 11-19-331r3 in the 802.11az draft amendment text and grant editorial rights to the technical editor.’</a:t>
            </a:r>
            <a:endParaRPr lang="en-US" b="0" dirty="0" smtClean="0"/>
          </a:p>
          <a:p>
            <a:endParaRPr lang="en-US" b="0" dirty="0" smtClean="0"/>
          </a:p>
          <a:p>
            <a:r>
              <a:rPr lang="en-US" dirty="0" smtClean="0"/>
              <a:t>Moved</a:t>
            </a:r>
            <a:r>
              <a:rPr lang="en-US" b="0" dirty="0" smtClean="0"/>
              <a:t>: Chris Hartman </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15/19/2</a:t>
            </a:r>
          </a:p>
          <a:p>
            <a:r>
              <a:rPr lang="en-US" b="0" dirty="0" smtClean="0"/>
              <a:t>Motion fails.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3941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11-19-704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We support moving the secured LTF parameters element from the Fine Timing Measurement Request and Fine Timing Measurement frames to the Ranging Parameters element.</a:t>
            </a:r>
            <a:endParaRPr lang="en-US" b="0" dirty="0"/>
          </a:p>
          <a:p>
            <a:endParaRPr lang="en-US" b="0" dirty="0" smtClean="0"/>
          </a:p>
          <a:p>
            <a:r>
              <a:rPr lang="en-US" dirty="0" smtClean="0"/>
              <a:t>Results </a:t>
            </a:r>
            <a:r>
              <a:rPr lang="en-US" b="0" dirty="0"/>
              <a:t>(Y/N/A</a:t>
            </a:r>
            <a:r>
              <a:rPr lang="en-US" b="0" dirty="0" smtClean="0"/>
              <a:t>):14/0/3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38974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and consider editorial comment resolution (15min)</a:t>
            </a:r>
          </a:p>
          <a:p>
            <a:pPr algn="just">
              <a:spcBef>
                <a:spcPct val="20000"/>
              </a:spcBef>
              <a:buFontTx/>
              <a:buChar char="•"/>
            </a:pPr>
            <a:r>
              <a:rPr lang="en-US" altLang="en-US" sz="2000" b="0" dirty="0" smtClean="0"/>
              <a:t>Review </a:t>
            </a:r>
            <a:r>
              <a:rPr lang="en-US" altLang="en-US" sz="2000" b="0" dirty="0" smtClean="0"/>
              <a:t>comment assignment and call for volunteers </a:t>
            </a:r>
            <a:r>
              <a:rPr lang="en-US" altLang="en-US" sz="2000" b="0" dirty="0" smtClean="0"/>
              <a:t>(</a:t>
            </a:r>
            <a:r>
              <a:rPr lang="en-US" altLang="en-US" sz="2000" b="0" dirty="0" smtClean="0"/>
              <a:t>20</a:t>
            </a:r>
            <a:r>
              <a:rPr lang="en-US" altLang="en-US" sz="2000" b="0" dirty="0" smtClean="0"/>
              <a:t>min)</a:t>
            </a:r>
            <a:endParaRPr lang="en-US" altLang="en-US" sz="2000" b="0" dirty="0" smtClean="0"/>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51012691"/>
              </p:ext>
            </p:extLst>
          </p:nvPr>
        </p:nvGraphicFramePr>
        <p:xfrm>
          <a:off x="551384" y="1556793"/>
          <a:ext cx="11161240" cy="4743653"/>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Editorial comments</a:t>
                      </a:r>
                      <a:endParaRPr lang="en-US" dirty="0"/>
                    </a:p>
                  </a:txBody>
                  <a:tcPr marT="45712" marB="45712"/>
                </a:tc>
                <a:tc>
                  <a:txBody>
                    <a:bodyPr/>
                    <a:lstStyle/>
                    <a:p>
                      <a:r>
                        <a:rPr lang="en-US" dirty="0" smtClean="0"/>
                        <a:t>CR </a:t>
                      </a:r>
                      <a:endParaRPr lang="en-US" dirty="0"/>
                    </a:p>
                  </a:txBody>
                  <a:tcPr marT="45712" marB="45712"/>
                </a:tc>
                <a:tc>
                  <a:txBody>
                    <a:bodyPr/>
                    <a:lstStyle/>
                    <a:p>
                      <a:r>
                        <a:rPr lang="en-US" dirty="0" smtClean="0"/>
                        <a:t>15min + 20min</a:t>
                      </a:r>
                      <a:endParaRPr lang="en-US" dirty="0"/>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40min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15min</a:t>
                      </a:r>
                      <a:endParaRPr lang="en-US" sz="18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20min – as time permits </a:t>
                      </a:r>
                      <a:endParaRPr lang="en-US" sz="1800" kern="1200" dirty="0" smtClean="0">
                        <a:solidFill>
                          <a:schemeClr val="dk1"/>
                        </a:solidFill>
                        <a:latin typeface="+mn-lt"/>
                        <a:ea typeface="+mn-ea"/>
                        <a:cs typeface="+mn-cs"/>
                      </a:endParaRPr>
                    </a:p>
                  </a:txBody>
                  <a:tcPr marT="45712" marB="45712"/>
                </a:tc>
              </a:tr>
              <a:tr h="55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30min – as time permits</a:t>
                      </a:r>
                      <a:endParaRPr lang="en-US" sz="1800" kern="1200" dirty="0" smtClean="0">
                        <a:solidFill>
                          <a:schemeClr val="dk1"/>
                        </a:solidFill>
                        <a:latin typeface="+mn-lt"/>
                        <a:ea typeface="+mn-ea"/>
                        <a:cs typeface="+mn-cs"/>
                      </a:endParaRPr>
                    </a:p>
                  </a:txBody>
                  <a:tcPr marT="45712" marB="45712"/>
                </a:tc>
              </a:tr>
              <a:tr h="40477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11-19-431 – Editorial comments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the </a:t>
            </a:r>
            <a:r>
              <a:rPr lang="en-US" b="0" dirty="0" smtClean="0"/>
              <a:t>editorial resolutions </a:t>
            </a:r>
            <a:r>
              <a:rPr lang="en-US" b="0" dirty="0" smtClean="0"/>
              <a:t>depicted </a:t>
            </a:r>
            <a:r>
              <a:rPr lang="en-US" b="0" dirty="0"/>
              <a:t>by </a:t>
            </a:r>
            <a:r>
              <a:rPr lang="en-US" b="0" dirty="0" smtClean="0"/>
              <a:t>document </a:t>
            </a:r>
            <a:r>
              <a:rPr lang="en-US" b="0" dirty="0" smtClean="0"/>
              <a:t>11-19-431r6 </a:t>
            </a:r>
            <a:r>
              <a:rPr lang="en-US" b="0" dirty="0" smtClean="0"/>
              <a:t>for </a:t>
            </a:r>
            <a:r>
              <a:rPr lang="en-US" b="0" dirty="0" smtClean="0"/>
              <a:t>CIDs specified in the document as resolved,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Roy Want</a:t>
            </a:r>
            <a:endParaRPr lang="en-US" b="0" dirty="0"/>
          </a:p>
          <a:p>
            <a:pPr marL="0" indent="0"/>
            <a:r>
              <a:rPr lang="en-US" b="0" dirty="0"/>
              <a:t>Second</a:t>
            </a:r>
            <a:r>
              <a:rPr lang="en-US" b="0" dirty="0" smtClean="0"/>
              <a:t>: Jerome Henry</a:t>
            </a:r>
            <a:endParaRPr lang="en-US" b="0" dirty="0"/>
          </a:p>
          <a:p>
            <a:r>
              <a:rPr lang="en-US" dirty="0"/>
              <a:t>Results </a:t>
            </a:r>
            <a:r>
              <a:rPr lang="en-US" b="0" dirty="0"/>
              <a:t>(Y/N/A</a:t>
            </a:r>
            <a:r>
              <a:rPr lang="en-US" b="0" dirty="0" smtClean="0"/>
              <a:t>):16/0/0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58216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the </a:t>
            </a:r>
            <a:r>
              <a:rPr lang="en-US" b="0" dirty="0" smtClean="0"/>
              <a:t>resolutions </a:t>
            </a:r>
            <a:r>
              <a:rPr lang="en-US" b="0" dirty="0"/>
              <a:t>depicted by document </a:t>
            </a:r>
            <a:r>
              <a:rPr lang="en-US" b="0" dirty="0" smtClean="0"/>
              <a:t>11-19-707r1 </a:t>
            </a:r>
            <a:r>
              <a:rPr lang="en-US" b="0" dirty="0"/>
              <a:t>for </a:t>
            </a:r>
            <a:r>
              <a:rPr lang="en-US" b="0" dirty="0" smtClean="0"/>
              <a:t>CIDs 1342</a:t>
            </a:r>
            <a:r>
              <a:rPr lang="en-US" b="0" dirty="0" smtClean="0"/>
              <a:t>, 2368, instruct </a:t>
            </a:r>
            <a:r>
              <a:rPr lang="en-US" b="0" dirty="0"/>
              <a:t>the technical editor to incorporate </a:t>
            </a:r>
            <a:r>
              <a:rPr lang="en-US" b="0" dirty="0" smtClean="0"/>
              <a:t>them in </a:t>
            </a:r>
            <a:r>
              <a:rPr lang="en-US" b="0" dirty="0"/>
              <a:t>the P802.11az draft and grant the editor editorial license. </a:t>
            </a:r>
          </a:p>
          <a:p>
            <a:pPr marL="0" indent="0"/>
            <a:endParaRPr lang="en-US" b="0" dirty="0"/>
          </a:p>
          <a:p>
            <a:pPr marL="0" indent="0"/>
            <a:r>
              <a:rPr lang="en-US" b="0" dirty="0"/>
              <a:t>Moved</a:t>
            </a:r>
            <a:r>
              <a:rPr lang="en-US" b="0" dirty="0" smtClean="0"/>
              <a:t>: Feng Jiang </a:t>
            </a:r>
            <a:endParaRPr lang="en-US" b="0" dirty="0"/>
          </a:p>
          <a:p>
            <a:pPr marL="0" indent="0"/>
            <a:r>
              <a:rPr lang="en-US" b="0" dirty="0" smtClean="0"/>
              <a:t>Second: Qinghua Li</a:t>
            </a:r>
          </a:p>
          <a:p>
            <a:r>
              <a:rPr lang="en-US" dirty="0" smtClean="0"/>
              <a:t>Results </a:t>
            </a:r>
            <a:r>
              <a:rPr lang="en-US" b="0" dirty="0" smtClean="0"/>
              <a:t>(Y/N/A): 20/0/0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949709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endParaRPr lang="en-US" altLang="en-US" sz="2000" b="0" dirty="0" smtClean="0"/>
          </a:p>
          <a:p>
            <a:pPr algn="just">
              <a:spcBef>
                <a:spcPct val="20000"/>
              </a:spcBef>
              <a:buFontTx/>
              <a:buChar char="•"/>
            </a:pPr>
            <a:r>
              <a:rPr lang="en-US" altLang="en-US" sz="2000" b="0" dirty="0" smtClean="0"/>
              <a:t>Approve to run an ad-hoc.</a:t>
            </a:r>
            <a:endParaRPr lang="en-US" altLang="en-US" sz="2000" b="0" dirty="0"/>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two upcoming IEEE weeks:</a:t>
            </a:r>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70187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7997601"/>
              </p:ext>
            </p:extLst>
          </p:nvPr>
        </p:nvGraphicFramePr>
        <p:xfrm>
          <a:off x="551384" y="1628800"/>
          <a:ext cx="11233247" cy="4683621"/>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2003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40min</a:t>
                      </a:r>
                    </a:p>
                  </a:txBody>
                  <a:tcPr marT="45712" marB="45712"/>
                </a:tc>
              </a:tr>
              <a:tr h="320032">
                <a:tc>
                  <a:txBody>
                    <a:bodyPr/>
                    <a:lstStyle/>
                    <a:p>
                      <a:r>
                        <a:rPr lang="en-US" dirty="0" smtClean="0"/>
                        <a:t>11-19-431</a:t>
                      </a:r>
                      <a:endParaRPr lang="en-US" dirty="0"/>
                    </a:p>
                  </a:txBody>
                  <a:tcPr marT="45712" marB="45712"/>
                </a:tc>
                <a:tc>
                  <a:txBody>
                    <a:bodyPr/>
                    <a:lstStyle/>
                    <a:p>
                      <a:r>
                        <a:rPr lang="en-US" dirty="0" smtClean="0"/>
                        <a:t>Chao Chun Wang</a:t>
                      </a:r>
                      <a:endParaRPr lang="en-US" dirty="0"/>
                    </a:p>
                  </a:txBody>
                  <a:tcPr marT="45712" marB="45712"/>
                </a:tc>
                <a:tc>
                  <a:txBody>
                    <a:bodyPr/>
                    <a:lstStyle/>
                    <a:p>
                      <a:r>
                        <a:rPr lang="en-US" dirty="0" smtClean="0"/>
                        <a:t>Comment</a:t>
                      </a:r>
                      <a:r>
                        <a:rPr lang="en-US" baseline="0" dirty="0" smtClean="0"/>
                        <a:t>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mtClean="0"/>
                        <a:t>20min</a:t>
                      </a:r>
                      <a:endParaRPr lang="en-US" dirty="0"/>
                    </a:p>
                  </a:txBody>
                  <a:tcPr marT="45712" marB="45712"/>
                </a:tc>
              </a:tr>
              <a:tr h="320032">
                <a:tc>
                  <a:txBody>
                    <a:bodyPr/>
                    <a:lstStyle/>
                    <a:p>
                      <a:r>
                        <a:rPr lang="en-US" dirty="0" smtClean="0"/>
                        <a:t>11-19-704</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r>
                        <a:rPr lang="en-US" dirty="0" smtClean="0"/>
                        <a:t>CR MAC</a:t>
                      </a:r>
                      <a:endParaRPr lang="en-US" dirty="0"/>
                    </a:p>
                  </a:txBody>
                  <a:tcPr marT="45712" marB="45712"/>
                </a:tc>
                <a:tc>
                  <a:txBody>
                    <a:bodyPr/>
                    <a:lstStyle/>
                    <a:p>
                      <a:r>
                        <a:rPr lang="en-US" dirty="0" smtClean="0"/>
                        <a:t>10min</a:t>
                      </a:r>
                      <a:endParaRPr lang="en-US" dirty="0"/>
                    </a:p>
                  </a:txBody>
                  <a:tcPr marT="45712" marB="45712"/>
                </a:tc>
              </a:tr>
              <a:tr h="386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65752">
                <a:tc>
                  <a:txBody>
                    <a:bodyPr/>
                    <a:lstStyle/>
                    <a:p>
                      <a:r>
                        <a:rPr lang="en-US" dirty="0" smtClean="0"/>
                        <a:t>11-19-842 </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presentation on clause 11 DMG CIDs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11-19-666</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smtClean="0"/>
                        <a:t>D3.0</a:t>
                      </a:r>
                      <a:r>
                        <a:rPr lang="en-US" baseline="0" dirty="0" smtClean="0"/>
                        <a:t> bug fixes</a:t>
                      </a:r>
                      <a:endParaRPr lang="en-US" dirty="0"/>
                    </a:p>
                  </a:txBody>
                  <a:tcPr marT="45712" marB="45712"/>
                </a:tc>
                <a:tc>
                  <a:txBody>
                    <a:bodyPr/>
                    <a:lstStyle/>
                    <a:p>
                      <a:r>
                        <a:rPr lang="en-US" dirty="0" smtClean="0"/>
                        <a:t>CR</a:t>
                      </a:r>
                      <a:endParaRPr lang="en-US"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11-19-718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Nehru</a:t>
                      </a:r>
                      <a:r>
                        <a:rPr lang="en-US" sz="1800" kern="1200" baseline="0" dirty="0" smtClean="0">
                          <a:solidFill>
                            <a:schemeClr val="dk1"/>
                          </a:solidFill>
                          <a:latin typeface="+mn-lt"/>
                          <a:ea typeface="+mn-ea"/>
                          <a:cs typeface="+mn-cs"/>
                        </a:rPr>
                        <a:t> Bhandaru</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 240 some security comment resolution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Adding Dialog token to ranging trigger</a:t>
                      </a:r>
                      <a:r>
                        <a:rPr lang="en-US" sz="1800" kern="1200" baseline="0" dirty="0" smtClean="0">
                          <a:solidFill>
                            <a:schemeClr val="dk1"/>
                          </a:solidFill>
                          <a:latin typeface="+mn-lt"/>
                          <a:ea typeface="+mn-ea"/>
                          <a:cs typeface="+mn-cs"/>
                        </a:rPr>
                        <a:t> frames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Consider approval for </a:t>
            </a:r>
            <a:r>
              <a:rPr lang="en-US" altLang="en-US" sz="2000" b="0" dirty="0" err="1" smtClean="0"/>
              <a:t>TGaz</a:t>
            </a:r>
            <a:r>
              <a:rPr lang="en-US" altLang="en-US" sz="2000" b="0" dirty="0" smtClean="0"/>
              <a:t> PAR extension</a:t>
            </a:r>
          </a:p>
          <a:p>
            <a:pPr algn="just">
              <a:spcBef>
                <a:spcPct val="20000"/>
              </a:spcBef>
              <a:buFontTx/>
              <a:buChar char="•"/>
            </a:pPr>
            <a:r>
              <a:rPr lang="en-US" altLang="en-US" sz="2000" b="0" dirty="0" smtClean="0"/>
              <a:t>Review submission on ISTA to RSTA measurement reporting negotiation (as allowed)</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096124"/>
              </p:ext>
            </p:extLst>
          </p:nvPr>
        </p:nvGraphicFramePr>
        <p:xfrm>
          <a:off x="767408" y="1556792"/>
          <a:ext cx="10729192" cy="2063832"/>
        </p:xfrm>
        <a:graphic>
          <a:graphicData uri="http://schemas.openxmlformats.org/drawingml/2006/table">
            <a:tbl>
              <a:tblPr firstRow="1" bandRow="1">
                <a:tableStyleId>{21E4AEA4-8DFA-4A89-87EB-49C32662AFE0}</a:tableStyleId>
              </a:tblPr>
              <a:tblGrid>
                <a:gridCol w="1296144"/>
                <a:gridCol w="1800200"/>
                <a:gridCol w="4188949"/>
                <a:gridCol w="1643699"/>
                <a:gridCol w="180020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11-19-516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65752">
                <a:tc>
                  <a:txBody>
                    <a:bodyPr/>
                    <a:lstStyle/>
                    <a:p>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a:t>
                      </a:r>
                      <a:r>
                        <a:rPr lang="en-US" sz="1800" kern="1200" baseline="0" dirty="0" smtClean="0">
                          <a:solidFill>
                            <a:schemeClr val="dk1"/>
                          </a:solidFill>
                          <a:latin typeface="+mn-lt"/>
                          <a:ea typeface="+mn-ea"/>
                          <a:cs typeface="+mn-cs"/>
                        </a:rPr>
                        <a:t> </a:t>
                      </a:r>
                      <a:r>
                        <a:rPr lang="en-US" sz="1800" kern="1200" dirty="0" smtClean="0">
                          <a:solidFill>
                            <a:schemeClr val="dk1"/>
                          </a:solidFill>
                          <a:effectLst/>
                          <a:latin typeface="+mn-lt"/>
                          <a:ea typeface="+mn-ea"/>
                          <a:cs typeface="+mn-cs"/>
                        </a:rPr>
                        <a:t>Raissinia</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ISTA to RSTA measurement</a:t>
                      </a:r>
                      <a:r>
                        <a:rPr lang="en-US" sz="1800" kern="1200" baseline="0" dirty="0" smtClean="0">
                          <a:solidFill>
                            <a:schemeClr val="dk1"/>
                          </a:solidFill>
                          <a:latin typeface="+mn-lt"/>
                          <a:ea typeface="+mn-ea"/>
                          <a:cs typeface="+mn-cs"/>
                        </a:rPr>
                        <a:t> reporting negotiation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 announced:] </a:t>
            </a:r>
            <a:r>
              <a:rPr lang="en-US" dirty="0" err="1" smtClean="0"/>
              <a:t>TGaz</a:t>
            </a:r>
            <a:r>
              <a:rPr lang="en-US" dirty="0" smtClean="0"/>
              <a:t> 3 day Ad-Hoc</a:t>
            </a:r>
            <a:endParaRPr lang="en-US" dirty="0"/>
          </a:p>
        </p:txBody>
      </p:sp>
      <p:sp>
        <p:nvSpPr>
          <p:cNvPr id="3" name="Content Placeholder 2"/>
          <p:cNvSpPr>
            <a:spLocks noGrp="1"/>
          </p:cNvSpPr>
          <p:nvPr>
            <p:ph idx="1"/>
          </p:nvPr>
        </p:nvSpPr>
        <p:spPr>
          <a:xfrm>
            <a:off x="914401" y="1981201"/>
            <a:ext cx="9862119" cy="4113213"/>
          </a:xfrm>
        </p:spPr>
        <p:txBody>
          <a:bodyPr/>
          <a:lstStyle/>
          <a:p>
            <a:pPr>
              <a:buFont typeface="Arial" panose="020B0604020202020204" pitchFamily="34" charset="0"/>
              <a:buChar char="•"/>
            </a:pPr>
            <a:r>
              <a:rPr lang="en-US" dirty="0" smtClean="0"/>
              <a:t>To enable sufficient discussion time to address comment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for June/July TBC.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51720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85989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11-19-454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using a bit, assuming one can be freed-up, to negotiate the FTM TOA estimation to full bandwidth or unspecified bandwidth on Non-HT Duplicate ACKs. </a:t>
            </a:r>
          </a:p>
          <a:p>
            <a:endParaRPr lang="en-US" b="0" dirty="0" smtClean="0"/>
          </a:p>
          <a:p>
            <a:r>
              <a:rPr lang="en-US" dirty="0" smtClean="0"/>
              <a:t>Results </a:t>
            </a:r>
            <a:r>
              <a:rPr lang="en-US" b="0" dirty="0" smtClean="0"/>
              <a:t>(Y/N/A): 5/8/6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56841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11-19-149</a:t>
            </a:r>
            <a:endParaRPr lang="en-US" dirty="0"/>
          </a:p>
        </p:txBody>
      </p:sp>
      <p:sp>
        <p:nvSpPr>
          <p:cNvPr id="3" name="Content Placeholder 2"/>
          <p:cNvSpPr>
            <a:spLocks noGrp="1"/>
          </p:cNvSpPr>
          <p:nvPr>
            <p:ph idx="1"/>
          </p:nvPr>
        </p:nvSpPr>
        <p:spPr/>
        <p:txBody>
          <a:bodyPr/>
          <a:lstStyle/>
          <a:p>
            <a:r>
              <a:rPr lang="en-US" dirty="0" smtClean="0"/>
              <a:t>Motion</a:t>
            </a:r>
            <a:endParaRPr lang="en-US" dirty="0"/>
          </a:p>
          <a:p>
            <a:pPr marL="0" indent="0"/>
            <a:r>
              <a:rPr lang="en-US" b="0" dirty="0"/>
              <a:t>Move to adopt the </a:t>
            </a:r>
            <a:r>
              <a:rPr lang="en-US" b="0" dirty="0" smtClean="0"/>
              <a:t>text changes depicted </a:t>
            </a:r>
            <a:r>
              <a:rPr lang="en-US" b="0" dirty="0"/>
              <a:t>by document </a:t>
            </a:r>
            <a:r>
              <a:rPr lang="en-US" b="0" dirty="0" smtClean="0"/>
              <a:t>11-19-149r1, </a:t>
            </a:r>
            <a:r>
              <a:rPr lang="en-US" b="0" dirty="0"/>
              <a:t>instruct the technical editor to incorporate it in the 802.11az draft amendment text and grant editorial rights to the technical editor.</a:t>
            </a:r>
          </a:p>
          <a:p>
            <a:endParaRPr lang="en-US" b="0" dirty="0" smtClean="0"/>
          </a:p>
          <a:p>
            <a:r>
              <a:rPr lang="en-US" dirty="0" smtClean="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smtClean="0"/>
              <a:t>(Y/N/A): 14/0/8</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70274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2105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19565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CID assignment and status (10min)</a:t>
            </a:r>
          </a:p>
          <a:p>
            <a:pPr algn="just">
              <a:spcBef>
                <a:spcPct val="20000"/>
              </a:spcBef>
              <a:buFontTx/>
              <a:buChar char="•"/>
            </a:pPr>
            <a:r>
              <a:rPr lang="en-US" altLang="en-US" sz="2000" b="0" dirty="0" smtClean="0"/>
              <a:t>Review TG timelines, accomplishments and targets (15min)</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63526788"/>
              </p:ext>
            </p:extLst>
          </p:nvPr>
        </p:nvGraphicFramePr>
        <p:xfrm>
          <a:off x="551384" y="2060848"/>
          <a:ext cx="10724100" cy="3291744"/>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11-19-200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March 2019</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10min/As needed</a:t>
                      </a:r>
                      <a:endParaRPr lang="en-US" sz="1600" dirty="0"/>
                    </a:p>
                  </a:txBody>
                  <a:tcPr marT="45712" marB="45712"/>
                </a:tc>
              </a:tr>
              <a:tr h="28955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rtl="0"/>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smtClean="0"/>
              <a:t>Timelines	</a:t>
            </a:r>
            <a:endParaRPr lang="en-US" sz="4400" dirty="0"/>
          </a:p>
        </p:txBody>
      </p:sp>
      <p:sp>
        <p:nvSpPr>
          <p:cNvPr id="3" name="Content Placeholder 2"/>
          <p:cNvSpPr>
            <a:spLocks noGrp="1"/>
          </p:cNvSpPr>
          <p:nvPr>
            <p:ph idx="1"/>
          </p:nvPr>
        </p:nvSpPr>
        <p:spPr/>
        <p:txBody>
          <a:bodyPr/>
          <a:lstStyle/>
          <a:p>
            <a:pPr marL="0" indent="0"/>
            <a:r>
              <a:rPr lang="en-US" b="0" dirty="0" smtClean="0"/>
              <a:t>Motion</a:t>
            </a:r>
          </a:p>
          <a:p>
            <a:pPr marL="0" indent="0"/>
            <a:r>
              <a:rPr lang="en-US" b="0" dirty="0" err="1" smtClean="0"/>
              <a:t>TGaz</a:t>
            </a:r>
            <a:r>
              <a:rPr lang="en-US" b="0" dirty="0" smtClean="0"/>
              <a:t> commits to the timelines as depicted by slide 60 of submission 11-19-200r6.</a:t>
            </a:r>
          </a:p>
          <a:p>
            <a:pPr marL="0" indent="0"/>
            <a:endParaRPr lang="en-US" b="0" dirty="0"/>
          </a:p>
          <a:p>
            <a:pPr marL="0" indent="0"/>
            <a:r>
              <a:rPr lang="en-US" b="0" dirty="0" smtClean="0"/>
              <a:t>Moved: Christian Berger</a:t>
            </a:r>
          </a:p>
          <a:p>
            <a:pPr marL="0" indent="0"/>
            <a:r>
              <a:rPr lang="en-US" b="0" dirty="0" smtClean="0"/>
              <a:t>Second: Erik Lindskog</a:t>
            </a:r>
          </a:p>
          <a:p>
            <a:pPr marL="0" indent="0"/>
            <a:r>
              <a:rPr lang="en-US" b="0" dirty="0" smtClean="0"/>
              <a:t>Results (Y/N/A): 11/0/4</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Successful Initial WG ballot LB240 with 79.15%, ~800 technical/~700 editorial.</a:t>
            </a:r>
          </a:p>
          <a:p>
            <a:pPr>
              <a:buFont typeface="Arial" panose="020B0604020202020204" pitchFamily="34" charset="0"/>
              <a:buChar char="•"/>
            </a:pPr>
            <a:r>
              <a:rPr lang="en-US" b="0" dirty="0" smtClean="0"/>
              <a:t>Performed comment assignment of 481 CIDs.</a:t>
            </a:r>
            <a:endParaRPr lang="en-US" b="0" dirty="0"/>
          </a:p>
          <a:p>
            <a:pPr>
              <a:buFont typeface="Arial" panose="020B0604020202020204" pitchFamily="34" charset="0"/>
              <a:buChar char="•"/>
            </a:pPr>
            <a:r>
              <a:rPr lang="en-US" b="0" dirty="0" smtClean="0"/>
              <a:t>Group met for 5 meeting slots and reviewed </a:t>
            </a:r>
            <a:r>
              <a:rPr lang="en-US" b="0" dirty="0"/>
              <a:t>a total of </a:t>
            </a:r>
            <a:r>
              <a:rPr lang="en-US" b="0" dirty="0" smtClean="0"/>
              <a:t>14 submissions.</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03411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Mar</a:t>
            </a:r>
            <a:r>
              <a:rPr lang="en-US" altLang="en-US" dirty="0"/>
              <a:t>. </a:t>
            </a:r>
            <a:r>
              <a:rPr lang="en-US" altLang="en-US" dirty="0" smtClean="0"/>
              <a:t>27</a:t>
            </a:r>
            <a:r>
              <a:rPr lang="en-US" altLang="en-US" baseline="30000" dirty="0" smtClean="0"/>
              <a:t>th</a:t>
            </a:r>
            <a:r>
              <a:rPr lang="en-US" altLang="en-US" dirty="0" smtClean="0"/>
              <a:t>  </a:t>
            </a:r>
            <a:r>
              <a:rPr lang="en-US" altLang="en-US" dirty="0"/>
              <a:t>(Wednesday), </a:t>
            </a:r>
            <a:r>
              <a:rPr lang="en-US" altLang="en-US" dirty="0" smtClean="0"/>
              <a:t>13:00 </a:t>
            </a:r>
            <a:r>
              <a:rPr lang="en-US" altLang="en-US" dirty="0"/>
              <a:t>ET – </a:t>
            </a:r>
            <a:r>
              <a:rPr lang="en-US" altLang="en-US" dirty="0" smtClean="0"/>
              <a:t>14:30 ET</a:t>
            </a:r>
            <a:endParaRPr lang="en-US" altLang="en-US" dirty="0"/>
          </a:p>
          <a:p>
            <a:pPr>
              <a:buFont typeface="Arial" panose="020B0604020202020204" pitchFamily="34" charset="0"/>
              <a:buChar char="•"/>
            </a:pPr>
            <a:r>
              <a:rPr lang="en-US" altLang="en-US" dirty="0" smtClean="0"/>
              <a:t>Apr. 3</a:t>
            </a:r>
            <a:r>
              <a:rPr lang="en-US" altLang="en-US" baseline="30000" dirty="0" smtClean="0"/>
              <a:t>rd</a:t>
            </a:r>
            <a:r>
              <a:rPr lang="en-US" altLang="en-US" dirty="0" smtClean="0"/>
              <a:t> 	(Wednesday</a:t>
            </a:r>
            <a:r>
              <a:rPr lang="en-US" altLang="en-US" dirty="0"/>
              <a:t>),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10</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Apr. 17</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a:t>
            </a:r>
            <a:r>
              <a:rPr lang="en-US" altLang="en-US" dirty="0"/>
              <a:t>ET</a:t>
            </a:r>
          </a:p>
          <a:p>
            <a:pPr>
              <a:buFont typeface="Arial" panose="020B0604020202020204" pitchFamily="34" charset="0"/>
              <a:buChar char="•"/>
            </a:pPr>
            <a:r>
              <a:rPr lang="en-US" altLang="en-US" dirty="0"/>
              <a:t>Apr. </a:t>
            </a:r>
            <a:r>
              <a:rPr lang="en-US" altLang="en-US" dirty="0" smtClean="0"/>
              <a:t>24</a:t>
            </a:r>
            <a:r>
              <a:rPr lang="en-US" altLang="en-US" baseline="30000" dirty="0" smtClean="0"/>
              <a:t>th</a:t>
            </a:r>
            <a:r>
              <a:rPr lang="en-US" altLang="en-US" dirty="0" smtClean="0"/>
              <a:t>  </a:t>
            </a:r>
            <a:r>
              <a:rPr lang="en-US" altLang="en-US" dirty="0"/>
              <a:t>	(Wednesday), </a:t>
            </a:r>
            <a:r>
              <a:rPr lang="en-US" altLang="en-US" dirty="0" smtClean="0"/>
              <a:t>13:00 </a:t>
            </a:r>
            <a:r>
              <a:rPr lang="en-US" altLang="en-US" dirty="0"/>
              <a:t>ET – </a:t>
            </a:r>
            <a:r>
              <a:rPr lang="en-US" altLang="en-US" dirty="0" smtClean="0"/>
              <a:t>14:30 ET</a:t>
            </a:r>
          </a:p>
          <a:p>
            <a:pPr>
              <a:buFont typeface="Arial" panose="020B0604020202020204" pitchFamily="34" charset="0"/>
              <a:buChar char="•"/>
            </a:pPr>
            <a:r>
              <a:rPr lang="en-US" altLang="en-US" dirty="0" smtClean="0"/>
              <a:t>May 22</a:t>
            </a:r>
            <a:r>
              <a:rPr lang="en-US" altLang="en-US" baseline="30000" dirty="0" smtClean="0"/>
              <a:t>nd</a:t>
            </a:r>
            <a:r>
              <a:rPr lang="en-US" altLang="en-US" dirty="0" smtClean="0"/>
              <a:t> 	(Wednesday</a:t>
            </a:r>
            <a:r>
              <a:rPr lang="en-US" altLang="en-US" dirty="0"/>
              <a:t>), 13:00 ET – 14:30 </a:t>
            </a:r>
            <a:r>
              <a:rPr lang="en-US" altLang="en-US" dirty="0" smtClean="0"/>
              <a:t>ET</a:t>
            </a:r>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CR submissions that are presented in </a:t>
            </a:r>
            <a:r>
              <a:rPr lang="en-US" dirty="0" err="1" smtClean="0"/>
              <a:t>telecons</a:t>
            </a:r>
            <a:r>
              <a:rPr lang="en-US" dirty="0" smtClean="0"/>
              <a:t> and ad hoc and are brought to a </a:t>
            </a:r>
            <a:r>
              <a:rPr lang="en-US" dirty="0" err="1" smtClean="0"/>
              <a:t>strawpoll</a:t>
            </a:r>
            <a:r>
              <a:rPr lang="en-US" dirty="0"/>
              <a:t> </a:t>
            </a:r>
            <a:r>
              <a:rPr lang="en-US" dirty="0" smtClean="0"/>
              <a:t>to adopt.</a:t>
            </a:r>
          </a:p>
          <a:p>
            <a:pPr>
              <a:buFont typeface="Arial" panose="020B0604020202020204" pitchFamily="34" charset="0"/>
              <a:buChar char="•"/>
            </a:pPr>
            <a:r>
              <a:rPr lang="en-US" dirty="0" smtClean="0"/>
              <a:t>For such </a:t>
            </a:r>
            <a:r>
              <a:rPr lang="en-US" dirty="0" err="1" smtClean="0"/>
              <a:t>strawpoll</a:t>
            </a:r>
            <a:r>
              <a:rPr lang="en-US" dirty="0" smtClean="0"/>
              <a:t> that meets the approval requirement for a motion, then the chair will prepare a batch motion for the first meeting of the upcoming session for formal approval, without additional review. If any member requests to have a CID considered separately, it will be pulled out of the batch motion.</a:t>
            </a:r>
            <a:endParaRPr lang="en-US" dirty="0"/>
          </a:p>
          <a:p>
            <a:pPr marL="0" indent="0"/>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9248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LB240.</a:t>
            </a:r>
          </a:p>
          <a:p>
            <a:pPr>
              <a:buFont typeface="Arial" panose="020B0604020202020204" pitchFamily="34" charset="0"/>
              <a:buChar char="•"/>
            </a:pPr>
            <a:r>
              <a:rPr lang="en-US" b="0" dirty="0" smtClean="0"/>
              <a:t>Continue comment assignment as needed.</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56134</TotalTime>
  <Words>5576</Words>
  <Application>Microsoft Office PowerPoint</Application>
  <PresentationFormat>Widescreen</PresentationFormat>
  <Paragraphs>1217</Paragraphs>
  <Slides>90</Slides>
  <Notes>19</Notes>
  <HiddenSlides>16</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101"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Presentation ordering for slot # 1</vt:lpstr>
      <vt:lpstr>Approval of previous meeting minutes</vt:lpstr>
      <vt:lpstr>Approval of March/April Telecon Minutes</vt:lpstr>
      <vt:lpstr>Approval of March/April Telecon Minutes</vt:lpstr>
      <vt:lpstr>Approval of March/April Telecon Minutes</vt:lpstr>
      <vt:lpstr>Approval of March/April Telecon Minutes</vt:lpstr>
      <vt:lpstr>Approval of May Ad hoc Minutes – to be reviewed at a later time</vt:lpstr>
      <vt:lpstr>June/July ad hoc meeting dates</vt:lpstr>
      <vt:lpstr>TGaz PAR Extension</vt:lpstr>
      <vt:lpstr>11-19-431 Comment Assignment</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CR Submission 11-19-331 (to postpone) – March Meeting</vt:lpstr>
      <vt:lpstr>CR Submission 11-19-331 (amended) </vt:lpstr>
      <vt:lpstr>CID Assignment</vt:lpstr>
      <vt:lpstr>CR Submission 11-19-704</vt:lpstr>
      <vt:lpstr>CR Submission 11-19-??</vt:lpstr>
      <vt:lpstr>Amendment Text Submission 11-18-xxxx</vt:lpstr>
      <vt:lpstr>Reminder to do attendance</vt:lpstr>
      <vt:lpstr>Recess</vt:lpstr>
      <vt:lpstr>Meeting Slot # 2 discussion items</vt:lpstr>
      <vt:lpstr>Presentation ordering for slot # 2</vt:lpstr>
      <vt:lpstr>Submission 11-19-431 – Editorial comments</vt:lpstr>
      <vt:lpstr>Submission 11-19-707</vt:lpstr>
      <vt:lpstr>Reminder to do attendance</vt:lpstr>
      <vt:lpstr>Recess</vt:lpstr>
      <vt:lpstr>Meeting Slot # 3 discussion items</vt:lpstr>
      <vt:lpstr>TGaz 3 day Ad-Hoc</vt:lpstr>
      <vt:lpstr>Presentation ordering for slot # 3</vt:lpstr>
      <vt:lpstr>PowerPoint Presentation</vt:lpstr>
      <vt:lpstr>Reminder to do attendance</vt:lpstr>
      <vt:lpstr>Recess</vt:lpstr>
      <vt:lpstr>Meeting Slot # 4 discussion items</vt:lpstr>
      <vt:lpstr>Presentation ordering for slot # 4</vt:lpstr>
      <vt:lpstr>[Previously announced:] TGaz 3 day Ad-Hoc</vt:lpstr>
      <vt:lpstr>PowerPoint Presentation</vt:lpstr>
      <vt:lpstr>Submission 11-19-454</vt:lpstr>
      <vt:lpstr>CR Submission 11-19-149</vt:lpstr>
      <vt:lpstr>Review submissions</vt:lpstr>
      <vt:lpstr>Reminder to do attendance</vt:lpstr>
      <vt:lpstr>Recess</vt:lpstr>
      <vt:lpstr>Meeting Slot # 5 discussion items</vt:lpstr>
      <vt:lpstr>Presentation ordering for slot # 5</vt:lpstr>
      <vt:lpstr>Updated Timelines </vt:lpstr>
      <vt:lpstr>Timelines </vt:lpstr>
      <vt:lpstr>TG Status And Work Completed</vt:lpstr>
      <vt:lpstr>Teleconference Schedule</vt:lpstr>
      <vt:lpstr>TGaz process going forward</vt:lpstr>
      <vt:lpstr>May Meeting Goals</vt:lpstr>
      <vt:lpstr>Reminder to do attendance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430</cp:revision>
  <cp:lastPrinted>1601-01-01T00:00:00Z</cp:lastPrinted>
  <dcterms:created xsi:type="dcterms:W3CDTF">2018-08-06T10:28:59Z</dcterms:created>
  <dcterms:modified xsi:type="dcterms:W3CDTF">2019-05-14T17:25:20Z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2019-05-14 17:25:14Z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