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0"/>
  </p:notesMasterIdLst>
  <p:handoutMasterIdLst>
    <p:handoutMasterId r:id="rId9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424" r:id="rId20"/>
    <p:sldId id="317" r:id="rId21"/>
    <p:sldId id="318" r:id="rId22"/>
    <p:sldId id="284" r:id="rId23"/>
    <p:sldId id="314" r:id="rId24"/>
    <p:sldId id="405" r:id="rId25"/>
    <p:sldId id="406" r:id="rId26"/>
    <p:sldId id="425" r:id="rId27"/>
    <p:sldId id="420" r:id="rId28"/>
    <p:sldId id="421" r:id="rId29"/>
    <p:sldId id="423" r:id="rId30"/>
    <p:sldId id="402" r:id="rId31"/>
    <p:sldId id="403" r:id="rId32"/>
    <p:sldId id="408" r:id="rId33"/>
    <p:sldId id="407" r:id="rId34"/>
    <p:sldId id="409" r:id="rId35"/>
    <p:sldId id="410" r:id="rId36"/>
    <p:sldId id="411" r:id="rId37"/>
    <p:sldId id="412" r:id="rId38"/>
    <p:sldId id="414" r:id="rId39"/>
    <p:sldId id="415" r:id="rId40"/>
    <p:sldId id="413" r:id="rId41"/>
    <p:sldId id="416" r:id="rId42"/>
    <p:sldId id="417" r:id="rId43"/>
    <p:sldId id="418" r:id="rId44"/>
    <p:sldId id="395" r:id="rId45"/>
    <p:sldId id="394" r:id="rId46"/>
    <p:sldId id="385" r:id="rId47"/>
    <p:sldId id="328" r:id="rId48"/>
    <p:sldId id="426" r:id="rId49"/>
    <p:sldId id="326" r:id="rId50"/>
    <p:sldId id="287" r:id="rId51"/>
    <p:sldId id="288" r:id="rId52"/>
    <p:sldId id="299" r:id="rId53"/>
    <p:sldId id="300" r:id="rId54"/>
    <p:sldId id="386" r:id="rId55"/>
    <p:sldId id="291" r:id="rId56"/>
    <p:sldId id="292" r:id="rId57"/>
    <p:sldId id="301" r:id="rId58"/>
    <p:sldId id="302" r:id="rId59"/>
    <p:sldId id="342" r:id="rId60"/>
    <p:sldId id="293" r:id="rId61"/>
    <p:sldId id="294" r:id="rId62"/>
    <p:sldId id="303" r:id="rId63"/>
    <p:sldId id="304" r:id="rId64"/>
    <p:sldId id="388" r:id="rId65"/>
    <p:sldId id="401" r:id="rId66"/>
    <p:sldId id="397" r:id="rId67"/>
    <p:sldId id="398" r:id="rId68"/>
    <p:sldId id="390" r:id="rId69"/>
    <p:sldId id="396" r:id="rId70"/>
    <p:sldId id="296" r:id="rId71"/>
    <p:sldId id="305" r:id="rId72"/>
    <p:sldId id="306" r:id="rId73"/>
    <p:sldId id="309" r:id="rId74"/>
    <p:sldId id="382" r:id="rId75"/>
    <p:sldId id="399" r:id="rId76"/>
    <p:sldId id="313" r:id="rId77"/>
    <p:sldId id="400" r:id="rId78"/>
    <p:sldId id="311" r:id="rId79"/>
    <p:sldId id="341" r:id="rId80"/>
    <p:sldId id="289" r:id="rId81"/>
    <p:sldId id="290" r:id="rId82"/>
    <p:sldId id="312" r:id="rId83"/>
    <p:sldId id="259" r:id="rId84"/>
    <p:sldId id="260" r:id="rId85"/>
    <p:sldId id="261" r:id="rId86"/>
    <p:sldId id="262" r:id="rId87"/>
    <p:sldId id="263" r:id="rId88"/>
    <p:sldId id="264" r:id="rId8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424"/>
          </p14:sldIdLst>
        </p14:section>
        <p14:section name="Slot#1" id="{61A6E613-32DD-45F7-8FE4-F55F7FE808B5}">
          <p14:sldIdLst>
            <p14:sldId id="317"/>
            <p14:sldId id="318"/>
            <p14:sldId id="284"/>
            <p14:sldId id="314"/>
            <p14:sldId id="405"/>
            <p14:sldId id="406"/>
            <p14:sldId id="425"/>
            <p14:sldId id="420"/>
            <p14:sldId id="421"/>
            <p14:sldId id="423"/>
            <p14:sldId id="402"/>
            <p14:sldId id="403"/>
            <p14:sldId id="408"/>
            <p14:sldId id="407"/>
            <p14:sldId id="409"/>
            <p14:sldId id="410"/>
            <p14:sldId id="411"/>
            <p14:sldId id="412"/>
            <p14:sldId id="414"/>
            <p14:sldId id="415"/>
            <p14:sldId id="413"/>
            <p14:sldId id="416"/>
            <p14:sldId id="417"/>
            <p14:sldId id="418"/>
            <p14:sldId id="395"/>
            <p14:sldId id="394"/>
            <p14:sldId id="385"/>
            <p14:sldId id="328"/>
            <p14:sldId id="426"/>
            <p14:sldId id="326"/>
            <p14:sldId id="287"/>
            <p14:sldId id="288"/>
          </p14:sldIdLst>
        </p14:section>
        <p14:section name="Slot#2" id="{0E687B7E-720E-4035-8603-903AAF037B31}">
          <p14:sldIdLst>
            <p14:sldId id="299"/>
            <p14:sldId id="300"/>
            <p14:sldId id="386"/>
            <p14:sldId id="291"/>
            <p14:sldId id="292"/>
          </p14:sldIdLst>
        </p14:section>
        <p14:section name="Slot#3" id="{5D49AB48-9724-48C6-97B3-577374A1C2CA}">
          <p14:sldIdLst>
            <p14:sldId id="301"/>
            <p14:sldId id="302"/>
            <p14:sldId id="342"/>
            <p14:sldId id="293"/>
            <p14:sldId id="294"/>
          </p14:sldIdLst>
        </p14:section>
        <p14:section name="Slot#4" id="{6193A2DF-E32F-40FC-A604-C1274D537662}">
          <p14:sldIdLst>
            <p14:sldId id="303"/>
            <p14:sldId id="304"/>
            <p14:sldId id="388"/>
            <p14:sldId id="401"/>
            <p14:sldId id="397"/>
            <p14:sldId id="398"/>
            <p14:sldId id="390"/>
            <p14:sldId id="396"/>
            <p14:sldId id="296"/>
          </p14:sldIdLst>
        </p14:section>
        <p14:section name="Slot#5" id="{D51E15C0-1BE5-4B71-8375-F6B1D2A3FFBF}">
          <p14:sldIdLst>
            <p14:sldId id="305"/>
            <p14:sldId id="306"/>
            <p14:sldId id="309"/>
            <p14:sldId id="382"/>
            <p14:sldId id="399"/>
            <p14:sldId id="313"/>
            <p14:sldId id="400"/>
            <p14:sldId id="311"/>
            <p14:sldId id="34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4660"/>
  </p:normalViewPr>
  <p:slideViewPr>
    <p:cSldViewPr>
      <p:cViewPr varScale="1">
        <p:scale>
          <a:sx n="76" d="100"/>
          <a:sy n="76" d="100"/>
        </p:scale>
        <p:origin x="408"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677706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2440182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802.11-19/516r3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2019-05-13</a:t>
            </a:r>
            <a:endParaRPr lang="en-GB" sz="2000" b="0" dirty="0" smtClean="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4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Approve previous meeting minutes (</a:t>
            </a:r>
            <a:r>
              <a:rPr lang="en-US" altLang="en-US" sz="2000" b="0" dirty="0" smtClean="0"/>
              <a:t>11-19-458).  </a:t>
            </a:r>
          </a:p>
          <a:p>
            <a:pPr algn="just">
              <a:spcBef>
                <a:spcPct val="20000"/>
              </a:spcBef>
              <a:buFontTx/>
              <a:buChar char="•"/>
            </a:pPr>
            <a:r>
              <a:rPr lang="en-US" altLang="en-US" sz="2000" b="0" dirty="0" smtClean="0"/>
              <a:t>Approve March/April teleconferences minutes (11-19-577,11-19-606, 11-19-634)</a:t>
            </a:r>
            <a:endParaRPr lang="en-US" altLang="en-US" sz="2000" b="0" dirty="0"/>
          </a:p>
          <a:p>
            <a:pPr algn="just">
              <a:spcBef>
                <a:spcPct val="20000"/>
              </a:spcBef>
              <a:buFontTx/>
              <a:buChar char="•"/>
            </a:pPr>
            <a:r>
              <a:rPr lang="en-US" altLang="en-US" sz="2000" b="0" dirty="0" smtClean="0"/>
              <a:t>CR </a:t>
            </a:r>
            <a:r>
              <a:rPr lang="en-US" altLang="en-US" sz="2000" b="0" dirty="0"/>
              <a:t>assignment and current status of open call for CR volunteers. </a:t>
            </a:r>
            <a:r>
              <a:rPr lang="en-US" altLang="en-US" sz="2000" b="0" dirty="0" smtClean="0"/>
              <a:t>(11-19-431)</a:t>
            </a:r>
            <a:endParaRPr lang="en-US" altLang="en-US" sz="2000" b="0" dirty="0"/>
          </a:p>
          <a:p>
            <a:pPr algn="just">
              <a:spcBef>
                <a:spcPct val="20000"/>
              </a:spcBef>
              <a:buFontTx/>
              <a:buChar char="•"/>
            </a:pPr>
            <a:r>
              <a:rPr lang="en-US" altLang="en-US" sz="2000" b="0" dirty="0" err="1" smtClean="0"/>
              <a:t>TGaz</a:t>
            </a:r>
            <a:r>
              <a:rPr lang="en-US" altLang="en-US" sz="2000" b="0" dirty="0" smtClean="0"/>
              <a:t> PAR extension </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July meeting.</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r>
              <a:rPr lang="en-US" altLang="en-US" sz="2000" b="0" dirty="0" smtClean="0"/>
              <a:t>.</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3094135"/>
              </p:ext>
            </p:extLst>
          </p:nvPr>
        </p:nvGraphicFramePr>
        <p:xfrm>
          <a:off x="914401" y="1340768"/>
          <a:ext cx="10460567" cy="3962240"/>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11-19-706</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May Ad</a:t>
                      </a:r>
                      <a:r>
                        <a:rPr lang="en-US" baseline="0" dirty="0" smtClean="0"/>
                        <a:t> hoc meeting minutes</a:t>
                      </a:r>
                      <a:endParaRPr lang="en-US" dirty="0"/>
                    </a:p>
                  </a:txBody>
                  <a:tcPr marT="45712" marB="45712"/>
                </a:tc>
                <a:tc>
                  <a:txBody>
                    <a:bodyPr/>
                    <a:lstStyle/>
                    <a:p>
                      <a:r>
                        <a:rPr lang="en-US" dirty="0" smtClean="0"/>
                        <a:t>Minutes</a:t>
                      </a:r>
                      <a:endParaRPr lang="en-US" dirty="0"/>
                    </a:p>
                  </a:txBody>
                  <a:tcPr marT="45712" marB="45712"/>
                </a:tc>
              </a:tr>
              <a:tr h="182872">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r>
              <a:tr h="18287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0136879"/>
              </p:ext>
            </p:extLst>
          </p:nvPr>
        </p:nvGraphicFramePr>
        <p:xfrm>
          <a:off x="911424" y="1772816"/>
          <a:ext cx="10478360" cy="4510880"/>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6578126"/>
              </p:ext>
            </p:extLst>
          </p:nvPr>
        </p:nvGraphicFramePr>
        <p:xfrm>
          <a:off x="911424" y="1772816"/>
          <a:ext cx="10478360" cy="405366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dirty="0" smtClean="0">
                          <a:solidFill>
                            <a:schemeClr val="dk1"/>
                          </a:solidFill>
                          <a:latin typeface="+mn-lt"/>
                          <a:ea typeface="+mn-ea"/>
                          <a:cs typeface="+mn-cs"/>
                        </a:rPr>
                        <a:t> in passive ranging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baseline="0" dirty="0" smtClean="0">
                          <a:solidFill>
                            <a:schemeClr val="dk1"/>
                          </a:solidFill>
                          <a:latin typeface="+mn-lt"/>
                          <a:ea typeface="+mn-ea"/>
                          <a:cs typeface="+mn-cs"/>
                        </a:rPr>
                        <a:t> in passive ranging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r h="0">
                <a:tc>
                  <a:txBody>
                    <a:bodyPr/>
                    <a:lstStyle/>
                    <a:p>
                      <a:r>
                        <a:rPr lang="en-US" dirty="0" smtClean="0"/>
                        <a:t>11-19-676</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CIDs</a:t>
                      </a:r>
                      <a:r>
                        <a:rPr lang="en-US" baseline="0" dirty="0" smtClean="0"/>
                        <a:t> on TF formats – follow up</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11-19-678</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 1115</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11-19-885</a:t>
                      </a:r>
                      <a:endParaRPr lang="en-US" dirty="0"/>
                    </a:p>
                  </a:txBody>
                  <a:tcPr marT="45712" marB="45712"/>
                </a:tc>
                <a:tc>
                  <a:txBody>
                    <a:bodyPr/>
                    <a:lstStyle/>
                    <a:p>
                      <a:r>
                        <a:rPr lang="en-US" dirty="0" smtClean="0"/>
                        <a:t>Niranjan Grandhe</a:t>
                      </a:r>
                      <a:endParaRPr lang="en-US" dirty="0"/>
                    </a:p>
                  </a:txBody>
                  <a:tcPr marT="45712" marB="45712"/>
                </a:tc>
                <a:tc>
                  <a:txBody>
                    <a:bodyPr/>
                    <a:lstStyle/>
                    <a:p>
                      <a:r>
                        <a:rPr lang="en-US" dirty="0" smtClean="0"/>
                        <a:t>CR for section 11.22.6.4.4</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11-19-886</a:t>
                      </a:r>
                      <a:endParaRPr lang="en-US" dirty="0"/>
                    </a:p>
                  </a:txBody>
                  <a:tcPr marT="45712" marB="45712"/>
                </a:tc>
                <a:tc>
                  <a:txBody>
                    <a:bodyPr/>
                    <a:lstStyle/>
                    <a:p>
                      <a:r>
                        <a:rPr lang="en-US" dirty="0" smtClean="0"/>
                        <a:t>Niranjan</a:t>
                      </a:r>
                      <a:r>
                        <a:rPr lang="en-US" baseline="0" dirty="0" smtClean="0"/>
                        <a:t> Grandhe</a:t>
                      </a:r>
                      <a:endParaRPr lang="en-US" dirty="0"/>
                    </a:p>
                  </a:txBody>
                  <a:tcPr marT="45712" marB="45712"/>
                </a:tc>
                <a:tc>
                  <a:txBody>
                    <a:bodyPr/>
                    <a:lstStyle/>
                    <a:p>
                      <a:r>
                        <a:rPr lang="en-US" dirty="0" smtClean="0"/>
                        <a:t>CR for section 11.22.6.4.4</a:t>
                      </a:r>
                      <a:r>
                        <a:rPr lang="en-US" baseline="0" dirty="0" smtClean="0"/>
                        <a:t> CID 2337, 2338</a:t>
                      </a:r>
                      <a:endParaRPr lang="en-US" dirty="0"/>
                    </a:p>
                  </a:txBody>
                  <a:tcPr marT="45712" marB="45712"/>
                </a:tc>
                <a:tc>
                  <a:txBody>
                    <a:bodyPr/>
                    <a:lstStyle/>
                    <a:p>
                      <a:r>
                        <a:rPr lang="en-US" dirty="0" smtClean="0"/>
                        <a:t>CR</a:t>
                      </a:r>
                      <a:r>
                        <a:rPr lang="en-US" baseline="0" dirty="0" smtClean="0"/>
                        <a:t> MAC</a:t>
                      </a:r>
                      <a:endParaRPr lang="en-US" dirty="0"/>
                    </a:p>
                  </a:txBody>
                  <a:tcPr marT="45712" marB="45712"/>
                </a:tc>
              </a:tr>
            </a:tbl>
          </a:graphicData>
        </a:graphic>
      </p:graphicFrame>
    </p:spTree>
    <p:extLst>
      <p:ext uri="{BB962C8B-B14F-4D97-AF65-F5344CB8AC3E}">
        <p14:creationId xmlns:p14="http://schemas.microsoft.com/office/powerpoint/2010/main" val="167313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Atlanta, Georgia</a:t>
            </a:r>
          </a:p>
          <a:p>
            <a:pPr algn="ctr">
              <a:lnSpc>
                <a:spcPct val="90000"/>
              </a:lnSpc>
              <a:buFontTx/>
              <a:buNone/>
            </a:pPr>
            <a:r>
              <a:rPr lang="en-US" altLang="en-US" sz="4400" dirty="0" smtClean="0">
                <a:cs typeface="Times New Roman" panose="02020603050405020304" pitchFamily="18" charset="0"/>
              </a:rPr>
              <a:t>May 12</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- 17</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11-19-458) (5 min)</a:t>
            </a:r>
            <a:endParaRPr lang="en-US" altLang="en-US" sz="2000" b="0" dirty="0"/>
          </a:p>
          <a:p>
            <a:pPr algn="just">
              <a:spcBef>
                <a:spcPct val="20000"/>
              </a:spcBef>
              <a:buFontTx/>
              <a:buChar char="•"/>
            </a:pPr>
            <a:r>
              <a:rPr lang="en-US" altLang="en-US" sz="2000" b="0" dirty="0"/>
              <a:t>Approve March/April teleconferences minutes </a:t>
            </a:r>
            <a:r>
              <a:rPr lang="en-US" altLang="en-US" sz="2000" b="0" dirty="0" smtClean="0"/>
              <a:t>(11-19-577,11-19-606</a:t>
            </a:r>
            <a:r>
              <a:rPr lang="en-US" altLang="en-US" sz="2000" b="0" dirty="0"/>
              <a:t>, 11-19-634</a:t>
            </a:r>
            <a:r>
              <a:rPr lang="en-US" altLang="en-US" sz="2000" b="0" dirty="0" smtClean="0"/>
              <a:t>) (10min)</a:t>
            </a:r>
          </a:p>
          <a:p>
            <a:pPr algn="just">
              <a:spcBef>
                <a:spcPct val="20000"/>
              </a:spcBef>
              <a:buFontTx/>
              <a:buChar char="•"/>
            </a:pPr>
            <a:r>
              <a:rPr lang="en-US" altLang="en-US" sz="2000" b="0" dirty="0" smtClean="0"/>
              <a:t>CR </a:t>
            </a:r>
            <a:r>
              <a:rPr lang="en-US" altLang="en-US" sz="2000" b="0" dirty="0" smtClean="0"/>
              <a:t>assignment and current status of open call for CR volunteers. (11-19-431) </a:t>
            </a:r>
            <a:r>
              <a:rPr lang="en-US" altLang="en-US" sz="2000" b="0" strike="sngStrike" dirty="0" smtClean="0"/>
              <a:t>(20min</a:t>
            </a:r>
            <a:r>
              <a:rPr lang="en-US" altLang="en-US" sz="2000" b="0" dirty="0" smtClean="0"/>
              <a:t>) – rescheduled to later slot.</a:t>
            </a:r>
            <a:endParaRPr lang="en-US" altLang="en-US" sz="2000" b="0" dirty="0" smtClean="0"/>
          </a:p>
          <a:p>
            <a:pPr algn="just">
              <a:spcBef>
                <a:spcPct val="20000"/>
              </a:spcBef>
              <a:buFontTx/>
              <a:buChar char="•"/>
            </a:pPr>
            <a:r>
              <a:rPr lang="en-US" altLang="en-US" sz="2000" b="0" dirty="0" err="1"/>
              <a:t>TGaz</a:t>
            </a:r>
            <a:r>
              <a:rPr lang="en-US" altLang="en-US" sz="2000" b="0" dirty="0"/>
              <a:t> PAR Extension (11-19-732) (15min)</a:t>
            </a:r>
          </a:p>
          <a:p>
            <a:pPr algn="just">
              <a:spcBef>
                <a:spcPct val="20000"/>
              </a:spcBef>
              <a:buFontTx/>
              <a:buChar char="•"/>
            </a:pPr>
            <a:r>
              <a:rPr lang="en-US" altLang="en-US" sz="2000" b="0" dirty="0"/>
              <a:t>Review target ad hoc meeting dates towards the July meeting (</a:t>
            </a:r>
            <a:r>
              <a:rPr lang="en-US" altLang="en-US" sz="2000" b="0" dirty="0" smtClean="0"/>
              <a:t>10min)</a:t>
            </a:r>
          </a:p>
          <a:p>
            <a:pPr algn="just">
              <a:spcBef>
                <a:spcPct val="20000"/>
              </a:spcBef>
              <a:buFontTx/>
              <a:buChar char="•"/>
            </a:pPr>
            <a:r>
              <a:rPr lang="en-US" altLang="en-US" sz="2000" b="0" dirty="0" smtClean="0"/>
              <a:t>Consider </a:t>
            </a:r>
            <a:r>
              <a:rPr lang="en-US" altLang="en-US" sz="2000" b="0" dirty="0"/>
              <a:t>comment resolution for </a:t>
            </a:r>
            <a:r>
              <a:rPr lang="en-US" altLang="en-US" sz="2000" b="0" dirty="0" smtClean="0"/>
              <a:t>adoption (25min)</a:t>
            </a:r>
          </a:p>
          <a:p>
            <a:pPr algn="just">
              <a:spcBef>
                <a:spcPct val="20000"/>
              </a:spcBef>
              <a:buFontTx/>
              <a:buChar char="•"/>
            </a:pPr>
            <a:r>
              <a:rPr lang="en-US" altLang="en-US" sz="2000" b="0" dirty="0" smtClean="0"/>
              <a:t>Consider postponed motion on submission 11-19-331r3 (15min)</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25330068"/>
              </p:ext>
            </p:extLst>
          </p:nvPr>
        </p:nvGraphicFramePr>
        <p:xfrm>
          <a:off x="929215" y="1484786"/>
          <a:ext cx="10460568" cy="351445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6545">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376545">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376545">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c>
                  <a:txBody>
                    <a:bodyPr/>
                    <a:lstStyle/>
                    <a:p>
                      <a:r>
                        <a:rPr lang="en-US" dirty="0" smtClean="0"/>
                        <a:t>15min</a:t>
                      </a:r>
                      <a:endParaRPr lang="en-US" dirty="0"/>
                    </a:p>
                  </a:txBody>
                  <a:tcPr marT="45712" marB="45712"/>
                </a:tc>
              </a:tr>
              <a:tr h="658966">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11-19/458 </a:t>
            </a:r>
            <a:r>
              <a:rPr lang="en-US" b="0" dirty="0"/>
              <a:t>“</a:t>
            </a:r>
            <a:r>
              <a:rPr lang="en-US" dirty="0"/>
              <a:t>meeting minutes </a:t>
            </a:r>
            <a:r>
              <a:rPr lang="en-US" dirty="0" smtClean="0"/>
              <a:t>March 2019</a:t>
            </a:r>
            <a:r>
              <a:rPr lang="en-US" b="0" dirty="0" smtClean="0"/>
              <a:t>” </a:t>
            </a:r>
            <a:r>
              <a:rPr lang="en-US" b="0" dirty="0"/>
              <a:t>posted to Mentor on </a:t>
            </a:r>
            <a:r>
              <a:rPr lang="en-US" b="0" dirty="0" smtClean="0"/>
              <a:t>March 22</a:t>
            </a:r>
            <a:r>
              <a:rPr lang="en-US" b="0" baseline="30000" dirty="0" smtClean="0"/>
              <a:t>nd</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11-19/458 r0 </a:t>
            </a:r>
            <a:r>
              <a:rPr lang="en-US" b="0" dirty="0"/>
              <a:t>as </a:t>
            </a:r>
            <a:r>
              <a:rPr lang="en-US" b="0" dirty="0" err="1"/>
              <a:t>TGaz</a:t>
            </a:r>
            <a:r>
              <a:rPr lang="en-US" b="0" dirty="0"/>
              <a:t> meeting minutes for the </a:t>
            </a:r>
            <a:r>
              <a:rPr lang="en-US" b="0" dirty="0" smtClean="0"/>
              <a:t>March meeting</a:t>
            </a:r>
            <a:r>
              <a:rPr lang="en-US" b="0" dirty="0"/>
              <a:t>. </a:t>
            </a:r>
            <a:endParaRPr lang="en-US" b="0" dirty="0" smtClean="0"/>
          </a:p>
          <a:p>
            <a:pPr marL="0" indent="0"/>
            <a:endParaRPr lang="en-US" b="0" dirty="0"/>
          </a:p>
          <a:p>
            <a:r>
              <a:rPr lang="en-US" b="0" dirty="0"/>
              <a:t>Moved by</a:t>
            </a:r>
            <a:r>
              <a:rPr lang="en-US" b="0" dirty="0" smtClean="0"/>
              <a:t>: Roy Want</a:t>
            </a:r>
          </a:p>
          <a:p>
            <a:r>
              <a:rPr lang="en-US" b="0" dirty="0" smtClean="0"/>
              <a:t>Seconded </a:t>
            </a:r>
            <a:r>
              <a:rPr lang="en-US" b="0" dirty="0"/>
              <a:t>by</a:t>
            </a:r>
            <a:r>
              <a:rPr lang="en-US" b="0" dirty="0" smtClean="0"/>
              <a:t>: Ganesh </a:t>
            </a:r>
            <a:r>
              <a:rPr lang="en-US" b="0" dirty="0" err="1" smtClean="0"/>
              <a:t>Venkatesan</a:t>
            </a:r>
            <a:endParaRPr lang="en-US" b="0" dirty="0"/>
          </a:p>
          <a:p>
            <a:r>
              <a:rPr lang="en-US" b="0" dirty="0"/>
              <a:t>Results (Y/N/A</a:t>
            </a:r>
            <a:r>
              <a:rPr lang="en-US" b="0" dirty="0" smtClean="0"/>
              <a:t>): 26/0/1</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11-19/577r0 “</a:t>
            </a:r>
            <a:r>
              <a:rPr lang="en-US" b="0" dirty="0" err="1"/>
              <a:t>Telecon</a:t>
            </a:r>
            <a:r>
              <a:rPr lang="en-US" b="0" dirty="0"/>
              <a:t> Minutes March 27th, 2019</a:t>
            </a:r>
            <a:r>
              <a:rPr lang="en-US" b="0" dirty="0" smtClean="0"/>
              <a:t>” </a:t>
            </a:r>
            <a:r>
              <a:rPr lang="en-US" b="0" dirty="0"/>
              <a:t>posted to Mentor on </a:t>
            </a:r>
            <a:r>
              <a:rPr lang="en-US" b="0" dirty="0" smtClean="0"/>
              <a:t>April 2</a:t>
            </a:r>
            <a:r>
              <a:rPr lang="en-US" b="0" baseline="30000" dirty="0" smtClean="0"/>
              <a:t>nd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11-19/577r0 </a:t>
            </a:r>
            <a:r>
              <a:rPr lang="en-US" b="0" dirty="0"/>
              <a:t>as </a:t>
            </a:r>
            <a:r>
              <a:rPr lang="en-US" b="0" dirty="0" err="1"/>
              <a:t>TGaz</a:t>
            </a:r>
            <a:r>
              <a:rPr lang="en-US" b="0" dirty="0"/>
              <a:t> </a:t>
            </a:r>
            <a:r>
              <a:rPr lang="en-US" b="0" dirty="0" smtClean="0"/>
              <a:t>meeting minutes </a:t>
            </a:r>
            <a:r>
              <a:rPr lang="en-US" b="0" dirty="0"/>
              <a:t>for the </a:t>
            </a:r>
            <a:r>
              <a:rPr lang="en-US" b="0" dirty="0" smtClean="0"/>
              <a:t>March 27</a:t>
            </a:r>
            <a:r>
              <a:rPr lang="en-US" b="0" baseline="30000" dirty="0" smtClean="0"/>
              <a:t>th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Jerome Henry</a:t>
            </a:r>
            <a:endParaRPr lang="en-US" b="0" dirty="0"/>
          </a:p>
          <a:p>
            <a:r>
              <a:rPr lang="en-US" b="0" dirty="0"/>
              <a:t>Results (Y/N/A</a:t>
            </a:r>
            <a:r>
              <a:rPr lang="en-US" b="0" dirty="0" smtClean="0"/>
              <a:t>): 26/0/1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11-19/606r0 “</a:t>
            </a:r>
            <a:r>
              <a:rPr lang="en-US" b="0" dirty="0" err="1"/>
              <a:t>Telecon</a:t>
            </a:r>
            <a:r>
              <a:rPr lang="en-US" b="0" dirty="0"/>
              <a:t> Minutes </a:t>
            </a:r>
            <a:r>
              <a:rPr lang="en-US" b="0" dirty="0" smtClean="0"/>
              <a:t>Apr 3</a:t>
            </a:r>
            <a:r>
              <a:rPr lang="en-US" b="0" baseline="30000" dirty="0" smtClean="0"/>
              <a:t>rd</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11-19/606r0 </a:t>
            </a:r>
            <a:r>
              <a:rPr lang="en-US" b="0" dirty="0"/>
              <a:t>as </a:t>
            </a:r>
            <a:r>
              <a:rPr lang="en-US" b="0" dirty="0" err="1"/>
              <a:t>TGaz</a:t>
            </a:r>
            <a:r>
              <a:rPr lang="en-US" b="0" dirty="0"/>
              <a:t> </a:t>
            </a:r>
            <a:r>
              <a:rPr lang="en-US" b="0" dirty="0" smtClean="0"/>
              <a:t>meeting minutes </a:t>
            </a:r>
            <a:r>
              <a:rPr lang="en-US" b="0" dirty="0"/>
              <a:t>for the </a:t>
            </a:r>
            <a:r>
              <a:rPr lang="en-US" b="0" dirty="0" smtClean="0"/>
              <a:t>April 3</a:t>
            </a:r>
            <a:r>
              <a:rPr lang="en-US" b="0" baseline="30000" dirty="0" smtClean="0"/>
              <a:t>rd</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23/0/1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25676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11-19/634r0 “</a:t>
            </a:r>
            <a:r>
              <a:rPr lang="en-US" b="0" dirty="0" err="1"/>
              <a:t>Telecon</a:t>
            </a:r>
            <a:r>
              <a:rPr lang="en-US" b="0" dirty="0"/>
              <a:t> Minutes </a:t>
            </a:r>
            <a:r>
              <a:rPr lang="en-US" b="0" dirty="0" smtClean="0"/>
              <a:t>Apr 10</a:t>
            </a:r>
            <a:r>
              <a:rPr lang="en-US" b="0" baseline="30000" dirty="0" smtClean="0"/>
              <a:t>th</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11-19/634r0 </a:t>
            </a:r>
            <a:r>
              <a:rPr lang="en-US" b="0" dirty="0"/>
              <a:t>as </a:t>
            </a:r>
            <a:r>
              <a:rPr lang="en-US" b="0" dirty="0" err="1"/>
              <a:t>TGaz</a:t>
            </a:r>
            <a:r>
              <a:rPr lang="en-US" b="0" dirty="0"/>
              <a:t> </a:t>
            </a:r>
            <a:r>
              <a:rPr lang="en-US" b="0" dirty="0" smtClean="0"/>
              <a:t>meeting minutes </a:t>
            </a:r>
            <a:r>
              <a:rPr lang="en-US" b="0" dirty="0"/>
              <a:t>for the </a:t>
            </a:r>
            <a:r>
              <a:rPr lang="en-US" b="0" dirty="0" smtClean="0"/>
              <a:t>April 10</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Jerome Henry</a:t>
            </a:r>
            <a:endParaRPr lang="en-US" b="0" dirty="0"/>
          </a:p>
          <a:p>
            <a:r>
              <a:rPr lang="en-US" b="0" dirty="0"/>
              <a:t>Results (Y/N/A</a:t>
            </a:r>
            <a:r>
              <a:rPr lang="en-US" b="0" dirty="0" smtClean="0"/>
              <a:t>):24/0/1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44492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11-19/680r0 </a:t>
            </a:r>
            <a:r>
              <a:rPr lang="en-US" b="0" dirty="0" smtClean="0"/>
              <a:t>“</a:t>
            </a:r>
            <a:r>
              <a:rPr lang="en-US" b="0" dirty="0" err="1"/>
              <a:t>Telecon</a:t>
            </a:r>
            <a:r>
              <a:rPr lang="en-US" b="0" dirty="0"/>
              <a:t> Minutes </a:t>
            </a:r>
            <a:r>
              <a:rPr lang="en-US" b="0" dirty="0" smtClean="0"/>
              <a:t>Apr </a:t>
            </a:r>
            <a:r>
              <a:rPr lang="en-US" b="0" dirty="0" smtClean="0"/>
              <a:t>24</a:t>
            </a:r>
            <a:r>
              <a:rPr lang="en-US" b="0" baseline="30000" dirty="0" smtClean="0"/>
              <a:t>th</a:t>
            </a:r>
            <a:r>
              <a:rPr lang="en-US" b="0" dirty="0" smtClean="0"/>
              <a:t> , </a:t>
            </a:r>
            <a:r>
              <a:rPr lang="en-US" b="0" dirty="0"/>
              <a:t>2019</a:t>
            </a:r>
            <a:r>
              <a:rPr lang="en-US" b="0" dirty="0" smtClean="0"/>
              <a:t>” </a:t>
            </a:r>
            <a:r>
              <a:rPr lang="en-US" b="0" dirty="0"/>
              <a:t>posted to Mentor on </a:t>
            </a:r>
            <a:r>
              <a:rPr lang="en-US" b="0" dirty="0" smtClean="0"/>
              <a:t>May 1</a:t>
            </a:r>
            <a:r>
              <a:rPr lang="en-US" b="0" baseline="30000" dirty="0" smtClean="0"/>
              <a:t>st</a:t>
            </a:r>
            <a:r>
              <a:rPr lang="en-US" b="0" dirty="0" smtClean="0"/>
              <a:t>  2019</a:t>
            </a:r>
            <a:r>
              <a:rPr lang="en-US" b="0" dirty="0" smtClean="0"/>
              <a:t>.</a:t>
            </a:r>
            <a:endParaRPr lang="en-US" b="0" dirty="0"/>
          </a:p>
          <a:p>
            <a:endParaRPr lang="en-US" dirty="0"/>
          </a:p>
          <a:p>
            <a:r>
              <a:rPr lang="en-US" dirty="0"/>
              <a:t>Motion:</a:t>
            </a:r>
          </a:p>
          <a:p>
            <a:pPr marL="0" indent="0"/>
            <a:r>
              <a:rPr lang="en-US" b="0" dirty="0"/>
              <a:t>Move to approve document </a:t>
            </a:r>
            <a:r>
              <a:rPr lang="en-US" b="0" dirty="0" smtClean="0"/>
              <a:t>11-19/680r0 </a:t>
            </a:r>
            <a:r>
              <a:rPr lang="en-US" b="0" dirty="0"/>
              <a:t>as </a:t>
            </a:r>
            <a:r>
              <a:rPr lang="en-US" b="0" dirty="0" err="1"/>
              <a:t>TGaz</a:t>
            </a:r>
            <a:r>
              <a:rPr lang="en-US" b="0" dirty="0"/>
              <a:t> </a:t>
            </a:r>
            <a:r>
              <a:rPr lang="en-US" b="0" dirty="0" smtClean="0"/>
              <a:t>meeting minutes </a:t>
            </a:r>
            <a:r>
              <a:rPr lang="en-US" b="0" dirty="0"/>
              <a:t>for the </a:t>
            </a:r>
            <a:r>
              <a:rPr lang="en-US" b="0" dirty="0" smtClean="0"/>
              <a:t>April </a:t>
            </a:r>
            <a:r>
              <a:rPr lang="en-US" b="0" dirty="0" smtClean="0"/>
              <a:t>24</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Roy Want</a:t>
            </a:r>
            <a:endParaRPr lang="en-US" b="0" dirty="0"/>
          </a:p>
          <a:p>
            <a:r>
              <a:rPr lang="en-US" b="0" dirty="0"/>
              <a:t>Results (Y/N/A</a:t>
            </a:r>
            <a:r>
              <a:rPr lang="en-US" b="0" dirty="0" smtClean="0"/>
              <a:t>): 22/0/1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38664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May Ad hoc Minutes – to be reviewed at a later time</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11-19/706r0 “Meeting Minutes Ad hoc May 2019” </a:t>
            </a:r>
            <a:r>
              <a:rPr lang="en-US" b="0" dirty="0"/>
              <a:t>posted to Mentor on </a:t>
            </a:r>
            <a:r>
              <a:rPr lang="en-US" b="0" dirty="0" smtClean="0"/>
              <a:t>May 12</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11-19/706r0 </a:t>
            </a:r>
            <a:r>
              <a:rPr lang="en-US" b="0" dirty="0"/>
              <a:t>as </a:t>
            </a:r>
            <a:r>
              <a:rPr lang="en-US" b="0" dirty="0" err="1"/>
              <a:t>TGaz</a:t>
            </a:r>
            <a:r>
              <a:rPr lang="en-US" b="0" dirty="0"/>
              <a:t> </a:t>
            </a:r>
            <a:r>
              <a:rPr lang="en-US" b="0" dirty="0" smtClean="0"/>
              <a:t>meeting minutes </a:t>
            </a:r>
            <a:r>
              <a:rPr lang="en-US" b="0" dirty="0"/>
              <a:t>for the </a:t>
            </a:r>
            <a:r>
              <a:rPr lang="en-US" b="0" dirty="0" smtClean="0"/>
              <a:t>May ad-hoc.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58972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June/July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an ad-hoc between each of the upcoming IEEE weeks:</a:t>
            </a:r>
          </a:p>
          <a:p>
            <a:pPr lvl="1">
              <a:buFont typeface="Arial" panose="020B0604020202020204" pitchFamily="34" charset="0"/>
              <a:buChar char="•"/>
            </a:pPr>
            <a:r>
              <a:rPr lang="en-US" sz="2400" dirty="0" smtClean="0"/>
              <a:t>Week of July 8</a:t>
            </a:r>
            <a:r>
              <a:rPr lang="en-US" sz="2400" baseline="30000" dirty="0" smtClean="0"/>
              <a:t>th</a:t>
            </a:r>
            <a:r>
              <a:rPr lang="en-US" sz="2400" dirty="0" smtClean="0"/>
              <a:t>, exact dates TBA in accordance with venue availability.</a:t>
            </a:r>
          </a:p>
          <a:p>
            <a:pPr lvl="1">
              <a:buFont typeface="Arial" panose="020B0604020202020204" pitchFamily="34" charset="0"/>
              <a:buChar char="•"/>
            </a:pP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0058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PAR Extension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870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11-19-431 Comment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0087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11-19-558r1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Assaf Kasher</a:t>
            </a:r>
            <a:endParaRPr lang="en-US" b="0" dirty="0" smtClean="0"/>
          </a:p>
          <a:p>
            <a:pPr marL="0" indent="0"/>
            <a:r>
              <a:rPr lang="en-US" b="0" dirty="0" smtClean="0"/>
              <a:t>Second</a:t>
            </a:r>
            <a:r>
              <a:rPr lang="en-US" b="0" dirty="0" smtClean="0"/>
              <a:t>: Ganesh </a:t>
            </a:r>
            <a:r>
              <a:rPr lang="en-US" b="0" dirty="0" err="1" smtClean="0"/>
              <a:t>Venkatesan</a:t>
            </a:r>
            <a:r>
              <a:rPr lang="en-US" b="0" dirty="0" smtClean="0"/>
              <a:t> </a:t>
            </a:r>
            <a:endParaRPr lang="en-US" b="0" dirty="0"/>
          </a:p>
          <a:p>
            <a:pPr marL="0" indent="0"/>
            <a:r>
              <a:rPr lang="en-US" b="0" dirty="0"/>
              <a:t>Results (Y/N/A</a:t>
            </a:r>
            <a:r>
              <a:rPr lang="en-US" b="0" dirty="0" smtClean="0"/>
              <a:t>): 20/0/3</a:t>
            </a:r>
          </a:p>
          <a:p>
            <a:pPr marL="0" indent="0"/>
            <a:r>
              <a:rPr lang="en-US" b="0" dirty="0" smtClean="0"/>
              <a:t>Motion passes</a:t>
            </a:r>
            <a:endParaRPr lang="en-US" b="0" dirty="0" smtClean="0"/>
          </a:p>
          <a:p>
            <a:pPr marL="0" indent="0"/>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84169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Assaf Kasher</a:t>
            </a:r>
            <a:endParaRPr lang="en-US" b="0" dirty="0" smtClean="0"/>
          </a:p>
          <a:p>
            <a:pPr marL="0" indent="0"/>
            <a:r>
              <a:rPr lang="en-US" b="0" dirty="0" smtClean="0"/>
              <a:t>Second</a:t>
            </a:r>
            <a:r>
              <a:rPr lang="en-US" b="0" dirty="0" smtClean="0"/>
              <a:t>: Ali Raissinia </a:t>
            </a:r>
            <a:endParaRPr lang="en-US" b="0" dirty="0"/>
          </a:p>
          <a:p>
            <a:pPr marL="0" indent="0"/>
            <a:r>
              <a:rPr lang="en-US" b="0" dirty="0"/>
              <a:t>Results (Y/N/A</a:t>
            </a:r>
            <a:r>
              <a:rPr lang="en-US" b="0" dirty="0" smtClean="0"/>
              <a:t>): 23/0/2</a:t>
            </a:r>
          </a:p>
          <a:p>
            <a:pPr marL="0" indent="0"/>
            <a:r>
              <a:rPr lang="en-US" b="0" dirty="0" smtClean="0"/>
              <a:t>Motion passes</a:t>
            </a:r>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850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11-19-603r1 for </a:t>
            </a:r>
            <a:r>
              <a:rPr lang="en-US" b="0" dirty="0"/>
              <a:t>CID </a:t>
            </a:r>
            <a:r>
              <a:rPr lang="en-US" b="0" dirty="0" smtClean="0"/>
              <a:t>1580, 2283 and  1163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Yongho Seok</a:t>
            </a:r>
            <a:endParaRPr lang="en-US" b="0" dirty="0" smtClean="0"/>
          </a:p>
          <a:p>
            <a:pPr marL="0" indent="0"/>
            <a:r>
              <a:rPr lang="en-US" b="0" dirty="0" smtClean="0"/>
              <a:t>Second</a:t>
            </a:r>
            <a:r>
              <a:rPr lang="en-US" b="0" dirty="0" smtClean="0"/>
              <a:t>: Ganesh </a:t>
            </a:r>
            <a:r>
              <a:rPr lang="en-US" b="0" dirty="0" err="1" smtClean="0"/>
              <a:t>Venkatesan</a:t>
            </a:r>
            <a:endParaRPr lang="en-US" b="0" dirty="0"/>
          </a:p>
          <a:p>
            <a:pPr marL="0" indent="0"/>
            <a:r>
              <a:rPr lang="en-US" b="0" dirty="0"/>
              <a:t>Results (Y/N/A</a:t>
            </a:r>
            <a:r>
              <a:rPr lang="en-US" b="0" dirty="0" smtClean="0"/>
              <a:t>): 24/0/2</a:t>
            </a:r>
            <a:endParaRPr lang="en-US" b="0" dirty="0" smtClean="0"/>
          </a:p>
          <a:p>
            <a:pPr marL="0" indent="0"/>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94418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11-19-622r1 for </a:t>
            </a:r>
            <a:r>
              <a:rPr lang="en-US" b="0" dirty="0"/>
              <a:t>CID </a:t>
            </a:r>
            <a:r>
              <a:rPr lang="en-GB" b="0" dirty="0"/>
              <a:t>1009, 2020, 1486, 1487, 1758, 2391, 1488, 1913 1735, 1093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Assaf Kasher</a:t>
            </a:r>
            <a:endParaRPr lang="en-US" b="0" dirty="0" smtClean="0"/>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24/0/3</a:t>
            </a:r>
            <a:endParaRPr lang="en-US" b="0" dirty="0" smtClean="0"/>
          </a:p>
          <a:p>
            <a:pPr marL="0" indent="0"/>
            <a:endParaRPr lang="en-US" sz="1600" b="0" dirty="0" smtClean="0"/>
          </a:p>
          <a:p>
            <a:pPr marL="0" indent="0"/>
            <a:r>
              <a:rPr lang="en-US" sz="1800" b="0" dirty="0" smtClean="0"/>
              <a:t>Results in the Apr. 10</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04326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a:t>
            </a:r>
            <a:r>
              <a:rPr lang="en-US" b="0" dirty="0" smtClean="0"/>
              <a:t> </a:t>
            </a:r>
            <a:r>
              <a:rPr lang="en-US" b="0" dirty="0"/>
              <a:t>11-19-646r1 for CIDs 2053, 2055, 1449, 1451, 2091, 2093, 1684, 2251, 2336, 1214, 1215, 1223, 1070, 1071, 1075, 1400, 1401, 1402, 1493, 1403, 1404, 1405, 1406, 1407, 1408, 1385, 1226, 2440, 1662, 1685, 1686, 1074, 2252, 1428, </a:t>
            </a:r>
            <a:r>
              <a:rPr lang="en-US" b="0" dirty="0" smtClean="0"/>
              <a:t>1094 and 1076, </a:t>
            </a:r>
            <a:r>
              <a:rPr lang="en-US" b="0" dirty="0"/>
              <a:t>instruct the technical editor to incorporate it in the P802.11az draft and grant the editor editorial license. </a:t>
            </a:r>
          </a:p>
          <a:p>
            <a:pPr marL="0" indent="0"/>
            <a:r>
              <a:rPr lang="en-US" b="0" dirty="0"/>
              <a:t>Moved</a:t>
            </a:r>
            <a:r>
              <a:rPr lang="en-US" b="0" dirty="0" smtClean="0"/>
              <a:t>: Assaf Kasher</a:t>
            </a:r>
            <a:endParaRPr lang="en-US" b="0" dirty="0"/>
          </a:p>
          <a:p>
            <a:pPr marL="0" indent="0"/>
            <a:r>
              <a:rPr lang="en-US" b="0" dirty="0"/>
              <a:t>Second</a:t>
            </a:r>
            <a:r>
              <a:rPr lang="en-US" b="0" dirty="0" smtClean="0"/>
              <a:t>: Yongho Seok</a:t>
            </a:r>
            <a:endParaRPr lang="en-US" b="0" dirty="0"/>
          </a:p>
          <a:p>
            <a:r>
              <a:rPr lang="en-US" dirty="0" smtClean="0"/>
              <a:t>Results </a:t>
            </a:r>
            <a:r>
              <a:rPr lang="en-US" b="0" dirty="0"/>
              <a:t>(Y/N/A</a:t>
            </a:r>
            <a:r>
              <a:rPr lang="en-US" b="0" dirty="0" smtClean="0"/>
              <a:t>): 19/0/2</a:t>
            </a:r>
          </a:p>
          <a:p>
            <a:r>
              <a:rPr lang="en-US" b="0" dirty="0" smtClean="0"/>
              <a:t>Motion passes</a:t>
            </a:r>
            <a:endParaRPr lang="en-US" b="0" dirty="0"/>
          </a:p>
          <a:p>
            <a:r>
              <a:rPr lang="en-US" sz="1800" b="0" dirty="0" smtClean="0"/>
              <a:t>Results in the ad hoc (Y/N/A): 8/0/0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77599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 </a:t>
            </a:r>
            <a:r>
              <a:rPr lang="en-US" b="0" dirty="0" smtClean="0"/>
              <a:t>11-19-702r1 </a:t>
            </a:r>
            <a:r>
              <a:rPr lang="en-US" b="0" dirty="0"/>
              <a:t>for CIDs 1472, 1890, 1893, 1984, 2158, 2159, 2160, 2161, 2162, 2163, 2165, 2166, </a:t>
            </a:r>
            <a:r>
              <a:rPr lang="en-US" b="0" dirty="0" smtClean="0"/>
              <a:t>2167 and 2168, </a:t>
            </a:r>
            <a:r>
              <a:rPr lang="en-US" b="0" dirty="0"/>
              <a:t>instruct the technical editor to incorporate it in the P802.11az draft and grant the editor editorial license. </a:t>
            </a:r>
          </a:p>
          <a:p>
            <a:pPr marL="0" indent="0"/>
            <a:endParaRPr lang="en-US" b="0" dirty="0"/>
          </a:p>
          <a:p>
            <a:pPr marL="0" indent="0"/>
            <a:r>
              <a:rPr lang="en-US" b="0" dirty="0" smtClean="0"/>
              <a:t>Moved</a:t>
            </a:r>
            <a:r>
              <a:rPr lang="en-US" b="0" dirty="0" smtClean="0"/>
              <a:t>: Jerome Henry</a:t>
            </a:r>
            <a:endParaRPr lang="en-US" b="0" dirty="0"/>
          </a:p>
          <a:p>
            <a:pPr marL="0" indent="0"/>
            <a:r>
              <a:rPr lang="en-US" b="0" dirty="0"/>
              <a:t>Second</a:t>
            </a:r>
            <a:r>
              <a:rPr lang="en-US" b="0" dirty="0" smtClean="0"/>
              <a:t>: Ganesh </a:t>
            </a:r>
            <a:r>
              <a:rPr lang="en-US" b="0" dirty="0" err="1" smtClean="0"/>
              <a:t>Venkatesan</a:t>
            </a:r>
            <a:endParaRPr lang="en-US" b="0" dirty="0"/>
          </a:p>
          <a:p>
            <a:r>
              <a:rPr lang="en-US" dirty="0" smtClean="0"/>
              <a:t>Results </a:t>
            </a:r>
            <a:r>
              <a:rPr lang="en-US" b="0" dirty="0"/>
              <a:t>(Y/N/A</a:t>
            </a:r>
            <a:r>
              <a:rPr lang="en-US" b="0" dirty="0" smtClean="0"/>
              <a:t>): 22/0/1</a:t>
            </a:r>
          </a:p>
          <a:p>
            <a:r>
              <a:rPr lang="en-US" b="0" dirty="0" smtClean="0"/>
              <a:t>Motion passes</a:t>
            </a:r>
            <a:endParaRPr lang="en-US" b="0" dirty="0" smtClean="0"/>
          </a:p>
          <a:p>
            <a:r>
              <a:rPr lang="en-US" sz="1800" b="0" dirty="0" smtClean="0"/>
              <a:t>Results in the ad hoc (Y/N/A): 10/0/0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90671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document </a:t>
            </a:r>
            <a:r>
              <a:rPr lang="en-US" b="0" dirty="0" smtClean="0"/>
              <a:t>11-19-702r2 </a:t>
            </a:r>
            <a:r>
              <a:rPr lang="en-US" b="0" dirty="0"/>
              <a:t>for CIDs 2164, 2169, 2170, 2171, 2172, 2173 and </a:t>
            </a:r>
            <a:r>
              <a:rPr lang="en-US" b="0" dirty="0" smtClean="0"/>
              <a:t>2174,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Assaf Kasher</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10/0/0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4973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a:t>
            </a:r>
            <a:r>
              <a:rPr lang="en-US" b="0" dirty="0" smtClean="0"/>
              <a:t>document 11-19-701r1 </a:t>
            </a:r>
            <a:r>
              <a:rPr lang="en-US" b="0" dirty="0"/>
              <a:t>for CIDs 1343, 1474, 2175, 2176, 2180, 2181, 2182, 2183, 2184 and </a:t>
            </a:r>
            <a:r>
              <a:rPr lang="en-US" b="0" dirty="0" smtClean="0"/>
              <a:t>2185,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Jerome Henry</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13/0/0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40730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a:t>
            </a:r>
            <a:r>
              <a:rPr lang="en-US" b="0" dirty="0"/>
              <a:t>to adopt the resolutions depicted by document </a:t>
            </a:r>
            <a:r>
              <a:rPr lang="en-US" b="0" dirty="0" smtClean="0"/>
              <a:t>11-19-697r2 </a:t>
            </a:r>
            <a:r>
              <a:rPr lang="en-US" b="0" dirty="0"/>
              <a:t>for CIDs 1336, 1977, 1170, 1567, and </a:t>
            </a:r>
            <a:r>
              <a:rPr lang="en-US" b="0" dirty="0" smtClean="0"/>
              <a:t>1568,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Dibakar Das</a:t>
            </a:r>
            <a:endParaRPr lang="en-US" b="0" dirty="0"/>
          </a:p>
          <a:p>
            <a:pPr marL="0" indent="0"/>
            <a:r>
              <a:rPr lang="en-US" b="0" dirty="0"/>
              <a:t>Second</a:t>
            </a:r>
            <a:r>
              <a:rPr lang="en-US" b="0" dirty="0" smtClean="0"/>
              <a:t>: Chittabrata Ghosh </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16/0/0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454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11-19-701r2 for CID </a:t>
            </a:r>
            <a:r>
              <a:rPr lang="en-US" b="0" dirty="0" smtClean="0"/>
              <a:t>1343,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Ganesh </a:t>
            </a:r>
            <a:r>
              <a:rPr lang="en-US" b="0" dirty="0" err="1" smtClean="0"/>
              <a:t>Venkatesan</a:t>
            </a:r>
            <a:r>
              <a:rPr lang="en-US" b="0" dirty="0" smtClean="0"/>
              <a:t> </a:t>
            </a:r>
            <a:endParaRPr lang="en-US" b="0" dirty="0"/>
          </a:p>
          <a:p>
            <a:pPr marL="0" indent="0"/>
            <a:r>
              <a:rPr lang="en-US" b="0" dirty="0"/>
              <a:t>Second</a:t>
            </a:r>
            <a:r>
              <a:rPr lang="en-US" b="0" dirty="0" smtClean="0"/>
              <a:t>: Manish Kumar </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a:t>
            </a:r>
            <a:r>
              <a:rPr lang="en-US" sz="1800" b="0" dirty="0" smtClean="0"/>
              <a:t>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42672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a:t>
            </a:r>
            <a:r>
              <a:rPr lang="en-US" b="0" dirty="0" smtClean="0"/>
              <a:t>11-19-702r3 for CID 1977,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Manish Kumar</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17/0/4</a:t>
            </a:r>
          </a:p>
          <a:p>
            <a:r>
              <a:rPr lang="en-US" b="0" dirty="0" smtClean="0"/>
              <a:t>Motion passes</a:t>
            </a:r>
            <a:endParaRPr lang="en-US" b="0" dirty="0"/>
          </a:p>
          <a:p>
            <a:pPr marL="0" indent="0"/>
            <a:r>
              <a:rPr lang="en-US" sz="1800" b="0" dirty="0"/>
              <a:t>Results in the ad hoc (Y/N/A): </a:t>
            </a:r>
            <a:r>
              <a:rPr lang="en-US" sz="1800" b="0" dirty="0" smtClean="0"/>
              <a:t>12/0/0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9035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11-19-676r1 </a:t>
            </a:r>
            <a:r>
              <a:rPr lang="en-US" b="0" dirty="0"/>
              <a:t>for CIDs 1707, 1116, 1583, 1395, 1397 and </a:t>
            </a:r>
            <a:r>
              <a:rPr lang="en-US" b="0" dirty="0" smtClean="0"/>
              <a:t>1424,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Assaf Kasher </a:t>
            </a:r>
            <a:endParaRPr lang="en-US" b="0" dirty="0"/>
          </a:p>
          <a:p>
            <a:pPr marL="0" indent="0"/>
            <a:r>
              <a:rPr lang="en-US" b="0" dirty="0"/>
              <a:t>Second</a:t>
            </a:r>
            <a:r>
              <a:rPr lang="en-US" b="0" dirty="0" smtClean="0"/>
              <a:t>: Dibakar Das</a:t>
            </a:r>
            <a:endParaRPr lang="en-US" b="0" dirty="0"/>
          </a:p>
          <a:p>
            <a:r>
              <a:rPr lang="en-US" dirty="0"/>
              <a:t>Results </a:t>
            </a:r>
            <a:r>
              <a:rPr lang="en-US" b="0" dirty="0"/>
              <a:t>(Y/N/A</a:t>
            </a:r>
            <a:r>
              <a:rPr lang="en-US" b="0" dirty="0" smtClean="0"/>
              <a:t>): 21/0/4</a:t>
            </a:r>
          </a:p>
          <a:p>
            <a:r>
              <a:rPr lang="en-US" b="0" dirty="0" smtClean="0"/>
              <a:t>Motion passes</a:t>
            </a:r>
            <a:endParaRPr lang="en-US" b="0" dirty="0"/>
          </a:p>
          <a:p>
            <a:pPr marL="0" indent="0"/>
            <a:r>
              <a:rPr lang="en-US" sz="1800" b="0" dirty="0"/>
              <a:t>Results in the ad hoc (Y/N/A): </a:t>
            </a:r>
            <a:r>
              <a:rPr lang="en-US" sz="1800" b="0" dirty="0" smtClean="0"/>
              <a:t>13/0/1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040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11-19-602r1 </a:t>
            </a:r>
            <a:r>
              <a:rPr lang="en-US" b="0" dirty="0" smtClean="0"/>
              <a:t>for CIDs</a:t>
            </a:r>
            <a:endParaRPr lang="en-US" b="0" dirty="0"/>
          </a:p>
          <a:p>
            <a:pPr marL="0" indent="0"/>
            <a:r>
              <a:rPr lang="en-US" b="0" dirty="0"/>
              <a:t>2026, 2203, 2027, 2415, 2206, 2210, 1260, 1828, 1831, 1830, 1832, 1833, </a:t>
            </a:r>
            <a:r>
              <a:rPr lang="en-US" b="0" dirty="0" smtClean="0"/>
              <a:t>1582, 2208 </a:t>
            </a:r>
            <a:r>
              <a:rPr lang="en-US" b="0" dirty="0"/>
              <a:t>and </a:t>
            </a:r>
            <a:r>
              <a:rPr lang="en-US" b="0" dirty="0" smtClean="0"/>
              <a:t>2219,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Yongho Seok</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21/0/3 </a:t>
            </a:r>
          </a:p>
          <a:p>
            <a:r>
              <a:rPr lang="en-US" b="0" dirty="0" smtClean="0"/>
              <a:t>Motion passes</a:t>
            </a:r>
            <a:endParaRPr lang="en-US" b="0" dirty="0"/>
          </a:p>
          <a:p>
            <a:pPr marL="0" indent="0"/>
            <a:r>
              <a:rPr lang="en-US" sz="1800" b="0" dirty="0"/>
              <a:t>Results in the ad hoc (Y/N/A</a:t>
            </a:r>
            <a:r>
              <a:rPr lang="en-US" sz="1800"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00869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 – March Meeting</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a:t>
            </a:r>
            <a:r>
              <a:rPr lang="en-US" b="0" dirty="0" smtClean="0"/>
              <a:t>15/19/2</a:t>
            </a:r>
          </a:p>
          <a:p>
            <a:r>
              <a:rPr lang="en-US" b="0" dirty="0" smtClean="0"/>
              <a:t>Motion fails.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r>
              <a:rPr lang="en-US" dirty="0" smtClean="0"/>
              <a:t>704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We support moving the secured LTF parameters element from the Fine Timing Measurement Request and Fine Timing Measurement frames to the Ranging Parameters element.</a:t>
            </a:r>
            <a:endParaRPr lang="en-US" b="0" dirty="0"/>
          </a:p>
          <a:p>
            <a:endParaRPr lang="en-US" b="0" dirty="0" smtClean="0"/>
          </a:p>
          <a:p>
            <a:r>
              <a:rPr lang="en-US" dirty="0" smtClean="0"/>
              <a:t>Results </a:t>
            </a:r>
            <a:r>
              <a:rPr lang="en-US" b="0" dirty="0"/>
              <a:t>(Y/N/A</a:t>
            </a:r>
            <a:r>
              <a:rPr lang="en-US" b="0" dirty="0" smtClean="0"/>
              <a:t>):14/0/3</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389747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a:t>
            </a:r>
            <a:r>
              <a:rPr lang="en-US" altLang="en-US" sz="2000" b="0" dirty="0" smtClean="0"/>
              <a:t>(15min)</a:t>
            </a:r>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22228102"/>
              </p:ext>
            </p:extLst>
          </p:nvPr>
        </p:nvGraphicFramePr>
        <p:xfrm>
          <a:off x="551384" y="1556793"/>
          <a:ext cx="11161240" cy="4293202"/>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mn-lt"/>
                          <a:ea typeface="+mn-ea"/>
                          <a:cs typeface="+mn-cs"/>
                        </a:rPr>
                        <a:t>20min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55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404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two upcoming IEEE weeks:</a:t>
            </a:r>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0187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30156126"/>
              </p:ext>
            </p:extLst>
          </p:nvPr>
        </p:nvGraphicFramePr>
        <p:xfrm>
          <a:off x="551384" y="1628800"/>
          <a:ext cx="11233247" cy="2651680"/>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9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86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Consider approval for </a:t>
            </a:r>
            <a:r>
              <a:rPr lang="en-US" altLang="en-US" sz="2000" b="0" dirty="0" err="1" smtClean="0"/>
              <a:t>TGaz</a:t>
            </a:r>
            <a:r>
              <a:rPr lang="en-US" altLang="en-US" sz="2000" b="0" dirty="0" smtClean="0"/>
              <a:t> PAR extension</a:t>
            </a:r>
          </a:p>
          <a:p>
            <a:pPr algn="just">
              <a:spcBef>
                <a:spcPct val="20000"/>
              </a:spcBef>
              <a:buFontTx/>
              <a:buChar char="•"/>
            </a:pPr>
            <a:r>
              <a:rPr lang="en-US" altLang="en-US" sz="2000" b="0" dirty="0" smtClean="0"/>
              <a:t>Review submission on ISTA to RSTA measurement reporting negotiation (as allowed)</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096124"/>
              </p:ext>
            </p:extLst>
          </p:nvPr>
        </p:nvGraphicFramePr>
        <p:xfrm>
          <a:off x="767408" y="1556792"/>
          <a:ext cx="10729192" cy="2063832"/>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announced:] </a:t>
            </a:r>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517204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859897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11-19-454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using a bit, assuming one can be freed-up, to negotiate the FTM TOA estimation to full bandwidth or unspecified bandwidth on Non-HT Duplicate ACKs. </a:t>
            </a:r>
          </a:p>
          <a:p>
            <a:endParaRPr lang="en-US" b="0" dirty="0" smtClean="0"/>
          </a:p>
          <a:p>
            <a:r>
              <a:rPr lang="en-US" dirty="0" smtClean="0"/>
              <a:t>Results </a:t>
            </a:r>
            <a:r>
              <a:rPr lang="en-US" b="0" dirty="0" smtClean="0"/>
              <a:t>(Y/N/A): 5/8/6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568411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11-19-149</a:t>
            </a:r>
            <a:endParaRPr lang="en-US" dirty="0"/>
          </a:p>
        </p:txBody>
      </p:sp>
      <p:sp>
        <p:nvSpPr>
          <p:cNvPr id="3" name="Content Placeholder 2"/>
          <p:cNvSpPr>
            <a:spLocks noGrp="1"/>
          </p:cNvSpPr>
          <p:nvPr>
            <p:ph idx="1"/>
          </p:nvPr>
        </p:nvSpPr>
        <p:spPr/>
        <p:txBody>
          <a:bodyPr/>
          <a:lstStyle/>
          <a:p>
            <a:r>
              <a:rPr lang="en-US" dirty="0" smtClean="0"/>
              <a:t>Motion</a:t>
            </a:r>
            <a:endParaRPr lang="en-US" dirty="0"/>
          </a:p>
          <a:p>
            <a:pPr marL="0" indent="0"/>
            <a:r>
              <a:rPr lang="en-US" b="0" dirty="0"/>
              <a:t>Move to adopt the </a:t>
            </a:r>
            <a:r>
              <a:rPr lang="en-US" b="0" dirty="0" smtClean="0"/>
              <a:t>text changes depicted </a:t>
            </a:r>
            <a:r>
              <a:rPr lang="en-US" b="0" dirty="0"/>
              <a:t>by document </a:t>
            </a:r>
            <a:r>
              <a:rPr lang="en-US" b="0" dirty="0" smtClean="0"/>
              <a:t>11-19-149r1, </a:t>
            </a:r>
            <a:r>
              <a:rPr lang="en-US" b="0" dirty="0"/>
              <a:t>instruct the technical editor to incorporate it in the 802.11az draft amendment text and grant editorial rights to the technical editor.</a:t>
            </a:r>
          </a:p>
          <a:p>
            <a:endParaRPr lang="en-US" b="0" dirty="0" smtClean="0"/>
          </a:p>
          <a:p>
            <a:r>
              <a:rPr lang="en-US" dirty="0" smtClean="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14/0/8</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70274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CID assignment and status (10min)</a:t>
            </a:r>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63526788"/>
              </p:ext>
            </p:extLst>
          </p:nvPr>
        </p:nvGraphicFramePr>
        <p:xfrm>
          <a:off x="551384" y="2060848"/>
          <a:ext cx="10724100" cy="329174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smtClean="0"/>
              <a:t>Timelines	</a:t>
            </a:r>
            <a:endParaRPr lang="en-US" sz="4400" dirty="0"/>
          </a:p>
        </p:txBody>
      </p:sp>
      <p:sp>
        <p:nvSpPr>
          <p:cNvPr id="3" name="Content Placeholder 2"/>
          <p:cNvSpPr>
            <a:spLocks noGrp="1"/>
          </p:cNvSpPr>
          <p:nvPr>
            <p:ph idx="1"/>
          </p:nvPr>
        </p:nvSpPr>
        <p:spPr/>
        <p:txBody>
          <a:bodyPr/>
          <a:lstStyle/>
          <a:p>
            <a:pPr marL="0" indent="0"/>
            <a:r>
              <a:rPr lang="en-US" b="0" dirty="0" smtClean="0"/>
              <a:t>Motion</a:t>
            </a:r>
          </a:p>
          <a:p>
            <a:pPr marL="0" indent="0"/>
            <a:r>
              <a:rPr lang="en-US" b="0" dirty="0" err="1" smtClean="0"/>
              <a:t>TGaz</a:t>
            </a:r>
            <a:r>
              <a:rPr lang="en-US" b="0" dirty="0" smtClean="0"/>
              <a:t> commits to the timelines as depicted by slide 60 of submission 11-19-200r6.</a:t>
            </a:r>
          </a:p>
          <a:p>
            <a:pPr marL="0" indent="0"/>
            <a:endParaRPr lang="en-US" b="0" dirty="0"/>
          </a:p>
          <a:p>
            <a:pPr marL="0" indent="0"/>
            <a:r>
              <a:rPr lang="en-US" b="0" dirty="0" smtClean="0"/>
              <a:t>Moved: Christian Berger</a:t>
            </a:r>
          </a:p>
          <a:p>
            <a:pPr marL="0" indent="0"/>
            <a:r>
              <a:rPr lang="en-US" b="0" dirty="0" smtClean="0"/>
              <a:t>Second: Erik Lindskog</a:t>
            </a:r>
          </a:p>
          <a:p>
            <a:pPr marL="0" indent="0"/>
            <a:r>
              <a:rPr lang="en-US" b="0" dirty="0" smtClean="0"/>
              <a:t>Results (Y/N/A): 11/0/4</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481 CIDs.</a:t>
            </a:r>
            <a:endParaRPr lang="en-US" b="0" dirty="0"/>
          </a:p>
          <a:p>
            <a:pPr>
              <a:buFont typeface="Arial" panose="020B0604020202020204" pitchFamily="34" charset="0"/>
              <a:buChar char="•"/>
            </a:pPr>
            <a:r>
              <a:rPr lang="en-US" b="0" dirty="0" smtClean="0"/>
              <a:t>Group met for 5 meeting slots and reviewed </a:t>
            </a:r>
            <a:r>
              <a:rPr lang="en-US" b="0" dirty="0"/>
              <a:t>a total of </a:t>
            </a:r>
            <a:r>
              <a:rPr lang="en-US" b="0" dirty="0" smtClean="0"/>
              <a:t>14 submissions.</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3411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Mar</a:t>
            </a:r>
            <a:r>
              <a:rPr lang="en-US" altLang="en-US" dirty="0"/>
              <a:t>. </a:t>
            </a:r>
            <a:r>
              <a:rPr lang="en-US" altLang="en-US" dirty="0" smtClean="0"/>
              <a:t>27</a:t>
            </a:r>
            <a:r>
              <a:rPr lang="en-US" altLang="en-US" baseline="30000" dirty="0" smtClean="0"/>
              <a:t>th</a:t>
            </a:r>
            <a:r>
              <a:rPr lang="en-US" altLang="en-US" dirty="0" smtClean="0"/>
              <a:t>  </a:t>
            </a:r>
            <a:r>
              <a:rPr lang="en-US" altLang="en-US" dirty="0"/>
              <a:t>(Wednesday), </a:t>
            </a:r>
            <a:r>
              <a:rPr lang="en-US" altLang="en-US" dirty="0" smtClean="0"/>
              <a:t>13:00 </a:t>
            </a:r>
            <a:r>
              <a:rPr lang="en-US" altLang="en-US" dirty="0"/>
              <a:t>ET – </a:t>
            </a:r>
            <a:r>
              <a:rPr lang="en-US" altLang="en-US" dirty="0" smtClean="0"/>
              <a:t>14:30 ET</a:t>
            </a:r>
            <a:endParaRPr lang="en-US" altLang="en-US" dirty="0"/>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a:t>
            </a:r>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39248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55952</TotalTime>
  <Words>5364</Words>
  <Application>Microsoft Office PowerPoint</Application>
  <PresentationFormat>Widescreen</PresentationFormat>
  <Paragraphs>1160</Paragraphs>
  <Slides>88</Slides>
  <Notes>19</Notes>
  <HiddenSlides>16</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88</vt:i4>
      </vt:variant>
    </vt:vector>
  </HeadingPairs>
  <TitlesOfParts>
    <vt:vector size="9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Presentation ordering for slot # 1</vt:lpstr>
      <vt:lpstr>Approval of previous meeting minutes</vt:lpstr>
      <vt:lpstr>Approval of March/April Telecon Minutes</vt:lpstr>
      <vt:lpstr>Approval of March/April Telecon Minutes</vt:lpstr>
      <vt:lpstr>Approval of March/April Telecon Minutes</vt:lpstr>
      <vt:lpstr>Approval of March/April Telecon Minutes</vt:lpstr>
      <vt:lpstr>Approval of May Ad hoc Minutes – to be reviewed at a later time</vt:lpstr>
      <vt:lpstr>June/July ad hoc meeting dates</vt:lpstr>
      <vt:lpstr>TGaz PAR Extension</vt:lpstr>
      <vt:lpstr>11-19-431 Comment Assignment</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CR Submission 11-19-331 (to postpone) – March Meeting</vt:lpstr>
      <vt:lpstr>CR Submission 11-19-331 (amended) </vt:lpstr>
      <vt:lpstr>CID Assignment</vt:lpstr>
      <vt:lpstr>CR Submission 11-19-704</vt:lpstr>
      <vt:lpstr>CR Submission 11-19-??</vt:lpstr>
      <vt:lpstr>Amendment Text Submission 11-18-xxxx</vt:lpstr>
      <vt:lpstr>Reminder to do attendance</vt:lpstr>
      <vt:lpstr>Recess</vt:lpstr>
      <vt:lpstr>Meeting Slot # 2 discussion items</vt:lpstr>
      <vt:lpstr>Presentation ordering for slot # 2</vt:lpstr>
      <vt:lpstr>TGaz 3 day Ad-Hoc</vt:lpstr>
      <vt:lpstr>Reminder to do attendance</vt:lpstr>
      <vt:lpstr>Recess</vt:lpstr>
      <vt:lpstr>Meeting Slot # 3 discussion items</vt:lpstr>
      <vt:lpstr>Presentation ordering for slot # 3</vt:lpstr>
      <vt:lpstr>PowerPoint Presentation</vt:lpstr>
      <vt:lpstr>Reminder to do attendance</vt:lpstr>
      <vt:lpstr>Recess</vt:lpstr>
      <vt:lpstr>Meeting Slot # 4 discussion items</vt:lpstr>
      <vt:lpstr>Presentation ordering for slot # 4</vt:lpstr>
      <vt:lpstr>[Previously announced:] TGaz 3 day Ad-Hoc</vt:lpstr>
      <vt:lpstr>PowerPoint Presentation</vt:lpstr>
      <vt:lpstr>Submission 11-19-454</vt:lpstr>
      <vt:lpstr>CR Submission 11-19-149</vt:lpstr>
      <vt:lpstr>Review submissions</vt:lpstr>
      <vt:lpstr>Reminder to do attendance</vt:lpstr>
      <vt:lpstr>Recess</vt:lpstr>
      <vt:lpstr>Meeting Slot # 5 discussion items</vt:lpstr>
      <vt:lpstr>Presentation ordering for slot # 5</vt:lpstr>
      <vt:lpstr>Updated Timelines </vt:lpstr>
      <vt:lpstr>Timelines </vt:lpstr>
      <vt:lpstr>TG Status And Work Completed</vt:lpstr>
      <vt:lpstr>Teleconference Schedule</vt:lpstr>
      <vt:lpstr>TGaz process going forward</vt:lpstr>
      <vt:lpstr>May Meeting Goals</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417</cp:revision>
  <cp:lastPrinted>1601-01-01T00:00:00Z</cp:lastPrinted>
  <dcterms:created xsi:type="dcterms:W3CDTF">2018-08-06T10:28:59Z</dcterms:created>
  <dcterms:modified xsi:type="dcterms:W3CDTF">2019-05-14T00:00:50Z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2019-05-14 00:00:36Z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