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9"/>
  </p:notesMasterIdLst>
  <p:handoutMasterIdLst>
    <p:handoutMasterId r:id="rId90"/>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317" r:id="rId20"/>
    <p:sldId id="318" r:id="rId21"/>
    <p:sldId id="284" r:id="rId22"/>
    <p:sldId id="314" r:id="rId23"/>
    <p:sldId id="405" r:id="rId24"/>
    <p:sldId id="406" r:id="rId25"/>
    <p:sldId id="420" r:id="rId26"/>
    <p:sldId id="421" r:id="rId27"/>
    <p:sldId id="423" r:id="rId28"/>
    <p:sldId id="402" r:id="rId29"/>
    <p:sldId id="403" r:id="rId30"/>
    <p:sldId id="408" r:id="rId31"/>
    <p:sldId id="407" r:id="rId32"/>
    <p:sldId id="409" r:id="rId33"/>
    <p:sldId id="410" r:id="rId34"/>
    <p:sldId id="411" r:id="rId35"/>
    <p:sldId id="412" r:id="rId36"/>
    <p:sldId id="414" r:id="rId37"/>
    <p:sldId id="415" r:id="rId38"/>
    <p:sldId id="413" r:id="rId39"/>
    <p:sldId id="416" r:id="rId40"/>
    <p:sldId id="417" r:id="rId41"/>
    <p:sldId id="418" r:id="rId42"/>
    <p:sldId id="419" r:id="rId43"/>
    <p:sldId id="395" r:id="rId44"/>
    <p:sldId id="394" r:id="rId45"/>
    <p:sldId id="325" r:id="rId46"/>
    <p:sldId id="385" r:id="rId47"/>
    <p:sldId id="328" r:id="rId48"/>
    <p:sldId id="326" r:id="rId49"/>
    <p:sldId id="287" r:id="rId50"/>
    <p:sldId id="288" r:id="rId51"/>
    <p:sldId id="299" r:id="rId52"/>
    <p:sldId id="300" r:id="rId53"/>
    <p:sldId id="386" r:id="rId54"/>
    <p:sldId id="291" r:id="rId55"/>
    <p:sldId id="292" r:id="rId56"/>
    <p:sldId id="301" r:id="rId57"/>
    <p:sldId id="302" r:id="rId58"/>
    <p:sldId id="342" r:id="rId59"/>
    <p:sldId id="293" r:id="rId60"/>
    <p:sldId id="294" r:id="rId61"/>
    <p:sldId id="303" r:id="rId62"/>
    <p:sldId id="304" r:id="rId63"/>
    <p:sldId id="388" r:id="rId64"/>
    <p:sldId id="401" r:id="rId65"/>
    <p:sldId id="397" r:id="rId66"/>
    <p:sldId id="398" r:id="rId67"/>
    <p:sldId id="390" r:id="rId68"/>
    <p:sldId id="396" r:id="rId69"/>
    <p:sldId id="296" r:id="rId70"/>
    <p:sldId id="305" r:id="rId71"/>
    <p:sldId id="306" r:id="rId72"/>
    <p:sldId id="309" r:id="rId73"/>
    <p:sldId id="382" r:id="rId74"/>
    <p:sldId id="399" r:id="rId75"/>
    <p:sldId id="313" r:id="rId76"/>
    <p:sldId id="400" r:id="rId77"/>
    <p:sldId id="311" r:id="rId78"/>
    <p:sldId id="341" r:id="rId79"/>
    <p:sldId id="289" r:id="rId80"/>
    <p:sldId id="290" r:id="rId81"/>
    <p:sldId id="312" r:id="rId82"/>
    <p:sldId id="259" r:id="rId83"/>
    <p:sldId id="260" r:id="rId84"/>
    <p:sldId id="261" r:id="rId85"/>
    <p:sldId id="262" r:id="rId86"/>
    <p:sldId id="263" r:id="rId87"/>
    <p:sldId id="264" r:id="rId8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Lst>
        </p14:section>
        <p14:section name="Slot#1" id="{61A6E613-32DD-45F7-8FE4-F55F7FE808B5}">
          <p14:sldIdLst>
            <p14:sldId id="317"/>
            <p14:sldId id="318"/>
            <p14:sldId id="284"/>
            <p14:sldId id="314"/>
            <p14:sldId id="405"/>
            <p14:sldId id="406"/>
            <p14:sldId id="420"/>
            <p14:sldId id="421"/>
            <p14:sldId id="423"/>
            <p14:sldId id="402"/>
            <p14:sldId id="403"/>
            <p14:sldId id="408"/>
            <p14:sldId id="407"/>
            <p14:sldId id="409"/>
            <p14:sldId id="410"/>
            <p14:sldId id="411"/>
            <p14:sldId id="412"/>
            <p14:sldId id="414"/>
            <p14:sldId id="415"/>
            <p14:sldId id="413"/>
            <p14:sldId id="416"/>
            <p14:sldId id="417"/>
            <p14:sldId id="418"/>
            <p14:sldId id="419"/>
            <p14:sldId id="395"/>
            <p14:sldId id="394"/>
            <p14:sldId id="325"/>
            <p14:sldId id="385"/>
            <p14:sldId id="328"/>
            <p14:sldId id="326"/>
            <p14:sldId id="287"/>
            <p14:sldId id="288"/>
          </p14:sldIdLst>
        </p14:section>
        <p14:section name="Slot#2" id="{0E687B7E-720E-4035-8603-903AAF037B31}">
          <p14:sldIdLst>
            <p14:sldId id="299"/>
            <p14:sldId id="300"/>
            <p14:sldId id="386"/>
            <p14:sldId id="291"/>
            <p14:sldId id="292"/>
          </p14:sldIdLst>
        </p14:section>
        <p14:section name="Slot#3" id="{5D49AB48-9724-48C6-97B3-577374A1C2CA}">
          <p14:sldIdLst>
            <p14:sldId id="301"/>
            <p14:sldId id="302"/>
            <p14:sldId id="342"/>
            <p14:sldId id="293"/>
            <p14:sldId id="294"/>
          </p14:sldIdLst>
        </p14:section>
        <p14:section name="Slot#4" id="{6193A2DF-E32F-40FC-A604-C1274D537662}">
          <p14:sldIdLst>
            <p14:sldId id="303"/>
            <p14:sldId id="304"/>
            <p14:sldId id="388"/>
            <p14:sldId id="401"/>
            <p14:sldId id="397"/>
            <p14:sldId id="398"/>
            <p14:sldId id="390"/>
            <p14:sldId id="396"/>
            <p14:sldId id="296"/>
          </p14:sldIdLst>
        </p14:section>
        <p14:section name="Slot#5" id="{D51E15C0-1BE5-4B71-8375-F6B1D2A3FFBF}">
          <p14:sldIdLst>
            <p14:sldId id="305"/>
            <p14:sldId id="306"/>
            <p14:sldId id="309"/>
            <p14:sldId id="382"/>
            <p14:sldId id="399"/>
            <p14:sldId id="313"/>
            <p14:sldId id="400"/>
            <p14:sldId id="311"/>
            <p14:sldId id="341"/>
            <p14:sldId id="289"/>
            <p14:sldId id="290"/>
          </p14:sldIdLst>
        </p14:section>
        <p14:section name="Slot #6" id="{C6C71488-E606-43ED-9503-8F91C556A2EE}">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4660"/>
  </p:normalViewPr>
  <p:slideViewPr>
    <p:cSldViewPr>
      <p:cViewPr varScale="1">
        <p:scale>
          <a:sx n="75" d="100"/>
          <a:sy n="75" d="100"/>
        </p:scale>
        <p:origin x="408" y="6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62</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71</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2213715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52</a:t>
            </a:fld>
            <a:endParaRPr lang="en-US"/>
          </a:p>
        </p:txBody>
      </p:sp>
    </p:spTree>
    <p:extLst>
      <p:ext uri="{BB962C8B-B14F-4D97-AF65-F5344CB8AC3E}">
        <p14:creationId xmlns:p14="http://schemas.microsoft.com/office/powerpoint/2010/main" val="2440182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57</a:t>
            </a:fld>
            <a:endParaRPr lang="en-US"/>
          </a:p>
        </p:txBody>
      </p:sp>
    </p:spTree>
    <p:extLst>
      <p:ext uri="{BB962C8B-B14F-4D97-AF65-F5344CB8AC3E}">
        <p14:creationId xmlns:p14="http://schemas.microsoft.com/office/powerpoint/2010/main" val="3330227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802.11-19/516r2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2019-04-10</a:t>
            </a:r>
            <a:endParaRPr lang="en-GB" sz="2000" b="0" dirty="0" smtClean="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37"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notices – </a:t>
            </a: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Approve previous meeting minutes (</a:t>
            </a:r>
            <a:r>
              <a:rPr lang="en-US" altLang="en-US" sz="2000" b="0" dirty="0" smtClean="0"/>
              <a:t>11-19-458).  </a:t>
            </a:r>
          </a:p>
          <a:p>
            <a:pPr algn="just">
              <a:spcBef>
                <a:spcPct val="20000"/>
              </a:spcBef>
              <a:buFontTx/>
              <a:buChar char="•"/>
            </a:pPr>
            <a:r>
              <a:rPr lang="en-US" altLang="en-US" sz="2000" b="0" dirty="0" smtClean="0"/>
              <a:t>Approve March/April teleconferences minutes (11-19-577,11-19-606, 11-19-634)</a:t>
            </a:r>
            <a:endParaRPr lang="en-US" altLang="en-US" sz="2000" b="0" dirty="0"/>
          </a:p>
          <a:p>
            <a:pPr algn="just">
              <a:spcBef>
                <a:spcPct val="20000"/>
              </a:spcBef>
              <a:buFontTx/>
              <a:buChar char="•"/>
            </a:pPr>
            <a:r>
              <a:rPr lang="en-US" altLang="en-US" sz="2000" b="0" dirty="0" smtClean="0"/>
              <a:t>CR </a:t>
            </a:r>
            <a:r>
              <a:rPr lang="en-US" altLang="en-US" sz="2000" b="0" dirty="0"/>
              <a:t>assignment and current status of open call for CR volunteers. </a:t>
            </a:r>
            <a:r>
              <a:rPr lang="en-US" altLang="en-US" sz="2000" b="0" dirty="0" smtClean="0"/>
              <a:t>(11-19-431)</a:t>
            </a:r>
            <a:endParaRPr lang="en-US" altLang="en-US" sz="2000" b="0" dirty="0"/>
          </a:p>
          <a:p>
            <a:pPr algn="just">
              <a:spcBef>
                <a:spcPct val="20000"/>
              </a:spcBef>
              <a:buFontTx/>
              <a:buChar char="•"/>
            </a:pPr>
            <a:r>
              <a:rPr lang="en-US" altLang="en-US" sz="2000" b="0" dirty="0" err="1" smtClean="0"/>
              <a:t>TGaz</a:t>
            </a:r>
            <a:r>
              <a:rPr lang="en-US" altLang="en-US" sz="2000" b="0" dirty="0" smtClean="0"/>
              <a:t> PAR extension </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July meeting.</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02030290"/>
              </p:ext>
            </p:extLst>
          </p:nvPr>
        </p:nvGraphicFramePr>
        <p:xfrm>
          <a:off x="914401" y="1340768"/>
          <a:ext cx="10460567" cy="432798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r>
              <a:tr h="18287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65293375"/>
              </p:ext>
            </p:extLst>
          </p:nvPr>
        </p:nvGraphicFramePr>
        <p:xfrm>
          <a:off x="911424" y="1772816"/>
          <a:ext cx="10478360" cy="4510880"/>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r>
              <a:tr h="0">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(5 min)</a:t>
            </a:r>
            <a:endParaRPr lang="en-US" altLang="en-US" sz="2000" b="0" dirty="0"/>
          </a:p>
          <a:p>
            <a:pPr algn="just">
              <a:spcBef>
                <a:spcPct val="20000"/>
              </a:spcBef>
              <a:buFontTx/>
              <a:buChar char="•"/>
            </a:pPr>
            <a:r>
              <a:rPr lang="en-US" altLang="en-US" sz="2000" b="0" dirty="0"/>
              <a:t>Approve March/April teleconferences minutes </a:t>
            </a:r>
            <a:r>
              <a:rPr lang="en-US" altLang="en-US" sz="2000" b="0" dirty="0" smtClean="0"/>
              <a:t>(11-19-577,11-19-606</a:t>
            </a:r>
            <a:r>
              <a:rPr lang="en-US" altLang="en-US" sz="2000" b="0" dirty="0"/>
              <a:t>, 11-19-634</a:t>
            </a:r>
            <a:r>
              <a:rPr lang="en-US" altLang="en-US" sz="2000" b="0" dirty="0" smtClean="0"/>
              <a:t>) (10min)</a:t>
            </a:r>
          </a:p>
          <a:p>
            <a:pPr algn="just">
              <a:spcBef>
                <a:spcPct val="20000"/>
              </a:spcBef>
              <a:buFontTx/>
              <a:buChar char="•"/>
            </a:pPr>
            <a:r>
              <a:rPr lang="en-US" altLang="en-US" sz="2000" b="0" dirty="0" smtClean="0"/>
              <a:t>CR </a:t>
            </a:r>
            <a:r>
              <a:rPr lang="en-US" altLang="en-US" sz="2000" b="0" dirty="0" smtClean="0"/>
              <a:t>assignment and current status of open call for CR volunteers. (11-19-431) (20min)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err="1"/>
              <a:t>TGaz</a:t>
            </a:r>
            <a:r>
              <a:rPr lang="en-US" altLang="en-US" sz="2000" b="0" dirty="0"/>
              <a:t> PAR Extension (11-19-732) (15min)</a:t>
            </a:r>
          </a:p>
          <a:p>
            <a:pPr algn="just">
              <a:spcBef>
                <a:spcPct val="20000"/>
              </a:spcBef>
              <a:buFontTx/>
              <a:buChar char="•"/>
            </a:pPr>
            <a:r>
              <a:rPr lang="en-US" altLang="en-US" sz="2000" b="0" dirty="0" smtClean="0"/>
              <a:t>Review </a:t>
            </a:r>
            <a:r>
              <a:rPr lang="en-US" altLang="en-US" sz="2000" b="0" dirty="0" smtClean="0"/>
              <a:t>target ad hoc meeting dates towards the July meeting (10min)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5330068"/>
              </p:ext>
            </p:extLst>
          </p:nvPr>
        </p:nvGraphicFramePr>
        <p:xfrm>
          <a:off x="929215" y="1484786"/>
          <a:ext cx="10460568" cy="351445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6545">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76545">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c>
                  <a:txBody>
                    <a:bodyPr/>
                    <a:lstStyle/>
                    <a:p>
                      <a:r>
                        <a:rPr lang="en-US" dirty="0" smtClean="0"/>
                        <a:t>15min</a:t>
                      </a:r>
                      <a:endParaRPr lang="en-US" dirty="0"/>
                    </a:p>
                  </a:txBody>
                  <a:tcPr marT="45712" marB="45712"/>
                </a:tc>
              </a:tr>
              <a:tr h="658966">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2019</a:t>
            </a:r>
            <a:r>
              <a:rPr lang="en-US" b="0" dirty="0" smtClean="0"/>
              <a:t>” </a:t>
            </a:r>
            <a:r>
              <a:rPr lang="en-US" b="0" dirty="0"/>
              <a:t>posted to Mentor on </a:t>
            </a:r>
            <a:r>
              <a:rPr lang="en-US" b="0" dirty="0" smtClean="0"/>
              <a:t>March 22</a:t>
            </a:r>
            <a:r>
              <a:rPr lang="en-US" b="0" baseline="30000" dirty="0" smtClean="0"/>
              <a:t>nd</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11-19/458 r0 </a:t>
            </a:r>
            <a:r>
              <a:rPr lang="en-US" b="0" dirty="0"/>
              <a:t>as </a:t>
            </a:r>
            <a:r>
              <a:rPr lang="en-US" b="0" dirty="0" err="1"/>
              <a:t>TGaz</a:t>
            </a:r>
            <a:r>
              <a:rPr lang="en-US" b="0" dirty="0"/>
              <a:t> meeting minutes for the </a:t>
            </a:r>
            <a:r>
              <a:rPr lang="en-US" b="0" dirty="0" smtClean="0"/>
              <a:t>March meeting</a:t>
            </a:r>
            <a:r>
              <a:rPr lang="en-US" b="0" dirty="0"/>
              <a:t>. </a:t>
            </a:r>
            <a:endParaRPr lang="en-US" b="0" dirty="0" smtClean="0"/>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11-19/634r0 “</a:t>
            </a:r>
            <a:r>
              <a:rPr lang="en-US" b="0" dirty="0" err="1"/>
              <a:t>Telecon</a:t>
            </a:r>
            <a:r>
              <a:rPr lang="en-US" b="0" dirty="0"/>
              <a:t> Minutes </a:t>
            </a:r>
            <a:r>
              <a:rPr lang="en-US" b="0" dirty="0" smtClean="0"/>
              <a:t>Apr 10</a:t>
            </a:r>
            <a:r>
              <a:rPr lang="en-US" b="0" baseline="30000" dirty="0" smtClean="0"/>
              <a:t>th</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11-19/634r0 </a:t>
            </a:r>
            <a:r>
              <a:rPr lang="en-US" b="0" dirty="0"/>
              <a:t>as </a:t>
            </a:r>
            <a:r>
              <a:rPr lang="en-US" b="0" dirty="0" err="1"/>
              <a:t>TGaz</a:t>
            </a:r>
            <a:r>
              <a:rPr lang="en-US" b="0" dirty="0"/>
              <a:t> </a:t>
            </a:r>
            <a:r>
              <a:rPr lang="en-US" b="0" dirty="0" smtClean="0"/>
              <a:t>meeting minutes </a:t>
            </a:r>
            <a:r>
              <a:rPr lang="en-US" b="0" dirty="0"/>
              <a:t>for the </a:t>
            </a:r>
            <a:r>
              <a:rPr lang="en-US" b="0" dirty="0" smtClean="0"/>
              <a:t>April 10</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44492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May Ad hoc Minutes – to be reviewed at a later time</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11-19/706r0 “Meeting Minutes Ad hoc May 2019” </a:t>
            </a:r>
            <a:r>
              <a:rPr lang="en-US" b="0" dirty="0"/>
              <a:t>posted to Mentor on </a:t>
            </a:r>
            <a:r>
              <a:rPr lang="en-US" b="0" dirty="0" smtClean="0"/>
              <a:t>May 12</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11-19/706r0 </a:t>
            </a:r>
            <a:r>
              <a:rPr lang="en-US" b="0" dirty="0"/>
              <a:t>as </a:t>
            </a:r>
            <a:r>
              <a:rPr lang="en-US" b="0" dirty="0" err="1"/>
              <a:t>TGaz</a:t>
            </a:r>
            <a:r>
              <a:rPr lang="en-US" b="0" dirty="0"/>
              <a:t> </a:t>
            </a:r>
            <a:r>
              <a:rPr lang="en-US" b="0" dirty="0" smtClean="0"/>
              <a:t>meeting minutes </a:t>
            </a:r>
            <a:r>
              <a:rPr lang="en-US" b="0" dirty="0"/>
              <a:t>for the </a:t>
            </a:r>
            <a:r>
              <a:rPr lang="en-US" b="0" dirty="0" smtClean="0"/>
              <a:t>May ad-hoc.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58972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an ad-hoc between each of the upcoming IEEE weeks:</a:t>
            </a:r>
          </a:p>
          <a:p>
            <a:pPr lvl="1">
              <a:buFont typeface="Arial" panose="020B0604020202020204" pitchFamily="34" charset="0"/>
              <a:buChar char="•"/>
            </a:pPr>
            <a:r>
              <a:rPr lang="en-US" sz="2400" dirty="0" smtClean="0"/>
              <a:t>Week of July 8</a:t>
            </a:r>
            <a:r>
              <a:rPr lang="en-US" sz="2400" baseline="30000" dirty="0" smtClean="0"/>
              <a:t>th</a:t>
            </a:r>
            <a:r>
              <a:rPr lang="en-US" sz="2400" dirty="0" smtClean="0"/>
              <a:t>, exact dates TBA in accordance with venue availability.</a:t>
            </a:r>
          </a:p>
          <a:p>
            <a:pPr lvl="1">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0058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PAR Extension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87060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11-19-558r1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endParaRPr lang="en-US" b="0" dirty="0" smtClean="0"/>
          </a:p>
          <a:p>
            <a:pPr marL="0" indent="0"/>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endParaRPr lang="en-US" b="0" dirty="0" smtClean="0"/>
          </a:p>
          <a:p>
            <a:pPr marL="0" indent="0"/>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850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11-19-603r1 for </a:t>
            </a:r>
            <a:r>
              <a:rPr lang="en-US" b="0" dirty="0"/>
              <a:t>CID </a:t>
            </a:r>
            <a:r>
              <a:rPr lang="en-US" b="0" dirty="0" smtClean="0"/>
              <a:t>1580, 2283 and  1163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endParaRPr lang="en-US" b="0" dirty="0" smtClean="0"/>
          </a:p>
          <a:p>
            <a:pPr marL="0" indent="0"/>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44182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11-19-622r1 for </a:t>
            </a:r>
            <a:r>
              <a:rPr lang="en-US" b="0" dirty="0"/>
              <a:t>CID </a:t>
            </a:r>
            <a:r>
              <a:rPr lang="en-GB" b="0" dirty="0"/>
              <a:t>1009, 2020, 1486, 1487, 1758, 2391, 1488, 1913 1735, 1093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p>
          <a:p>
            <a:pPr marL="0" indent="0"/>
            <a:r>
              <a:rPr lang="en-US" b="0" dirty="0" smtClean="0"/>
              <a:t>Second:</a:t>
            </a:r>
            <a:endParaRPr lang="en-US" b="0" dirty="0"/>
          </a:p>
          <a:p>
            <a:pPr marL="0" indent="0"/>
            <a:r>
              <a:rPr lang="en-US" b="0" dirty="0"/>
              <a:t>Results (Y/N/A):</a:t>
            </a:r>
            <a:endParaRPr lang="en-US" b="0" dirty="0" smtClean="0"/>
          </a:p>
          <a:p>
            <a:pPr marL="0" indent="0"/>
            <a:endParaRPr lang="en-US" sz="1600" b="0" dirty="0" smtClean="0"/>
          </a:p>
          <a:p>
            <a:pPr marL="0" indent="0"/>
            <a:r>
              <a:rPr lang="en-US" sz="1800" b="0" dirty="0" smtClean="0"/>
              <a:t>Results in the Apr. 10</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43260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a:t>
            </a:r>
            <a:r>
              <a:rPr lang="en-US" b="0" dirty="0" smtClean="0"/>
              <a:t> </a:t>
            </a:r>
            <a:r>
              <a:rPr lang="en-US" b="0" dirty="0"/>
              <a:t>11-19-646r1 for CIDs 2053, 2055, 1449, 1451, 2091, 2093, 1684, 2251, 2336, 1214, 1215, 1223, 1070, 1071, 1075, 1400, 1401, 1402, 1493, 1403, 1404, 1405, 1406, 1407, 1408, 1385, 1226, 2440, 1662, 1685, 1686, 1074, 2252, 1428, </a:t>
            </a:r>
            <a:r>
              <a:rPr lang="en-US" b="0" dirty="0" smtClean="0"/>
              <a:t>1094 and 1076, </a:t>
            </a:r>
            <a:r>
              <a:rPr lang="en-US" b="0" dirty="0"/>
              <a:t>instruct the technical editor to incorporate it in the P802.11az draft and grant the editor editorial license. </a:t>
            </a:r>
          </a:p>
          <a:p>
            <a:pPr marL="0" indent="0"/>
            <a:r>
              <a:rPr lang="en-US" b="0" dirty="0"/>
              <a:t>Moved:</a:t>
            </a:r>
          </a:p>
          <a:p>
            <a:pPr marL="0" indent="0"/>
            <a:r>
              <a:rPr lang="en-US" b="0" dirty="0"/>
              <a:t>Second:</a:t>
            </a:r>
          </a:p>
          <a:p>
            <a:r>
              <a:rPr lang="en-US" dirty="0" smtClean="0"/>
              <a:t>Results </a:t>
            </a:r>
            <a:r>
              <a:rPr lang="en-US" b="0" dirty="0"/>
              <a:t>(Y/N/A</a:t>
            </a:r>
            <a:r>
              <a:rPr lang="en-US" b="0" dirty="0" smtClean="0"/>
              <a:t>):</a:t>
            </a:r>
          </a:p>
          <a:p>
            <a:endParaRPr lang="en-US" b="0" dirty="0"/>
          </a:p>
          <a:p>
            <a:r>
              <a:rPr lang="en-US" sz="1800" b="0" dirty="0" smtClean="0"/>
              <a:t>Results in the ad hoc (Y/N/A): 8/0/0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775991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 </a:t>
            </a:r>
            <a:r>
              <a:rPr lang="en-US" b="0" dirty="0" smtClean="0"/>
              <a:t>11-19-702r1 </a:t>
            </a:r>
            <a:r>
              <a:rPr lang="en-US" b="0" dirty="0"/>
              <a:t>for CIDs 1472, 1890, 1893, 1984, 2158, 2159, 2160, 2161, 2162, 2163, 2165, 2166, </a:t>
            </a:r>
            <a:r>
              <a:rPr lang="en-US" b="0" dirty="0" smtClean="0"/>
              <a:t>2167 and 2168, </a:t>
            </a:r>
            <a:r>
              <a:rPr lang="en-US" b="0" dirty="0"/>
              <a:t>instruct the technical editor to incorporate it in the P802.11az draft and grant the editor editorial license. </a:t>
            </a:r>
          </a:p>
          <a:p>
            <a:pPr marL="0" indent="0"/>
            <a:endParaRPr lang="en-US" b="0" dirty="0"/>
          </a:p>
          <a:p>
            <a:pPr marL="0" indent="0"/>
            <a:r>
              <a:rPr lang="en-US" b="0" dirty="0" smtClean="0"/>
              <a:t>Moved</a:t>
            </a:r>
            <a:r>
              <a:rPr lang="en-US" b="0" dirty="0"/>
              <a:t>:</a:t>
            </a:r>
          </a:p>
          <a:p>
            <a:pPr marL="0" indent="0"/>
            <a:r>
              <a:rPr lang="en-US" b="0" dirty="0"/>
              <a:t>Second:</a:t>
            </a:r>
          </a:p>
          <a:p>
            <a:r>
              <a:rPr lang="en-US" dirty="0" smtClean="0"/>
              <a:t>Results </a:t>
            </a:r>
            <a:r>
              <a:rPr lang="en-US" b="0" dirty="0"/>
              <a:t>(Y/N/A</a:t>
            </a:r>
            <a:r>
              <a:rPr lang="en-US" b="0" dirty="0" smtClean="0"/>
              <a:t>):</a:t>
            </a:r>
          </a:p>
          <a:p>
            <a:r>
              <a:rPr lang="en-US" sz="1800" b="0" dirty="0" smtClean="0"/>
              <a:t>Results in the ad hoc (Y/N/A): 10/0/0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90671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document </a:t>
            </a:r>
            <a:r>
              <a:rPr lang="en-US" b="0" dirty="0" smtClean="0"/>
              <a:t>11-19-702r2 </a:t>
            </a:r>
            <a:r>
              <a:rPr lang="en-US" b="0" dirty="0"/>
              <a:t>for CIDs 2164, 2169, 2170, 2171, 2172, 2173 and </a:t>
            </a:r>
            <a:r>
              <a:rPr lang="en-US" b="0" dirty="0" smtClean="0"/>
              <a:t>2174, </a:t>
            </a:r>
            <a:r>
              <a:rPr lang="en-US" b="0" dirty="0"/>
              <a:t>instruct the technical editor to incorporate it in the P802.11az draft and grant the editor editorial license. </a:t>
            </a:r>
          </a:p>
          <a:p>
            <a:pPr marL="0" indent="0"/>
            <a:endParaRPr lang="en-US" b="0" dirty="0"/>
          </a:p>
          <a:p>
            <a:pPr marL="0" indent="0"/>
            <a:r>
              <a:rPr lang="en-US" b="0" dirty="0"/>
              <a:t>Moved:</a:t>
            </a:r>
          </a:p>
          <a:p>
            <a:pPr marL="0" indent="0"/>
            <a:r>
              <a:rPr lang="en-US" b="0" dirty="0"/>
              <a:t>Second:</a:t>
            </a:r>
          </a:p>
          <a:p>
            <a:r>
              <a:rPr lang="en-US" dirty="0"/>
              <a:t>Results </a:t>
            </a:r>
            <a:r>
              <a:rPr lang="en-US" b="0" dirty="0"/>
              <a:t>(Y/N/A):</a:t>
            </a:r>
          </a:p>
          <a:p>
            <a:pPr marL="0" indent="0"/>
            <a:r>
              <a:rPr lang="en-US" sz="1800" b="0" dirty="0"/>
              <a:t>Results in the ad hoc (Y/N/A): 10/0/0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49739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a:t>
            </a:r>
            <a:r>
              <a:rPr lang="en-US" b="0" dirty="0" smtClean="0"/>
              <a:t>document 11-19-701r1 </a:t>
            </a:r>
            <a:r>
              <a:rPr lang="en-US" b="0" dirty="0"/>
              <a:t>for CIDs 1343, 1474, 2175, 2176, 2180, 2181, 2182, 2183, 2184 and </a:t>
            </a:r>
            <a:r>
              <a:rPr lang="en-US" b="0" dirty="0" smtClean="0"/>
              <a:t>2185, instruct </a:t>
            </a:r>
            <a:r>
              <a:rPr lang="en-US" b="0" dirty="0"/>
              <a:t>the technical editor to incorporate it in the P802.11az draft and grant the editor editorial license. </a:t>
            </a:r>
          </a:p>
          <a:p>
            <a:pPr marL="0" indent="0"/>
            <a:endParaRPr lang="en-US" b="0" dirty="0"/>
          </a:p>
          <a:p>
            <a:pPr marL="0" indent="0"/>
            <a:r>
              <a:rPr lang="en-US" b="0" dirty="0"/>
              <a:t>Moved:</a:t>
            </a:r>
          </a:p>
          <a:p>
            <a:pPr marL="0" indent="0"/>
            <a:r>
              <a:rPr lang="en-US" b="0" dirty="0"/>
              <a:t>Second:</a:t>
            </a:r>
          </a:p>
          <a:p>
            <a:r>
              <a:rPr lang="en-US" dirty="0"/>
              <a:t>Results </a:t>
            </a:r>
            <a:r>
              <a:rPr lang="en-US" b="0" dirty="0"/>
              <a:t>(Y/N/A):</a:t>
            </a:r>
          </a:p>
          <a:p>
            <a:pPr marL="0" indent="0"/>
            <a:r>
              <a:rPr lang="en-US" sz="1800" b="0" dirty="0"/>
              <a:t>Results in the ad hoc (Y/N/A</a:t>
            </a:r>
            <a:r>
              <a:rPr lang="en-US" sz="1800" b="0" dirty="0" smtClean="0"/>
              <a:t>): 13/0/0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407309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a:t>
            </a:r>
            <a:r>
              <a:rPr lang="en-US" b="0" dirty="0"/>
              <a:t>to adopt the resolutions depicted by document </a:t>
            </a:r>
            <a:r>
              <a:rPr lang="en-US" b="0" dirty="0" smtClean="0"/>
              <a:t>11-19-697r2 </a:t>
            </a:r>
            <a:r>
              <a:rPr lang="en-US" b="0" dirty="0"/>
              <a:t>for CIDs 1336, 1977, 1170, 1567, and </a:t>
            </a:r>
            <a:r>
              <a:rPr lang="en-US" b="0" dirty="0" smtClean="0"/>
              <a:t>1568, instruct </a:t>
            </a:r>
            <a:r>
              <a:rPr lang="en-US" b="0" dirty="0"/>
              <a:t>the technical editor to incorporate it in the P802.11az draft and grant the editor editorial license. </a:t>
            </a:r>
          </a:p>
          <a:p>
            <a:pPr marL="0" indent="0"/>
            <a:endParaRPr lang="en-US" b="0" dirty="0"/>
          </a:p>
          <a:p>
            <a:pPr marL="0" indent="0"/>
            <a:r>
              <a:rPr lang="en-US" b="0" dirty="0"/>
              <a:t>Moved:</a:t>
            </a:r>
          </a:p>
          <a:p>
            <a:pPr marL="0" indent="0"/>
            <a:r>
              <a:rPr lang="en-US" b="0" dirty="0"/>
              <a:t>Second:</a:t>
            </a:r>
          </a:p>
          <a:p>
            <a:r>
              <a:rPr lang="en-US" dirty="0"/>
              <a:t>Results </a:t>
            </a:r>
            <a:r>
              <a:rPr lang="en-US" b="0" dirty="0"/>
              <a:t>(Y/N/A):</a:t>
            </a:r>
          </a:p>
          <a:p>
            <a:pPr marL="0" indent="0"/>
            <a:r>
              <a:rPr lang="en-US" sz="1800" b="0" dirty="0"/>
              <a:t>Results in the ad hoc (Y/N/A</a:t>
            </a:r>
            <a:r>
              <a:rPr lang="en-US" sz="1800" b="0" dirty="0" smtClean="0"/>
              <a:t>): 16/0/0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45423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11-19-701r2 for CID </a:t>
            </a:r>
            <a:r>
              <a:rPr lang="en-US" b="0" dirty="0" smtClean="0"/>
              <a:t>1343, </a:t>
            </a:r>
            <a:r>
              <a:rPr lang="en-US" b="0" dirty="0"/>
              <a:t>instruct the technical editor to incorporate it in the P802.11az draft and grant the editor editorial license. </a:t>
            </a:r>
          </a:p>
          <a:p>
            <a:pPr marL="0" indent="0"/>
            <a:endParaRPr lang="en-US" b="0" dirty="0"/>
          </a:p>
          <a:p>
            <a:pPr marL="0" indent="0"/>
            <a:r>
              <a:rPr lang="en-US" b="0" dirty="0"/>
              <a:t>Moved:</a:t>
            </a:r>
          </a:p>
          <a:p>
            <a:pPr marL="0" indent="0"/>
            <a:r>
              <a:rPr lang="en-US" b="0" dirty="0"/>
              <a:t>Second:</a:t>
            </a:r>
          </a:p>
          <a:p>
            <a:r>
              <a:rPr lang="en-US" dirty="0"/>
              <a:t>Results </a:t>
            </a:r>
            <a:r>
              <a:rPr lang="en-US" b="0" dirty="0"/>
              <a:t>(Y/N/A):</a:t>
            </a:r>
          </a:p>
          <a:p>
            <a:pPr marL="0" indent="0"/>
            <a:r>
              <a:rPr lang="en-US" sz="1800" b="0" dirty="0"/>
              <a:t>Results in the ad hoc (Y/N/A): </a:t>
            </a:r>
            <a:r>
              <a:rPr lang="en-US" sz="1800" b="0" dirty="0" smtClean="0"/>
              <a:t>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426729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a:t>
            </a:r>
            <a:r>
              <a:rPr lang="en-US" b="0" dirty="0" smtClean="0"/>
              <a:t>11-19-702r3 for CID 1977, instruct </a:t>
            </a:r>
            <a:r>
              <a:rPr lang="en-US" b="0" dirty="0"/>
              <a:t>the technical editor to incorporate it in the P802.11az draft and grant the editor editorial license. </a:t>
            </a:r>
          </a:p>
          <a:p>
            <a:pPr marL="0" indent="0"/>
            <a:endParaRPr lang="en-US" b="0" dirty="0"/>
          </a:p>
          <a:p>
            <a:pPr marL="0" indent="0"/>
            <a:r>
              <a:rPr lang="en-US" b="0" dirty="0"/>
              <a:t>Moved:</a:t>
            </a:r>
          </a:p>
          <a:p>
            <a:pPr marL="0" indent="0"/>
            <a:r>
              <a:rPr lang="en-US" b="0" dirty="0"/>
              <a:t>Second:</a:t>
            </a:r>
          </a:p>
          <a:p>
            <a:r>
              <a:rPr lang="en-US" dirty="0"/>
              <a:t>Results </a:t>
            </a:r>
            <a:r>
              <a:rPr lang="en-US" b="0" dirty="0"/>
              <a:t>(Y/N/A):</a:t>
            </a:r>
          </a:p>
          <a:p>
            <a:pPr marL="0" indent="0"/>
            <a:r>
              <a:rPr lang="en-US" sz="1800" b="0" dirty="0"/>
              <a:t>Results in the ad hoc (Y/N/A): </a:t>
            </a:r>
            <a:r>
              <a:rPr lang="en-US" sz="1800" b="0" dirty="0" smtClean="0"/>
              <a:t>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903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11-19-676r1 </a:t>
            </a:r>
            <a:r>
              <a:rPr lang="en-US" b="0" dirty="0"/>
              <a:t>for CIDs 1707, 1116, 1583, 1395, 1397 and </a:t>
            </a:r>
            <a:r>
              <a:rPr lang="en-US" b="0" dirty="0" smtClean="0"/>
              <a:t>1424, instruct </a:t>
            </a:r>
            <a:r>
              <a:rPr lang="en-US" b="0" dirty="0"/>
              <a:t>the technical editor to incorporate it in the P802.11az draft and grant the editor editorial license. </a:t>
            </a:r>
          </a:p>
          <a:p>
            <a:pPr marL="0" indent="0"/>
            <a:endParaRPr lang="en-US" b="0" dirty="0"/>
          </a:p>
          <a:p>
            <a:pPr marL="0" indent="0"/>
            <a:r>
              <a:rPr lang="en-US" b="0" dirty="0"/>
              <a:t>Moved:</a:t>
            </a:r>
          </a:p>
          <a:p>
            <a:pPr marL="0" indent="0"/>
            <a:r>
              <a:rPr lang="en-US" b="0" dirty="0"/>
              <a:t>Second:</a:t>
            </a:r>
          </a:p>
          <a:p>
            <a:r>
              <a:rPr lang="en-US" dirty="0"/>
              <a:t>Results </a:t>
            </a:r>
            <a:r>
              <a:rPr lang="en-US" b="0" dirty="0"/>
              <a:t>(Y/N/A):</a:t>
            </a:r>
          </a:p>
          <a:p>
            <a:pPr marL="0" indent="0"/>
            <a:r>
              <a:rPr lang="en-US" sz="1800" b="0" dirty="0"/>
              <a:t>Results in the ad hoc (Y/N/A): </a:t>
            </a:r>
            <a:r>
              <a:rPr lang="en-US" sz="1800" b="0" dirty="0" smtClean="0"/>
              <a:t>13/0/1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0409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11-19-602r1 </a:t>
            </a:r>
            <a:r>
              <a:rPr lang="en-US" b="0" dirty="0"/>
              <a:t>address CIDs</a:t>
            </a:r>
          </a:p>
          <a:p>
            <a:pPr marL="0" indent="0"/>
            <a:r>
              <a:rPr lang="en-US" b="0" dirty="0"/>
              <a:t>2026, 2203, 2027, 2415, 2206, 2210, 1260, 1828, 1831, 1830, 1832, 1833, </a:t>
            </a:r>
            <a:r>
              <a:rPr lang="en-US" b="0" dirty="0" smtClean="0"/>
              <a:t>1582, 2208 </a:t>
            </a:r>
            <a:r>
              <a:rPr lang="en-US" b="0" dirty="0"/>
              <a:t>and </a:t>
            </a:r>
            <a:r>
              <a:rPr lang="en-US" b="0" dirty="0" smtClean="0"/>
              <a:t>2219, instruct </a:t>
            </a:r>
            <a:r>
              <a:rPr lang="en-US" b="0" dirty="0"/>
              <a:t>the technical editor to incorporate it in the P802.11az draft and grant the editor editorial license. </a:t>
            </a:r>
          </a:p>
          <a:p>
            <a:pPr marL="0" indent="0"/>
            <a:endParaRPr lang="en-US" b="0" dirty="0"/>
          </a:p>
          <a:p>
            <a:pPr marL="0" indent="0"/>
            <a:r>
              <a:rPr lang="en-US" b="0" dirty="0"/>
              <a:t>Moved:</a:t>
            </a:r>
          </a:p>
          <a:p>
            <a:pPr marL="0" indent="0"/>
            <a:r>
              <a:rPr lang="en-US" b="0" dirty="0"/>
              <a:t>Second:</a:t>
            </a:r>
          </a:p>
          <a:p>
            <a:r>
              <a:rPr lang="en-US" dirty="0"/>
              <a:t>Results </a:t>
            </a:r>
            <a:r>
              <a:rPr lang="en-US" b="0" dirty="0"/>
              <a:t>(Y/N/A):</a:t>
            </a:r>
          </a:p>
          <a:p>
            <a:pPr marL="0" indent="0"/>
            <a:r>
              <a:rPr lang="en-US" sz="1800" b="0" dirty="0"/>
              <a:t>Results in the ad hoc (Y/N/A</a:t>
            </a:r>
            <a:r>
              <a:rPr lang="en-US" sz="1800"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008697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11-19-602r1 </a:t>
            </a:r>
            <a:r>
              <a:rPr lang="en-US" b="0" dirty="0"/>
              <a:t>address CIDs</a:t>
            </a:r>
          </a:p>
          <a:p>
            <a:pPr marL="0" indent="0"/>
            <a:r>
              <a:rPr lang="en-US" b="0" dirty="0"/>
              <a:t>2026, 2203, 2027, 2415, 2206, 2210, 1260, 1828, 1831, 1830, 1832, 1833, </a:t>
            </a:r>
            <a:r>
              <a:rPr lang="en-US" b="0" dirty="0" smtClean="0"/>
              <a:t>1582, 2208 </a:t>
            </a:r>
            <a:r>
              <a:rPr lang="en-US" b="0" dirty="0"/>
              <a:t>and </a:t>
            </a:r>
            <a:r>
              <a:rPr lang="en-US" b="0" dirty="0" smtClean="0"/>
              <a:t>2219, instruct </a:t>
            </a:r>
            <a:r>
              <a:rPr lang="en-US" b="0" dirty="0"/>
              <a:t>the technical editor to incorporate it in the P802.11az draft and grant the editor editorial license. </a:t>
            </a:r>
          </a:p>
          <a:p>
            <a:pPr marL="0" indent="0"/>
            <a:endParaRPr lang="en-US" b="0" dirty="0"/>
          </a:p>
          <a:p>
            <a:pPr marL="0" indent="0"/>
            <a:r>
              <a:rPr lang="en-US" b="0" dirty="0"/>
              <a:t>Moved:</a:t>
            </a:r>
          </a:p>
          <a:p>
            <a:pPr marL="0" indent="0"/>
            <a:r>
              <a:rPr lang="en-US" b="0" dirty="0"/>
              <a:t>Second:</a:t>
            </a:r>
          </a:p>
          <a:p>
            <a:r>
              <a:rPr lang="en-US" dirty="0"/>
              <a:t>Results </a:t>
            </a:r>
            <a:r>
              <a:rPr lang="en-US" b="0" dirty="0"/>
              <a:t>(Y/N/A):</a:t>
            </a:r>
          </a:p>
          <a:p>
            <a:pPr marL="0" indent="0"/>
            <a:r>
              <a:rPr lang="en-US" sz="1800" b="0" dirty="0"/>
              <a:t>Results in the ad hoc (Y/N/A</a:t>
            </a:r>
            <a:r>
              <a:rPr lang="en-US" sz="1800"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601593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tutorial</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3589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comment assignment and call for volunteers </a:t>
            </a:r>
            <a:r>
              <a:rPr lang="en-US" altLang="en-US" sz="2000" b="0" dirty="0" smtClean="0"/>
              <a:t>(15min)</a:t>
            </a:r>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48809541"/>
              </p:ext>
            </p:extLst>
          </p:nvPr>
        </p:nvGraphicFramePr>
        <p:xfrm>
          <a:off x="551384" y="1556793"/>
          <a:ext cx="11161240" cy="4293202"/>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55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4047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two upcoming IEEE weeks:</a:t>
            </a:r>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30156126"/>
              </p:ext>
            </p:extLst>
          </p:nvPr>
        </p:nvGraphicFramePr>
        <p:xfrm>
          <a:off x="551384" y="1628800"/>
          <a:ext cx="11233247" cy="2651680"/>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11-19-200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9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86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smtClean="0"/>
              <a:t>Consider approval for </a:t>
            </a:r>
            <a:r>
              <a:rPr lang="en-US" altLang="en-US" sz="2000" b="0" dirty="0" err="1" smtClean="0"/>
              <a:t>TGaz</a:t>
            </a:r>
            <a:r>
              <a:rPr lang="en-US" altLang="en-US" sz="2000" b="0" dirty="0" smtClean="0"/>
              <a:t> PAR extension</a:t>
            </a:r>
          </a:p>
          <a:p>
            <a:pPr algn="just">
              <a:spcBef>
                <a:spcPct val="20000"/>
              </a:spcBef>
              <a:buFontTx/>
              <a:buChar char="•"/>
            </a:pPr>
            <a:r>
              <a:rPr lang="en-US" altLang="en-US" sz="2000" b="0" dirty="0" smtClean="0"/>
              <a:t>Review submission on ISTA to RSTA measurement reporting negotiation (as allowed)</a:t>
            </a:r>
            <a:endParaRPr lang="en-US" alt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6096124"/>
              </p:ext>
            </p:extLst>
          </p:nvPr>
        </p:nvGraphicFramePr>
        <p:xfrm>
          <a:off x="767408" y="1556792"/>
          <a:ext cx="10729192" cy="2063832"/>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365752">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[Previously announced:] </a:t>
            </a:r>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upcoming IEEE weeks:</a:t>
            </a:r>
          </a:p>
          <a:p>
            <a:pPr lvl="1">
              <a:buFont typeface="Arial" panose="020B0604020202020204" pitchFamily="34" charset="0"/>
              <a:buChar char="•"/>
            </a:pPr>
            <a:r>
              <a:rPr lang="en-US" sz="2400" dirty="0" smtClean="0"/>
              <a:t>Ad hoc #1: May 1</a:t>
            </a:r>
            <a:r>
              <a:rPr lang="en-US" sz="2400" baseline="30000" dirty="0" smtClean="0"/>
              <a:t>st </a:t>
            </a:r>
            <a:r>
              <a:rPr lang="en-US" sz="2400" dirty="0" smtClean="0"/>
              <a:t>- May 3</a:t>
            </a:r>
            <a:r>
              <a:rPr lang="en-US" sz="2400" baseline="30000" dirty="0" smtClean="0"/>
              <a:t>rd</a:t>
            </a:r>
            <a:endParaRPr lang="en-US" sz="2400" dirty="0" smtClean="0"/>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517204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11-19-454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you support using a bit, assuming one can be freed-up, to negotiate the FTM TOA estimation to full bandwidth or unspecified bandwidth on Non-HT Duplicate ACKs. </a:t>
            </a:r>
          </a:p>
          <a:p>
            <a:endParaRPr lang="en-US" b="0" dirty="0" smtClean="0"/>
          </a:p>
          <a:p>
            <a:r>
              <a:rPr lang="en-US" dirty="0" smtClean="0"/>
              <a:t>Results </a:t>
            </a:r>
            <a:r>
              <a:rPr lang="en-US" b="0" dirty="0" smtClean="0"/>
              <a:t>(Y/N/A): 5/8/6</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568411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11-19-149</a:t>
            </a:r>
            <a:endParaRPr lang="en-US" dirty="0"/>
          </a:p>
        </p:txBody>
      </p:sp>
      <p:sp>
        <p:nvSpPr>
          <p:cNvPr id="3" name="Content Placeholder 2"/>
          <p:cNvSpPr>
            <a:spLocks noGrp="1"/>
          </p:cNvSpPr>
          <p:nvPr>
            <p:ph idx="1"/>
          </p:nvPr>
        </p:nvSpPr>
        <p:spPr/>
        <p:txBody>
          <a:bodyPr/>
          <a:lstStyle/>
          <a:p>
            <a:r>
              <a:rPr lang="en-US" dirty="0" smtClean="0"/>
              <a:t>Motion</a:t>
            </a:r>
            <a:endParaRPr lang="en-US" dirty="0"/>
          </a:p>
          <a:p>
            <a:pPr marL="0" indent="0"/>
            <a:r>
              <a:rPr lang="en-US" b="0" dirty="0"/>
              <a:t>Move to adopt the </a:t>
            </a:r>
            <a:r>
              <a:rPr lang="en-US" b="0" dirty="0" smtClean="0"/>
              <a:t>text changes depicted </a:t>
            </a:r>
            <a:r>
              <a:rPr lang="en-US" b="0" dirty="0"/>
              <a:t>by document </a:t>
            </a:r>
            <a:r>
              <a:rPr lang="en-US" b="0" dirty="0" smtClean="0"/>
              <a:t>11-19-149r1, </a:t>
            </a:r>
            <a:r>
              <a:rPr lang="en-US" b="0" dirty="0"/>
              <a:t>instruct the technical editor to incorporate it in the 802.11az draft amendment text and grant editorial rights to the technical editor.</a:t>
            </a:r>
          </a:p>
          <a:p>
            <a:endParaRPr lang="en-US" b="0" dirty="0" smtClean="0"/>
          </a:p>
          <a:p>
            <a:r>
              <a:rPr lang="en-US" dirty="0" smtClean="0"/>
              <a:t>Moved</a:t>
            </a:r>
            <a:r>
              <a:rPr lang="en-US" b="0" dirty="0" smtClean="0"/>
              <a:t>: Assaf Kasher</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14/0/8</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702745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CID assignment and status (10min)</a:t>
            </a:r>
          </a:p>
          <a:p>
            <a:pPr algn="just">
              <a:spcBef>
                <a:spcPct val="20000"/>
              </a:spcBef>
              <a:buFontTx/>
              <a:buChar char="•"/>
            </a:pPr>
            <a:r>
              <a:rPr lang="en-US" altLang="en-US" sz="2000" b="0" dirty="0" smtClean="0"/>
              <a:t>Review TG timelines, accomplishments and targets (15min)</a:t>
            </a:r>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563526788"/>
              </p:ext>
            </p:extLst>
          </p:nvPr>
        </p:nvGraphicFramePr>
        <p:xfrm>
          <a:off x="551384" y="2060848"/>
          <a:ext cx="10724100" cy="329174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11-19-200</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r>
              <a:tr h="365752">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rtl="0"/>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effectLst/>
                        <a:latin typeface="+mn-lt"/>
                        <a:ea typeface="+mn-ea"/>
                        <a:cs typeface="+mn-cs"/>
                      </a:endParaRPr>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365752">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7412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15282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5 meeting slots and reviewed </a:t>
            </a:r>
            <a:r>
              <a:rPr lang="en-US" b="0" dirty="0"/>
              <a:t>a total of </a:t>
            </a:r>
            <a:r>
              <a:rPr lang="en-US" b="0" dirty="0" smtClean="0"/>
              <a:t>14 submissions.</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3411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717228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39248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21221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356487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55551</TotalTime>
  <Words>5070</Words>
  <Application>Microsoft Office PowerPoint</Application>
  <PresentationFormat>Widescreen</PresentationFormat>
  <Paragraphs>1083</Paragraphs>
  <Slides>87</Slides>
  <Notes>18</Notes>
  <HiddenSlides>16</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87</vt:i4>
      </vt:variant>
    </vt:vector>
  </HeadingPairs>
  <TitlesOfParts>
    <vt:vector size="98"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Presentation ordering for slot # 1</vt:lpstr>
      <vt:lpstr>Approval of previous meeting minutes</vt:lpstr>
      <vt:lpstr>Approval of March/April Telecon Minutes</vt:lpstr>
      <vt:lpstr>Approval of March/April Telecon Minutes</vt:lpstr>
      <vt:lpstr>Approval of March/April Telecon Minutes</vt:lpstr>
      <vt:lpstr>Approval of May Ad hoc Minutes – to be reviewed at a later time</vt:lpstr>
      <vt:lpstr>June/July ad hoc meeting dates</vt:lpstr>
      <vt:lpstr>TGaz PAR Extension</vt:lpstr>
      <vt:lpstr>11-19-431 Comment Assignment</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CR Submission 11-19-331 (to postpone) – March Meeting</vt:lpstr>
      <vt:lpstr>CR Submission 11-19-331 (amended) </vt:lpstr>
      <vt:lpstr>Comment resolution tutorial</vt:lpstr>
      <vt:lpstr>CID Assignment</vt:lpstr>
      <vt:lpstr>CR Submission 11-19-??</vt:lpstr>
      <vt:lpstr>Amendment Text Submission 11-18-xxxx</vt:lpstr>
      <vt:lpstr>Reminder to do attendance</vt:lpstr>
      <vt:lpstr>Recess</vt:lpstr>
      <vt:lpstr>Meeting Slot # 2 discussion items</vt:lpstr>
      <vt:lpstr>Presentation ordering for slot # 2</vt:lpstr>
      <vt:lpstr>TGaz 3 day Ad-Hoc</vt:lpstr>
      <vt:lpstr>Reminder to do attendance</vt:lpstr>
      <vt:lpstr>Recess</vt:lpstr>
      <vt:lpstr>Meeting Slot # 3 discussion items</vt:lpstr>
      <vt:lpstr>Presentation ordering for slot # 3</vt:lpstr>
      <vt:lpstr>PowerPoint Presentation</vt:lpstr>
      <vt:lpstr>Reminder to do attendance</vt:lpstr>
      <vt:lpstr>Recess</vt:lpstr>
      <vt:lpstr>Meeting Slot # 4 discussion items</vt:lpstr>
      <vt:lpstr>Presentation ordering for slot # 4</vt:lpstr>
      <vt:lpstr>[Previously announced:] TGaz 3 day Ad-Hoc</vt:lpstr>
      <vt:lpstr>PowerPoint Presentation</vt:lpstr>
      <vt:lpstr>Submission 11-19-454</vt:lpstr>
      <vt:lpstr>CR Submission 11-19-149</vt:lpstr>
      <vt:lpstr>Review submissions</vt:lpstr>
      <vt:lpstr>Reminder to do attendance</vt:lpstr>
      <vt:lpstr>Recess</vt:lpstr>
      <vt:lpstr>Meeting Slot # 5 discussion items</vt:lpstr>
      <vt:lpstr>Presentation ordering for slot # 5</vt:lpstr>
      <vt:lpstr>Updated Timelines </vt:lpstr>
      <vt:lpstr>Timelines </vt:lpstr>
      <vt:lpstr>TG Status And Work Completed</vt:lpstr>
      <vt:lpstr>Teleconference Schedule</vt:lpstr>
      <vt:lpstr>TGaz process going forward</vt:lpstr>
      <vt:lpstr>May Meeting Goals</vt:lpstr>
      <vt:lpstr>Reminder to do attendance</vt:lpstr>
      <vt:lpstr>AOB?</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393</cp:revision>
  <cp:lastPrinted>1601-01-01T00:00:00Z</cp:lastPrinted>
  <dcterms:created xsi:type="dcterms:W3CDTF">2018-08-06T10:28:59Z</dcterms:created>
  <dcterms:modified xsi:type="dcterms:W3CDTF">2019-05-13T17:19:57Z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2019-05-13 17:19:57Z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