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8"/>
  </p:notesMasterIdLst>
  <p:handoutMasterIdLst>
    <p:handoutMasterId r:id="rId99"/>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 id="400" r:id="rId63"/>
    <p:sldId id="401" r:id="rId64"/>
    <p:sldId id="402" r:id="rId65"/>
    <p:sldId id="404" r:id="rId66"/>
    <p:sldId id="405" r:id="rId67"/>
    <p:sldId id="403" r:id="rId68"/>
    <p:sldId id="406" r:id="rId69"/>
    <p:sldId id="407" r:id="rId70"/>
    <p:sldId id="408" r:id="rId71"/>
    <p:sldId id="412" r:id="rId72"/>
    <p:sldId id="413" r:id="rId73"/>
    <p:sldId id="414" r:id="rId74"/>
    <p:sldId id="415" r:id="rId75"/>
    <p:sldId id="409" r:id="rId76"/>
    <p:sldId id="417" r:id="rId77"/>
    <p:sldId id="418" r:id="rId78"/>
    <p:sldId id="419" r:id="rId79"/>
    <p:sldId id="421" r:id="rId80"/>
    <p:sldId id="422" r:id="rId81"/>
    <p:sldId id="424" r:id="rId82"/>
    <p:sldId id="423"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 name="2019-11-Kona, HI, USA" id="{CC5BE49C-10C0-4A52-B162-3997D9916F9B}">
          <p14:sldIdLst>
            <p14:sldId id="400"/>
            <p14:sldId id="401"/>
            <p14:sldId id="402"/>
            <p14:sldId id="404"/>
            <p14:sldId id="405"/>
            <p14:sldId id="403"/>
            <p14:sldId id="406"/>
            <p14:sldId id="407"/>
            <p14:sldId id="408"/>
            <p14:sldId id="412"/>
            <p14:sldId id="413"/>
            <p14:sldId id="414"/>
            <p14:sldId id="415"/>
            <p14:sldId id="409"/>
            <p14:sldId id="417"/>
            <p14:sldId id="418"/>
            <p14:sldId id="419"/>
          </p14:sldIdLst>
        </p14:section>
        <p14:section name="2020-1, Irvine, CA, USA" id="{8E3097E7-D44B-435D-99F3-923B2696886A}">
          <p14:sldIdLst>
            <p14:sldId id="421"/>
            <p14:sldId id="422"/>
            <p14:sldId id="424"/>
            <p14:sldId id="423"/>
            <p14:sldId id="425"/>
            <p14:sldId id="426"/>
            <p14:sldId id="427"/>
            <p14:sldId id="428"/>
            <p14:sldId id="429"/>
            <p14:sldId id="430"/>
            <p14:sldId id="431"/>
            <p14:sldId id="432"/>
            <p14:sldId id="433"/>
            <p14:sldId id="434"/>
            <p14:sldId id="435"/>
            <p14:sldId id="436"/>
            <p14:sldId id="437"/>
            <p14:sldId id="4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914" autoAdjust="0"/>
  </p:normalViewPr>
  <p:slideViewPr>
    <p:cSldViewPr>
      <p:cViewPr varScale="1">
        <p:scale>
          <a:sx n="99" d="100"/>
          <a:sy n="99" d="100"/>
        </p:scale>
        <p:origin x="786" y="78"/>
      </p:cViewPr>
      <p:guideLst>
        <p:guide orient="horz" pos="2160"/>
        <p:guide pos="2880"/>
      </p:guideLst>
    </p:cSldViewPr>
  </p:slideViewPr>
  <p:outlineViewPr>
    <p:cViewPr varScale="1">
      <p:scale>
        <a:sx n="170" d="200"/>
        <a:sy n="170" d="200"/>
      </p:scale>
      <p:origin x="0" y="-29063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99159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2760797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89</a:t>
            </a:fld>
            <a:endParaRPr lang="en-US"/>
          </a:p>
        </p:txBody>
      </p:sp>
    </p:spTree>
    <p:extLst>
      <p:ext uri="{BB962C8B-B14F-4D97-AF65-F5344CB8AC3E}">
        <p14:creationId xmlns:p14="http://schemas.microsoft.com/office/powerpoint/2010/main" val="208576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1/16/2020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481"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a:t>-- </a:t>
            </a:r>
            <a:r>
              <a:rPr lang="en-US" smtClean="0"/>
              <a:t>#54</a:t>
            </a:r>
            <a:endParaRPr lang="en-US" dirty="0"/>
          </a:p>
          <a:p>
            <a:endParaRPr lang="en-US" dirty="0"/>
          </a:p>
          <a:p>
            <a:r>
              <a:rPr lang="en-US" dirty="0" smtClean="0"/>
              <a:t>Hanoi,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a16="http://schemas.microsoft.com/office/drawing/2014/main" xmlns=""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206576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204354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extLst>
      <p:ext uri="{BB962C8B-B14F-4D97-AF65-F5344CB8AC3E}">
        <p14:creationId xmlns:p14="http://schemas.microsoft.com/office/powerpoint/2010/main" val="1409472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79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1114933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extLst>
      <p:ext uri="{BB962C8B-B14F-4D97-AF65-F5344CB8AC3E}">
        <p14:creationId xmlns:p14="http://schemas.microsoft.com/office/powerpoint/2010/main" val="151641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3841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968234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extLst>
      <p:ext uri="{BB962C8B-B14F-4D97-AF65-F5344CB8AC3E}">
        <p14:creationId xmlns:p14="http://schemas.microsoft.com/office/powerpoint/2010/main" val="3745483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 Joseph Levy</a:t>
            </a:r>
          </a:p>
          <a:p>
            <a:r>
              <a:rPr lang="en-US" dirty="0" smtClean="0"/>
              <a:t>Result: </a:t>
            </a:r>
            <a:r>
              <a:rPr lang="en-US" altLang="zh-CN" dirty="0"/>
              <a:t>Approved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 </a:t>
            </a:r>
            <a:r>
              <a:rPr lang="en-US" dirty="0" err="1" smtClean="0"/>
              <a:t>Rui</a:t>
            </a:r>
            <a:r>
              <a:rPr lang="en-US" dirty="0" smtClean="0"/>
              <a:t> Yang</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 </a:t>
            </a:r>
            <a:r>
              <a:rPr lang="en-US" dirty="0" err="1" smtClean="0"/>
              <a:t>Hanseul</a:t>
            </a:r>
            <a:r>
              <a:rPr lang="en-US" dirty="0" smtClean="0"/>
              <a:t> Hong</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r>
              <a:rPr lang="en-US" altLang="zh-CN" sz="2400" dirty="0" smtClean="0">
                <a:solidFill>
                  <a:srgbClr val="FF0000"/>
                </a:solidFill>
              </a:rPr>
              <a:t>tabled, see minutes</a:t>
            </a:r>
            <a:r>
              <a:rPr lang="en-US" altLang="zh-CN" sz="2400" dirty="0" smtClean="0"/>
              <a:t> )</a:t>
            </a:r>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a:t>
            </a:r>
            <a:r>
              <a:rPr lang="en-US" dirty="0" smtClean="0"/>
              <a:t>periodicity.”</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Y9/N0/A6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 Ronny Kim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endParaRPr lang="en-US" dirty="0"/>
          </a:p>
          <a:p>
            <a:endParaRPr lang="en-US" sz="2000" b="0" dirty="0"/>
          </a:p>
          <a:p>
            <a:r>
              <a:rPr lang="en-US" dirty="0" smtClean="0"/>
              <a:t>Mover: </a:t>
            </a:r>
            <a:r>
              <a:rPr lang="en-US" dirty="0" err="1" smtClean="0"/>
              <a:t>Rui</a:t>
            </a:r>
            <a:r>
              <a:rPr lang="en-US" dirty="0" smtClean="0"/>
              <a:t> Cao</a:t>
            </a:r>
          </a:p>
          <a:p>
            <a:r>
              <a:rPr lang="en-US" dirty="0" smtClean="0"/>
              <a:t>Second: </a:t>
            </a:r>
            <a:r>
              <a:rPr lang="en-US" dirty="0" err="1" smtClean="0"/>
              <a:t>Insun</a:t>
            </a:r>
            <a:r>
              <a:rPr lang="en-US" dirty="0" smtClean="0"/>
              <a:t> Jang</a:t>
            </a:r>
          </a:p>
          <a:p>
            <a:r>
              <a:rPr lang="en-US" dirty="0" smtClean="0"/>
              <a:t>Result</a:t>
            </a:r>
            <a:r>
              <a:rPr lang="en-US" smtClean="0"/>
              <a:t>: Y7/N0/A4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Rui</a:t>
            </a:r>
            <a:r>
              <a:rPr lang="en-US" dirty="0" smtClean="0"/>
              <a:t> Cao</a:t>
            </a:r>
          </a:p>
          <a:p>
            <a:r>
              <a:rPr lang="en-US" dirty="0" smtClean="0"/>
              <a:t>Result</a:t>
            </a:r>
            <a:r>
              <a:rPr lang="en-US" smtClean="0"/>
              <a:t>: Y8/N0/A2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Yujin</a:t>
            </a:r>
            <a:r>
              <a:rPr lang="en-US" dirty="0" smtClean="0"/>
              <a:t> Noh</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extLst>
      <p:ext uri="{BB962C8B-B14F-4D97-AF65-F5344CB8AC3E}">
        <p14:creationId xmlns:p14="http://schemas.microsoft.com/office/powerpoint/2010/main" val="24101002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November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#55 </a:t>
            </a:r>
            <a:r>
              <a:rPr lang="en-US" dirty="0"/>
              <a:t>-- </a:t>
            </a:r>
            <a:r>
              <a:rPr lang="en-US" dirty="0" smtClean="0"/>
              <a:t>#70</a:t>
            </a:r>
            <a:endParaRPr lang="en-US" dirty="0"/>
          </a:p>
          <a:p>
            <a:endParaRPr lang="en-US" dirty="0"/>
          </a:p>
          <a:p>
            <a:r>
              <a:rPr lang="en-US" dirty="0" smtClean="0"/>
              <a:t>Kona, HI, USA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61</a:t>
            </a:fld>
            <a:endParaRPr lang="en-GB"/>
          </a:p>
        </p:txBody>
      </p:sp>
    </p:spTree>
    <p:extLst>
      <p:ext uri="{BB962C8B-B14F-4D97-AF65-F5344CB8AC3E}">
        <p14:creationId xmlns:p14="http://schemas.microsoft.com/office/powerpoint/2010/main" val="2052780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section </a:t>
            </a:r>
            <a:r>
              <a:rPr lang="en-US" dirty="0" smtClean="0"/>
              <a:t>3.2 of the 11bd </a:t>
            </a:r>
            <a:r>
              <a:rPr lang="en-US" dirty="0"/>
              <a:t>SFD </a:t>
            </a:r>
            <a:endParaRPr lang="en-US" dirty="0" smtClean="0"/>
          </a:p>
          <a:p>
            <a:r>
              <a:rPr lang="en-US" sz="2000" b="0" dirty="0" smtClean="0"/>
              <a:t>	“</a:t>
            </a:r>
            <a:r>
              <a:rPr lang="en-US" sz="2000" b="0" dirty="0"/>
              <a:t>The MAC service interface (MAC_SAP and MLME_SAP) shall be extended to provide higher layers with the ability to control NGV transmissions and receive status regarding NGV receptions and the radio environment when operating with dot11OCBActivated = TRUE.”</a:t>
            </a:r>
          </a:p>
          <a:p>
            <a:pPr lvl="1" latinLnBrk="1"/>
            <a:endParaRPr lang="en-US" sz="2000" b="0" dirty="0"/>
          </a:p>
          <a:p>
            <a:r>
              <a:rPr lang="en-US" dirty="0" smtClean="0"/>
              <a:t>Mover: Alessio Filippi</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#55</a:t>
            </a:r>
            <a:br>
              <a:rPr lang="en-US" altLang="zh-CN" dirty="0" smtClean="0"/>
            </a:br>
            <a:r>
              <a:rPr lang="en-US" altLang="zh-CN" sz="2400" dirty="0" smtClean="0"/>
              <a:t>(DCN:11-19/1805r1)</a:t>
            </a:r>
          </a:p>
        </p:txBody>
      </p:sp>
    </p:spTree>
    <p:extLst>
      <p:ext uri="{BB962C8B-B14F-4D97-AF65-F5344CB8AC3E}">
        <p14:creationId xmlns:p14="http://schemas.microsoft.com/office/powerpoint/2010/main" val="1302128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“For </a:t>
            </a:r>
            <a:r>
              <a:rPr lang="en-US" dirty="0"/>
              <a:t>the 10MHz transmission, the NGV-LTF-1x sequence on subcarriers[-28:28] is given by following sequence </a:t>
            </a:r>
            <a:endParaRPr lang="en-US" sz="3200" dirty="0"/>
          </a:p>
          <a:p>
            <a:pPr lvl="2" latinLnBrk="1"/>
            <a:r>
              <a:rPr lang="en-US" dirty="0"/>
              <a:t> NGV-LTF-1x</a:t>
            </a:r>
            <a:r>
              <a:rPr lang="en-US" baseline="-25000" dirty="0"/>
              <a:t>(-28:2:28)</a:t>
            </a:r>
            <a:r>
              <a:rPr lang="en-US" dirty="0"/>
              <a:t> = [1     1      -1     1     -1    -1     1     1     1    -1     1     1     1     1  0   -1     1    -1     -1     -1    -1     -1      1     -1     -1     -1     1     1     -1</a:t>
            </a:r>
            <a:r>
              <a:rPr lang="en-US" dirty="0" smtClean="0"/>
              <a:t>]”</a:t>
            </a:r>
            <a:endParaRPr lang="en-US" sz="2800" dirty="0"/>
          </a:p>
          <a:p>
            <a:pPr lvl="1" latinLnBrk="1"/>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#56</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3989269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a:t>
            </a:r>
            <a:r>
              <a:rPr lang="en-US" dirty="0"/>
              <a:t>spec-framework document of 11bd </a:t>
            </a:r>
            <a:endParaRPr lang="en-US" sz="3600" dirty="0"/>
          </a:p>
          <a:p>
            <a:pPr lvl="1" latinLnBrk="1"/>
            <a:r>
              <a:rPr lang="en-US" dirty="0" smtClean="0"/>
              <a:t>“</a:t>
            </a:r>
            <a:r>
              <a:rPr lang="en-US" dirty="0"/>
              <a:t>For the 20MHz transmission, the NGV-LTF-1x sequence on subcarriers[-58:58] is given by following sequence </a:t>
            </a:r>
            <a:endParaRPr lang="en-US" sz="3200" dirty="0"/>
          </a:p>
          <a:p>
            <a:pPr lvl="2" latinLnBrk="1"/>
            <a:r>
              <a:rPr lang="nn-NO" dirty="0"/>
              <a:t>NGV-LTF-1x</a:t>
            </a:r>
            <a:r>
              <a:rPr lang="nn-NO" baseline="-25000" dirty="0"/>
              <a:t>(-58:2:58)</a:t>
            </a:r>
            <a:r>
              <a:rPr lang="nn-NO" dirty="0"/>
              <a:t> = [</a:t>
            </a:r>
            <a:r>
              <a:rPr lang="en-US" dirty="0"/>
              <a:t>1      -1     1   -1    -1     1      1      1     -1      1     1     1      1     1    -1     1    -1    -1    -1    -1    -1     1    -1    -1    -1     1     1    -1     1  0    1    -1    -1     1     -1    1     1     -1     -1     -1     1     -1    -1     -1    -1     -1     1     -1      1     1     1      1     1     -1     1     1     1    -1     -1</a:t>
            </a:r>
            <a:r>
              <a:rPr lang="nn-NO" dirty="0"/>
              <a:t>] </a:t>
            </a:r>
            <a:r>
              <a:rPr lang="nn-NO" dirty="0" smtClean="0"/>
              <a:t>«</a:t>
            </a:r>
            <a:endParaRPr lang="en-US" sz="2000" b="0" dirty="0"/>
          </a:p>
          <a:p>
            <a:r>
              <a:rPr lang="en-US" dirty="0" smtClean="0"/>
              <a:t>Mover: Dongguk Lim</a:t>
            </a:r>
          </a:p>
          <a:p>
            <a:r>
              <a:rPr lang="en-US" dirty="0" smtClean="0"/>
              <a:t>Second: </a:t>
            </a:r>
            <a:r>
              <a:rPr lang="en-US" dirty="0" err="1" smtClean="0"/>
              <a:t>Insun</a:t>
            </a:r>
            <a:r>
              <a:rPr lang="en-US" dirty="0" smtClean="0"/>
              <a:t> Jang</a:t>
            </a:r>
          </a:p>
          <a:p>
            <a:r>
              <a:rPr lang="en-US" dirty="0" smtClean="0"/>
              <a:t>Result: </a:t>
            </a:r>
            <a:r>
              <a:rPr lang="en-US" altLang="zh-CN" dirty="0"/>
              <a:t>Approved by unanimous consent</a:t>
            </a:r>
          </a:p>
          <a:p>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#57</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3485341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Move to </a:t>
            </a:r>
            <a:r>
              <a:rPr lang="en-US" sz="2000" dirty="0" smtClean="0"/>
              <a:t>add the </a:t>
            </a:r>
            <a:r>
              <a:rPr lang="en-US" sz="2000" dirty="0"/>
              <a:t>following text to </a:t>
            </a:r>
            <a:r>
              <a:rPr lang="en-US" sz="2000" dirty="0" smtClean="0"/>
              <a:t>the </a:t>
            </a:r>
            <a:r>
              <a:rPr lang="en-US" sz="2000" dirty="0"/>
              <a:t>spec-framework document of 11bd </a:t>
            </a:r>
            <a:endParaRPr lang="en-US" sz="3200" dirty="0"/>
          </a:p>
          <a:p>
            <a:pPr lvl="1" latinLnBrk="1"/>
            <a:r>
              <a:rPr lang="en-US" sz="1800" dirty="0" smtClean="0"/>
              <a:t>“</a:t>
            </a:r>
            <a:r>
              <a:rPr lang="nn-NO" sz="1800" dirty="0"/>
              <a:t>The same number of pilot tones are used in NGV-LTF-1x, NGV-LTF-2x and </a:t>
            </a:r>
            <a:r>
              <a:rPr lang="nn-NO" sz="1800" dirty="0" smtClean="0"/>
              <a:t>data field. </a:t>
            </a:r>
            <a:endParaRPr lang="en-US" sz="2800" dirty="0"/>
          </a:p>
          <a:p>
            <a:pPr lvl="2" latinLnBrk="1"/>
            <a:r>
              <a:rPr lang="nn-NO" sz="1600" dirty="0"/>
              <a:t>In 10MHz, 4 pilot tones shall be inserted.</a:t>
            </a:r>
            <a:endParaRPr lang="en-US" sz="2400" dirty="0"/>
          </a:p>
          <a:p>
            <a:pPr lvl="2" latinLnBrk="1"/>
            <a:r>
              <a:rPr lang="nn-NO" sz="1600" dirty="0"/>
              <a:t>In 20MHz, 6 pilot tones shall be inserted.</a:t>
            </a:r>
            <a:endParaRPr lang="en-US" sz="2400" dirty="0"/>
          </a:p>
          <a:p>
            <a:pPr lvl="1" latinLnBrk="1"/>
            <a:r>
              <a:rPr lang="en-US" sz="1800" dirty="0"/>
              <a:t>The pilot tones use the even tone </a:t>
            </a:r>
            <a:r>
              <a:rPr lang="en-US" sz="1800" dirty="0" smtClean="0"/>
              <a:t>indices defined for data field. </a:t>
            </a:r>
            <a:endParaRPr lang="en-US" sz="2800" dirty="0"/>
          </a:p>
          <a:p>
            <a:pPr lvl="2" latinLnBrk="1"/>
            <a:r>
              <a:rPr lang="en-US" sz="1600" dirty="0"/>
              <a:t>In 10MHz, the tone indices are [</a:t>
            </a:r>
            <a:r>
              <a:rPr lang="en-US" altLang="ko-KR" sz="1600" dirty="0"/>
              <a:t>±</a:t>
            </a:r>
            <a:r>
              <a:rPr lang="en-US" sz="1600" dirty="0"/>
              <a:t>8, </a:t>
            </a:r>
            <a:r>
              <a:rPr lang="en-US" altLang="ko-KR" sz="1600" dirty="0"/>
              <a:t>±</a:t>
            </a:r>
            <a:r>
              <a:rPr lang="en-US" sz="1600" dirty="0"/>
              <a:t>22 ].</a:t>
            </a:r>
            <a:endParaRPr lang="en-US" sz="2400" dirty="0"/>
          </a:p>
          <a:p>
            <a:pPr lvl="2" latinLnBrk="1"/>
            <a:r>
              <a:rPr lang="en-US" sz="1600" dirty="0"/>
              <a:t>In 20MHz, the tone indices are [</a:t>
            </a:r>
            <a:r>
              <a:rPr lang="en-US" altLang="ko-KR" sz="1600" dirty="0"/>
              <a:t>±</a:t>
            </a:r>
            <a:r>
              <a:rPr lang="en-US" sz="1600" dirty="0"/>
              <a:t>54, </a:t>
            </a:r>
            <a:r>
              <a:rPr lang="en-US" altLang="ko-KR" sz="1600" dirty="0"/>
              <a:t>±</a:t>
            </a:r>
            <a:r>
              <a:rPr lang="en-US" sz="1600" dirty="0"/>
              <a:t>26, </a:t>
            </a:r>
            <a:r>
              <a:rPr lang="en-US" altLang="ko-KR" sz="1600" dirty="0"/>
              <a:t>±</a:t>
            </a:r>
            <a:r>
              <a:rPr lang="en-US" sz="1600" dirty="0"/>
              <a:t>12]. </a:t>
            </a:r>
            <a:r>
              <a:rPr lang="en-US" sz="1600" dirty="0" smtClean="0"/>
              <a:t>”</a:t>
            </a:r>
            <a:endParaRPr lang="en-US" sz="2400" dirty="0"/>
          </a:p>
          <a:p>
            <a:pPr lvl="1" latinLnBrk="1"/>
            <a:endParaRPr lang="en-US" sz="1800" b="0" dirty="0"/>
          </a:p>
          <a:p>
            <a:r>
              <a:rPr lang="en-US" sz="2000" dirty="0" smtClean="0"/>
              <a:t>Mover: Dongguk Lim</a:t>
            </a:r>
          </a:p>
          <a:p>
            <a:r>
              <a:rPr lang="en-US" sz="2000" dirty="0" smtClean="0"/>
              <a:t>Second: </a:t>
            </a:r>
            <a:r>
              <a:rPr lang="en-US" sz="2000" dirty="0" err="1" smtClean="0"/>
              <a:t>Insun</a:t>
            </a:r>
            <a:r>
              <a:rPr lang="en-US" sz="2000" dirty="0" smtClean="0"/>
              <a:t> Jang</a:t>
            </a:r>
          </a:p>
          <a:p>
            <a:r>
              <a:rPr lang="en-US" sz="2000" dirty="0" smtClean="0"/>
              <a:t>Result: </a:t>
            </a:r>
            <a:r>
              <a:rPr lang="en-US" altLang="zh-CN" sz="20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#58</a:t>
            </a:r>
            <a:br>
              <a:rPr lang="en-US" altLang="zh-CN" dirty="0" smtClean="0"/>
            </a:br>
            <a:r>
              <a:rPr lang="en-US" altLang="zh-CN" sz="2400" dirty="0" smtClean="0"/>
              <a:t>(DCN:11-19/</a:t>
            </a:r>
            <a:r>
              <a:rPr lang="en-US" sz="2400" dirty="0"/>
              <a:t>1849r3</a:t>
            </a:r>
            <a:r>
              <a:rPr lang="en-US" altLang="zh-CN" sz="2400" dirty="0" smtClean="0"/>
              <a:t>)</a:t>
            </a:r>
          </a:p>
        </p:txBody>
      </p:sp>
    </p:spTree>
    <p:extLst>
      <p:ext uri="{BB962C8B-B14F-4D97-AF65-F5344CB8AC3E}">
        <p14:creationId xmlns:p14="http://schemas.microsoft.com/office/powerpoint/2010/main" val="2973711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a:t>
            </a:r>
            <a:r>
              <a:rPr lang="en-US" dirty="0" smtClean="0"/>
              <a:t>to 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8</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#59</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22748526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a:t>
            </a:r>
            <a:r>
              <a:rPr lang="en-US" sz="2000" dirty="0" smtClean="0"/>
              <a:t>16</a:t>
            </a:r>
            <a:r>
              <a:rPr lang="en-US" sz="2000" b="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#60</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3289623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Only three </a:t>
            </a:r>
            <a:r>
              <a:rPr lang="en-US" sz="2000" dirty="0" err="1"/>
              <a:t>Midamble</a:t>
            </a:r>
            <a:r>
              <a:rPr lang="en-US" sz="2000" dirty="0"/>
              <a:t> periodicity options are defined in 11bd. The fourth option is Reserved.</a:t>
            </a:r>
            <a:r>
              <a:rPr lang="ko-KR" altLang="en-US" sz="2000" dirty="0" smtClean="0"/>
              <a:t>”</a:t>
            </a:r>
            <a:endParaRPr lang="en-US" sz="2000" b="0" dirty="0"/>
          </a:p>
          <a:p>
            <a:pPr lvl="1" latinLnBrk="1"/>
            <a:endParaRPr lang="en-US" sz="2000" b="0" dirty="0"/>
          </a:p>
          <a:p>
            <a:r>
              <a:rPr lang="en-US" dirty="0" smtClean="0"/>
              <a:t>Mover: Prashant Sharma</a:t>
            </a:r>
          </a:p>
          <a:p>
            <a:r>
              <a:rPr lang="en-US" dirty="0" smtClean="0"/>
              <a:t>Second: </a:t>
            </a:r>
            <a:r>
              <a:rPr lang="en-US" dirty="0" err="1" smtClean="0"/>
              <a:t>Dongguk</a:t>
            </a:r>
            <a:r>
              <a:rPr lang="en-US" dirty="0" smtClean="0"/>
              <a:t> Lim</a:t>
            </a:r>
          </a:p>
          <a:p>
            <a:r>
              <a:rPr lang="en-US" dirty="0" smtClean="0"/>
              <a:t>Result: 13Y/5N/10A,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#61</a:t>
            </a:r>
            <a:br>
              <a:rPr lang="en-US" altLang="zh-CN" dirty="0" smtClean="0"/>
            </a:br>
            <a:r>
              <a:rPr lang="en-US" altLang="zh-CN" sz="2400" dirty="0" smtClean="0"/>
              <a:t>(DCN:11-19/</a:t>
            </a:r>
            <a:r>
              <a:rPr lang="en-US" sz="2400" dirty="0" smtClean="0"/>
              <a:t>1826r2</a:t>
            </a:r>
            <a:r>
              <a:rPr lang="en-US" altLang="zh-CN" sz="2400" dirty="0" smtClean="0"/>
              <a:t>)</a:t>
            </a:r>
          </a:p>
        </p:txBody>
      </p:sp>
    </p:spTree>
    <p:extLst>
      <p:ext uri="{BB962C8B-B14F-4D97-AF65-F5344CB8AC3E}">
        <p14:creationId xmlns:p14="http://schemas.microsoft.com/office/powerpoint/2010/main" val="3102211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shall allow </a:t>
            </a:r>
            <a:r>
              <a:rPr lang="en-US" sz="2000" dirty="0" err="1" smtClean="0"/>
              <a:t>Mulitcast</a:t>
            </a:r>
            <a:r>
              <a:rPr lang="en-US" sz="2000" dirty="0" smtClean="0"/>
              <a:t> </a:t>
            </a:r>
            <a:r>
              <a:rPr lang="en-US" sz="2000" dirty="0"/>
              <a:t>reception </a:t>
            </a:r>
            <a:r>
              <a:rPr lang="en-US" sz="2000" dirty="0" smtClean="0"/>
              <a:t>feedback. </a:t>
            </a:r>
            <a:r>
              <a:rPr lang="en-US" sz="2000" dirty="0"/>
              <a:t>Upper layer initiates </a:t>
            </a:r>
            <a:r>
              <a:rPr lang="en-US" sz="2000" dirty="0" smtClean="0"/>
              <a:t>the </a:t>
            </a:r>
            <a:r>
              <a:rPr lang="en-US" sz="2000" dirty="0" err="1" smtClean="0"/>
              <a:t>Ack</a:t>
            </a:r>
            <a:r>
              <a:rPr lang="en-US" sz="2000" dirty="0" smtClean="0"/>
              <a:t> request and selects </a:t>
            </a:r>
            <a:r>
              <a:rPr lang="en-US" sz="2000" dirty="0"/>
              <a:t>the recipients</a:t>
            </a:r>
            <a:r>
              <a:rPr lang="en-US" sz="2000" dirty="0" smtClean="0"/>
              <a:t>.</a:t>
            </a:r>
            <a:r>
              <a:rPr lang="ko-KR" altLang="en-US" sz="2000" dirty="0" smtClean="0"/>
              <a:t>”</a:t>
            </a:r>
            <a:endParaRPr lang="en-US" sz="2000" b="0" dirty="0"/>
          </a:p>
          <a:p>
            <a:pPr lvl="1" latinLnBrk="1"/>
            <a:endParaRPr lang="en-US" sz="2000" b="0" dirty="0"/>
          </a:p>
          <a:p>
            <a:r>
              <a:rPr lang="en-US" dirty="0" smtClean="0"/>
              <a:t>Mover: </a:t>
            </a:r>
            <a:r>
              <a:rPr lang="en-US" dirty="0" err="1" smtClean="0"/>
              <a:t>Bahar</a:t>
            </a:r>
            <a:r>
              <a:rPr lang="en-US" dirty="0" smtClean="0"/>
              <a:t> Sadeghi</a:t>
            </a:r>
          </a:p>
          <a:p>
            <a:r>
              <a:rPr lang="en-US" dirty="0" smtClean="0"/>
              <a:t>Second: James </a:t>
            </a:r>
            <a:r>
              <a:rPr lang="en-US" dirty="0" err="1" smtClean="0"/>
              <a:t>Lepp</a:t>
            </a:r>
            <a:endParaRPr lang="en-US" dirty="0" smtClean="0"/>
          </a:p>
          <a:p>
            <a:r>
              <a:rPr lang="en-US" dirty="0" smtClean="0"/>
              <a:t>Result: 13Y/5N/7A, Failed</a:t>
            </a:r>
          </a:p>
          <a:p>
            <a:endParaRPr lang="en-US" altLang="zh-CN" dirty="0"/>
          </a:p>
          <a:p>
            <a:r>
              <a:rPr lang="en-US" altLang="zh-CN" dirty="0" smtClean="0"/>
              <a:t>Motion to amend to text shown above</a:t>
            </a:r>
          </a:p>
          <a:p>
            <a:r>
              <a:rPr lang="en-US" altLang="zh-CN" dirty="0" smtClean="0"/>
              <a:t>Moved: </a:t>
            </a:r>
            <a:r>
              <a:rPr lang="en-US" altLang="zh-CN" dirty="0" err="1" smtClean="0"/>
              <a:t>Bahar</a:t>
            </a:r>
            <a:r>
              <a:rPr lang="en-US" altLang="zh-CN" dirty="0" smtClean="0"/>
              <a:t>; 	Seconded: Joseph Levy</a:t>
            </a:r>
          </a:p>
          <a:p>
            <a:r>
              <a:rPr lang="en-US" altLang="zh-CN" dirty="0" smtClean="0"/>
              <a:t>11Y/0N/9A, 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#62</a:t>
            </a:r>
            <a:br>
              <a:rPr lang="en-US" altLang="zh-CN" dirty="0" smtClean="0"/>
            </a:br>
            <a:r>
              <a:rPr lang="en-US" altLang="zh-CN" sz="2400" dirty="0" smtClean="0"/>
              <a:t>(DCN:11-19/</a:t>
            </a:r>
            <a:r>
              <a:rPr lang="en-US" sz="2400" dirty="0" smtClean="0"/>
              <a:t>1784r2</a:t>
            </a:r>
            <a:r>
              <a:rPr lang="en-US" altLang="zh-CN" sz="2400" dirty="0" smtClean="0"/>
              <a:t>)</a:t>
            </a:r>
          </a:p>
        </p:txBody>
      </p:sp>
    </p:spTree>
    <p:extLst>
      <p:ext uri="{BB962C8B-B14F-4D97-AF65-F5344CB8AC3E}">
        <p14:creationId xmlns:p14="http://schemas.microsoft.com/office/powerpoint/2010/main" val="14257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and DCM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#63</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26846793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the </a:t>
            </a:r>
            <a:r>
              <a:rPr lang="en-US" dirty="0"/>
              <a:t>following text to </a:t>
            </a:r>
            <a:r>
              <a:rPr lang="en-US" dirty="0" smtClean="0"/>
              <a:t>the 11bd </a:t>
            </a:r>
            <a:r>
              <a:rPr lang="en-US" dirty="0"/>
              <a:t>SFD </a:t>
            </a:r>
            <a:endParaRPr lang="en-US" dirty="0" smtClean="0"/>
          </a:p>
          <a:p>
            <a:r>
              <a:rPr lang="en-US" sz="2000" b="0" dirty="0" smtClean="0"/>
              <a:t>	“</a:t>
            </a:r>
            <a:r>
              <a:rPr lang="en-US" sz="2000" dirty="0"/>
              <a:t>NGV PPDU modulated with BPSK shall power boost L-STF and L-LTF by 3dB</a:t>
            </a:r>
            <a:r>
              <a:rPr lang="en-US" sz="2000" dirty="0" smtClean="0"/>
              <a:t>.”</a:t>
            </a:r>
            <a:endParaRPr lang="en-US" sz="2000" b="0" dirty="0"/>
          </a:p>
          <a:p>
            <a:pPr lvl="1" latinLnBrk="1"/>
            <a:endParaRPr lang="en-US" sz="2000" b="0"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#64</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12710890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r>
              <a:rPr lang="en-US" sz="1600" dirty="0"/>
              <a:t>NGV SIG field shall include the following bits with bit order TBD:</a:t>
            </a:r>
          </a:p>
          <a:p>
            <a:r>
              <a:rPr lang="en-US" sz="1600" dirty="0"/>
              <a:t>•	BW: 1 bit</a:t>
            </a:r>
          </a:p>
          <a:p>
            <a:r>
              <a:rPr lang="en-US" sz="1600" dirty="0"/>
              <a:t>•	MCS: 4 bits </a:t>
            </a:r>
          </a:p>
          <a:p>
            <a:r>
              <a:rPr lang="en-US" sz="1600" dirty="0"/>
              <a:t>•	</a:t>
            </a:r>
            <a:r>
              <a:rPr lang="en-US" sz="1600" dirty="0" err="1"/>
              <a:t>Nss</a:t>
            </a:r>
            <a:r>
              <a:rPr lang="en-US" sz="1600" dirty="0"/>
              <a:t>: 1 bit</a:t>
            </a:r>
          </a:p>
          <a:p>
            <a:r>
              <a:rPr lang="en-US" sz="1600" dirty="0"/>
              <a:t>•	</a:t>
            </a:r>
            <a:r>
              <a:rPr lang="en-US" sz="1600" dirty="0" err="1"/>
              <a:t>Midamble</a:t>
            </a:r>
            <a:r>
              <a:rPr lang="en-US" sz="1600" dirty="0"/>
              <a:t> periodicity: 2 bits</a:t>
            </a:r>
          </a:p>
          <a:p>
            <a:r>
              <a:rPr lang="en-US" sz="1600" dirty="0"/>
              <a:t>•	LDPC Extra symbol: 1bit</a:t>
            </a:r>
          </a:p>
          <a:p>
            <a:r>
              <a:rPr lang="en-US" sz="1600" dirty="0"/>
              <a:t>•	LTF format: 1 bit </a:t>
            </a:r>
          </a:p>
          <a:p>
            <a:r>
              <a:rPr lang="en-US" sz="1600" dirty="0"/>
              <a:t>•	Tail bit: 6 </a:t>
            </a:r>
            <a:r>
              <a:rPr lang="en-US" sz="1600" dirty="0" smtClean="0"/>
              <a:t>bits.”</a:t>
            </a:r>
            <a:endParaRPr lang="en-US" sz="1600" b="0" dirty="0" smtClean="0"/>
          </a:p>
          <a:p>
            <a:pPr lvl="1" latinLnBrk="1"/>
            <a:endParaRPr lang="en-US" sz="1600" b="0" dirty="0"/>
          </a:p>
          <a:p>
            <a:r>
              <a:rPr lang="en-US" sz="1800" dirty="0" smtClean="0"/>
              <a:t>Mover: Rui Cao</a:t>
            </a:r>
          </a:p>
          <a:p>
            <a:r>
              <a:rPr lang="en-US" sz="1800" dirty="0" smtClean="0"/>
              <a:t>Second: </a:t>
            </a:r>
            <a:r>
              <a:rPr lang="en-US" sz="1800" dirty="0" err="1" smtClean="0"/>
              <a:t>Dongguk</a:t>
            </a:r>
            <a:r>
              <a:rPr lang="en-US" sz="1800" dirty="0" smtClean="0"/>
              <a:t> Lim</a:t>
            </a:r>
          </a:p>
          <a:p>
            <a:r>
              <a:rPr lang="en-US" sz="1800" dirty="0" smtClean="0"/>
              <a:t>Result: </a:t>
            </a:r>
            <a:r>
              <a:rPr lang="en-US" altLang="zh-CN" sz="18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#65</a:t>
            </a:r>
            <a:br>
              <a:rPr lang="en-US" altLang="zh-CN" dirty="0" smtClean="0"/>
            </a:br>
            <a:r>
              <a:rPr lang="en-US" altLang="zh-CN" sz="2400" dirty="0" smtClean="0"/>
              <a:t>(DCN:11-19/</a:t>
            </a:r>
            <a:r>
              <a:rPr lang="en-US" sz="2400" dirty="0" smtClean="0"/>
              <a:t>1824r1</a:t>
            </a:r>
            <a:r>
              <a:rPr lang="en-US" altLang="zh-CN" sz="2400" dirty="0" smtClean="0"/>
              <a:t>)</a:t>
            </a:r>
          </a:p>
        </p:txBody>
      </p:sp>
    </p:spTree>
    <p:extLst>
      <p:ext uri="{BB962C8B-B14F-4D97-AF65-F5344CB8AC3E}">
        <p14:creationId xmlns:p14="http://schemas.microsoft.com/office/powerpoint/2010/main" val="1678146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the </a:t>
            </a:r>
            <a:r>
              <a:rPr lang="en-US" sz="1800" dirty="0"/>
              <a:t>following text to </a:t>
            </a:r>
            <a:r>
              <a:rPr lang="en-US" sz="1800" dirty="0" smtClean="0"/>
              <a:t>the 11bd </a:t>
            </a:r>
            <a:r>
              <a:rPr lang="en-US" sz="1800" dirty="0"/>
              <a:t>SFD </a:t>
            </a:r>
            <a:endParaRPr lang="en-US" sz="1800" dirty="0" smtClean="0"/>
          </a:p>
          <a:p>
            <a:r>
              <a:rPr lang="en-US" sz="1600" b="0" dirty="0" smtClean="0"/>
              <a:t>	</a:t>
            </a:r>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a:p>
          <a:p>
            <a:endParaRPr lang="en-US" sz="1800" dirty="0" smtClean="0"/>
          </a:p>
          <a:p>
            <a:r>
              <a:rPr lang="en-US" sz="1800" dirty="0" smtClean="0"/>
              <a:t>Mover: </a:t>
            </a:r>
            <a:r>
              <a:rPr lang="en-US" sz="1800" dirty="0" err="1"/>
              <a:t>Ioannis</a:t>
            </a:r>
            <a:r>
              <a:rPr lang="en-US" sz="1800" dirty="0"/>
              <a:t> Sarris</a:t>
            </a:r>
            <a:endParaRPr lang="en-US" sz="1800" dirty="0" smtClean="0"/>
          </a:p>
          <a:p>
            <a:r>
              <a:rPr lang="en-US" sz="1800" dirty="0" smtClean="0"/>
              <a:t>Second: Joseph Levy</a:t>
            </a:r>
          </a:p>
          <a:p>
            <a:r>
              <a:rPr lang="en-US" sz="1800" dirty="0" smtClean="0"/>
              <a:t>Result: </a:t>
            </a:r>
            <a:r>
              <a:rPr lang="en-US" altLang="zh-CN" sz="1800"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#66</a:t>
            </a:r>
            <a:br>
              <a:rPr lang="en-US" altLang="zh-CN" dirty="0" smtClean="0"/>
            </a:br>
            <a:r>
              <a:rPr lang="en-US" altLang="zh-CN" sz="2400" dirty="0" smtClean="0"/>
              <a:t>(DCN:11-19/</a:t>
            </a:r>
            <a:r>
              <a:rPr lang="en-US" sz="2400" dirty="0" smtClean="0"/>
              <a:t>1824r1</a:t>
            </a:r>
            <a:r>
              <a:rPr lang="en-US" altLang="zh-CN" sz="2400"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739095305"/>
              </p:ext>
            </p:extLst>
          </p:nvPr>
        </p:nvGraphicFramePr>
        <p:xfrm>
          <a:off x="919955" y="2961054"/>
          <a:ext cx="7302501" cy="1283335"/>
        </p:xfrm>
        <a:graphic>
          <a:graphicData uri="http://schemas.openxmlformats.org/drawingml/2006/table">
            <a:tbl>
              <a:tblPr firstRow="1" firstCol="1" bandRow="1">
                <a:tableStyleId>{5C22544A-7EE6-4342-B048-85BDC9FD1C3A}</a:tableStyleId>
              </a:tblPr>
              <a:tblGrid>
                <a:gridCol w="1190221"/>
                <a:gridCol w="1128230"/>
                <a:gridCol w="1289406"/>
                <a:gridCol w="1289406"/>
                <a:gridCol w="1215017"/>
                <a:gridCol w="1190221"/>
              </a:tblGrid>
              <a:tr h="429895">
                <a:tc rowSpan="2">
                  <a:txBody>
                    <a:bodyPr/>
                    <a:lstStyle/>
                    <a:p>
                      <a:endParaRPr lang="en-US" sz="1100" dirty="0">
                        <a:effectLst/>
                        <a:latin typeface="Calibri" panose="020F0502020204030204" pitchFamily="34" charset="0"/>
                        <a:cs typeface="Times New Roman" panose="02020603050405020304" pitchFamily="18" charset="0"/>
                      </a:endParaRPr>
                    </a:p>
                  </a:txBody>
                  <a:tcPr/>
                </a:tc>
                <a:tc gridSpan="5">
                  <a:txBody>
                    <a:bodyPr/>
                    <a:lstStyle/>
                    <a:p>
                      <a:pPr marL="0" marR="0" algn="ctr">
                        <a:spcBef>
                          <a:spcPts val="0"/>
                        </a:spcBef>
                        <a:spcAft>
                          <a:spcPts val="0"/>
                        </a:spcAft>
                      </a:pPr>
                      <a:r>
                        <a:rPr lang="en-US" sz="1100" dirty="0">
                          <a:effectLst/>
                        </a:rPr>
                        <a:t>Permitted power spectral density, </a:t>
                      </a:r>
                      <a:r>
                        <a:rPr lang="en-US" sz="1100" dirty="0" err="1">
                          <a:effectLst/>
                        </a:rPr>
                        <a:t>dBr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415">
                <a:tc vMerge="1">
                  <a:txBody>
                    <a:bodyPr/>
                    <a:lstStyle/>
                    <a:p>
                      <a:endParaRPr lang="en-US"/>
                    </a:p>
                  </a:txBody>
                  <a:tcPr/>
                </a:tc>
                <a:tc>
                  <a:txBody>
                    <a:bodyPr/>
                    <a:lstStyle/>
                    <a:p>
                      <a:pPr marL="0" marR="0" algn="ctr">
                        <a:spcBef>
                          <a:spcPts val="0"/>
                        </a:spcBef>
                        <a:spcAft>
                          <a:spcPts val="0"/>
                        </a:spcAft>
                      </a:pPr>
                      <a:r>
                        <a:rPr lang="en-US" sz="1100">
                          <a:effectLst/>
                        </a:rPr>
                        <a:t>+/-9.5 MHz offset (+/-f1)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 MHz offset (+/-f2)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+/-10.5MHz offset (+/-f3)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+/-15MHz offset (+/-f4)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dirty="0">
                          <a:effectLst/>
                        </a:rPr>
                        <a:t>+/-25MHz offset (+/-</a:t>
                      </a:r>
                      <a:r>
                        <a:rPr lang="en-US" sz="1100" dirty="0" smtClean="0">
                          <a:effectLst/>
                        </a:rPr>
                        <a:t>f5)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82880">
                <a:tc>
                  <a:txBody>
                    <a:bodyPr/>
                    <a:lstStyle/>
                    <a:p>
                      <a:pPr marL="0" marR="0" algn="ctr">
                        <a:spcBef>
                          <a:spcPts val="0"/>
                        </a:spcBef>
                        <a:spcAft>
                          <a:spcPts val="0"/>
                        </a:spcAft>
                      </a:pPr>
                      <a:r>
                        <a:rPr lang="en-US" sz="1100">
                          <a:effectLst/>
                        </a:rPr>
                        <a:t>Class-C2 20MHz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bl>
          </a:graphicData>
        </a:graphic>
      </p:graphicFrame>
      <p:sp>
        <p:nvSpPr>
          <p:cNvPr id="10" name="Rectangle 2"/>
          <p:cNvSpPr>
            <a:spLocks noChangeArrowheads="1"/>
          </p:cNvSpPr>
          <p:nvPr/>
        </p:nvSpPr>
        <p:spPr bwMode="auto">
          <a:xfrm>
            <a:off x="685800" y="2514962"/>
            <a:ext cx="41990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NGV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adds a new spectrum mask definition for 20 MHz Class C2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65847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#67</a:t>
            </a:r>
            <a:br>
              <a:rPr lang="en-US" altLang="zh-CN" dirty="0" smtClean="0"/>
            </a:br>
            <a:r>
              <a:rPr lang="en-US" altLang="zh-CN" sz="2400" dirty="0" smtClean="0"/>
              <a:t>(DCN:11-19/</a:t>
            </a:r>
            <a:r>
              <a:rPr lang="en-US" sz="2400" dirty="0" smtClean="0"/>
              <a:t>1824r1</a:t>
            </a:r>
            <a:r>
              <a:rPr lang="en-US" altLang="zh-CN" sz="2400" dirty="0" smtClean="0"/>
              <a:t>)</a:t>
            </a:r>
          </a:p>
        </p:txBody>
      </p:sp>
      <p:sp>
        <p:nvSpPr>
          <p:cNvPr id="10" name="Rectangle 2"/>
          <p:cNvSpPr>
            <a:spLocks noGrp="1" noChangeArrowheads="1"/>
          </p:cNvSpPr>
          <p:nvPr>
            <p:ph idx="1"/>
          </p:nvPr>
        </p:nvSpPr>
        <p:spPr bwMode="auto">
          <a:xfrm>
            <a:off x="523119" y="2022956"/>
            <a:ext cx="7929757" cy="32470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8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3200" b="0" i="0" u="none" strike="noStrike" cap="none" normalizeH="0" baseline="0" dirty="0" smtClean="0">
                <a:ln>
                  <a:noFill/>
                </a:ln>
                <a:solidFill>
                  <a:srgbClr val="000000"/>
                </a:solidFill>
                <a:effectLst/>
                <a:cs typeface="Arial" panose="020B0604020202020204" pitchFamily="34" charset="0"/>
              </a:rPr>
              <a:t>•</a:t>
            </a:r>
            <a:r>
              <a:rPr kumimoji="0" lang="zh-CN" altLang="zh-CN"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800" b="0" i="0" u="none" strike="noStrike" cap="none" normalizeH="0" baseline="0" dirty="0" smtClean="0">
                <a:ln>
                  <a:noFill/>
                </a:ln>
                <a:solidFill>
                  <a:srgbClr val="000000"/>
                </a:solidFill>
                <a:effectLst/>
                <a:latin typeface="Calibri" panose="020F0502020204030204" pitchFamily="34" charset="0"/>
              </a:rPr>
              <a:t>“NGV SIG field shall use 4-bit CRC.”</a:t>
            </a:r>
            <a:endParaRPr kumimoji="0" lang="zh-CN" altLang="zh-CN"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8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800" b="0" dirty="0" smtClean="0">
                <a:solidFill>
                  <a:srgbClr val="000000"/>
                </a:solidFill>
                <a:latin typeface="Calibri" panose="020F0502020204030204" pitchFamily="34" charset="0"/>
              </a:rPr>
              <a:t>Seconded:  </a:t>
            </a:r>
            <a:r>
              <a:rPr lang="en-US" altLang="zh-CN" sz="2800" b="0" dirty="0" err="1" smtClean="0">
                <a:solidFill>
                  <a:srgbClr val="000000"/>
                </a:solidFill>
                <a:latin typeface="Calibri" panose="020F0502020204030204" pitchFamily="34" charset="0"/>
              </a:rPr>
              <a:t>Dongguk</a:t>
            </a:r>
            <a:r>
              <a:rPr lang="en-US" altLang="zh-CN" sz="2800" b="0" dirty="0" smtClean="0">
                <a:solidFill>
                  <a:srgbClr val="000000"/>
                </a:solidFill>
                <a:latin typeface="Calibri" panose="020F0502020204030204" pitchFamily="34" charset="0"/>
              </a:rPr>
              <a:t> Lim</a:t>
            </a:r>
          </a:p>
          <a:p>
            <a:r>
              <a:rPr lang="en-US" altLang="zh-CN" sz="2800" b="0" dirty="0" smtClean="0">
                <a:solidFill>
                  <a:srgbClr val="000000"/>
                </a:solidFill>
                <a:latin typeface="Calibri" panose="020F0502020204030204" pitchFamily="34" charset="0"/>
              </a:rPr>
              <a:t>Result: </a:t>
            </a:r>
            <a:r>
              <a:rPr lang="en-US" altLang="zh-CN" b="0" dirty="0"/>
              <a:t>Approved by unanimous consent</a:t>
            </a:r>
            <a:endParaRPr lang="en-US" altLang="zh-CN" sz="2800" b="0" dirty="0"/>
          </a:p>
        </p:txBody>
      </p:sp>
    </p:spTree>
    <p:extLst>
      <p:ext uri="{BB962C8B-B14F-4D97-AF65-F5344CB8AC3E}">
        <p14:creationId xmlns:p14="http://schemas.microsoft.com/office/powerpoint/2010/main" val="2532772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#68</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Content Placeholder 2"/>
          <p:cNvSpPr>
            <a:spLocks noGrp="1" noChangeArrowheads="1"/>
          </p:cNvSpPr>
          <p:nvPr>
            <p:ph idx="1"/>
          </p:nvPr>
        </p:nvSpPr>
        <p:spPr bwMode="auto">
          <a:xfrm>
            <a:off x="638968" y="1803159"/>
            <a:ext cx="7864475" cy="27546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“NGV-LTF and Midamble field shall use repeated NGV-LTF-2x when NGV Data is modulated using BPSK-1/2 with DCM.”</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2000" b="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b="0" dirty="0" smtClean="0">
                <a:solidFill>
                  <a:srgbClr val="000000"/>
                </a:solidFill>
                <a:latin typeface="Calibri" panose="020F0502020204030204" pitchFamily="34" charset="0"/>
              </a:rPr>
              <a:t>Second: </a:t>
            </a:r>
            <a:r>
              <a:rPr lang="en-US" altLang="zh-CN" sz="2000" b="0" dirty="0" err="1" smtClean="0">
                <a:solidFill>
                  <a:srgbClr val="000000"/>
                </a:solidFill>
                <a:latin typeface="Calibri" panose="020F0502020204030204" pitchFamily="34" charset="0"/>
              </a:rPr>
              <a:t>Dongguk</a:t>
            </a:r>
            <a:r>
              <a:rPr lang="en-US" altLang="zh-CN" sz="2000" b="0" dirty="0" smtClean="0">
                <a:solidFill>
                  <a:srgbClr val="000000"/>
                </a:solidFill>
                <a:latin typeface="Calibri" panose="020F0502020204030204" pitchFamily="34" charset="0"/>
              </a:rPr>
              <a:t> Lim</a:t>
            </a:r>
          </a:p>
          <a:p>
            <a:r>
              <a:rPr kumimoji="0" lang="en-US" altLang="zh-CN" sz="2000" b="0" i="0" u="none" strike="noStrike" cap="none" normalizeH="0" baseline="0" dirty="0" smtClean="0">
                <a:ln>
                  <a:noFill/>
                </a:ln>
                <a:solidFill>
                  <a:srgbClr val="000000"/>
                </a:solidFill>
                <a:effectLst/>
                <a:latin typeface="Calibri" panose="020F0502020204030204" pitchFamily="34" charset="0"/>
              </a:rPr>
              <a:t>Result:</a:t>
            </a:r>
            <a:r>
              <a:rPr kumimoji="0" lang="en-US" altLang="zh-CN" sz="2000" b="0" i="0" u="none" strike="noStrike" cap="none" normalizeH="0" dirty="0" smtClean="0">
                <a:ln>
                  <a:noFill/>
                </a:ln>
                <a:solidFill>
                  <a:srgbClr val="000000"/>
                </a:solidFill>
                <a:effectLst/>
                <a:latin typeface="Calibri" panose="020F0502020204030204" pitchFamily="34" charset="0"/>
              </a:rPr>
              <a:t> </a:t>
            </a:r>
            <a:r>
              <a:rPr lang="en-US" altLang="zh-CN" sz="2000" b="0" dirty="0"/>
              <a:t>Approved by unanimous consent</a:t>
            </a:r>
          </a:p>
        </p:txBody>
      </p:sp>
    </p:spTree>
    <p:extLst>
      <p:ext uri="{BB962C8B-B14F-4D97-AF65-F5344CB8AC3E}">
        <p14:creationId xmlns:p14="http://schemas.microsoft.com/office/powerpoint/2010/main" val="28253088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#69</a:t>
            </a:r>
            <a:br>
              <a:rPr lang="en-US" altLang="zh-CN" dirty="0" smtClean="0"/>
            </a:br>
            <a:r>
              <a:rPr lang="en-US" altLang="zh-CN" sz="2400" dirty="0" smtClean="0"/>
              <a:t>(DCN:11-19/</a:t>
            </a:r>
            <a:r>
              <a:rPr lang="en-US" sz="2400" dirty="0" smtClean="0"/>
              <a:t>1824r1</a:t>
            </a:r>
            <a:r>
              <a:rPr lang="en-US" altLang="zh-CN" sz="2400" dirty="0" smtClean="0"/>
              <a:t>)</a:t>
            </a:r>
          </a:p>
        </p:txBody>
      </p:sp>
      <p:sp>
        <p:nvSpPr>
          <p:cNvPr id="3" name="Rectangle 1"/>
          <p:cNvSpPr>
            <a:spLocks noGrp="1" noChangeArrowheads="1"/>
          </p:cNvSpPr>
          <p:nvPr>
            <p:ph idx="1"/>
          </p:nvPr>
        </p:nvSpPr>
        <p:spPr bwMode="auto">
          <a:xfrm>
            <a:off x="611786" y="2276872"/>
            <a:ext cx="7917061" cy="28007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“Repeated NGV-LTF-2x is constructed by repeating the IFFT output of NGV-LTF-2x and pre-append one cyclic prefix of duration 1.6us.”</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2000" b="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b="0" dirty="0" smtClean="0">
                <a:solidFill>
                  <a:srgbClr val="000000"/>
                </a:solidFill>
                <a:latin typeface="Calibri" panose="020F0502020204030204" pitchFamily="34" charset="0"/>
              </a:rPr>
              <a:t>Second: </a:t>
            </a:r>
            <a:r>
              <a:rPr lang="en-US" altLang="zh-CN" sz="2000" b="0" dirty="0" err="1" smtClean="0">
                <a:solidFill>
                  <a:srgbClr val="000000"/>
                </a:solidFill>
                <a:latin typeface="Calibri" panose="020F0502020204030204" pitchFamily="34" charset="0"/>
              </a:rPr>
              <a:t>Alessio</a:t>
            </a:r>
            <a:r>
              <a:rPr lang="en-US" altLang="zh-CN" sz="2000" b="0" dirty="0" smtClean="0">
                <a:solidFill>
                  <a:srgbClr val="000000"/>
                </a:solidFill>
                <a:latin typeface="Calibri" panose="020F0502020204030204" pitchFamily="34" charset="0"/>
              </a:rPr>
              <a:t> </a:t>
            </a:r>
            <a:r>
              <a:rPr lang="en-US" altLang="zh-CN" sz="2000" b="0" dirty="0" err="1" smtClean="0">
                <a:solidFill>
                  <a:srgbClr val="000000"/>
                </a:solidFill>
                <a:latin typeface="Calibri" panose="020F0502020204030204" pitchFamily="34" charset="0"/>
              </a:rPr>
              <a:t>Filippi</a:t>
            </a:r>
            <a:endParaRPr lang="en-US" altLang="zh-CN" sz="2000" b="0" dirty="0" smtClean="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Calibri" panose="020F0502020204030204" pitchFamily="34" charset="0"/>
              </a:rPr>
              <a:t>Result:  16Y/0N/5A,</a:t>
            </a:r>
            <a:r>
              <a:rPr kumimoji="0" lang="en-US" altLang="zh-CN" sz="2000" b="0" i="0" u="none" strike="noStrike" cap="none" normalizeH="0" dirty="0" smtClean="0">
                <a:ln>
                  <a:noFill/>
                </a:ln>
                <a:solidFill>
                  <a:srgbClr val="000000"/>
                </a:solidFill>
                <a:effectLst/>
                <a:latin typeface="Calibri" panose="020F0502020204030204" pitchFamily="34" charset="0"/>
              </a:rPr>
              <a:t>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69849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#70</a:t>
            </a:r>
            <a:br>
              <a:rPr lang="en-US" altLang="zh-CN" dirty="0" smtClean="0"/>
            </a:br>
            <a:r>
              <a:rPr lang="en-US" altLang="zh-CN" sz="2400" dirty="0" smtClean="0"/>
              <a:t>(DCN:11-19/</a:t>
            </a:r>
            <a:r>
              <a:rPr lang="en-US" sz="2400" dirty="0" smtClean="0"/>
              <a:t>1824r1</a:t>
            </a:r>
            <a:r>
              <a:rPr lang="en-US" altLang="zh-CN" sz="2400" dirty="0" smtClean="0"/>
              <a:t>)</a:t>
            </a:r>
          </a:p>
        </p:txBody>
      </p:sp>
      <p:sp>
        <p:nvSpPr>
          <p:cNvPr id="2" name="Rectangle 1"/>
          <p:cNvSpPr>
            <a:spLocks noChangeArrowheads="1"/>
          </p:cNvSpPr>
          <p:nvPr/>
        </p:nvSpPr>
        <p:spPr bwMode="auto">
          <a:xfrm>
            <a:off x="696912" y="2078562"/>
            <a:ext cx="7403480"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Calibri" panose="020F0502020204030204" pitchFamily="34" charset="0"/>
              </a:rPr>
              <a:t>Move to add the following text into Section 3 of 11bd SFD?</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cs typeface="Arial" panose="020B0604020202020204" pitchFamily="34" charset="0"/>
              </a:rPr>
              <a:t>•</a:t>
            </a:r>
            <a:r>
              <a:rPr kumimoji="0" lang="zh-CN" altLang="zh-CN"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zh-CN" altLang="zh-CN" sz="2000" b="0" i="0" u="none" strike="noStrike" cap="none" normalizeH="0" baseline="0" dirty="0" smtClean="0">
                <a:ln>
                  <a:noFill/>
                </a:ln>
                <a:solidFill>
                  <a:srgbClr val="000000"/>
                </a:solidFill>
                <a:effectLst/>
                <a:latin typeface="Calibri" panose="020F0502020204030204" pitchFamily="34" charset="0"/>
              </a:rPr>
              <a:t>“NGV-LTF-2x, NGV-LTF-1x and Data symbols shall define the same pilot location.”</a:t>
            </a:r>
            <a:endParaRPr kumimoji="0" lang="zh-CN" altLang="zh-CN"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rgbClr val="000000"/>
                </a:solidFill>
                <a:effectLst/>
                <a:latin typeface="Calibri" panose="020F0502020204030204" pitchFamily="34" charset="0"/>
              </a:rPr>
              <a:t>Moved by: Rui Cao</a:t>
            </a:r>
            <a:endParaRPr kumimoji="0" lang="en-US" altLang="zh-CN" sz="20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dirty="0" smtClean="0">
                <a:solidFill>
                  <a:srgbClr val="000000"/>
                </a:solidFill>
                <a:latin typeface="Calibri" panose="020F0502020204030204" pitchFamily="34" charset="0"/>
              </a:rPr>
              <a:t>Seconded: </a:t>
            </a:r>
            <a:r>
              <a:rPr lang="en-US" altLang="zh-CN" sz="2000" dirty="0" err="1" smtClean="0">
                <a:solidFill>
                  <a:srgbClr val="000000"/>
                </a:solidFill>
                <a:latin typeface="Calibri" panose="020F0502020204030204" pitchFamily="34" charset="0"/>
              </a:rPr>
              <a:t>Alessio</a:t>
            </a:r>
            <a:r>
              <a:rPr lang="en-US" altLang="zh-CN" sz="2000" dirty="0" smtClean="0">
                <a:solidFill>
                  <a:srgbClr val="000000"/>
                </a:solidFill>
                <a:latin typeface="Calibri" panose="020F0502020204030204" pitchFamily="34" charset="0"/>
              </a:rPr>
              <a:t> </a:t>
            </a:r>
            <a:r>
              <a:rPr lang="en-US" altLang="zh-CN" sz="2000" dirty="0" err="1" smtClean="0">
                <a:solidFill>
                  <a:srgbClr val="000000"/>
                </a:solidFill>
                <a:latin typeface="Calibri" panose="020F0502020204030204" pitchFamily="34" charset="0"/>
              </a:rPr>
              <a:t>Filippi</a:t>
            </a:r>
            <a:endParaRPr lang="en-US" altLang="zh-CN" sz="2000" dirty="0" smtClean="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Calibri" panose="020F0502020204030204" pitchFamily="34" charset="0"/>
              </a:rPr>
              <a:t>Result:</a:t>
            </a:r>
            <a:r>
              <a:rPr kumimoji="0" lang="en-US" altLang="zh-CN" sz="2000" b="0" i="0" u="none" strike="noStrike" cap="none" normalizeH="0" dirty="0" smtClean="0">
                <a:ln>
                  <a:noFill/>
                </a:ln>
                <a:solidFill>
                  <a:srgbClr val="000000"/>
                </a:solidFill>
                <a:effectLst/>
                <a:latin typeface="Calibri" panose="020F0502020204030204" pitchFamily="34" charset="0"/>
              </a:rPr>
              <a:t> 15Y/0N/5A, PASSED</a:t>
            </a:r>
            <a:endParaRPr kumimoji="0" lang="zh-CN" altLang="zh-CN"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72047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January</a:t>
            </a:r>
            <a:r>
              <a:rPr lang="en-US" dirty="0" smtClean="0"/>
              <a:t> 2020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a:t>
            </a:r>
            <a:r>
              <a:rPr lang="en-US" dirty="0" smtClean="0"/>
              <a:t>70</a:t>
            </a:r>
            <a:r>
              <a:rPr lang="en-US" dirty="0" smtClean="0"/>
              <a:t> </a:t>
            </a:r>
            <a:r>
              <a:rPr lang="en-US" dirty="0"/>
              <a:t>-- </a:t>
            </a:r>
            <a:r>
              <a:rPr lang="en-US" dirty="0" smtClean="0"/>
              <a:t>#</a:t>
            </a:r>
            <a:r>
              <a:rPr lang="en-US" dirty="0" smtClean="0"/>
              <a:t>xx</a:t>
            </a:r>
            <a:endParaRPr lang="en-US" dirty="0" smtClean="0"/>
          </a:p>
          <a:p>
            <a:endParaRPr lang="en-US" dirty="0" smtClean="0"/>
          </a:p>
          <a:p>
            <a:r>
              <a:rPr lang="en-US" dirty="0" smtClean="0"/>
              <a:t>Irvine</a:t>
            </a:r>
            <a:r>
              <a:rPr lang="en-US" dirty="0" smtClean="0"/>
              <a:t>, CA, </a:t>
            </a:r>
            <a:r>
              <a:rPr lang="en-US" dirty="0" smtClean="0"/>
              <a:t>USA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Tree>
    <p:extLst>
      <p:ext uri="{BB962C8B-B14F-4D97-AF65-F5344CB8AC3E}">
        <p14:creationId xmlns:p14="http://schemas.microsoft.com/office/powerpoint/2010/main" val="6652900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smtClean="0"/>
              <a:t>20 </a:t>
            </a:r>
            <a:r>
              <a:rPr lang="en-US" sz="1600" b="0" dirty="0"/>
              <a:t>MHz channel consists of two contiguous 10 MHz channel:</a:t>
            </a:r>
          </a:p>
          <a:p>
            <a:pPr latinLnBrk="1"/>
            <a:r>
              <a:rPr lang="en-US" sz="1600" b="0" dirty="0"/>
              <a:t>-In one 10 MHz channel (denoted as </a:t>
            </a:r>
            <a:r>
              <a:rPr lang="en-US" sz="1600" b="0" i="1" dirty="0"/>
              <a:t>OCB primary channel</a:t>
            </a:r>
            <a:r>
              <a:rPr lang="en-US" sz="1600" b="0" dirty="0"/>
              <a:t>), the channel sensing with PD and ED with NAV setting method shall be applied.</a:t>
            </a:r>
          </a:p>
          <a:p>
            <a:r>
              <a:rPr lang="en-US" sz="1600" b="0" dirty="0"/>
              <a:t>When the </a:t>
            </a:r>
            <a:r>
              <a:rPr lang="en-US" sz="1600" b="0" i="1" dirty="0"/>
              <a:t>OCB primary channel</a:t>
            </a:r>
            <a:r>
              <a:rPr lang="en-US" sz="1600" b="0" dirty="0"/>
              <a:t> is sensed as channel busy, the </a:t>
            </a:r>
            <a:r>
              <a:rPr lang="en-US" sz="1600" b="0" dirty="0" err="1"/>
              <a:t>backoff</a:t>
            </a:r>
            <a:r>
              <a:rPr lang="en-US" sz="1600" b="0" dirty="0"/>
              <a:t> procedure on the </a:t>
            </a:r>
            <a:r>
              <a:rPr lang="en-US" sz="1600" b="0" i="1" dirty="0"/>
              <a:t>OCB primary channel</a:t>
            </a:r>
            <a:r>
              <a:rPr lang="en-US" sz="1600" b="0" dirty="0"/>
              <a:t> shall be same as the </a:t>
            </a:r>
            <a:r>
              <a:rPr lang="en-US" sz="1600" b="0" dirty="0" err="1"/>
              <a:t>backoff</a:t>
            </a:r>
            <a:r>
              <a:rPr lang="en-US" sz="1600" b="0" dirty="0"/>
              <a:t> procedure of 10 MHz transmission</a:t>
            </a:r>
            <a:r>
              <a:rPr lang="en-US" sz="1600" b="0" dirty="0" smtClean="0"/>
              <a:t>.”</a:t>
            </a:r>
            <a:endParaRPr lang="en-US" sz="1600" b="0" dirty="0" smtClean="0"/>
          </a:p>
          <a:p>
            <a:endParaRPr lang="en-US" dirty="0"/>
          </a:p>
          <a:p>
            <a:r>
              <a:rPr lang="en-US" dirty="0" smtClean="0"/>
              <a:t>Mover: </a:t>
            </a:r>
            <a:r>
              <a:rPr lang="en-US" dirty="0"/>
              <a:t>Hanseul Hong</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71</a:t>
            </a:r>
            <a:r>
              <a:rPr lang="en-US" altLang="zh-CN" dirty="0" smtClean="0"/>
              <a:t/>
            </a:r>
            <a:br>
              <a:rPr lang="en-US" altLang="zh-CN" dirty="0" smtClean="0"/>
            </a:br>
            <a:r>
              <a:rPr lang="en-US" altLang="zh-CN" sz="2400" dirty="0" smtClean="0"/>
              <a:t>(</a:t>
            </a:r>
            <a:r>
              <a:rPr lang="en-US" altLang="zh-CN" sz="2400" dirty="0" smtClean="0"/>
              <a:t>DCN:11-19/1973r2 </a:t>
            </a:r>
            <a:r>
              <a:rPr lang="en-US" altLang="zh-CN" sz="2400" dirty="0" smtClean="0"/>
              <a:t>)</a:t>
            </a:r>
          </a:p>
        </p:txBody>
      </p:sp>
    </p:spTree>
    <p:extLst>
      <p:ext uri="{BB962C8B-B14F-4D97-AF65-F5344CB8AC3E}">
        <p14:creationId xmlns:p14="http://schemas.microsoft.com/office/powerpoint/2010/main" val="44809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350696" cy="4113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smtClean="0"/>
              <a:t>When </a:t>
            </a:r>
            <a:r>
              <a:rPr lang="en-US" sz="1600" b="0" dirty="0"/>
              <a:t>OCB secondary channel is sensed busy and the duration of channel busy is not known, </a:t>
            </a:r>
            <a:r>
              <a:rPr lang="en-US" sz="1600" b="0" dirty="0" smtClean="0"/>
              <a:t>      EIFS </a:t>
            </a:r>
            <a:r>
              <a:rPr lang="en-US" sz="1600" b="0" dirty="0"/>
              <a:t>sensing period shall be used.</a:t>
            </a:r>
          </a:p>
          <a:p>
            <a:pPr latinLnBrk="1"/>
            <a:r>
              <a:rPr lang="en-US" sz="1600" b="0" dirty="0"/>
              <a:t>When OCB secondary channel is sensed busy and the duration of channel busy is known, AIFS </a:t>
            </a:r>
            <a:r>
              <a:rPr lang="en-US" sz="1600" b="0" dirty="0" smtClean="0"/>
              <a:t>      sensing </a:t>
            </a:r>
            <a:r>
              <a:rPr lang="en-US" sz="1600" b="0" dirty="0"/>
              <a:t>period shall be used. </a:t>
            </a:r>
          </a:p>
          <a:p>
            <a:pPr latinLnBrk="1"/>
            <a:r>
              <a:rPr lang="en-US" sz="1600" b="0" dirty="0"/>
              <a:t>Note: STA is not required to decode the duration of channel busy on the OCB secondary </a:t>
            </a:r>
            <a:r>
              <a:rPr lang="en-US" sz="1600" b="0" dirty="0" smtClean="0"/>
              <a:t>channel.</a:t>
            </a:r>
            <a:r>
              <a:rPr lang="en-US" sz="1600" b="0" dirty="0" smtClean="0"/>
              <a:t>”</a:t>
            </a:r>
            <a:endParaRPr lang="en-US" sz="1600" b="0" dirty="0" smtClean="0"/>
          </a:p>
          <a:p>
            <a:endParaRPr lang="en-US" dirty="0"/>
          </a:p>
          <a:p>
            <a:r>
              <a:rPr lang="en-US" dirty="0" smtClean="0"/>
              <a:t>Mover: </a:t>
            </a:r>
            <a:r>
              <a:rPr lang="en-US" dirty="0"/>
              <a:t>Hanseul Hong</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72</a:t>
            </a:r>
            <a:r>
              <a:rPr lang="en-US" altLang="zh-CN" dirty="0" smtClean="0"/>
              <a:t/>
            </a:r>
            <a:br>
              <a:rPr lang="en-US" altLang="zh-CN" dirty="0" smtClean="0"/>
            </a:br>
            <a:r>
              <a:rPr lang="en-US" altLang="zh-CN" sz="2400" dirty="0" smtClean="0"/>
              <a:t>(</a:t>
            </a:r>
            <a:r>
              <a:rPr lang="en-US" altLang="zh-CN" sz="2400" dirty="0" smtClean="0"/>
              <a:t>DCN:11-19/1973r2 </a:t>
            </a:r>
            <a:r>
              <a:rPr lang="en-US" altLang="zh-CN" sz="2400" dirty="0" smtClean="0"/>
              <a:t>)</a:t>
            </a:r>
          </a:p>
        </p:txBody>
      </p:sp>
    </p:spTree>
    <p:extLst>
      <p:ext uri="{BB962C8B-B14F-4D97-AF65-F5344CB8AC3E}">
        <p14:creationId xmlns:p14="http://schemas.microsoft.com/office/powerpoint/2010/main" val="17363501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3.2 of the  11bd </a:t>
            </a:r>
            <a:r>
              <a:rPr lang="en-US" dirty="0"/>
              <a:t>SFD </a:t>
            </a:r>
          </a:p>
          <a:p>
            <a:pPr latinLnBrk="1"/>
            <a:r>
              <a:rPr lang="en-US" sz="1800" dirty="0" smtClean="0"/>
              <a:t>“</a:t>
            </a:r>
            <a:r>
              <a:rPr lang="en-US" sz="1600" b="0" dirty="0"/>
              <a:t>The decision of whether the STA is allowed to use 10 MHz fallback mechanism, as specified in the baseline 802.11 specification, is indicated by the upper layer</a:t>
            </a:r>
            <a:r>
              <a:rPr lang="en-US" sz="1600" b="0" dirty="0" smtClean="0"/>
              <a:t>.</a:t>
            </a:r>
            <a:r>
              <a:rPr lang="en-US" sz="1600" b="0" dirty="0" smtClean="0"/>
              <a:t>”</a:t>
            </a:r>
            <a:endParaRPr lang="en-US" sz="1600" b="0" dirty="0" smtClean="0"/>
          </a:p>
          <a:p>
            <a:endParaRPr lang="en-US" dirty="0"/>
          </a:p>
          <a:p>
            <a:r>
              <a:rPr lang="en-US" dirty="0" smtClean="0"/>
              <a:t>Mover: </a:t>
            </a:r>
            <a:r>
              <a:rPr lang="en-US" dirty="0"/>
              <a:t>Hanseul Hong</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73</a:t>
            </a:r>
            <a:r>
              <a:rPr lang="en-US" altLang="zh-CN" dirty="0" smtClean="0"/>
              <a:t/>
            </a:r>
            <a:br>
              <a:rPr lang="en-US" altLang="zh-CN" dirty="0" smtClean="0"/>
            </a:br>
            <a:r>
              <a:rPr lang="en-US" altLang="zh-CN" sz="2400" dirty="0" smtClean="0"/>
              <a:t>(</a:t>
            </a:r>
            <a:r>
              <a:rPr lang="en-US" altLang="zh-CN" sz="2400" dirty="0" smtClean="0"/>
              <a:t>DCN:11-19/1973r2 </a:t>
            </a:r>
            <a:r>
              <a:rPr lang="en-US" altLang="zh-CN" sz="2400" dirty="0" smtClean="0"/>
              <a:t>)</a:t>
            </a:r>
          </a:p>
        </p:txBody>
      </p:sp>
    </p:spTree>
    <p:extLst>
      <p:ext uri="{BB962C8B-B14F-4D97-AF65-F5344CB8AC3E}">
        <p14:creationId xmlns:p14="http://schemas.microsoft.com/office/powerpoint/2010/main" val="14709289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smtClean="0"/>
              <a:t>For </a:t>
            </a:r>
            <a:r>
              <a:rPr lang="en-US" sz="1600" dirty="0"/>
              <a:t>20 MHz operation, the minimum CCA sensitivity on the secondary 10 MHz channel shall be -85 </a:t>
            </a:r>
            <a:r>
              <a:rPr lang="en-US" sz="1600" dirty="0" err="1"/>
              <a:t>dBm</a:t>
            </a:r>
            <a:r>
              <a:rPr lang="en-US" sz="1600" dirty="0"/>
              <a:t> for NGV and legacy 802.11p PPDUs, and shall be -65 </a:t>
            </a:r>
            <a:r>
              <a:rPr lang="en-US" sz="1600" dirty="0" err="1"/>
              <a:t>dBm</a:t>
            </a:r>
            <a:r>
              <a:rPr lang="en-US" sz="1600" dirty="0"/>
              <a:t> for any </a:t>
            </a:r>
            <a:r>
              <a:rPr lang="en-US" sz="1600" dirty="0" smtClean="0"/>
              <a:t>  other signal.”</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74</a:t>
            </a:r>
            <a:r>
              <a:rPr lang="en-US" altLang="zh-CN" dirty="0" smtClean="0"/>
              <a:t/>
            </a:r>
            <a:br>
              <a:rPr lang="en-US" altLang="zh-CN" dirty="0" smtClean="0"/>
            </a:br>
            <a:r>
              <a:rPr lang="en-US" altLang="zh-CN" sz="2400" dirty="0" smtClean="0"/>
              <a:t>(</a:t>
            </a:r>
            <a:r>
              <a:rPr lang="en-US" altLang="zh-CN" sz="2400" dirty="0" smtClean="0"/>
              <a:t>DCN:11-20/0046r4 </a:t>
            </a:r>
            <a:r>
              <a:rPr lang="en-US" altLang="zh-CN" sz="2400" dirty="0" smtClean="0"/>
              <a:t>)</a:t>
            </a:r>
          </a:p>
        </p:txBody>
      </p:sp>
    </p:spTree>
    <p:extLst>
      <p:ext uri="{BB962C8B-B14F-4D97-AF65-F5344CB8AC3E}">
        <p14:creationId xmlns:p14="http://schemas.microsoft.com/office/powerpoint/2010/main" val="40796646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LDPC is the only coding scheme for the data portion of 11bd </a:t>
            </a:r>
            <a:r>
              <a:rPr lang="en-US" sz="1600" dirty="0" smtClean="0"/>
              <a:t>PPDU.”</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75</a:t>
            </a:r>
            <a:r>
              <a:rPr lang="en-US" altLang="zh-CN" dirty="0" smtClean="0"/>
              <a:t/>
            </a:r>
            <a:br>
              <a:rPr lang="en-US" altLang="zh-CN" dirty="0" smtClean="0"/>
            </a:br>
            <a:r>
              <a:rPr lang="en-US" altLang="zh-CN" sz="2400" dirty="0" smtClean="0"/>
              <a:t>(</a:t>
            </a:r>
            <a:r>
              <a:rPr lang="en-US" altLang="zh-CN" sz="2400" dirty="0" smtClean="0"/>
              <a:t>DCN:11-20/0045r3 </a:t>
            </a:r>
            <a:r>
              <a:rPr lang="en-US" altLang="zh-CN" sz="2400" dirty="0" smtClean="0"/>
              <a:t>)</a:t>
            </a:r>
          </a:p>
        </p:txBody>
      </p:sp>
    </p:spTree>
    <p:extLst>
      <p:ext uri="{BB962C8B-B14F-4D97-AF65-F5344CB8AC3E}">
        <p14:creationId xmlns:p14="http://schemas.microsoft.com/office/powerpoint/2010/main" val="231079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Only three </a:t>
            </a:r>
            <a:r>
              <a:rPr lang="en-US" sz="1600" dirty="0" err="1"/>
              <a:t>Midamble</a:t>
            </a:r>
            <a:r>
              <a:rPr lang="en-US" sz="1600" dirty="0"/>
              <a:t> periodicity are defined in 11bd. The fourth option is Reserved</a:t>
            </a:r>
            <a:r>
              <a:rPr lang="en-US" sz="1600" dirty="0" smtClean="0"/>
              <a:t>.”</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76</a:t>
            </a:r>
            <a:r>
              <a:rPr lang="en-US" altLang="zh-CN" dirty="0" smtClean="0"/>
              <a:t/>
            </a:r>
            <a:br>
              <a:rPr lang="en-US" altLang="zh-CN" dirty="0" smtClean="0"/>
            </a:br>
            <a:r>
              <a:rPr lang="en-US" altLang="zh-CN" sz="2400" dirty="0" smtClean="0"/>
              <a:t>(</a:t>
            </a:r>
            <a:r>
              <a:rPr lang="en-US" altLang="zh-CN" sz="2400" dirty="0" smtClean="0"/>
              <a:t>DCN:11-20/0045r3 </a:t>
            </a:r>
            <a:r>
              <a:rPr lang="en-US" altLang="zh-CN" sz="2400" dirty="0" smtClean="0"/>
              <a:t>)</a:t>
            </a:r>
          </a:p>
        </p:txBody>
      </p:sp>
    </p:spTree>
    <p:extLst>
      <p:ext uri="{BB962C8B-B14F-4D97-AF65-F5344CB8AC3E}">
        <p14:creationId xmlns:p14="http://schemas.microsoft.com/office/powerpoint/2010/main" val="34270161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L-STF and L-LTF power boost and repeated NGV-LTF only apply to 11bd transmission using 10MHz bandwidth, one spatial stream and BPSK </a:t>
            </a:r>
            <a:r>
              <a:rPr lang="en-US" sz="1600" dirty="0" smtClean="0"/>
              <a:t>modulation.”</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77</a:t>
            </a:r>
            <a:r>
              <a:rPr lang="en-US" altLang="zh-CN" dirty="0" smtClean="0"/>
              <a:t/>
            </a:r>
            <a:br>
              <a:rPr lang="en-US" altLang="zh-CN" dirty="0" smtClean="0"/>
            </a:br>
            <a:r>
              <a:rPr lang="en-US" altLang="zh-CN" sz="2400" dirty="0" smtClean="0"/>
              <a:t>(</a:t>
            </a:r>
            <a:r>
              <a:rPr lang="en-US" altLang="zh-CN" sz="2400" dirty="0" smtClean="0"/>
              <a:t>DCN:11-20/0045r3 </a:t>
            </a:r>
            <a:r>
              <a:rPr lang="en-US" altLang="zh-CN" sz="2400" dirty="0" smtClean="0"/>
              <a:t>)</a:t>
            </a:r>
          </a:p>
        </p:txBody>
      </p:sp>
    </p:spTree>
    <p:extLst>
      <p:ext uri="{BB962C8B-B14F-4D97-AF65-F5344CB8AC3E}">
        <p14:creationId xmlns:p14="http://schemas.microsoft.com/office/powerpoint/2010/main" val="5740967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NGV-LTF-1x only applies to 11bd transmissions with one spatial stream</a:t>
            </a:r>
            <a:r>
              <a:rPr lang="en-US" sz="1600" dirty="0" smtClean="0"/>
              <a:t>.”</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78</a:t>
            </a:r>
            <a:r>
              <a:rPr lang="en-US" altLang="zh-CN" dirty="0" smtClean="0"/>
              <a:t/>
            </a:r>
            <a:br>
              <a:rPr lang="en-US" altLang="zh-CN" dirty="0" smtClean="0"/>
            </a:br>
            <a:r>
              <a:rPr lang="en-US" altLang="zh-CN" sz="2400" dirty="0" smtClean="0"/>
              <a:t>(</a:t>
            </a:r>
            <a:r>
              <a:rPr lang="en-US" altLang="zh-CN" sz="2400" dirty="0" smtClean="0"/>
              <a:t>DCN:11-20/0045r3 </a:t>
            </a:r>
            <a:r>
              <a:rPr lang="en-US" altLang="zh-CN" sz="2400" dirty="0" smtClean="0"/>
              <a:t>)</a:t>
            </a:r>
          </a:p>
        </p:txBody>
      </p:sp>
    </p:spTree>
    <p:extLst>
      <p:ext uri="{BB962C8B-B14F-4D97-AF65-F5344CB8AC3E}">
        <p14:creationId xmlns:p14="http://schemas.microsoft.com/office/powerpoint/2010/main" val="8017988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990656" cy="4113213"/>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r>
              <a:rPr lang="en-US" sz="1600" dirty="0"/>
              <a:t>NGV SIG includes 2 PHY version bits and 2 Reserved </a:t>
            </a:r>
            <a:r>
              <a:rPr lang="en-US" sz="1600" dirty="0" smtClean="0"/>
              <a:t>bits.”</a:t>
            </a:r>
            <a:endParaRPr lang="en-US" sz="1600" b="0" dirty="0" smtClean="0"/>
          </a:p>
          <a:p>
            <a:endParaRPr lang="en-US" dirty="0"/>
          </a:p>
          <a:p>
            <a:r>
              <a:rPr lang="en-US" dirty="0" smtClean="0"/>
              <a:t>Mover: </a:t>
            </a:r>
            <a:r>
              <a:rPr lang="en-US" dirty="0" smtClean="0"/>
              <a:t>Rui Cao</a:t>
            </a:r>
            <a:endParaRPr lang="en-US" dirty="0" smtClean="0"/>
          </a:p>
          <a:p>
            <a:r>
              <a:rPr lang="en-US" altLang="zh-CN" dirty="0"/>
              <a:t>Second: </a:t>
            </a:r>
          </a:p>
          <a:p>
            <a:r>
              <a:rPr lang="en-US" altLang="zh-CN"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79</a:t>
            </a:r>
            <a:r>
              <a:rPr lang="en-US" altLang="zh-CN" dirty="0" smtClean="0"/>
              <a:t/>
            </a:r>
            <a:br>
              <a:rPr lang="en-US" altLang="zh-CN" dirty="0" smtClean="0"/>
            </a:br>
            <a:r>
              <a:rPr lang="en-US" altLang="zh-CN" sz="2400" dirty="0" smtClean="0"/>
              <a:t>(</a:t>
            </a:r>
            <a:r>
              <a:rPr lang="en-US" altLang="zh-CN" sz="2400" dirty="0" smtClean="0"/>
              <a:t>DCN:11-20/0044r2 </a:t>
            </a:r>
            <a:r>
              <a:rPr lang="en-US" altLang="zh-CN" sz="2400" dirty="0" smtClean="0"/>
              <a:t>)</a:t>
            </a:r>
          </a:p>
        </p:txBody>
      </p:sp>
    </p:spTree>
    <p:extLst>
      <p:ext uri="{BB962C8B-B14F-4D97-AF65-F5344CB8AC3E}">
        <p14:creationId xmlns:p14="http://schemas.microsoft.com/office/powerpoint/2010/main" val="2100288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29088"/>
            <a:ext cx="8568952" cy="5046325"/>
          </a:xfrm>
        </p:spPr>
        <p:txBody>
          <a:bodyPr/>
          <a:lstStyle/>
          <a:p>
            <a:r>
              <a:rPr lang="en-US" sz="2000" dirty="0"/>
              <a:t>Move to include the following text to </a:t>
            </a:r>
            <a:r>
              <a:rPr lang="en-US" sz="2000" dirty="0" smtClean="0"/>
              <a:t>section 3 of the 11bd </a:t>
            </a:r>
            <a:r>
              <a:rPr lang="en-US" sz="2000" dirty="0"/>
              <a:t>SFD </a:t>
            </a:r>
          </a:p>
          <a:p>
            <a:pPr latinLnBrk="1"/>
            <a:r>
              <a:rPr lang="en-US" sz="1800" dirty="0" smtClean="0"/>
              <a:t>“</a:t>
            </a:r>
            <a:r>
              <a:rPr lang="en-US" sz="1600" dirty="0" smtClean="0"/>
              <a:t>The </a:t>
            </a:r>
            <a:r>
              <a:rPr lang="en-US" sz="1600" dirty="0"/>
              <a:t>24-bit NGV SIG content table is defined as below</a:t>
            </a:r>
            <a:r>
              <a:rPr lang="en-US" sz="1600" dirty="0" smtClean="0"/>
              <a:t>.”</a:t>
            </a:r>
          </a:p>
          <a:p>
            <a:pPr latinLnBrk="1"/>
            <a:endParaRPr lang="en-US" sz="1600" dirty="0" smtClean="0"/>
          </a:p>
          <a:p>
            <a:pPr latinLnBrk="1"/>
            <a:endParaRPr lang="en-US" sz="1600" b="0" dirty="0"/>
          </a:p>
          <a:p>
            <a:pPr latinLnBrk="1"/>
            <a:endParaRPr lang="en-US" sz="1600" b="0" dirty="0" smtClean="0"/>
          </a:p>
          <a:p>
            <a:endParaRPr lang="en-US" dirty="0" smtClean="0"/>
          </a:p>
          <a:p>
            <a:endParaRPr lang="en-US" dirty="0"/>
          </a:p>
          <a:p>
            <a:endParaRPr lang="en-US" dirty="0" smtClean="0"/>
          </a:p>
          <a:p>
            <a:endParaRPr lang="en-US" dirty="0"/>
          </a:p>
          <a:p>
            <a:endParaRPr lang="en-US" dirty="0"/>
          </a:p>
          <a:p>
            <a:r>
              <a:rPr lang="en-US" sz="2000" dirty="0" smtClean="0"/>
              <a:t>Mover: </a:t>
            </a:r>
            <a:r>
              <a:rPr lang="en-US" sz="2000" dirty="0" smtClean="0"/>
              <a:t>Rui Cao</a:t>
            </a:r>
            <a:endParaRPr lang="en-US" sz="2000" dirty="0" smtClean="0"/>
          </a:p>
          <a:p>
            <a:r>
              <a:rPr lang="en-US" altLang="zh-CN" sz="2000" dirty="0"/>
              <a:t>Second: </a:t>
            </a:r>
          </a:p>
          <a:p>
            <a:r>
              <a:rPr lang="en-US" altLang="zh-CN" sz="20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454818"/>
            <a:ext cx="7770813" cy="1065213"/>
          </a:xfrm>
        </p:spPr>
        <p:txBody>
          <a:bodyPr/>
          <a:lstStyle/>
          <a:p>
            <a:r>
              <a:rPr lang="en-US" altLang="zh-CN" dirty="0" smtClean="0"/>
              <a:t>FRD&amp;SFD Motion </a:t>
            </a:r>
            <a:r>
              <a:rPr lang="en-US" altLang="zh-CN" dirty="0" smtClean="0"/>
              <a:t>#80</a:t>
            </a:r>
            <a:r>
              <a:rPr lang="en-US" altLang="zh-CN" dirty="0" smtClean="0"/>
              <a:t/>
            </a:r>
            <a:br>
              <a:rPr lang="en-US" altLang="zh-CN" dirty="0" smtClean="0"/>
            </a:br>
            <a:r>
              <a:rPr lang="en-US" altLang="zh-CN" sz="2400" dirty="0" smtClean="0"/>
              <a:t>(</a:t>
            </a:r>
            <a:r>
              <a:rPr lang="en-US" altLang="zh-CN" sz="2400" dirty="0" smtClean="0"/>
              <a:t>DCN:11-20/0044r2 </a:t>
            </a:r>
            <a:r>
              <a:rPr lang="en-US" altLang="zh-CN" sz="2400" dirty="0" smtClean="0"/>
              <a:t>)</a:t>
            </a:r>
          </a:p>
        </p:txBody>
      </p:sp>
      <p:graphicFrame>
        <p:nvGraphicFramePr>
          <p:cNvPr id="2" name="Table 1"/>
          <p:cNvGraphicFramePr>
            <a:graphicFrameLocks noGrp="1"/>
          </p:cNvGraphicFramePr>
          <p:nvPr>
            <p:extLst>
              <p:ext uri="{D42A27DB-BD31-4B8C-83A1-F6EECF244321}">
                <p14:modId xmlns:p14="http://schemas.microsoft.com/office/powerpoint/2010/main" val="2906913088"/>
              </p:ext>
            </p:extLst>
          </p:nvPr>
        </p:nvGraphicFramePr>
        <p:xfrm>
          <a:off x="179512" y="2204864"/>
          <a:ext cx="8603580" cy="3193419"/>
        </p:xfrm>
        <a:graphic>
          <a:graphicData uri="http://schemas.openxmlformats.org/drawingml/2006/table">
            <a:tbl>
              <a:tblPr firstRow="1" firstCol="1" bandRow="1">
                <a:tableStyleId>{5940675A-B579-460E-94D1-54222C63F5DA}</a:tableStyleId>
              </a:tblPr>
              <a:tblGrid>
                <a:gridCol w="720079"/>
                <a:gridCol w="1440160"/>
                <a:gridCol w="1709702"/>
                <a:gridCol w="4733639"/>
              </a:tblGrid>
              <a:tr h="216024">
                <a:tc>
                  <a:txBody>
                    <a:bodyPr/>
                    <a:lstStyle/>
                    <a:p>
                      <a:pPr marL="0" marR="0">
                        <a:spcBef>
                          <a:spcPts val="0"/>
                        </a:spcBef>
                        <a:spcAft>
                          <a:spcPts val="0"/>
                        </a:spcAft>
                      </a:pPr>
                      <a:r>
                        <a:rPr lang="en-US" sz="1100" b="1" dirty="0">
                          <a:effectLst/>
                        </a:rPr>
                        <a:t>Bit</a:t>
                      </a:r>
                      <a:endParaRPr lang="en-US" sz="1100" b="1"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100" b="1" dirty="0">
                          <a:effectLst/>
                        </a:rPr>
                        <a:t>Field</a:t>
                      </a:r>
                      <a:endParaRPr lang="en-US" sz="1100" b="1"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100" b="1" dirty="0">
                          <a:effectLst/>
                        </a:rPr>
                        <a:t>Number of bits</a:t>
                      </a:r>
                      <a:endParaRPr lang="en-US" sz="1100" b="1" dirty="0">
                        <a:effectLst/>
                        <a:latin typeface="Calibri" panose="020F0502020204030204" pitchFamily="34" charset="0"/>
                        <a:ea typeface="Calibri" panose="020F0502020204030204" pitchFamily="34" charset="0"/>
                      </a:endParaRPr>
                    </a:p>
                  </a:txBody>
                  <a:tcPr anchor="ctr"/>
                </a:tc>
                <a:tc>
                  <a:txBody>
                    <a:bodyPr/>
                    <a:lstStyle/>
                    <a:p>
                      <a:pPr marL="0" marR="0">
                        <a:spcBef>
                          <a:spcPts val="0"/>
                        </a:spcBef>
                        <a:spcAft>
                          <a:spcPts val="0"/>
                        </a:spcAft>
                      </a:pPr>
                      <a:r>
                        <a:rPr lang="en-US" sz="1100" b="1" dirty="0">
                          <a:effectLst/>
                        </a:rPr>
                        <a:t>Description</a:t>
                      </a:r>
                      <a:endParaRPr lang="en-US" sz="1100" b="1" dirty="0">
                        <a:effectLst/>
                        <a:latin typeface="Calibri" panose="020F0502020204030204" pitchFamily="34" charset="0"/>
                        <a:ea typeface="Calibri" panose="020F0502020204030204" pitchFamily="34" charset="0"/>
                      </a:endParaRPr>
                    </a:p>
                  </a:txBody>
                  <a:tcPr anchor="ctr"/>
                </a:tc>
              </a:tr>
              <a:tr h="266993">
                <a:tc>
                  <a:txBody>
                    <a:bodyPr/>
                    <a:lstStyle/>
                    <a:p>
                      <a:pPr marL="0" marR="0">
                        <a:spcBef>
                          <a:spcPts val="0"/>
                        </a:spcBef>
                        <a:spcAft>
                          <a:spcPts val="0"/>
                        </a:spcAft>
                      </a:pPr>
                      <a:r>
                        <a:rPr lang="en-US" sz="1100">
                          <a:effectLst/>
                        </a:rPr>
                        <a:t>B0-B1</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PHY version </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Set 0 for 11bd, other three options are reserved for future generations.</a:t>
                      </a:r>
                      <a:endParaRPr lang="en-US" sz="1100">
                        <a:effectLst/>
                        <a:latin typeface="Calibri" panose="020F0502020204030204" pitchFamily="34" charset="0"/>
                        <a:ea typeface="Calibri" panose="020F0502020204030204" pitchFamily="34" charset="0"/>
                      </a:endParaRPr>
                    </a:p>
                  </a:txBody>
                  <a:tcPr/>
                </a:tc>
              </a:tr>
              <a:tr h="266993">
                <a:tc>
                  <a:txBody>
                    <a:bodyPr/>
                    <a:lstStyle/>
                    <a:p>
                      <a:pPr marL="0" marR="0">
                        <a:spcBef>
                          <a:spcPts val="0"/>
                        </a:spcBef>
                        <a:spcAft>
                          <a:spcPts val="0"/>
                        </a:spcAft>
                      </a:pPr>
                      <a:r>
                        <a:rPr lang="en-US" sz="1100">
                          <a:effectLst/>
                        </a:rPr>
                        <a:t>B2</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Bandwidth</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Set 0 for 10MHz, set 1 for 20MHz.</a:t>
                      </a:r>
                      <a:endParaRPr lang="en-US" sz="1100">
                        <a:effectLst/>
                        <a:latin typeface="Calibri" panose="020F0502020204030204" pitchFamily="34" charset="0"/>
                        <a:ea typeface="Calibri" panose="020F0502020204030204" pitchFamily="34" charset="0"/>
                      </a:endParaRPr>
                    </a:p>
                  </a:txBody>
                  <a:tcPr/>
                </a:tc>
              </a:tr>
              <a:tr h="266993">
                <a:tc>
                  <a:txBody>
                    <a:bodyPr/>
                    <a:lstStyle/>
                    <a:p>
                      <a:pPr marL="0" marR="0">
                        <a:spcBef>
                          <a:spcPts val="0"/>
                        </a:spcBef>
                        <a:spcAft>
                          <a:spcPts val="0"/>
                        </a:spcAft>
                      </a:pPr>
                      <a:r>
                        <a:rPr lang="en-US" sz="1100">
                          <a:effectLst/>
                        </a:rPr>
                        <a:t>B3-B6</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MCS</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MCS table</a:t>
                      </a:r>
                      <a:endParaRPr lang="en-US" sz="1100">
                        <a:effectLst/>
                        <a:latin typeface="Calibri" panose="020F0502020204030204" pitchFamily="34" charset="0"/>
                        <a:ea typeface="Calibri" panose="020F0502020204030204" pitchFamily="34" charset="0"/>
                      </a:endParaRPr>
                    </a:p>
                  </a:txBody>
                  <a:tcPr/>
                </a:tc>
              </a:tr>
              <a:tr h="266993">
                <a:tc>
                  <a:txBody>
                    <a:bodyPr/>
                    <a:lstStyle/>
                    <a:p>
                      <a:pPr marL="0" marR="0">
                        <a:spcBef>
                          <a:spcPts val="0"/>
                        </a:spcBef>
                        <a:spcAft>
                          <a:spcPts val="0"/>
                        </a:spcAft>
                      </a:pPr>
                      <a:r>
                        <a:rPr lang="en-US" sz="1100">
                          <a:effectLst/>
                        </a:rPr>
                        <a:t>B7</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Nss</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Set 0 for 1 </a:t>
                      </a:r>
                      <a:r>
                        <a:rPr lang="en-US" sz="1100" dirty="0" err="1">
                          <a:effectLst/>
                        </a:rPr>
                        <a:t>ss</a:t>
                      </a:r>
                      <a:r>
                        <a:rPr lang="en-US" sz="1100" dirty="0">
                          <a:effectLst/>
                        </a:rPr>
                        <a:t>, and set 1 for 2ss.</a:t>
                      </a:r>
                      <a:endParaRPr lang="en-US" sz="1100" dirty="0">
                        <a:effectLst/>
                        <a:latin typeface="Calibri" panose="020F0502020204030204" pitchFamily="34" charset="0"/>
                        <a:ea typeface="Calibri" panose="020F0502020204030204" pitchFamily="34" charset="0"/>
                      </a:endParaRPr>
                    </a:p>
                  </a:txBody>
                  <a:tcPr/>
                </a:tc>
              </a:tr>
              <a:tr h="305514">
                <a:tc>
                  <a:txBody>
                    <a:bodyPr/>
                    <a:lstStyle/>
                    <a:p>
                      <a:pPr marL="0" marR="0">
                        <a:spcBef>
                          <a:spcPts val="0"/>
                        </a:spcBef>
                        <a:spcAft>
                          <a:spcPts val="0"/>
                        </a:spcAft>
                      </a:pPr>
                      <a:r>
                        <a:rPr lang="en-US" sz="1100" dirty="0">
                          <a:effectLst/>
                        </a:rPr>
                        <a:t>B8-B9</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err="1">
                          <a:effectLst/>
                        </a:rPr>
                        <a:t>Midamble</a:t>
                      </a:r>
                      <a:r>
                        <a:rPr lang="en-US" sz="1100" dirty="0">
                          <a:effectLst/>
                        </a:rPr>
                        <a:t> Periodicity</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Set 0 for 4 symbols, set 1 for 8 symbols, set 2 for 16 symbol. Value 3 is reserved. </a:t>
                      </a:r>
                      <a:endParaRPr lang="en-US" sz="1100" dirty="0">
                        <a:effectLst/>
                        <a:latin typeface="Calibri" panose="020F0502020204030204" pitchFamily="34" charset="0"/>
                        <a:ea typeface="Calibri" panose="020F0502020204030204" pitchFamily="34" charset="0"/>
                      </a:endParaRPr>
                    </a:p>
                  </a:txBody>
                  <a:tcPr/>
                </a:tc>
              </a:tr>
              <a:tr h="266993">
                <a:tc>
                  <a:txBody>
                    <a:bodyPr/>
                    <a:lstStyle/>
                    <a:p>
                      <a:pPr marL="0" marR="0">
                        <a:spcBef>
                          <a:spcPts val="0"/>
                        </a:spcBef>
                        <a:spcAft>
                          <a:spcPts val="0"/>
                        </a:spcAft>
                      </a:pPr>
                      <a:r>
                        <a:rPr lang="en-US" sz="1100">
                          <a:effectLst/>
                        </a:rPr>
                        <a:t>B10</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LTF format</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Set 0 for uncompressed LTF; set 1 for compressed LTF.</a:t>
                      </a:r>
                      <a:endParaRPr lang="en-US" sz="1100" dirty="0">
                        <a:effectLst/>
                        <a:latin typeface="Calibri" panose="020F0502020204030204" pitchFamily="34" charset="0"/>
                        <a:ea typeface="Calibri" panose="020F0502020204030204" pitchFamily="34" charset="0"/>
                      </a:endParaRPr>
                    </a:p>
                  </a:txBody>
                  <a:tcPr/>
                </a:tc>
              </a:tr>
              <a:tr h="439753">
                <a:tc>
                  <a:txBody>
                    <a:bodyPr/>
                    <a:lstStyle/>
                    <a:p>
                      <a:pPr marL="0" marR="0">
                        <a:spcBef>
                          <a:spcPts val="0"/>
                        </a:spcBef>
                        <a:spcAft>
                          <a:spcPts val="0"/>
                        </a:spcAft>
                      </a:pPr>
                      <a:r>
                        <a:rPr lang="en-US" sz="1100" dirty="0">
                          <a:effectLst/>
                        </a:rPr>
                        <a:t>B11</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LDPC Extra OFDM Symbol</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Set to 1 if the LDPC PPDU encoding process results in an extra OFDM symbol as described in 21.3.10.5.4 (LDPC coding). Set to 0 otherwise.</a:t>
                      </a:r>
                      <a:endParaRPr lang="en-US" sz="1100" dirty="0">
                        <a:effectLst/>
                        <a:latin typeface="Calibri" panose="020F0502020204030204" pitchFamily="34" charset="0"/>
                        <a:ea typeface="Calibri" panose="020F0502020204030204" pitchFamily="34" charset="0"/>
                      </a:endParaRPr>
                    </a:p>
                  </a:txBody>
                  <a:tcPr/>
                </a:tc>
              </a:tr>
              <a:tr h="301366">
                <a:tc>
                  <a:txBody>
                    <a:bodyPr/>
                    <a:lstStyle/>
                    <a:p>
                      <a:pPr marL="0" marR="0">
                        <a:spcBef>
                          <a:spcPts val="0"/>
                        </a:spcBef>
                        <a:spcAft>
                          <a:spcPts val="0"/>
                        </a:spcAft>
                      </a:pPr>
                      <a:r>
                        <a:rPr lang="en-US" sz="1100" dirty="0">
                          <a:effectLst/>
                        </a:rPr>
                        <a:t>B12-B13</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Reserved</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2</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Reserved and set to 1.</a:t>
                      </a:r>
                      <a:endParaRPr lang="en-US" sz="1100" dirty="0">
                        <a:effectLst/>
                        <a:latin typeface="Calibri" panose="020F0502020204030204" pitchFamily="34" charset="0"/>
                        <a:ea typeface="Calibri" panose="020F0502020204030204" pitchFamily="34" charset="0"/>
                      </a:endParaRPr>
                    </a:p>
                  </a:txBody>
                  <a:tcPr/>
                </a:tc>
              </a:tr>
              <a:tr h="293661">
                <a:tc>
                  <a:txBody>
                    <a:bodyPr/>
                    <a:lstStyle/>
                    <a:p>
                      <a:pPr marL="0" marR="0">
                        <a:spcBef>
                          <a:spcPts val="0"/>
                        </a:spcBef>
                        <a:spcAft>
                          <a:spcPts val="0"/>
                        </a:spcAft>
                      </a:pPr>
                      <a:r>
                        <a:rPr lang="en-US" sz="1100" dirty="0">
                          <a:effectLst/>
                        </a:rPr>
                        <a:t>B14-B17</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CRC</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CRC calculated as in 19.3.9.4.4 (CRC calculation for HTSIG).</a:t>
                      </a:r>
                      <a:endParaRPr lang="en-US" sz="1100" dirty="0">
                        <a:effectLst/>
                        <a:latin typeface="Calibri" panose="020F0502020204030204" pitchFamily="34" charset="0"/>
                        <a:ea typeface="Calibri" panose="020F0502020204030204" pitchFamily="34" charset="0"/>
                      </a:endParaRPr>
                    </a:p>
                  </a:txBody>
                  <a:tcPr/>
                </a:tc>
              </a:tr>
              <a:tr h="210395">
                <a:tc>
                  <a:txBody>
                    <a:bodyPr/>
                    <a:lstStyle/>
                    <a:p>
                      <a:pPr marL="0" marR="0">
                        <a:spcBef>
                          <a:spcPts val="0"/>
                        </a:spcBef>
                        <a:spcAft>
                          <a:spcPts val="0"/>
                        </a:spcAft>
                      </a:pPr>
                      <a:r>
                        <a:rPr lang="en-US" sz="1100" dirty="0">
                          <a:effectLst/>
                        </a:rPr>
                        <a:t>B18-B23</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Tail</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6</a:t>
                      </a:r>
                      <a:endParaRPr lang="en-US" sz="1100" dirty="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Used to terminate the trellis of the convolutional decoder. Set to 0.</a:t>
                      </a:r>
                      <a:endParaRPr lang="en-US" sz="1100" dirty="0">
                        <a:effectLst/>
                        <a:latin typeface="Calibri" panose="020F0502020204030204" pitchFamily="34" charset="0"/>
                        <a:ea typeface="Calibri" panose="020F0502020204030204" pitchFamily="34" charset="0"/>
                      </a:endParaRPr>
                    </a:p>
                  </a:txBody>
                  <a:tcPr/>
                </a:tc>
              </a:tr>
            </a:tbl>
          </a:graphicData>
        </a:graphic>
      </p:graphicFrame>
    </p:spTree>
    <p:extLst>
      <p:ext uri="{BB962C8B-B14F-4D97-AF65-F5344CB8AC3E}">
        <p14:creationId xmlns:p14="http://schemas.microsoft.com/office/powerpoint/2010/main" val="20232969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79276"/>
            <a:ext cx="8568952" cy="4774605"/>
          </a:xfrm>
        </p:spPr>
        <p:txBody>
          <a:bodyPr/>
          <a:lstStyle/>
          <a:p>
            <a:r>
              <a:rPr lang="en-US" sz="2000" dirty="0"/>
              <a:t>Move to include the following text to </a:t>
            </a:r>
            <a:r>
              <a:rPr lang="en-US" sz="2000" dirty="0" smtClean="0"/>
              <a:t>section 3 of the 11bd </a:t>
            </a:r>
            <a:r>
              <a:rPr lang="en-US" sz="2000" dirty="0"/>
              <a:t>SFD </a:t>
            </a:r>
          </a:p>
          <a:p>
            <a:pPr latinLnBrk="1"/>
            <a:r>
              <a:rPr lang="en-US" sz="1800" dirty="0" smtClean="0"/>
              <a:t>“</a:t>
            </a:r>
            <a:r>
              <a:rPr lang="en-US" sz="1600" dirty="0"/>
              <a:t>11bd defines the following MCS </a:t>
            </a:r>
            <a:r>
              <a:rPr lang="en-US" sz="1600" dirty="0" smtClean="0"/>
              <a:t>table.”</a:t>
            </a:r>
          </a:p>
          <a:p>
            <a:pPr latinLnBrk="1"/>
            <a:endParaRPr lang="en-US" sz="1600" dirty="0" smtClean="0"/>
          </a:p>
          <a:p>
            <a:pPr latinLnBrk="1"/>
            <a:endParaRPr lang="en-US" sz="1600" b="0" dirty="0"/>
          </a:p>
          <a:p>
            <a:pPr latinLnBrk="1"/>
            <a:endParaRPr lang="en-US" sz="1600" b="0" dirty="0" smtClean="0"/>
          </a:p>
          <a:p>
            <a:endParaRPr lang="en-US" dirty="0" smtClean="0"/>
          </a:p>
          <a:p>
            <a:endParaRPr lang="en-US" dirty="0"/>
          </a:p>
          <a:p>
            <a:endParaRPr lang="en-US" dirty="0" smtClean="0"/>
          </a:p>
          <a:p>
            <a:endParaRPr lang="en-US" dirty="0"/>
          </a:p>
          <a:p>
            <a:r>
              <a:rPr lang="en-US" sz="2000" dirty="0" smtClean="0"/>
              <a:t>Mover: </a:t>
            </a:r>
            <a:r>
              <a:rPr lang="en-US" sz="2000" dirty="0" smtClean="0"/>
              <a:t>Rui Cao</a:t>
            </a:r>
            <a:endParaRPr lang="en-US" sz="2000" dirty="0" smtClean="0"/>
          </a:p>
          <a:p>
            <a:r>
              <a:rPr lang="en-US" altLang="zh-CN" sz="2000" dirty="0"/>
              <a:t>Second: </a:t>
            </a:r>
          </a:p>
          <a:p>
            <a:r>
              <a:rPr lang="en-US" altLang="zh-CN" sz="20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63587"/>
            <a:ext cx="7770813" cy="1065213"/>
          </a:xfrm>
        </p:spPr>
        <p:txBody>
          <a:bodyPr/>
          <a:lstStyle/>
          <a:p>
            <a:r>
              <a:rPr lang="en-US" altLang="zh-CN" dirty="0" smtClean="0"/>
              <a:t>FRD&amp;SFD Motion </a:t>
            </a:r>
            <a:r>
              <a:rPr lang="en-US" altLang="zh-CN" dirty="0" smtClean="0"/>
              <a:t>#81</a:t>
            </a:r>
            <a:r>
              <a:rPr lang="en-US" altLang="zh-CN" dirty="0" smtClean="0"/>
              <a:t/>
            </a:r>
            <a:br>
              <a:rPr lang="en-US" altLang="zh-CN" dirty="0" smtClean="0"/>
            </a:br>
            <a:r>
              <a:rPr lang="en-US" altLang="zh-CN" sz="2400" dirty="0" smtClean="0"/>
              <a:t>(</a:t>
            </a:r>
            <a:r>
              <a:rPr lang="en-US" altLang="zh-CN" sz="2400" dirty="0" smtClean="0"/>
              <a:t>DCN:11-20/0044r2 </a:t>
            </a:r>
            <a:r>
              <a:rPr lang="en-US" altLang="zh-CN" sz="2400" dirty="0" smtClean="0"/>
              <a:t>)</a:t>
            </a:r>
          </a:p>
        </p:txBody>
      </p:sp>
      <p:graphicFrame>
        <p:nvGraphicFramePr>
          <p:cNvPr id="8" name="Table 7"/>
          <p:cNvGraphicFramePr>
            <a:graphicFrameLocks noGrp="1"/>
          </p:cNvGraphicFramePr>
          <p:nvPr>
            <p:extLst>
              <p:ext uri="{D42A27DB-BD31-4B8C-83A1-F6EECF244321}">
                <p14:modId xmlns:p14="http://schemas.microsoft.com/office/powerpoint/2010/main" val="819655802"/>
              </p:ext>
            </p:extLst>
          </p:nvPr>
        </p:nvGraphicFramePr>
        <p:xfrm>
          <a:off x="4389462" y="2264256"/>
          <a:ext cx="2990850" cy="3108960"/>
        </p:xfrm>
        <a:graphic>
          <a:graphicData uri="http://schemas.openxmlformats.org/drawingml/2006/table">
            <a:tbl>
              <a:tblPr firstRow="1" firstCol="1" bandRow="1">
                <a:tableStyleId>{5940675A-B579-460E-94D1-54222C63F5DA}</a:tableStyleId>
              </a:tblPr>
              <a:tblGrid>
                <a:gridCol w="876300"/>
                <a:gridCol w="1200150"/>
                <a:gridCol w="914400"/>
              </a:tblGrid>
              <a:tr h="176530">
                <a:tc>
                  <a:txBody>
                    <a:bodyPr/>
                    <a:lstStyle/>
                    <a:p>
                      <a:pPr marL="0" marR="0">
                        <a:spcBef>
                          <a:spcPts val="0"/>
                        </a:spcBef>
                        <a:spcAft>
                          <a:spcPts val="0"/>
                        </a:spcAft>
                      </a:pPr>
                      <a:r>
                        <a:rPr lang="en-US" sz="1100">
                          <a:effectLst/>
                        </a:rPr>
                        <a:t>MCS index</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Modulation</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Code rate</a:t>
                      </a:r>
                      <a:endParaRPr lang="en-US" sz="1100">
                        <a:effectLst/>
                        <a:latin typeface="Calibri" panose="020F0502020204030204" pitchFamily="34" charset="0"/>
                        <a:ea typeface="Calibri" panose="020F0502020204030204" pitchFamily="34" charset="0"/>
                      </a:endParaRPr>
                    </a:p>
                  </a:txBody>
                  <a:tcPr/>
                </a:tc>
              </a:tr>
              <a:tr h="193675">
                <a:tc>
                  <a:txBody>
                    <a:bodyPr/>
                    <a:lstStyle/>
                    <a:p>
                      <a:pPr marL="0" marR="0">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BPSK</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QPSK</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QPSK</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16QAM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½</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16QAM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64QAM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5/6</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256QAM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¾</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256QAM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5/6</a:t>
                      </a:r>
                      <a:endParaRPr lang="en-US" sz="1100">
                        <a:effectLst/>
                        <a:latin typeface="Calibri" panose="020F0502020204030204" pitchFamily="34" charset="0"/>
                        <a:ea typeface="Calibri" panose="020F0502020204030204" pitchFamily="34" charset="0"/>
                      </a:endParaRPr>
                    </a:p>
                  </a:txBody>
                  <a:tcPr/>
                </a:tc>
              </a:tr>
              <a:tr h="0">
                <a:tc>
                  <a:txBody>
                    <a:bodyPr/>
                    <a:lstStyle/>
                    <a:p>
                      <a:pPr marL="0" marR="0">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a:effectLst/>
                        </a:rPr>
                        <a:t>BPSK with DCM</a:t>
                      </a:r>
                      <a:endParaRPr lang="en-US" sz="1100">
                        <a:effectLst/>
                        <a:latin typeface="Calibri" panose="020F0502020204030204" pitchFamily="34" charset="0"/>
                        <a:ea typeface="Calibri" panose="020F0502020204030204" pitchFamily="34" charset="0"/>
                      </a:endParaRPr>
                    </a:p>
                  </a:txBody>
                  <a:tcPr/>
                </a:tc>
                <a:tc>
                  <a:txBody>
                    <a:bodyPr/>
                    <a:lstStyle/>
                    <a:p>
                      <a:pPr marL="0" marR="0">
                        <a:spcBef>
                          <a:spcPts val="0"/>
                        </a:spcBef>
                        <a:spcAft>
                          <a:spcPts val="0"/>
                        </a:spcAft>
                      </a:pPr>
                      <a:r>
                        <a:rPr lang="en-US" sz="1100" dirty="0">
                          <a:effectLst/>
                        </a:rPr>
                        <a:t>1/2</a:t>
                      </a:r>
                      <a:endParaRPr lang="en-US" sz="1100" dirty="0">
                        <a:effectLst/>
                        <a:latin typeface="Calibri" panose="020F0502020204030204" pitchFamily="34" charset="0"/>
                        <a:ea typeface="Calibri" panose="020F0502020204030204" pitchFamily="34" charset="0"/>
                      </a:endParaRPr>
                    </a:p>
                  </a:txBody>
                  <a:tcPr/>
                </a:tc>
              </a:tr>
            </a:tbl>
          </a:graphicData>
        </a:graphic>
      </p:graphicFrame>
    </p:spTree>
    <p:extLst>
      <p:ext uri="{BB962C8B-B14F-4D97-AF65-F5344CB8AC3E}">
        <p14:creationId xmlns:p14="http://schemas.microsoft.com/office/powerpoint/2010/main" val="92834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endParaRPr lang="en-US" dirty="0" smtClean="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#82</a:t>
            </a:r>
            <a:r>
              <a:rPr lang="en-US" altLang="zh-CN" dirty="0" smtClean="0"/>
              <a:t/>
            </a:r>
            <a:br>
              <a:rPr lang="en-US" altLang="zh-CN" dirty="0" smtClean="0"/>
            </a:br>
            <a:r>
              <a:rPr lang="en-US" altLang="zh-CN" sz="2400" dirty="0" smtClean="0"/>
              <a:t>(</a:t>
            </a:r>
            <a:r>
              <a:rPr lang="en-US" altLang="zh-CN" sz="2400" dirty="0" smtClean="0"/>
              <a:t>DCN:11-19/1863r2 </a:t>
            </a:r>
            <a:r>
              <a:rPr lang="en-US" altLang="zh-CN" sz="2400" dirty="0" smtClean="0"/>
              <a:t>)</a:t>
            </a:r>
          </a:p>
        </p:txBody>
      </p:sp>
      <p:pic>
        <p:nvPicPr>
          <p:cNvPr id="614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15902"/>
            <a:ext cx="59912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5164" y="2967303"/>
            <a:ext cx="50673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5393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#83</a:t>
            </a:r>
            <a:r>
              <a:rPr lang="en-US" altLang="zh-CN" dirty="0" smtClean="0"/>
              <a:t/>
            </a:r>
            <a:br>
              <a:rPr lang="en-US" altLang="zh-CN" dirty="0" smtClean="0"/>
            </a:br>
            <a:r>
              <a:rPr lang="en-US" altLang="zh-CN" sz="2400" dirty="0" smtClean="0"/>
              <a:t>(</a:t>
            </a:r>
            <a:r>
              <a:rPr lang="en-US" altLang="zh-CN" sz="2400" dirty="0" smtClean="0"/>
              <a:t>DCN:11-19/1863r2 </a:t>
            </a:r>
            <a:r>
              <a:rPr lang="en-US" altLang="zh-CN" sz="2400" dirty="0" smtClean="0"/>
              <a:t>)</a:t>
            </a:r>
          </a:p>
        </p:txBody>
      </p:sp>
      <p:pic>
        <p:nvPicPr>
          <p:cNvPr id="7170" name="Picture 5"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20888"/>
            <a:ext cx="6597275"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34555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#84</a:t>
            </a:r>
            <a:r>
              <a:rPr lang="en-US" altLang="zh-CN" dirty="0" smtClean="0"/>
              <a:t/>
            </a:r>
            <a:br>
              <a:rPr lang="en-US" altLang="zh-CN" dirty="0" smtClean="0"/>
            </a:br>
            <a:r>
              <a:rPr lang="en-US" altLang="zh-CN" sz="2400" dirty="0" smtClean="0"/>
              <a:t>(</a:t>
            </a:r>
            <a:r>
              <a:rPr lang="en-US" altLang="zh-CN" sz="2400" dirty="0" smtClean="0"/>
              <a:t>DCN:11-19/1863r2 </a:t>
            </a:r>
            <a:r>
              <a:rPr lang="en-US" altLang="zh-CN" sz="2400" dirty="0" smtClean="0"/>
              <a:t>)</a:t>
            </a:r>
          </a:p>
        </p:txBody>
      </p:sp>
      <p:pic>
        <p:nvPicPr>
          <p:cNvPr id="8194" name="Picture 8"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20888"/>
            <a:ext cx="6724107"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2367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#85</a:t>
            </a:r>
            <a:r>
              <a:rPr lang="en-US" altLang="zh-CN" dirty="0" smtClean="0"/>
              <a:t/>
            </a:r>
            <a:br>
              <a:rPr lang="en-US" altLang="zh-CN" dirty="0" smtClean="0"/>
            </a:br>
            <a:r>
              <a:rPr lang="en-US" altLang="zh-CN" sz="2400" dirty="0" smtClean="0"/>
              <a:t>(</a:t>
            </a:r>
            <a:r>
              <a:rPr lang="en-US" altLang="zh-CN" sz="2400" dirty="0" smtClean="0"/>
              <a:t>DCN:11-19/1863r2 </a:t>
            </a:r>
            <a:r>
              <a:rPr lang="en-US" altLang="zh-CN" sz="2400" dirty="0" smtClean="0"/>
              <a:t>)</a:t>
            </a:r>
          </a:p>
        </p:txBody>
      </p:sp>
      <p:pic>
        <p:nvPicPr>
          <p:cNvPr id="9218" name="Picture 10"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11" y="2636912"/>
            <a:ext cx="7278569"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296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#86</a:t>
            </a:r>
            <a:r>
              <a:rPr lang="en-US" altLang="zh-CN" dirty="0" smtClean="0"/>
              <a:t/>
            </a:r>
            <a:br>
              <a:rPr lang="en-US" altLang="zh-CN" dirty="0" smtClean="0"/>
            </a:br>
            <a:r>
              <a:rPr lang="en-US" altLang="zh-CN" sz="2400" dirty="0" smtClean="0"/>
              <a:t>(</a:t>
            </a:r>
            <a:r>
              <a:rPr lang="en-US" altLang="zh-CN" sz="2400" dirty="0" smtClean="0"/>
              <a:t>DCN:11-19/1863r2 </a:t>
            </a:r>
            <a:r>
              <a:rPr lang="en-US" altLang="zh-CN" sz="2400" dirty="0" smtClean="0"/>
              <a:t>)</a:t>
            </a:r>
          </a:p>
        </p:txBody>
      </p:sp>
      <p:pic>
        <p:nvPicPr>
          <p:cNvPr id="10242" name="Picture 12" descr="image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420888"/>
            <a:ext cx="47339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8564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13894"/>
            <a:ext cx="8352928" cy="4861520"/>
          </a:xfrm>
        </p:spPr>
        <p:txBody>
          <a:bodyPr/>
          <a:lstStyle/>
          <a:p>
            <a:r>
              <a:rPr lang="en-US" dirty="0"/>
              <a:t>Move to include the following text to </a:t>
            </a:r>
            <a:r>
              <a:rPr lang="en-US" dirty="0" smtClean="0"/>
              <a:t>section 3 of the 11bd </a:t>
            </a:r>
            <a:r>
              <a:rPr lang="en-US" dirty="0"/>
              <a:t>SFD </a:t>
            </a:r>
          </a:p>
          <a:p>
            <a:pPr latinLnBrk="1"/>
            <a:r>
              <a:rPr lang="en-US" sz="1800" dirty="0" smtClean="0"/>
              <a:t>“</a:t>
            </a:r>
          </a:p>
          <a:p>
            <a:pPr latinLnBrk="1"/>
            <a:endParaRPr lang="en-US" sz="1800" dirty="0"/>
          </a:p>
          <a:p>
            <a:endParaRPr lang="en-US" dirty="0"/>
          </a:p>
          <a:p>
            <a:endParaRPr lang="en-US" dirty="0" smtClean="0"/>
          </a:p>
          <a:p>
            <a:endParaRPr lang="en-US" dirty="0"/>
          </a:p>
          <a:p>
            <a:endParaRPr lang="en-US" dirty="0" smtClean="0"/>
          </a:p>
          <a:p>
            <a:endParaRPr lang="en-US" dirty="0" smtClean="0"/>
          </a:p>
          <a:p>
            <a:r>
              <a:rPr lang="en-US" sz="1800" dirty="0" smtClean="0"/>
              <a:t>Mover</a:t>
            </a:r>
            <a:r>
              <a:rPr lang="en-US" sz="1800" dirty="0" smtClean="0"/>
              <a:t>: </a:t>
            </a:r>
            <a:r>
              <a:rPr lang="en-US" sz="1800" dirty="0" err="1" smtClean="0"/>
              <a:t>Yujin</a:t>
            </a:r>
            <a:r>
              <a:rPr lang="en-US" sz="1800" dirty="0" smtClean="0"/>
              <a:t> Noh</a:t>
            </a:r>
            <a:endParaRPr lang="en-US" sz="1800" dirty="0" smtClean="0"/>
          </a:p>
          <a:p>
            <a:r>
              <a:rPr lang="en-US" altLang="zh-CN" sz="1800" dirty="0"/>
              <a:t>Second: </a:t>
            </a:r>
          </a:p>
          <a:p>
            <a:r>
              <a:rPr lang="en-US" altLang="zh-CN" sz="1800" dirty="0"/>
              <a:t>Result: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548680"/>
            <a:ext cx="7770813" cy="1065213"/>
          </a:xfrm>
        </p:spPr>
        <p:txBody>
          <a:bodyPr/>
          <a:lstStyle/>
          <a:p>
            <a:r>
              <a:rPr lang="en-US" altLang="zh-CN" dirty="0" smtClean="0"/>
              <a:t>FRD&amp;SFD Motion </a:t>
            </a:r>
            <a:r>
              <a:rPr lang="en-US" altLang="zh-CN" dirty="0" smtClean="0"/>
              <a:t>#87</a:t>
            </a:r>
            <a:r>
              <a:rPr lang="en-US" altLang="zh-CN" dirty="0" smtClean="0"/>
              <a:t/>
            </a:r>
            <a:br>
              <a:rPr lang="en-US" altLang="zh-CN" dirty="0" smtClean="0"/>
            </a:br>
            <a:r>
              <a:rPr lang="en-US" altLang="zh-CN" sz="2400" dirty="0" smtClean="0"/>
              <a:t>(</a:t>
            </a:r>
            <a:r>
              <a:rPr lang="en-US" altLang="zh-CN" sz="2400" dirty="0" smtClean="0"/>
              <a:t>DCN:11-19/1864r1 </a:t>
            </a:r>
            <a:r>
              <a:rPr lang="en-US" altLang="zh-CN" sz="2400" dirty="0" smtClean="0"/>
              <a:t>)</a:t>
            </a:r>
          </a:p>
        </p:txBody>
      </p:sp>
      <p:pic>
        <p:nvPicPr>
          <p:cNvPr id="11266" name="Picture 2" descr="For a 10 MHz PPDU transmissions,&#10;〖    τ〗_(k, 10) = 1&#10;   &#10;For a 20 MHz PPDU transmissions,&#10;&#10;&#10;&#10;&#10;Where BW is channel bandwidth &#10;             k is subcarrier indices&#10;&#10;&#1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62237"/>
            <a:ext cx="5895975" cy="2692400"/>
          </a:xfrm>
          <a:prstGeom prst="rect">
            <a:avLst/>
          </a:prstGeom>
          <a:noFill/>
          <a:extLst>
            <a:ext uri="{909E8E84-426E-40DD-AFC4-6F175D3DCCD1}">
              <a14:hiddenFill xmlns:a14="http://schemas.microsoft.com/office/drawing/2010/main">
                <a:solidFill>
                  <a:srgbClr val="FFFFFF"/>
                </a:solidFill>
              </a14:hiddenFill>
            </a:ext>
          </a:extLst>
        </p:spPr>
      </p:pic>
      <p:pic>
        <p:nvPicPr>
          <p:cNvPr id="11265" name="Picture 1" descr="〖 τ〗_(k, 20)= {█(1,  k&lt;0@j,  k ≥0, )┤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9181" y="3560762"/>
            <a:ext cx="1747838" cy="4889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475656" y="22050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914400" algn="l"/>
              </a:tabLst>
              <a:defRPr>
                <a:solidFill>
                  <a:schemeClr val="tx1"/>
                </a:solidFill>
                <a:latin typeface="Arial" panose="020B0604020202020204" pitchFamily="34" charset="0"/>
              </a:defRPr>
            </a:lvl1pPr>
            <a:lvl2pPr marL="457200">
              <a:tabLst>
                <a:tab pos="914400" algn="l"/>
              </a:tabLst>
              <a:defRPr>
                <a:solidFill>
                  <a:schemeClr val="tx1"/>
                </a:solidFill>
                <a:latin typeface="Arial" panose="020B0604020202020204" pitchFamily="34" charset="0"/>
              </a:defRPr>
            </a:lvl2pPr>
            <a:lvl3pPr marL="914400">
              <a:tabLst>
                <a:tab pos="914400" algn="l"/>
              </a:tabLst>
              <a:defRPr>
                <a:solidFill>
                  <a:schemeClr val="tx1"/>
                </a:solidFill>
                <a:latin typeface="Arial" panose="020B0604020202020204" pitchFamily="34" charset="0"/>
              </a:defRPr>
            </a:lvl3pPr>
            <a:lvl4pPr marL="1371600">
              <a:tabLst>
                <a:tab pos="914400" algn="l"/>
              </a:tabLst>
              <a:defRPr>
                <a:solidFill>
                  <a:schemeClr val="tx1"/>
                </a:solidFill>
                <a:latin typeface="Arial" panose="020B0604020202020204" pitchFamily="34" charset="0"/>
              </a:defRPr>
            </a:lvl4pPr>
            <a:lvl5pPr marL="1828800">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GB" alt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function </a:t>
            </a:r>
            <a:r>
              <a:rPr kumimoji="0" lang="en-GB" altLang="en-US" sz="1200" b="0" i="1" u="none" strike="noStrike" cap="none" normalizeH="0" baseline="0" smtClean="0">
                <a:ln>
                  <a:noFill/>
                </a:ln>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τ</a:t>
            </a:r>
            <a:r>
              <a:rPr kumimoji="0" lang="en-US" altLang="en-US" sz="1200" b="0" i="1" u="none" strike="noStrike" cap="none" normalizeH="0" baseline="0" smtClean="0">
                <a:ln>
                  <a:noFill/>
                </a:ln>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k, </a:t>
            </a:r>
            <a:r>
              <a:rPr kumimoji="0" lang="en-US" altLang="en-US" sz="1200" b="0" i="0" u="none" strike="noStrike" cap="none" normalizeH="0" baseline="0" smtClean="0">
                <a:ln>
                  <a:noFill/>
                </a:ln>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BW</a:t>
            </a:r>
            <a:r>
              <a:rPr kumimoji="0" lang="en-GB" alt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is used to represent a rotation of the tones. </a:t>
            </a:r>
            <a:endParaRPr kumimoji="0" lang="en-US"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2390056" y="2662237"/>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66767308"/>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8951</TotalTime>
  <Words>5008</Words>
  <Application>Microsoft Office PowerPoint</Application>
  <PresentationFormat>On-screen Show (4:3)</PresentationFormat>
  <Paragraphs>1191</Paragraphs>
  <Slides>95</Slides>
  <Notes>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95</vt:i4>
      </vt:variant>
    </vt:vector>
  </HeadingPairs>
  <TitlesOfParts>
    <vt:vector size="108"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tabled, see minutes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lpstr>November 2019  FRD &amp; SFD Motions</vt:lpstr>
      <vt:lpstr>FRD&amp;SFD Motion #55 (DCN:11-19/1805r1)</vt:lpstr>
      <vt:lpstr>FRD&amp;SFD Motion #56 (DCN:11-19/1849r3)</vt:lpstr>
      <vt:lpstr>FRD&amp;SFD Motion #57 (DCN:11-19/1849r3)</vt:lpstr>
      <vt:lpstr>FRD&amp;SFD Motion #58 (DCN:11-19/1849r3)</vt:lpstr>
      <vt:lpstr>FRD&amp;SFD Motion #59 (DCN:11-19/1826r2)</vt:lpstr>
      <vt:lpstr>FRD&amp;SFD Motion #60 (DCN:11-19/1826r2)</vt:lpstr>
      <vt:lpstr>FRD&amp;SFD Motion #61 (DCN:11-19/1826r2)</vt:lpstr>
      <vt:lpstr>FRD&amp;SFD Motion #62 (DCN:11-19/1784r2)</vt:lpstr>
      <vt:lpstr>FRD&amp;SFD Motion #63 (DCN:11-19/1824r1)</vt:lpstr>
      <vt:lpstr>FRD&amp;SFD Motion #64 (DCN:11-19/1824r1)</vt:lpstr>
      <vt:lpstr>FRD&amp;SFD Motion #65 (DCN:11-19/1824r1)</vt:lpstr>
      <vt:lpstr>FRD&amp;SFD Motion #66 (DCN:11-19/1824r1)</vt:lpstr>
      <vt:lpstr>FRD&amp;SFD Motion #67 (DCN:11-19/1824r1)</vt:lpstr>
      <vt:lpstr>FRD&amp;SFD Motion #68 (DCN:11-19/1824r1)</vt:lpstr>
      <vt:lpstr>FRD&amp;SFD Motion #69 (DCN:11-19/1824r1)</vt:lpstr>
      <vt:lpstr>FRD&amp;SFD Motion #70 (DCN:11-19/1824r1)</vt:lpstr>
      <vt:lpstr>January 2020  FRD &amp; SFD Motions</vt:lpstr>
      <vt:lpstr>FRD&amp;SFD Motion #71 (DCN:11-19/1973r2 )</vt:lpstr>
      <vt:lpstr>FRD&amp;SFD Motion #72 (DCN:11-19/1973r2 )</vt:lpstr>
      <vt:lpstr>FRD&amp;SFD Motion #73 (DCN:11-19/1973r2 )</vt:lpstr>
      <vt:lpstr>FRD&amp;SFD Motion #74 (DCN:11-20/0046r4 )</vt:lpstr>
      <vt:lpstr>FRD&amp;SFD Motion #75 (DCN:11-20/0045r3 )</vt:lpstr>
      <vt:lpstr>FRD&amp;SFD Motion #76 (DCN:11-20/0045r3 )</vt:lpstr>
      <vt:lpstr>FRD&amp;SFD Motion #77 (DCN:11-20/0045r3 )</vt:lpstr>
      <vt:lpstr>FRD&amp;SFD Motion #78 (DCN:11-20/0045r3 )</vt:lpstr>
      <vt:lpstr>FRD&amp;SFD Motion #79 (DCN:11-20/0044r2 )</vt:lpstr>
      <vt:lpstr>FRD&amp;SFD Motion #80 (DCN:11-20/0044r2 )</vt:lpstr>
      <vt:lpstr>FRD&amp;SFD Motion #81 (DCN:11-20/0044r2 )</vt:lpstr>
      <vt:lpstr>FRD&amp;SFD Motion #82 (DCN:11-19/1863r2 )</vt:lpstr>
      <vt:lpstr>FRD&amp;SFD Motion #83 (DCN:11-19/1863r2 )</vt:lpstr>
      <vt:lpstr>FRD&amp;SFD Motion #84 (DCN:11-19/1863r2 )</vt:lpstr>
      <vt:lpstr>FRD&amp;SFD Motion #85 (DCN:11-19/1863r2 )</vt:lpstr>
      <vt:lpstr>FRD&amp;SFD Motion #86 (DCN:11-19/1863r2 )</vt:lpstr>
      <vt:lpstr>FRD&amp;SFD Motion #87 (DCN:11-19/1864r1 )</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382</cp:revision>
  <cp:lastPrinted>1601-01-01T00:00:00Z</cp:lastPrinted>
  <dcterms:created xsi:type="dcterms:W3CDTF">2019-01-14T15:07:49Z</dcterms:created>
  <dcterms:modified xsi:type="dcterms:W3CDTF">2020-01-16T18:26:50Z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16ab9d0b-7acc-45b1-b8d1-4149d2e73c65</vt:lpwstr>
  </property>
  <property fmtid="{D5CDD505-2E9C-101B-9397-08002B2CF9AE}" pid="3" name="CTP_TimeStamp">
    <vt:lpwstr>2020-01-16 18:26:50Z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