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80"/>
  </p:notesMasterIdLst>
  <p:handoutMasterIdLst>
    <p:handoutMasterId r:id="rId81"/>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 id="400" r:id="rId63"/>
    <p:sldId id="401" r:id="rId64"/>
    <p:sldId id="402" r:id="rId65"/>
    <p:sldId id="404" r:id="rId66"/>
    <p:sldId id="405" r:id="rId67"/>
    <p:sldId id="403" r:id="rId68"/>
    <p:sldId id="406" r:id="rId69"/>
    <p:sldId id="407" r:id="rId70"/>
    <p:sldId id="408" r:id="rId71"/>
    <p:sldId id="412" r:id="rId72"/>
    <p:sldId id="413" r:id="rId73"/>
    <p:sldId id="414" r:id="rId74"/>
    <p:sldId id="415" r:id="rId75"/>
    <p:sldId id="409" r:id="rId76"/>
    <p:sldId id="417" r:id="rId77"/>
    <p:sldId id="418" r:id="rId78"/>
    <p:sldId id="419" r:id="rId7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 name="2019-11-Kona, HI, USA" id="{CC5BE49C-10C0-4A52-B162-3997D9916F9B}">
          <p14:sldIdLst>
            <p14:sldId id="400"/>
            <p14:sldId id="401"/>
            <p14:sldId id="402"/>
            <p14:sldId id="404"/>
            <p14:sldId id="405"/>
            <p14:sldId id="403"/>
            <p14:sldId id="406"/>
            <p14:sldId id="407"/>
            <p14:sldId id="408"/>
            <p14:sldId id="412"/>
            <p14:sldId id="413"/>
            <p14:sldId id="414"/>
            <p14:sldId id="415"/>
            <p14:sldId id="409"/>
            <p14:sldId id="417"/>
            <p14:sldId id="418"/>
            <p14:sldId id="4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914" autoAdjust="0"/>
  </p:normalViewPr>
  <p:slideViewPr>
    <p:cSldViewPr>
      <p:cViewPr varScale="1">
        <p:scale>
          <a:sx n="100" d="100"/>
          <a:sy n="100" d="100"/>
        </p:scale>
        <p:origin x="864" y="72"/>
      </p:cViewPr>
      <p:guideLst>
        <p:guide orient="horz" pos="2160"/>
        <p:guide pos="2880"/>
      </p:guideLst>
    </p:cSldViewPr>
  </p:slideViewPr>
  <p:outlineViewPr>
    <p:cViewPr varScale="1">
      <p:scale>
        <a:sx n="170" d="200"/>
        <a:sy n="170" d="200"/>
      </p:scale>
      <p:origin x="0" y="-29063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9915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802.11-19/0514r12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11/14/2019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419"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a16="http://schemas.microsoft.com/office/drawing/2014/main" xmlns=""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a16="http://schemas.microsoft.com/office/drawing/2014/main" xmlns=""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xmlns=""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a16="http://schemas.microsoft.com/office/drawing/2014/main" xmlns=""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a16="http://schemas.microsoft.com/office/drawing/2014/main" xmlns=""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a16="http://schemas.microsoft.com/office/drawing/2014/main" xmlns=""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xmlns=""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a16="http://schemas.microsoft.com/office/drawing/2014/main" xmlns=""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a16="http://schemas.microsoft.com/office/drawing/2014/main" xmlns=""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a16="http://schemas.microsoft.com/office/drawing/2014/main" xmlns=""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xmlns=""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a16="http://schemas.microsoft.com/office/drawing/2014/main" xmlns=""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8C2-BD4E-C04D-86FA-C2153299CB6B}"/>
              </a:ext>
            </a:extLst>
          </p:cNvPr>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a16="http://schemas.microsoft.com/office/drawing/2014/main" xmlns="" id="{A399D6F5-854A-7B4F-B2C4-76BCE0163A5B}"/>
              </a:ext>
            </a:extLst>
          </p:cNvPr>
          <p:cNvSpPr>
            <a:spLocks noGrp="1"/>
          </p:cNvSpPr>
          <p:nvPr>
            <p:ph type="body" idx="1"/>
          </p:nvPr>
        </p:nvSpPr>
        <p:spPr/>
        <p:txBody>
          <a:bodyPr/>
          <a:lstStyle/>
          <a:p>
            <a:r>
              <a:rPr lang="en-US" dirty="0"/>
              <a:t>Motion </a:t>
            </a:r>
            <a:r>
              <a:rPr lang="en-US" dirty="0" smtClean="0"/>
              <a:t>#27 </a:t>
            </a:r>
            <a:r>
              <a:rPr lang="en-US"/>
              <a:t>-- </a:t>
            </a:r>
            <a:r>
              <a:rPr lang="en-US" smtClean="0"/>
              <a:t>#54</a:t>
            </a:r>
            <a:endParaRPr lang="en-US" dirty="0"/>
          </a:p>
          <a:p>
            <a:endParaRPr lang="en-US" dirty="0"/>
          </a:p>
          <a:p>
            <a:r>
              <a:rPr lang="en-US" dirty="0" smtClean="0"/>
              <a:t>Hanoi, Vietnam</a:t>
            </a:r>
            <a:endParaRPr lang="en-US" dirty="0"/>
          </a:p>
        </p:txBody>
      </p:sp>
      <p:sp>
        <p:nvSpPr>
          <p:cNvPr id="4" name="Date Placeholder 3">
            <a:extLst>
              <a:ext uri="{FF2B5EF4-FFF2-40B4-BE49-F238E27FC236}">
                <a16:creationId xmlns:a16="http://schemas.microsoft.com/office/drawing/2014/main" xmlns=""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xmlns=""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a16="http://schemas.microsoft.com/office/drawing/2014/main" xmlns=""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 xmlns:a16="http://schemas.microsoft.com/office/drawing/2014/main"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206576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204354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extLst>
      <p:ext uri="{BB962C8B-B14F-4D97-AF65-F5344CB8AC3E}">
        <p14:creationId xmlns:p14="http://schemas.microsoft.com/office/powerpoint/2010/main" val="1409472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79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1114933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extLst>
      <p:ext uri="{BB962C8B-B14F-4D97-AF65-F5344CB8AC3E}">
        <p14:creationId xmlns:p14="http://schemas.microsoft.com/office/powerpoint/2010/main" val="151641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3841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968234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extLst>
      <p:ext uri="{BB962C8B-B14F-4D97-AF65-F5344CB8AC3E}">
        <p14:creationId xmlns:p14="http://schemas.microsoft.com/office/powerpoint/2010/main" val="3745483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 Joseph Levy</a:t>
            </a:r>
          </a:p>
          <a:p>
            <a:r>
              <a:rPr lang="en-US" dirty="0" smtClean="0"/>
              <a:t>Result: </a:t>
            </a:r>
            <a:r>
              <a:rPr lang="en-US" altLang="zh-CN" dirty="0"/>
              <a:t>Approved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 </a:t>
            </a:r>
            <a:r>
              <a:rPr lang="en-US" dirty="0" err="1" smtClean="0"/>
              <a:t>Rui</a:t>
            </a:r>
            <a:r>
              <a:rPr lang="en-US" dirty="0" smtClean="0"/>
              <a:t> Yang</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 </a:t>
            </a:r>
            <a:r>
              <a:rPr lang="en-US" dirty="0" err="1" smtClean="0"/>
              <a:t>Hanseul</a:t>
            </a:r>
            <a:r>
              <a:rPr lang="en-US" dirty="0" smtClean="0"/>
              <a:t> Hong</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r>
              <a:rPr lang="en-US" altLang="zh-CN" sz="2400" dirty="0" smtClean="0">
                <a:solidFill>
                  <a:srgbClr val="FF0000"/>
                </a:solidFill>
              </a:rPr>
              <a:t>tabled, see minutes</a:t>
            </a:r>
            <a:r>
              <a:rPr lang="en-US" altLang="zh-CN" sz="2400" dirty="0" smtClean="0"/>
              <a:t> )</a:t>
            </a:r>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a:t>
            </a:r>
            <a:r>
              <a:rPr lang="en-US" dirty="0" smtClean="0"/>
              <a:t>periodicity.”</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Y9/N0/A6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 Ronny Kim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endParaRPr lang="en-US" dirty="0"/>
          </a:p>
          <a:p>
            <a:endParaRPr lang="en-US" sz="2000" b="0" dirty="0"/>
          </a:p>
          <a:p>
            <a:r>
              <a:rPr lang="en-US" dirty="0" smtClean="0"/>
              <a:t>Mover: </a:t>
            </a:r>
            <a:r>
              <a:rPr lang="en-US" dirty="0" err="1" smtClean="0"/>
              <a:t>Rui</a:t>
            </a:r>
            <a:r>
              <a:rPr lang="en-US" dirty="0" smtClean="0"/>
              <a:t> Cao</a:t>
            </a:r>
          </a:p>
          <a:p>
            <a:r>
              <a:rPr lang="en-US" dirty="0" smtClean="0"/>
              <a:t>Second: </a:t>
            </a:r>
            <a:r>
              <a:rPr lang="en-US" dirty="0" err="1" smtClean="0"/>
              <a:t>Insun</a:t>
            </a:r>
            <a:r>
              <a:rPr lang="en-US" dirty="0" smtClean="0"/>
              <a:t> Jang</a:t>
            </a:r>
          </a:p>
          <a:p>
            <a:r>
              <a:rPr lang="en-US" dirty="0" smtClean="0"/>
              <a:t>Result</a:t>
            </a:r>
            <a:r>
              <a:rPr lang="en-US" smtClean="0"/>
              <a:t>: Y7/N0/A4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Rui</a:t>
            </a:r>
            <a:r>
              <a:rPr lang="en-US" dirty="0" smtClean="0"/>
              <a:t> Cao</a:t>
            </a:r>
          </a:p>
          <a:p>
            <a:r>
              <a:rPr lang="en-US" dirty="0" smtClean="0"/>
              <a:t>Result</a:t>
            </a:r>
            <a:r>
              <a:rPr lang="en-US" smtClean="0"/>
              <a:t>: Y8/N0/A2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Yujin</a:t>
            </a:r>
            <a:r>
              <a:rPr lang="en-US" dirty="0" smtClean="0"/>
              <a:t> Noh</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extLst>
      <p:ext uri="{BB962C8B-B14F-4D97-AF65-F5344CB8AC3E}">
        <p14:creationId xmlns:p14="http://schemas.microsoft.com/office/powerpoint/2010/main" val="24101002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8C2-BD4E-C04D-86FA-C2153299CB6B}"/>
              </a:ext>
            </a:extLst>
          </p:cNvPr>
          <p:cNvSpPr>
            <a:spLocks noGrp="1"/>
          </p:cNvSpPr>
          <p:nvPr>
            <p:ph type="title"/>
          </p:nvPr>
        </p:nvSpPr>
        <p:spPr/>
        <p:txBody>
          <a:bodyPr/>
          <a:lstStyle/>
          <a:p>
            <a:r>
              <a:rPr lang="en-US" dirty="0" smtClean="0"/>
              <a:t>November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a16="http://schemas.microsoft.com/office/drawing/2014/main" xmlns="" id="{A399D6F5-854A-7B4F-B2C4-76BCE0163A5B}"/>
              </a:ext>
            </a:extLst>
          </p:cNvPr>
          <p:cNvSpPr>
            <a:spLocks noGrp="1"/>
          </p:cNvSpPr>
          <p:nvPr>
            <p:ph type="body" idx="1"/>
          </p:nvPr>
        </p:nvSpPr>
        <p:spPr/>
        <p:txBody>
          <a:bodyPr/>
          <a:lstStyle/>
          <a:p>
            <a:r>
              <a:rPr lang="en-US" dirty="0"/>
              <a:t>Motion </a:t>
            </a:r>
            <a:r>
              <a:rPr lang="en-US" dirty="0" smtClean="0"/>
              <a:t>#</a:t>
            </a:r>
            <a:r>
              <a:rPr lang="en-US" dirty="0" smtClean="0"/>
              <a:t>55 </a:t>
            </a:r>
            <a:r>
              <a:rPr lang="en-US" dirty="0"/>
              <a:t>-- </a:t>
            </a:r>
            <a:r>
              <a:rPr lang="en-US" dirty="0" smtClean="0"/>
              <a:t>#</a:t>
            </a:r>
            <a:r>
              <a:rPr lang="en-US" dirty="0" smtClean="0"/>
              <a:t>70</a:t>
            </a:r>
            <a:endParaRPr lang="en-US" dirty="0"/>
          </a:p>
          <a:p>
            <a:endParaRPr lang="en-US" dirty="0"/>
          </a:p>
          <a:p>
            <a:r>
              <a:rPr lang="en-US" dirty="0" smtClean="0"/>
              <a:t>Kona, HI, USA</a:t>
            </a:r>
            <a:endParaRPr lang="en-US" dirty="0"/>
          </a:p>
        </p:txBody>
      </p:sp>
      <p:sp>
        <p:nvSpPr>
          <p:cNvPr id="4" name="Date Placeholder 3">
            <a:extLst>
              <a:ext uri="{FF2B5EF4-FFF2-40B4-BE49-F238E27FC236}">
                <a16:creationId xmlns:a16="http://schemas.microsoft.com/office/drawing/2014/main" xmlns=""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xmlns=""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a16="http://schemas.microsoft.com/office/drawing/2014/main" xmlns=""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61</a:t>
            </a:fld>
            <a:endParaRPr lang="en-GB"/>
          </a:p>
        </p:txBody>
      </p:sp>
    </p:spTree>
    <p:extLst>
      <p:ext uri="{BB962C8B-B14F-4D97-AF65-F5344CB8AC3E}">
        <p14:creationId xmlns:p14="http://schemas.microsoft.com/office/powerpoint/2010/main" val="2052780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section </a:t>
            </a:r>
            <a:r>
              <a:rPr lang="en-US" dirty="0" smtClean="0"/>
              <a:t>3.2 of the 11bd </a:t>
            </a:r>
            <a:r>
              <a:rPr lang="en-US" dirty="0"/>
              <a:t>SFD </a:t>
            </a:r>
            <a:endParaRPr lang="en-US" dirty="0" smtClean="0"/>
          </a:p>
          <a:p>
            <a:r>
              <a:rPr lang="en-US" sz="2000" b="0" dirty="0" smtClean="0"/>
              <a:t>	“</a:t>
            </a:r>
            <a:r>
              <a:rPr lang="en-US" sz="2000" b="0" dirty="0"/>
              <a:t>The MAC service interface (MAC_SAP and MLME_SAP) shall be extended to provide higher layers with the ability to control NGV transmissions and receive status regarding NGV receptions and the radio environment when operating with dot11OCBActivated = TRUE.”</a:t>
            </a:r>
          </a:p>
          <a:p>
            <a:pPr lvl="1" latinLnBrk="1"/>
            <a:endParaRPr lang="en-US" sz="2000" b="0" dirty="0"/>
          </a:p>
          <a:p>
            <a:r>
              <a:rPr lang="en-US" dirty="0" smtClean="0"/>
              <a:t>Mover: Alessio Filippi</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#55</a:t>
            </a:r>
            <a:br>
              <a:rPr lang="en-US" altLang="zh-CN" dirty="0" smtClean="0"/>
            </a:br>
            <a:r>
              <a:rPr lang="en-US" altLang="zh-CN" sz="2400" dirty="0" smtClean="0"/>
              <a:t>(DCN:11-19/1805r1)</a:t>
            </a:r>
          </a:p>
        </p:txBody>
      </p:sp>
    </p:spTree>
    <p:extLst>
      <p:ext uri="{BB962C8B-B14F-4D97-AF65-F5344CB8AC3E}">
        <p14:creationId xmlns:p14="http://schemas.microsoft.com/office/powerpoint/2010/main" val="1302128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“For </a:t>
            </a:r>
            <a:r>
              <a:rPr lang="en-US" dirty="0"/>
              <a:t>the 10MHz transmission, the NGV-LTF-1x sequence on subcarriers[-28:28] is given by following sequence </a:t>
            </a:r>
            <a:endParaRPr lang="en-US" sz="3200" dirty="0"/>
          </a:p>
          <a:p>
            <a:pPr lvl="2" latinLnBrk="1"/>
            <a:r>
              <a:rPr lang="en-US" dirty="0"/>
              <a:t> NGV-LTF-1x</a:t>
            </a:r>
            <a:r>
              <a:rPr lang="en-US" baseline="-25000" dirty="0"/>
              <a:t>(-28:2:28)</a:t>
            </a:r>
            <a:r>
              <a:rPr lang="en-US" dirty="0"/>
              <a:t> = [1     1      -1     1     -1    -1     1     1     1    -1     1     1     1     1  0   -1     1    -1     -1     -1    -1     -1      1     -1     -1     -1     1     1     -1</a:t>
            </a:r>
            <a:r>
              <a:rPr lang="en-US" dirty="0" smtClean="0"/>
              <a:t>]”</a:t>
            </a:r>
            <a:endParaRPr lang="en-US" sz="2800" dirty="0"/>
          </a:p>
          <a:p>
            <a:pPr lvl="1" latinLnBrk="1"/>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#56</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3989269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a:t>
            </a:r>
            <a:r>
              <a:rPr lang="en-US" dirty="0"/>
              <a:t>For the 20MHz transmission, the NGV-LTF-1x sequence on subcarriers[-58:58] is given by following sequence </a:t>
            </a:r>
            <a:endParaRPr lang="en-US" sz="3200" dirty="0"/>
          </a:p>
          <a:p>
            <a:pPr lvl="2" latinLnBrk="1"/>
            <a:r>
              <a:rPr lang="nn-NO" dirty="0"/>
              <a:t>NGV-LTF-1x</a:t>
            </a:r>
            <a:r>
              <a:rPr lang="nn-NO" baseline="-25000" dirty="0"/>
              <a:t>(-58:2:58)</a:t>
            </a:r>
            <a:r>
              <a:rPr lang="nn-NO" dirty="0"/>
              <a:t> = [</a:t>
            </a:r>
            <a:r>
              <a:rPr lang="en-US" dirty="0"/>
              <a:t>1      -1     1   -1    -1     1      1      1     -1      1     1     1      1     1    -1     1    -1    -1    -1    -1    -1     1    -1    -1    -1     1     1    -1     1  0    1    -1    -1     1     -1    1     1     -1     -1     -1     1     -1    -1     -1    -1     -1     1     -1      1     1     1      1     1     -1     1     1     1    -1     -1</a:t>
            </a:r>
            <a:r>
              <a:rPr lang="nn-NO" dirty="0"/>
              <a:t>] </a:t>
            </a:r>
            <a:r>
              <a:rPr lang="nn-NO" dirty="0" smtClean="0"/>
              <a:t>«</a:t>
            </a:r>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p>
          <a:p>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#57</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3485341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Move to </a:t>
            </a:r>
            <a:r>
              <a:rPr lang="en-US" sz="2000" dirty="0" smtClean="0"/>
              <a:t>add the </a:t>
            </a:r>
            <a:r>
              <a:rPr lang="en-US" sz="2000" dirty="0"/>
              <a:t>following text to </a:t>
            </a:r>
            <a:r>
              <a:rPr lang="en-US" sz="2000" dirty="0" smtClean="0"/>
              <a:t>the </a:t>
            </a:r>
            <a:r>
              <a:rPr lang="en-US" sz="2000" dirty="0"/>
              <a:t>spec-framework document of 11bd </a:t>
            </a:r>
            <a:endParaRPr lang="en-US" sz="3200" dirty="0"/>
          </a:p>
          <a:p>
            <a:pPr lvl="1" latinLnBrk="1"/>
            <a:r>
              <a:rPr lang="en-US" sz="1800" dirty="0" smtClean="0"/>
              <a:t>“</a:t>
            </a:r>
            <a:r>
              <a:rPr lang="nn-NO" sz="1800" dirty="0"/>
              <a:t>The same number of pilot tones are used in NGV-LTF-1x, NGV-LTF-2x and </a:t>
            </a:r>
            <a:r>
              <a:rPr lang="nn-NO" sz="1800" dirty="0" smtClean="0"/>
              <a:t>data field. </a:t>
            </a:r>
            <a:endParaRPr lang="en-US" sz="2800" dirty="0"/>
          </a:p>
          <a:p>
            <a:pPr lvl="2" latinLnBrk="1"/>
            <a:r>
              <a:rPr lang="nn-NO" sz="1600" dirty="0"/>
              <a:t>In 10MHz, 4 pilot tones shall be inserted.</a:t>
            </a:r>
            <a:endParaRPr lang="en-US" sz="2400" dirty="0"/>
          </a:p>
          <a:p>
            <a:pPr lvl="2" latinLnBrk="1"/>
            <a:r>
              <a:rPr lang="nn-NO" sz="1600" dirty="0"/>
              <a:t>In 20MHz, 6 pilot tones shall be inserted.</a:t>
            </a:r>
            <a:endParaRPr lang="en-US" sz="2400" dirty="0"/>
          </a:p>
          <a:p>
            <a:pPr lvl="1" latinLnBrk="1"/>
            <a:r>
              <a:rPr lang="en-US" sz="1800" dirty="0"/>
              <a:t>The pilot tones use the even tone </a:t>
            </a:r>
            <a:r>
              <a:rPr lang="en-US" sz="1800" dirty="0" smtClean="0"/>
              <a:t>indices defined for data field. </a:t>
            </a:r>
            <a:endParaRPr lang="en-US" sz="2800" dirty="0"/>
          </a:p>
          <a:p>
            <a:pPr lvl="2" latinLnBrk="1"/>
            <a:r>
              <a:rPr lang="en-US" sz="1600" dirty="0"/>
              <a:t>In 10MHz, the tone indices are [</a:t>
            </a:r>
            <a:r>
              <a:rPr lang="en-US" altLang="ko-KR" sz="1600" dirty="0"/>
              <a:t>±</a:t>
            </a:r>
            <a:r>
              <a:rPr lang="en-US" sz="1600" dirty="0"/>
              <a:t>8, </a:t>
            </a:r>
            <a:r>
              <a:rPr lang="en-US" altLang="ko-KR" sz="1600" dirty="0"/>
              <a:t>±</a:t>
            </a:r>
            <a:r>
              <a:rPr lang="en-US" sz="1600" dirty="0"/>
              <a:t>22 ].</a:t>
            </a:r>
            <a:endParaRPr lang="en-US" sz="2400" dirty="0"/>
          </a:p>
          <a:p>
            <a:pPr lvl="2" latinLnBrk="1"/>
            <a:r>
              <a:rPr lang="en-US" sz="1600" dirty="0"/>
              <a:t>In 20MHz, the tone indices are [</a:t>
            </a:r>
            <a:r>
              <a:rPr lang="en-US" altLang="ko-KR" sz="1600" dirty="0"/>
              <a:t>±</a:t>
            </a:r>
            <a:r>
              <a:rPr lang="en-US" sz="1600" dirty="0"/>
              <a:t>54, </a:t>
            </a:r>
            <a:r>
              <a:rPr lang="en-US" altLang="ko-KR" sz="1600" dirty="0"/>
              <a:t>±</a:t>
            </a:r>
            <a:r>
              <a:rPr lang="en-US" sz="1600" dirty="0"/>
              <a:t>26, </a:t>
            </a:r>
            <a:r>
              <a:rPr lang="en-US" altLang="ko-KR" sz="1600" dirty="0"/>
              <a:t>±</a:t>
            </a:r>
            <a:r>
              <a:rPr lang="en-US" sz="1600" dirty="0"/>
              <a:t>12]. </a:t>
            </a:r>
            <a:r>
              <a:rPr lang="en-US" sz="1600" dirty="0" smtClean="0"/>
              <a:t>”</a:t>
            </a:r>
            <a:endParaRPr lang="en-US" sz="2400" dirty="0"/>
          </a:p>
          <a:p>
            <a:pPr lvl="1" latinLnBrk="1"/>
            <a:endParaRPr lang="en-US" sz="1800" b="0" dirty="0"/>
          </a:p>
          <a:p>
            <a:r>
              <a:rPr lang="en-US" sz="2000" dirty="0" smtClean="0"/>
              <a:t>Mover: Dongguk Lim</a:t>
            </a:r>
          </a:p>
          <a:p>
            <a:r>
              <a:rPr lang="en-US" sz="2000" dirty="0" smtClean="0"/>
              <a:t>Second: </a:t>
            </a:r>
            <a:r>
              <a:rPr lang="en-US" sz="2000" dirty="0" err="1" smtClean="0"/>
              <a:t>Insun</a:t>
            </a:r>
            <a:r>
              <a:rPr lang="en-US" sz="2000" dirty="0" smtClean="0"/>
              <a:t> Jang</a:t>
            </a:r>
          </a:p>
          <a:p>
            <a:r>
              <a:rPr lang="en-US" sz="2000" dirty="0" smtClean="0"/>
              <a:t>Result: </a:t>
            </a:r>
            <a:r>
              <a:rPr lang="en-US" altLang="zh-CN" sz="2000" dirty="0"/>
              <a:t>Approved by unanimous consent</a:t>
            </a:r>
            <a:endParaRPr lang="en-US" altLang="zh-CN"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#58</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2973711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a:t>
            </a:r>
            <a:r>
              <a:rPr lang="en-US" dirty="0" smtClean="0"/>
              <a:t>to 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8</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#59</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22748526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a:t>
            </a:r>
            <a:r>
              <a:rPr lang="en-US" sz="2000" dirty="0" smtClean="0"/>
              <a:t>16</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#60</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3289623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Only three </a:t>
            </a:r>
            <a:r>
              <a:rPr lang="en-US" sz="2000" dirty="0" err="1"/>
              <a:t>Midamble</a:t>
            </a:r>
            <a:r>
              <a:rPr lang="en-US" sz="2000" dirty="0"/>
              <a:t> periodicity options are defined in 11bd. The fourth option is Reserved.</a:t>
            </a:r>
            <a:r>
              <a:rPr lang="ko-KR" altLang="en-US" sz="200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13Y/5N/10A,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#61</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3102211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shall allow </a:t>
            </a:r>
            <a:r>
              <a:rPr lang="en-US" sz="2000" dirty="0" err="1" smtClean="0"/>
              <a:t>Mulitcast</a:t>
            </a:r>
            <a:r>
              <a:rPr lang="en-US" sz="2000" dirty="0" smtClean="0"/>
              <a:t> </a:t>
            </a:r>
            <a:r>
              <a:rPr lang="en-US" sz="2000" dirty="0"/>
              <a:t>reception </a:t>
            </a:r>
            <a:r>
              <a:rPr lang="en-US" sz="2000" dirty="0" smtClean="0"/>
              <a:t>feedback. </a:t>
            </a:r>
            <a:r>
              <a:rPr lang="en-US" sz="2000" dirty="0"/>
              <a:t>Upper layer initiates </a:t>
            </a:r>
            <a:r>
              <a:rPr lang="en-US" sz="2000" dirty="0" smtClean="0"/>
              <a:t>the </a:t>
            </a:r>
            <a:r>
              <a:rPr lang="en-US" sz="2000" dirty="0" err="1" smtClean="0"/>
              <a:t>Ack</a:t>
            </a:r>
            <a:r>
              <a:rPr lang="en-US" sz="2000" dirty="0" smtClean="0"/>
              <a:t> request and selects </a:t>
            </a:r>
            <a:r>
              <a:rPr lang="en-US" sz="2000" dirty="0"/>
              <a:t>the recipients</a:t>
            </a:r>
            <a:r>
              <a:rPr lang="en-US" sz="2000" dirty="0" smtClean="0"/>
              <a:t>.</a:t>
            </a:r>
            <a:r>
              <a:rPr lang="ko-KR" altLang="en-US" sz="2000" dirty="0" smtClean="0"/>
              <a:t>”</a:t>
            </a:r>
            <a:endParaRPr lang="en-US" sz="2000" b="0" dirty="0"/>
          </a:p>
          <a:p>
            <a:pPr lvl="1" latinLnBrk="1"/>
            <a:endParaRPr lang="en-US" sz="2000" b="0" dirty="0"/>
          </a:p>
          <a:p>
            <a:r>
              <a:rPr lang="en-US" dirty="0" smtClean="0"/>
              <a:t>Mover: </a:t>
            </a:r>
            <a:r>
              <a:rPr lang="en-US" dirty="0" err="1" smtClean="0"/>
              <a:t>Bahar</a:t>
            </a:r>
            <a:r>
              <a:rPr lang="en-US" dirty="0" smtClean="0"/>
              <a:t> Sadeghi</a:t>
            </a:r>
          </a:p>
          <a:p>
            <a:r>
              <a:rPr lang="en-US" dirty="0" smtClean="0"/>
              <a:t>Second: James </a:t>
            </a:r>
            <a:r>
              <a:rPr lang="en-US" dirty="0" err="1" smtClean="0"/>
              <a:t>Lepp</a:t>
            </a:r>
            <a:endParaRPr lang="en-US" dirty="0" smtClean="0"/>
          </a:p>
          <a:p>
            <a:r>
              <a:rPr lang="en-US" dirty="0" smtClean="0"/>
              <a:t>Result: 13Y/5N/7A, Failed</a:t>
            </a:r>
          </a:p>
          <a:p>
            <a:endParaRPr lang="en-US" altLang="zh-CN" dirty="0"/>
          </a:p>
          <a:p>
            <a:r>
              <a:rPr lang="en-US" altLang="zh-CN" dirty="0" smtClean="0"/>
              <a:t>Motion to amend to text shown above</a:t>
            </a:r>
          </a:p>
          <a:p>
            <a:r>
              <a:rPr lang="en-US" altLang="zh-CN" dirty="0" smtClean="0"/>
              <a:t>Moved: </a:t>
            </a:r>
            <a:r>
              <a:rPr lang="en-US" altLang="zh-CN" dirty="0" err="1" smtClean="0"/>
              <a:t>Bahar</a:t>
            </a:r>
            <a:r>
              <a:rPr lang="en-US" altLang="zh-CN" dirty="0" smtClean="0"/>
              <a:t>; 	Seconded: Joseph Levy</a:t>
            </a:r>
          </a:p>
          <a:p>
            <a:r>
              <a:rPr lang="en-US" altLang="zh-CN" dirty="0" smtClean="0"/>
              <a:t>11Y/0N/9A, 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#62</a:t>
            </a:r>
            <a:br>
              <a:rPr lang="en-US" altLang="zh-CN" dirty="0" smtClean="0"/>
            </a:br>
            <a:r>
              <a:rPr lang="en-US" altLang="zh-CN" sz="2400" dirty="0" smtClean="0"/>
              <a:t>(DCN:11-19/</a:t>
            </a:r>
            <a:r>
              <a:rPr lang="en-US" sz="2400" dirty="0" smtClean="0"/>
              <a:t>1784r2</a:t>
            </a:r>
            <a:r>
              <a:rPr lang="en-US" altLang="zh-CN" sz="2400" dirty="0" smtClean="0"/>
              <a:t>)</a:t>
            </a:r>
          </a:p>
        </p:txBody>
      </p:sp>
    </p:spTree>
    <p:extLst>
      <p:ext uri="{BB962C8B-B14F-4D97-AF65-F5344CB8AC3E}">
        <p14:creationId xmlns:p14="http://schemas.microsoft.com/office/powerpoint/2010/main" val="14257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and DCM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#63</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26846793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#64</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12710890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r>
              <a:rPr lang="en-US" sz="1600" dirty="0"/>
              <a:t>NGV SIG field shall include the following bits with bit order TBD:</a:t>
            </a:r>
          </a:p>
          <a:p>
            <a:r>
              <a:rPr lang="en-US" sz="1600" dirty="0"/>
              <a:t>•	BW: 1 bit</a:t>
            </a:r>
          </a:p>
          <a:p>
            <a:r>
              <a:rPr lang="en-US" sz="1600" dirty="0"/>
              <a:t>•	MCS: 4 bits </a:t>
            </a:r>
          </a:p>
          <a:p>
            <a:r>
              <a:rPr lang="en-US" sz="1600" dirty="0"/>
              <a:t>•	</a:t>
            </a:r>
            <a:r>
              <a:rPr lang="en-US" sz="1600" dirty="0" err="1"/>
              <a:t>Nss</a:t>
            </a:r>
            <a:r>
              <a:rPr lang="en-US" sz="1600" dirty="0"/>
              <a:t>: 1 bit</a:t>
            </a:r>
          </a:p>
          <a:p>
            <a:r>
              <a:rPr lang="en-US" sz="1600" dirty="0"/>
              <a:t>•	</a:t>
            </a:r>
            <a:r>
              <a:rPr lang="en-US" sz="1600" dirty="0" err="1"/>
              <a:t>Midamble</a:t>
            </a:r>
            <a:r>
              <a:rPr lang="en-US" sz="1600" dirty="0"/>
              <a:t> periodicity: 2 bits</a:t>
            </a:r>
          </a:p>
          <a:p>
            <a:r>
              <a:rPr lang="en-US" sz="1600" dirty="0"/>
              <a:t>•	LDPC Extra symbol: 1bit</a:t>
            </a:r>
          </a:p>
          <a:p>
            <a:r>
              <a:rPr lang="en-US" sz="1600" dirty="0"/>
              <a:t>•	LTF format: 1 bit </a:t>
            </a:r>
          </a:p>
          <a:p>
            <a:r>
              <a:rPr lang="en-US" sz="1600" dirty="0"/>
              <a:t>•	Tail bit: 6 </a:t>
            </a:r>
            <a:r>
              <a:rPr lang="en-US" sz="1600" dirty="0" smtClean="0"/>
              <a:t>bits.”</a:t>
            </a:r>
            <a:endParaRPr lang="en-US" sz="1600" b="0" dirty="0" smtClean="0"/>
          </a:p>
          <a:p>
            <a:pPr lvl="1" latinLnBrk="1"/>
            <a:endParaRPr lang="en-US" sz="1600" b="0" dirty="0"/>
          </a:p>
          <a:p>
            <a:r>
              <a:rPr lang="en-US" sz="1800" dirty="0" smtClean="0"/>
              <a:t>Mover: Rui Cao</a:t>
            </a:r>
          </a:p>
          <a:p>
            <a:r>
              <a:rPr lang="en-US" sz="1800" dirty="0" smtClean="0"/>
              <a:t>Second: </a:t>
            </a:r>
            <a:r>
              <a:rPr lang="en-US" sz="1800" dirty="0" err="1" smtClean="0"/>
              <a:t>Dongguk</a:t>
            </a:r>
            <a:r>
              <a:rPr lang="en-US" sz="1800" dirty="0" smtClean="0"/>
              <a:t> Lim</a:t>
            </a:r>
          </a:p>
          <a:p>
            <a:r>
              <a:rPr lang="en-US" sz="1800" dirty="0" smtClean="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#65</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1678146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a:p>
          <a:p>
            <a:endParaRPr lang="en-US" sz="1800" dirty="0" smtClean="0"/>
          </a:p>
          <a:p>
            <a:r>
              <a:rPr lang="en-US" sz="1800" dirty="0" smtClean="0"/>
              <a:t>Mover: </a:t>
            </a:r>
            <a:r>
              <a:rPr lang="en-US" sz="1800" dirty="0" err="1"/>
              <a:t>Ioannis</a:t>
            </a:r>
            <a:r>
              <a:rPr lang="en-US" sz="1800" dirty="0"/>
              <a:t> Sarris</a:t>
            </a:r>
            <a:endParaRPr lang="en-US" sz="1800" dirty="0" smtClean="0"/>
          </a:p>
          <a:p>
            <a:r>
              <a:rPr lang="en-US" sz="1800" dirty="0" smtClean="0"/>
              <a:t>Second: Joseph Levy</a:t>
            </a:r>
          </a:p>
          <a:p>
            <a:r>
              <a:rPr lang="en-US" sz="1800" dirty="0" smtClean="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#66</a:t>
            </a:r>
            <a:br>
              <a:rPr lang="en-US" altLang="zh-CN" dirty="0" smtClean="0"/>
            </a:br>
            <a:r>
              <a:rPr lang="en-US" altLang="zh-CN" sz="2400" dirty="0" smtClean="0"/>
              <a:t>(DCN:11-19/</a:t>
            </a:r>
            <a:r>
              <a:rPr lang="en-US" sz="2400" dirty="0" smtClean="0"/>
              <a:t>1824r1</a:t>
            </a:r>
            <a:r>
              <a:rPr lang="en-US" altLang="zh-CN" sz="2400"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739095305"/>
              </p:ext>
            </p:extLst>
          </p:nvPr>
        </p:nvGraphicFramePr>
        <p:xfrm>
          <a:off x="919955" y="2961054"/>
          <a:ext cx="7302501" cy="1283335"/>
        </p:xfrm>
        <a:graphic>
          <a:graphicData uri="http://schemas.openxmlformats.org/drawingml/2006/table">
            <a:tbl>
              <a:tblPr firstRow="1" firstCol="1" bandRow="1">
                <a:tableStyleId>{5C22544A-7EE6-4342-B048-85BDC9FD1C3A}</a:tableStyleId>
              </a:tblPr>
              <a:tblGrid>
                <a:gridCol w="1190221"/>
                <a:gridCol w="1128230"/>
                <a:gridCol w="1289406"/>
                <a:gridCol w="1289406"/>
                <a:gridCol w="1215017"/>
                <a:gridCol w="1190221"/>
              </a:tblGrid>
              <a:tr h="429895">
                <a:tc rowSpan="2">
                  <a:txBody>
                    <a:bodyPr/>
                    <a:lstStyle/>
                    <a:p>
                      <a:endParaRPr lang="en-US" sz="1100" dirty="0">
                        <a:effectLst/>
                        <a:latin typeface="Calibri" panose="020F0502020204030204" pitchFamily="34" charset="0"/>
                        <a:cs typeface="Times New Roman" panose="02020603050405020304" pitchFamily="18" charset="0"/>
                      </a:endParaRPr>
                    </a:p>
                  </a:txBody>
                  <a:tcPr/>
                </a:tc>
                <a:tc gridSpan="5">
                  <a:txBody>
                    <a:bodyPr/>
                    <a:lstStyle/>
                    <a:p>
                      <a:pPr marL="0" marR="0" algn="ctr">
                        <a:spcBef>
                          <a:spcPts val="0"/>
                        </a:spcBef>
                        <a:spcAft>
                          <a:spcPts val="0"/>
                        </a:spcAft>
                      </a:pPr>
                      <a:r>
                        <a:rPr lang="en-US" sz="1100" dirty="0">
                          <a:effectLst/>
                        </a:rPr>
                        <a:t>Permitted power spectral density, </a:t>
                      </a:r>
                      <a:r>
                        <a:rPr lang="en-US" sz="1100" dirty="0" err="1">
                          <a:effectLst/>
                        </a:rPr>
                        <a:t>dBr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415">
                <a:tc vMerge="1">
                  <a:txBody>
                    <a:bodyPr/>
                    <a:lstStyle/>
                    <a:p>
                      <a:endParaRPr lang="en-US"/>
                    </a:p>
                  </a:txBody>
                  <a:tcPr/>
                </a:tc>
                <a:tc>
                  <a:txBody>
                    <a:bodyPr/>
                    <a:lstStyle/>
                    <a:p>
                      <a:pPr marL="0" marR="0" algn="ctr">
                        <a:spcBef>
                          <a:spcPts val="0"/>
                        </a:spcBef>
                        <a:spcAft>
                          <a:spcPts val="0"/>
                        </a:spcAft>
                      </a:pPr>
                      <a:r>
                        <a:rPr lang="en-US" sz="1100">
                          <a:effectLst/>
                        </a:rPr>
                        <a:t>+/-9.5 MHz offset (+/-f1)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 MHz offset (+/-f2)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+/-10.5MHz offset (+/-f3)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+/-15MHz offset (+/-f4)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dirty="0">
                          <a:effectLst/>
                        </a:rPr>
                        <a:t>+/-25MHz offset (+/-</a:t>
                      </a:r>
                      <a:r>
                        <a:rPr lang="en-US" sz="1100" dirty="0" smtClean="0">
                          <a:effectLst/>
                        </a:rPr>
                        <a:t>f5)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82880">
                <a:tc>
                  <a:txBody>
                    <a:bodyPr/>
                    <a:lstStyle/>
                    <a:p>
                      <a:pPr marL="0" marR="0" algn="ctr">
                        <a:spcBef>
                          <a:spcPts val="0"/>
                        </a:spcBef>
                        <a:spcAft>
                          <a:spcPts val="0"/>
                        </a:spcAft>
                      </a:pPr>
                      <a:r>
                        <a:rPr lang="en-US" sz="1100">
                          <a:effectLst/>
                        </a:rPr>
                        <a:t>Class-C2 20MHz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bl>
          </a:graphicData>
        </a:graphic>
      </p:graphicFrame>
      <p:sp>
        <p:nvSpPr>
          <p:cNvPr id="10" name="Rectangle 2"/>
          <p:cNvSpPr>
            <a:spLocks noChangeArrowheads="1"/>
          </p:cNvSpPr>
          <p:nvPr/>
        </p:nvSpPr>
        <p:spPr bwMode="auto">
          <a:xfrm>
            <a:off x="685800" y="2514962"/>
            <a:ext cx="41990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NGV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adds a new spectrum mask definition for 20 MHz Class C2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65847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#67</a:t>
            </a:r>
            <a:br>
              <a:rPr lang="en-US" altLang="zh-CN" dirty="0" smtClean="0"/>
            </a:br>
            <a:r>
              <a:rPr lang="en-US" altLang="zh-CN" sz="2400" dirty="0" smtClean="0"/>
              <a:t>(DCN:11-19/</a:t>
            </a:r>
            <a:r>
              <a:rPr lang="en-US" sz="2400" dirty="0" smtClean="0"/>
              <a:t>1824r1</a:t>
            </a:r>
            <a:r>
              <a:rPr lang="en-US" altLang="zh-CN" sz="2400" dirty="0" smtClean="0"/>
              <a:t>)</a:t>
            </a:r>
          </a:p>
        </p:txBody>
      </p:sp>
      <p:sp>
        <p:nvSpPr>
          <p:cNvPr id="10" name="Rectangle 2"/>
          <p:cNvSpPr>
            <a:spLocks noGrp="1" noChangeArrowheads="1"/>
          </p:cNvSpPr>
          <p:nvPr>
            <p:ph idx="1"/>
          </p:nvPr>
        </p:nvSpPr>
        <p:spPr bwMode="auto">
          <a:xfrm>
            <a:off x="523119" y="2022956"/>
            <a:ext cx="7929757" cy="32470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8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3200" b="0" i="0" u="none" strike="noStrike" cap="none" normalizeH="0" baseline="0" dirty="0" smtClean="0">
                <a:ln>
                  <a:noFill/>
                </a:ln>
                <a:solidFill>
                  <a:srgbClr val="000000"/>
                </a:solidFill>
                <a:effectLst/>
                <a:cs typeface="Arial" panose="020B0604020202020204" pitchFamily="34" charset="0"/>
              </a:rPr>
              <a:t>•</a:t>
            </a:r>
            <a:r>
              <a:rPr kumimoji="0" lang="zh-CN" altLang="zh-CN"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800" b="0" i="0" u="none" strike="noStrike" cap="none" normalizeH="0" baseline="0" dirty="0" smtClean="0">
                <a:ln>
                  <a:noFill/>
                </a:ln>
                <a:solidFill>
                  <a:srgbClr val="000000"/>
                </a:solidFill>
                <a:effectLst/>
                <a:latin typeface="Calibri" panose="020F0502020204030204" pitchFamily="34" charset="0"/>
              </a:rPr>
              <a:t>“NGV SIG field shall use 4-bit CRC.”</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8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800" b="0" dirty="0" smtClean="0">
                <a:solidFill>
                  <a:srgbClr val="000000"/>
                </a:solidFill>
                <a:latin typeface="Calibri" panose="020F0502020204030204" pitchFamily="34" charset="0"/>
              </a:rPr>
              <a:t>Seconded:  </a:t>
            </a:r>
            <a:r>
              <a:rPr lang="en-US" altLang="zh-CN" sz="2800" b="0" dirty="0" err="1" smtClean="0">
                <a:solidFill>
                  <a:srgbClr val="000000"/>
                </a:solidFill>
                <a:latin typeface="Calibri" panose="020F0502020204030204" pitchFamily="34" charset="0"/>
              </a:rPr>
              <a:t>Dongguk</a:t>
            </a:r>
            <a:r>
              <a:rPr lang="en-US" altLang="zh-CN" sz="2800" b="0" dirty="0" smtClean="0">
                <a:solidFill>
                  <a:srgbClr val="000000"/>
                </a:solidFill>
                <a:latin typeface="Calibri" panose="020F0502020204030204" pitchFamily="34" charset="0"/>
              </a:rPr>
              <a:t> Lim</a:t>
            </a:r>
          </a:p>
          <a:p>
            <a:r>
              <a:rPr lang="en-US" altLang="zh-CN" sz="2800" b="0" dirty="0" smtClean="0">
                <a:solidFill>
                  <a:srgbClr val="000000"/>
                </a:solidFill>
                <a:latin typeface="Calibri" panose="020F0502020204030204" pitchFamily="34" charset="0"/>
              </a:rPr>
              <a:t>Result: </a:t>
            </a:r>
            <a:r>
              <a:rPr lang="en-US" altLang="zh-CN" b="0" dirty="0"/>
              <a:t>Approved by unanimous consent</a:t>
            </a:r>
            <a:endParaRPr lang="en-US" altLang="zh-CN" sz="2800" b="0" dirty="0"/>
          </a:p>
        </p:txBody>
      </p:sp>
    </p:spTree>
    <p:extLst>
      <p:ext uri="{BB962C8B-B14F-4D97-AF65-F5344CB8AC3E}">
        <p14:creationId xmlns:p14="http://schemas.microsoft.com/office/powerpoint/2010/main" val="2532772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#68</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Content Placeholder 2"/>
          <p:cNvSpPr>
            <a:spLocks noGrp="1" noChangeArrowheads="1"/>
          </p:cNvSpPr>
          <p:nvPr>
            <p:ph idx="1"/>
          </p:nvPr>
        </p:nvSpPr>
        <p:spPr bwMode="auto">
          <a:xfrm>
            <a:off x="638968" y="1803159"/>
            <a:ext cx="7864475" cy="27546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“NGV-LTF and Midamble field shall use repeated NGV-LTF-2x when NGV Data is modulated using BPSK-1/2 with DCM.”</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2000" b="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b="0" dirty="0" smtClean="0">
                <a:solidFill>
                  <a:srgbClr val="000000"/>
                </a:solidFill>
                <a:latin typeface="Calibri" panose="020F0502020204030204" pitchFamily="34" charset="0"/>
              </a:rPr>
              <a:t>Second: </a:t>
            </a:r>
            <a:r>
              <a:rPr lang="en-US" altLang="zh-CN" sz="2000" b="0" dirty="0" err="1" smtClean="0">
                <a:solidFill>
                  <a:srgbClr val="000000"/>
                </a:solidFill>
                <a:latin typeface="Calibri" panose="020F0502020204030204" pitchFamily="34" charset="0"/>
              </a:rPr>
              <a:t>Dongguk</a:t>
            </a:r>
            <a:r>
              <a:rPr lang="en-US" altLang="zh-CN" sz="2000" b="0" dirty="0" smtClean="0">
                <a:solidFill>
                  <a:srgbClr val="000000"/>
                </a:solidFill>
                <a:latin typeface="Calibri" panose="020F0502020204030204" pitchFamily="34" charset="0"/>
              </a:rPr>
              <a:t> Lim</a:t>
            </a:r>
          </a:p>
          <a:p>
            <a:r>
              <a:rPr kumimoji="0" lang="en-US" altLang="zh-CN" sz="2000" b="0" i="0" u="none" strike="noStrike" cap="none" normalizeH="0" baseline="0" dirty="0" smtClean="0">
                <a:ln>
                  <a:noFill/>
                </a:ln>
                <a:solidFill>
                  <a:srgbClr val="000000"/>
                </a:solidFill>
                <a:effectLst/>
                <a:latin typeface="Calibri" panose="020F0502020204030204" pitchFamily="34" charset="0"/>
              </a:rPr>
              <a:t>Result:</a:t>
            </a:r>
            <a:r>
              <a:rPr kumimoji="0" lang="en-US" altLang="zh-CN" sz="2000" b="0" i="0" u="none" strike="noStrike" cap="none" normalizeH="0" dirty="0" smtClean="0">
                <a:ln>
                  <a:noFill/>
                </a:ln>
                <a:solidFill>
                  <a:srgbClr val="000000"/>
                </a:solidFill>
                <a:effectLst/>
                <a:latin typeface="Calibri" panose="020F0502020204030204" pitchFamily="34" charset="0"/>
              </a:rPr>
              <a:t> </a:t>
            </a:r>
            <a:r>
              <a:rPr lang="en-US" altLang="zh-CN" sz="2000" b="0" dirty="0"/>
              <a:t>Approved by unanimous consent</a:t>
            </a:r>
            <a:endParaRPr lang="en-US" altLang="zh-CN" sz="2000" b="0" dirty="0"/>
          </a:p>
        </p:txBody>
      </p:sp>
    </p:spTree>
    <p:extLst>
      <p:ext uri="{BB962C8B-B14F-4D97-AF65-F5344CB8AC3E}">
        <p14:creationId xmlns:p14="http://schemas.microsoft.com/office/powerpoint/2010/main" val="28253088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#69</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Rectangle 1"/>
          <p:cNvSpPr>
            <a:spLocks noGrp="1" noChangeArrowheads="1"/>
          </p:cNvSpPr>
          <p:nvPr>
            <p:ph idx="1"/>
          </p:nvPr>
        </p:nvSpPr>
        <p:spPr bwMode="auto">
          <a:xfrm>
            <a:off x="611786" y="2276872"/>
            <a:ext cx="7917061" cy="28007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“Repeated NGV-LTF-2x is constructed by repeating the IFFT output of NGV-LTF-2x and pre-append one cyclic prefix of duration 1.6us.”</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2000" b="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b="0" dirty="0" smtClean="0">
                <a:solidFill>
                  <a:srgbClr val="000000"/>
                </a:solidFill>
                <a:latin typeface="Calibri" panose="020F0502020204030204" pitchFamily="34" charset="0"/>
              </a:rPr>
              <a:t>Second: </a:t>
            </a:r>
            <a:r>
              <a:rPr lang="en-US" altLang="zh-CN" sz="2000" b="0" dirty="0" err="1" smtClean="0">
                <a:solidFill>
                  <a:srgbClr val="000000"/>
                </a:solidFill>
                <a:latin typeface="Calibri" panose="020F0502020204030204" pitchFamily="34" charset="0"/>
              </a:rPr>
              <a:t>Alessio</a:t>
            </a:r>
            <a:r>
              <a:rPr lang="en-US" altLang="zh-CN" sz="2000" b="0" dirty="0" smtClean="0">
                <a:solidFill>
                  <a:srgbClr val="000000"/>
                </a:solidFill>
                <a:latin typeface="Calibri" panose="020F0502020204030204" pitchFamily="34" charset="0"/>
              </a:rPr>
              <a:t> </a:t>
            </a:r>
            <a:r>
              <a:rPr lang="en-US" altLang="zh-CN" sz="2000" b="0" dirty="0" err="1" smtClean="0">
                <a:solidFill>
                  <a:srgbClr val="000000"/>
                </a:solidFill>
                <a:latin typeface="Calibri" panose="020F0502020204030204" pitchFamily="34" charset="0"/>
              </a:rPr>
              <a:t>Filippi</a:t>
            </a:r>
            <a:endParaRPr lang="en-US" altLang="zh-CN" sz="2000" b="0" dirty="0" smtClean="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Calibri" panose="020F0502020204030204" pitchFamily="34" charset="0"/>
              </a:rPr>
              <a:t>Result:  16Y/0N/5A,</a:t>
            </a:r>
            <a:r>
              <a:rPr kumimoji="0" lang="en-US" altLang="zh-CN" sz="2000" b="0" i="0" u="none" strike="noStrike" cap="none" normalizeH="0" dirty="0" smtClean="0">
                <a:ln>
                  <a:noFill/>
                </a:ln>
                <a:solidFill>
                  <a:srgbClr val="000000"/>
                </a:solidFill>
                <a:effectLst/>
                <a:latin typeface="Calibri" panose="020F0502020204030204" pitchFamily="34" charset="0"/>
              </a:rPr>
              <a:t>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69849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#70</a:t>
            </a:r>
            <a:br>
              <a:rPr lang="en-US" altLang="zh-CN" dirty="0" smtClean="0"/>
            </a:br>
            <a:r>
              <a:rPr lang="en-US" altLang="zh-CN" sz="2400" dirty="0" smtClean="0"/>
              <a:t>(DCN:11-19/</a:t>
            </a:r>
            <a:r>
              <a:rPr lang="en-US" sz="2400" dirty="0" smtClean="0"/>
              <a:t>1824r1</a:t>
            </a:r>
            <a:r>
              <a:rPr lang="en-US" altLang="zh-CN" sz="2400" dirty="0" smtClean="0"/>
              <a:t>)</a:t>
            </a:r>
          </a:p>
        </p:txBody>
      </p:sp>
      <p:sp>
        <p:nvSpPr>
          <p:cNvPr id="2" name="Rectangle 1"/>
          <p:cNvSpPr>
            <a:spLocks noChangeArrowheads="1"/>
          </p:cNvSpPr>
          <p:nvPr/>
        </p:nvSpPr>
        <p:spPr bwMode="auto">
          <a:xfrm>
            <a:off x="696912" y="2078562"/>
            <a:ext cx="7403480"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“NGV-LTF-2x, NGV-LTF-1x and Data symbols shall define the same pilot location.”</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dirty="0" smtClean="0">
                <a:solidFill>
                  <a:srgbClr val="000000"/>
                </a:solidFill>
                <a:latin typeface="Calibri" panose="020F0502020204030204" pitchFamily="34" charset="0"/>
              </a:rPr>
              <a:t>Seconded: </a:t>
            </a:r>
            <a:r>
              <a:rPr lang="en-US" altLang="zh-CN" sz="2000" dirty="0" err="1" smtClean="0">
                <a:solidFill>
                  <a:srgbClr val="000000"/>
                </a:solidFill>
                <a:latin typeface="Calibri" panose="020F0502020204030204" pitchFamily="34" charset="0"/>
              </a:rPr>
              <a:t>Alessio</a:t>
            </a:r>
            <a:r>
              <a:rPr lang="en-US" altLang="zh-CN" sz="2000" dirty="0" smtClean="0">
                <a:solidFill>
                  <a:srgbClr val="000000"/>
                </a:solidFill>
                <a:latin typeface="Calibri" panose="020F0502020204030204" pitchFamily="34" charset="0"/>
              </a:rPr>
              <a:t> </a:t>
            </a:r>
            <a:r>
              <a:rPr lang="en-US" altLang="zh-CN" sz="2000" dirty="0" err="1" smtClean="0">
                <a:solidFill>
                  <a:srgbClr val="000000"/>
                </a:solidFill>
                <a:latin typeface="Calibri" panose="020F0502020204030204" pitchFamily="34" charset="0"/>
              </a:rPr>
              <a:t>Filippi</a:t>
            </a:r>
            <a:endParaRPr lang="en-US" altLang="zh-CN" sz="2000" dirty="0" smtClean="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Calibri" panose="020F0502020204030204" pitchFamily="34" charset="0"/>
              </a:rPr>
              <a:t>Result:</a:t>
            </a:r>
            <a:r>
              <a:rPr kumimoji="0" lang="en-US" altLang="zh-CN" sz="2000" b="0" i="0" u="none" strike="noStrike" cap="none" normalizeH="0" dirty="0" smtClean="0">
                <a:ln>
                  <a:noFill/>
                </a:ln>
                <a:solidFill>
                  <a:srgbClr val="000000"/>
                </a:solidFill>
                <a:effectLst/>
                <a:latin typeface="Calibri" panose="020F0502020204030204" pitchFamily="34" charset="0"/>
              </a:rPr>
              <a:t> 15Y/0N/5A,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720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8897</TotalTime>
  <Words>3848</Words>
  <Application>Microsoft Office PowerPoint</Application>
  <PresentationFormat>On-screen Show (4:3)</PresentationFormat>
  <Paragraphs>881</Paragraphs>
  <Slides>77</Slides>
  <Notes>3</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77</vt:i4>
      </vt:variant>
    </vt:vector>
  </HeadingPairs>
  <TitlesOfParts>
    <vt:vector size="90"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tabled, see minutes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lpstr>November 2019  FRD &amp; SFD Motions</vt:lpstr>
      <vt:lpstr>FRD&amp;SFD Motion #55 (DCN:11-19/1805r1)</vt:lpstr>
      <vt:lpstr>FRD&amp;SFD Motion #56 (DCN:11-19/1849r3)</vt:lpstr>
      <vt:lpstr>FRD&amp;SFD Motion #57 (DCN:11-19/1849r3)</vt:lpstr>
      <vt:lpstr>FRD&amp;SFD Motion #58 (DCN:11-19/1849r3)</vt:lpstr>
      <vt:lpstr>FRD&amp;SFD Motion #59 (DCN:11-19/1826r2)</vt:lpstr>
      <vt:lpstr>FRD&amp;SFD Motion #60 (DCN:11-19/1826r2)</vt:lpstr>
      <vt:lpstr>FRD&amp;SFD Motion #61 (DCN:11-19/1826r2)</vt:lpstr>
      <vt:lpstr>FRD&amp;SFD Motion #62 (DCN:11-19/1784r2)</vt:lpstr>
      <vt:lpstr>FRD&amp;SFD Motion #63 (DCN:11-19/1824r1)</vt:lpstr>
      <vt:lpstr>FRD&amp;SFD Motion #64 (DCN:11-19/1824r1)</vt:lpstr>
      <vt:lpstr>FRD&amp;SFD Motion #65 (DCN:11-19/1824r1)</vt:lpstr>
      <vt:lpstr>FRD&amp;SFD Motion #66 (DCN:11-19/1824r1)</vt:lpstr>
      <vt:lpstr>FRD&amp;SFD Motion #67 (DCN:11-19/1824r1)</vt:lpstr>
      <vt:lpstr>FRD&amp;SFD Motion #68 (DCN:11-19/1824r1)</vt:lpstr>
      <vt:lpstr>FRD&amp;SFD Motion #69 (DCN:11-19/1824r1)</vt:lpstr>
      <vt:lpstr>FRD&amp;SFD Motion #70 (DCN:11-19/1824r1)</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320</cp:revision>
  <cp:lastPrinted>1601-01-01T00:00:00Z</cp:lastPrinted>
  <dcterms:created xsi:type="dcterms:W3CDTF">2019-01-14T15:07:49Z</dcterms:created>
  <dcterms:modified xsi:type="dcterms:W3CDTF">2019-11-15T02:41:54Z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16ab9d0b-7acc-45b1-b8d1-4149d2e73c65</vt:lpwstr>
  </property>
  <property fmtid="{D5CDD505-2E9C-101B-9397-08002B2CF9AE}" pid="3" name="CTP_TimeStamp">
    <vt:lpwstr>2019-11-15 02:41:53Z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