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63"/>
  </p:notesMasterIdLst>
  <p:handoutMasterIdLst>
    <p:handoutMasterId r:id="rId64"/>
  </p:handoutMasterIdLst>
  <p:sldIdLst>
    <p:sldId id="256" r:id="rId3"/>
    <p:sldId id="257" r:id="rId4"/>
    <p:sldId id="303" r:id="rId5"/>
    <p:sldId id="329" r:id="rId6"/>
    <p:sldId id="330" r:id="rId7"/>
    <p:sldId id="331" r:id="rId8"/>
    <p:sldId id="332" r:id="rId9"/>
    <p:sldId id="333" r:id="rId10"/>
    <p:sldId id="334" r:id="rId11"/>
    <p:sldId id="335" r:id="rId12"/>
    <p:sldId id="336" r:id="rId13"/>
    <p:sldId id="337" r:id="rId14"/>
    <p:sldId id="341" r:id="rId15"/>
    <p:sldId id="342" r:id="rId16"/>
    <p:sldId id="343" r:id="rId17"/>
    <p:sldId id="344" r:id="rId18"/>
    <p:sldId id="345" r:id="rId19"/>
    <p:sldId id="346" r:id="rId20"/>
    <p:sldId id="347" r:id="rId21"/>
    <p:sldId id="348" r:id="rId22"/>
    <p:sldId id="350" r:id="rId23"/>
    <p:sldId id="349" r:id="rId24"/>
    <p:sldId id="351" r:id="rId25"/>
    <p:sldId id="352" r:id="rId26"/>
    <p:sldId id="353" r:id="rId27"/>
    <p:sldId id="354" r:id="rId28"/>
    <p:sldId id="355" r:id="rId29"/>
    <p:sldId id="356" r:id="rId30"/>
    <p:sldId id="357" r:id="rId31"/>
    <p:sldId id="358" r:id="rId32"/>
    <p:sldId id="359" r:id="rId33"/>
    <p:sldId id="365" r:id="rId34"/>
    <p:sldId id="390" r:id="rId35"/>
    <p:sldId id="391" r:id="rId36"/>
    <p:sldId id="392" r:id="rId37"/>
    <p:sldId id="393" r:id="rId38"/>
    <p:sldId id="394" r:id="rId39"/>
    <p:sldId id="395" r:id="rId40"/>
    <p:sldId id="396" r:id="rId41"/>
    <p:sldId id="397" r:id="rId42"/>
    <p:sldId id="398" r:id="rId43"/>
    <p:sldId id="375" r:id="rId44"/>
    <p:sldId id="376" r:id="rId45"/>
    <p:sldId id="377" r:id="rId46"/>
    <p:sldId id="371" r:id="rId47"/>
    <p:sldId id="378" r:id="rId48"/>
    <p:sldId id="379" r:id="rId49"/>
    <p:sldId id="372" r:id="rId50"/>
    <p:sldId id="380" r:id="rId51"/>
    <p:sldId id="373" r:id="rId52"/>
    <p:sldId id="374" r:id="rId53"/>
    <p:sldId id="381" r:id="rId54"/>
    <p:sldId id="382" r:id="rId55"/>
    <p:sldId id="383" r:id="rId56"/>
    <p:sldId id="384" r:id="rId57"/>
    <p:sldId id="385" r:id="rId58"/>
    <p:sldId id="386" r:id="rId59"/>
    <p:sldId id="387" r:id="rId60"/>
    <p:sldId id="388" r:id="rId61"/>
    <p:sldId id="389" r:id="rId6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D575E81-37DA-674D-AA2F-7BEE58498C02}">
          <p14:sldIdLst>
            <p14:sldId id="256"/>
            <p14:sldId id="257"/>
          </p14:sldIdLst>
        </p14:section>
        <p14:section name="2019-03 Vancouver, BC, Canada" id="{A571B865-5D7B-4041-980E-8AE3B82F79D3}">
          <p14:sldIdLst>
            <p14:sldId id="303"/>
            <p14:sldId id="329"/>
            <p14:sldId id="330"/>
            <p14:sldId id="331"/>
            <p14:sldId id="332"/>
            <p14:sldId id="333"/>
            <p14:sldId id="334"/>
            <p14:sldId id="335"/>
          </p14:sldIdLst>
        </p14:section>
        <p14:section name="2019-5 Atlanta, GA, USA" id="{C8004D1A-F92A-D14B-BC6F-03E6AA5A2C45}">
          <p14:sldIdLst>
            <p14:sldId id="336"/>
            <p14:sldId id="337"/>
            <p14:sldId id="341"/>
            <p14:sldId id="342"/>
            <p14:sldId id="343"/>
            <p14:sldId id="344"/>
            <p14:sldId id="345"/>
            <p14:sldId id="346"/>
            <p14:sldId id="347"/>
            <p14:sldId id="348"/>
          </p14:sldIdLst>
        </p14:section>
        <p14:section name="2019-7 Vienna, Austria" id="{B3EF7144-9F07-4AF1-AB89-63FCB025E603}">
          <p14:sldIdLst>
            <p14:sldId id="350"/>
            <p14:sldId id="349"/>
            <p14:sldId id="351"/>
            <p14:sldId id="352"/>
            <p14:sldId id="353"/>
            <p14:sldId id="354"/>
            <p14:sldId id="355"/>
            <p14:sldId id="356"/>
            <p14:sldId id="357"/>
            <p14:sldId id="358"/>
            <p14:sldId id="359"/>
          </p14:sldIdLst>
        </p14:section>
        <p14:section name="2019-9 Hanoi, Vietnam" id="{9D6249CE-5C87-4ED4-B319-7A30FEA18DF1}">
          <p14:sldIdLst>
            <p14:sldId id="365"/>
            <p14:sldId id="390"/>
            <p14:sldId id="391"/>
            <p14:sldId id="392"/>
            <p14:sldId id="393"/>
            <p14:sldId id="394"/>
            <p14:sldId id="395"/>
            <p14:sldId id="396"/>
            <p14:sldId id="397"/>
            <p14:sldId id="398"/>
            <p14:sldId id="375"/>
            <p14:sldId id="376"/>
            <p14:sldId id="377"/>
            <p14:sldId id="371"/>
            <p14:sldId id="378"/>
            <p14:sldId id="379"/>
            <p14:sldId id="372"/>
            <p14:sldId id="380"/>
            <p14:sldId id="373"/>
            <p14:sldId id="374"/>
            <p14:sldId id="381"/>
            <p14:sldId id="382"/>
            <p14:sldId id="383"/>
            <p14:sldId id="384"/>
            <p14:sldId id="385"/>
            <p14:sldId id="386"/>
            <p14:sldId id="387"/>
            <p14:sldId id="388"/>
            <p14:sldId id="38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426" autoAdjust="0"/>
    <p:restoredTop sz="95914" autoAdjust="0"/>
  </p:normalViewPr>
  <p:slideViewPr>
    <p:cSldViewPr>
      <p:cViewPr varScale="1">
        <p:scale>
          <a:sx n="77" d="100"/>
          <a:sy n="77" d="100"/>
        </p:scale>
        <p:origin x="768" y="72"/>
      </p:cViewPr>
      <p:guideLst>
        <p:guide orient="horz" pos="2160"/>
        <p:guide pos="2880"/>
      </p:guideLst>
    </p:cSldViewPr>
  </p:slideViewPr>
  <p:outlineViewPr>
    <p:cViewPr varScale="1">
      <p:scale>
        <a:sx n="170" d="200"/>
        <a:sy n="170" d="200"/>
      </p:scale>
      <p:origin x="0" y="-27201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802.11-18/2123r1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802.11-18/2123r1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2019</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802.11-18/2123r1</a:t>
            </a:r>
            <a:endParaRPr lang="en-US"/>
          </a:p>
        </p:txBody>
      </p:sp>
      <p:sp>
        <p:nvSpPr>
          <p:cNvPr id="5" name="Rectangle 3"/>
          <p:cNvSpPr>
            <a:spLocks noGrp="1" noChangeArrowheads="1"/>
          </p:cNvSpPr>
          <p:nvPr>
            <p:ph type="dt"/>
          </p:nvPr>
        </p:nvSpPr>
        <p:spPr>
          <a:ln/>
        </p:spPr>
        <p:txBody>
          <a:bodyPr/>
          <a:lstStyle/>
          <a:p>
            <a:r>
              <a:rPr lang="en-US"/>
              <a:t>March 2019</a:t>
            </a:r>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802.11-18/2123r1</a:t>
            </a:r>
            <a:endParaRPr lang="en-US"/>
          </a:p>
        </p:txBody>
      </p:sp>
      <p:sp>
        <p:nvSpPr>
          <p:cNvPr id="5" name="Rectangle 3"/>
          <p:cNvSpPr>
            <a:spLocks noGrp="1" noChangeArrowheads="1"/>
          </p:cNvSpPr>
          <p:nvPr>
            <p:ph type="dt"/>
          </p:nvPr>
        </p:nvSpPr>
        <p:spPr>
          <a:ln/>
        </p:spPr>
        <p:txBody>
          <a:bodyPr/>
          <a:lstStyle/>
          <a:p>
            <a:r>
              <a:rPr lang="en-US"/>
              <a:t>March 2019</a:t>
            </a:r>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23C593-AFE8-41F9-9FF1-1E1BACEAC107}" type="datetimeFigureOut">
              <a:rPr lang="en-US" smtClean="0"/>
              <a:t>9/20/2019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3262834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23C593-AFE8-41F9-9FF1-1E1BACEAC107}" type="datetimeFigureOut">
              <a:rPr lang="en-US" smtClean="0"/>
              <a:t>9/20/2019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3847230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23C593-AFE8-41F9-9FF1-1E1BACEAC107}" type="datetimeFigureOut">
              <a:rPr lang="en-US" smtClean="0"/>
              <a:t>9/20/2019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3643644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23C593-AFE8-41F9-9FF1-1E1BACEAC107}" type="datetimeFigureOut">
              <a:rPr lang="en-US" smtClean="0"/>
              <a:t>9/20/2019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1836787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23C593-AFE8-41F9-9FF1-1E1BACEAC107}" type="datetimeFigureOut">
              <a:rPr lang="en-US" smtClean="0"/>
              <a:t>9/20/2019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1867472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23C593-AFE8-41F9-9FF1-1E1BACEAC107}" type="datetimeFigureOut">
              <a:rPr lang="en-US" smtClean="0"/>
              <a:t>9/20/2019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5560309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23C593-AFE8-41F9-9FF1-1E1BACEAC107}" type="datetimeFigureOut">
              <a:rPr lang="en-US" smtClean="0"/>
              <a:t>9/20/2019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2243728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23C593-AFE8-41F9-9FF1-1E1BACEAC107}" type="datetimeFigureOut">
              <a:rPr lang="en-US" smtClean="0"/>
              <a:t>9/20/2019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13939583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23C593-AFE8-41F9-9FF1-1E1BACEAC107}" type="datetimeFigureOut">
              <a:rPr lang="en-US" smtClean="0"/>
              <a:t>9/20/2019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42431866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23C593-AFE8-41F9-9FF1-1E1BACEAC107}" type="datetimeFigureOut">
              <a:rPr lang="en-US" smtClean="0"/>
              <a:t>9/20/2019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692002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Stephen McCann (BlackBerry)</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2019</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23C593-AFE8-41F9-9FF1-1E1BACEAC107}" type="datetimeFigureOut">
              <a:rPr lang="en-US" smtClean="0"/>
              <a:t>9/20/2019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1761091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2019</a:t>
            </a:r>
            <a:endParaRPr lang="en-GB"/>
          </a:p>
        </p:txBody>
      </p:sp>
      <p:sp>
        <p:nvSpPr>
          <p:cNvPr id="6" name="Footer Placeholder 5"/>
          <p:cNvSpPr>
            <a:spLocks noGrp="1"/>
          </p:cNvSpPr>
          <p:nvPr>
            <p:ph type="ftr" idx="11"/>
          </p:nvPr>
        </p:nvSpPr>
        <p:spPr/>
        <p:txBody>
          <a:bodyPr/>
          <a:lstStyle>
            <a:lvl1pPr>
              <a:defRPr/>
            </a:lvl1pPr>
          </a:lstStyle>
          <a:p>
            <a:r>
              <a:rPr lang="de-DE"/>
              <a:t>Stephen McCann (BlackBerry)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2019</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Stephen McCann (BlackBerry)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2019</a:t>
            </a:r>
            <a:endParaRPr lang="en-GB"/>
          </a:p>
        </p:txBody>
      </p:sp>
      <p:sp>
        <p:nvSpPr>
          <p:cNvPr id="4" name="Footer Placeholder 3"/>
          <p:cNvSpPr>
            <a:spLocks noGrp="1"/>
          </p:cNvSpPr>
          <p:nvPr>
            <p:ph type="ftr" idx="11"/>
          </p:nvPr>
        </p:nvSpPr>
        <p:spPr/>
        <p:txBody>
          <a:bodyPr/>
          <a:lstStyle>
            <a:lvl1pPr>
              <a:defRPr/>
            </a:lvl1pPr>
          </a:lstStyle>
          <a:p>
            <a:r>
              <a:rPr lang="de-DE"/>
              <a:t>Stephen McCann (BlackBerry)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2019</a:t>
            </a:r>
            <a:endParaRPr lang="en-GB"/>
          </a:p>
        </p:txBody>
      </p:sp>
      <p:sp>
        <p:nvSpPr>
          <p:cNvPr id="3" name="Footer Placeholder 2"/>
          <p:cNvSpPr>
            <a:spLocks noGrp="1"/>
          </p:cNvSpPr>
          <p:nvPr>
            <p:ph type="ftr" idx="11"/>
          </p:nvPr>
        </p:nvSpPr>
        <p:spPr/>
        <p:txBody>
          <a:bodyPr/>
          <a:lstStyle>
            <a:lvl1pPr>
              <a:defRPr/>
            </a:lvl1pPr>
          </a:lstStyle>
          <a:p>
            <a:r>
              <a:rPr lang="de-DE"/>
              <a:t>Stephen McCann (BlackBerry)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dirty="0" smtClean="0"/>
              <a:t>Bahar Sadeghi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802.11-19/0514r10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23C593-AFE8-41F9-9FF1-1E1BACEAC107}" type="datetimeFigureOut">
              <a:rPr lang="en-US" smtClean="0"/>
              <a:t>9/20/2019</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F8C84E-5B62-4EC0-9C25-8C55A475B1E8}" type="slidenum">
              <a:rPr lang="en-US" smtClean="0"/>
              <a:t>‹#›</a:t>
            </a:fld>
            <a:endParaRPr lang="en-US"/>
          </a:p>
        </p:txBody>
      </p:sp>
    </p:spTree>
    <p:extLst>
      <p:ext uri="{BB962C8B-B14F-4D97-AF65-F5344CB8AC3E}">
        <p14:creationId xmlns:p14="http://schemas.microsoft.com/office/powerpoint/2010/main" val="1313407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March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dirty="0"/>
              <a:t>Bo Sun (ZTE)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Booklet for IEEE 802.11 </a:t>
            </a:r>
            <a:r>
              <a:rPr lang="en-GB" dirty="0" err="1" smtClean="0"/>
              <a:t>TGbd</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2019-03-14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61147349"/>
              </p:ext>
            </p:extLst>
          </p:nvPr>
        </p:nvGraphicFramePr>
        <p:xfrm>
          <a:off x="508000" y="2290763"/>
          <a:ext cx="7999413" cy="2438400"/>
        </p:xfrm>
        <a:graphic>
          <a:graphicData uri="http://schemas.openxmlformats.org/presentationml/2006/ole">
            <mc:AlternateContent xmlns:mc="http://schemas.openxmlformats.org/markup-compatibility/2006">
              <mc:Choice xmlns:v="urn:schemas-microsoft-com:vml" Requires="v">
                <p:oleObj spid="_x0000_s3372" name="Document" r:id="rId4" imgW="8267030" imgH="2515421" progId="Word.Document.8">
                  <p:embed/>
                </p:oleObj>
              </mc:Choice>
              <mc:Fallback>
                <p:oleObj name="Document" r:id="rId4" imgW="8267030" imgH="2515421" progId="Word.Document.8">
                  <p:embed/>
                  <p:pic>
                    <p:nvPicPr>
                      <p:cNvPr id="0" name="Picture 4"/>
                      <p:cNvPicPr>
                        <a:picLocks noChangeAspect="1" noChangeArrowheads="1"/>
                      </p:cNvPicPr>
                      <p:nvPr/>
                    </p:nvPicPr>
                    <p:blipFill>
                      <a:blip r:embed="rId5"/>
                      <a:srcRect/>
                      <a:stretch>
                        <a:fillRect/>
                      </a:stretch>
                    </p:blipFill>
                    <p:spPr bwMode="auto">
                      <a:xfrm>
                        <a:off x="508000" y="2290763"/>
                        <a:ext cx="7999413"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el 1"/>
          <p:cNvSpPr>
            <a:spLocks noGrp="1"/>
          </p:cNvSpPr>
          <p:nvPr>
            <p:ph type="title"/>
          </p:nvPr>
        </p:nvSpPr>
        <p:spPr/>
        <p:txBody>
          <a:bodyPr/>
          <a:lstStyle/>
          <a:p>
            <a:r>
              <a:rPr lang="en-US" altLang="zh-CN" smtClean="0"/>
              <a:t>FRD&amp;SFD Motion #7</a:t>
            </a:r>
          </a:p>
        </p:txBody>
      </p:sp>
      <p:sp>
        <p:nvSpPr>
          <p:cNvPr id="3" name="Inhaltsplatzhalter 2"/>
          <p:cNvSpPr>
            <a:spLocks noGrp="1"/>
          </p:cNvSpPr>
          <p:nvPr>
            <p:ph idx="1"/>
          </p:nvPr>
        </p:nvSpPr>
        <p:spPr/>
        <p:txBody>
          <a:bodyPr/>
          <a:lstStyle/>
          <a:p>
            <a:pPr marL="0" indent="0">
              <a:defRPr/>
            </a:pPr>
            <a:r>
              <a:rPr lang="en-US" dirty="0"/>
              <a:t>Move to add the following text into Section 3 of </a:t>
            </a:r>
            <a:r>
              <a:rPr lang="en-US" dirty="0" smtClean="0"/>
              <a:t>SFD</a:t>
            </a:r>
            <a:endParaRPr lang="en-US" dirty="0"/>
          </a:p>
          <a:p>
            <a:pPr lvl="1">
              <a:defRPr/>
            </a:pPr>
            <a:r>
              <a:rPr lang="en-US" dirty="0"/>
              <a:t>“An </a:t>
            </a:r>
            <a:r>
              <a:rPr lang="en-US" dirty="0" smtClean="0"/>
              <a:t>11bd </a:t>
            </a:r>
            <a:r>
              <a:rPr lang="en-US" dirty="0"/>
              <a:t>STA shall indicate the NGV capability in MAC level, when transmitting an 11p PPDU”</a:t>
            </a:r>
          </a:p>
          <a:p>
            <a:pPr>
              <a:defRPr/>
            </a:pPr>
            <a:r>
              <a:rPr lang="en-US" dirty="0" smtClean="0"/>
              <a:t>Mover</a:t>
            </a:r>
            <a:r>
              <a:rPr lang="en-US" dirty="0"/>
              <a:t>:	</a:t>
            </a:r>
            <a:r>
              <a:rPr lang="en-US" dirty="0" smtClean="0"/>
              <a:t>Rui Cao</a:t>
            </a:r>
            <a:endParaRPr lang="en-US" dirty="0"/>
          </a:p>
          <a:p>
            <a:pPr>
              <a:defRPr/>
            </a:pPr>
            <a:r>
              <a:rPr lang="en-US" dirty="0"/>
              <a:t>Second:	</a:t>
            </a:r>
            <a:r>
              <a:rPr lang="en-US" dirty="0" err="1" smtClean="0"/>
              <a:t>Hongyuan</a:t>
            </a:r>
            <a:r>
              <a:rPr lang="en-US" dirty="0" smtClean="0"/>
              <a:t> Zhang</a:t>
            </a:r>
          </a:p>
          <a:p>
            <a:pPr>
              <a:defRPr/>
            </a:pPr>
            <a:r>
              <a:rPr lang="en-US" dirty="0" smtClean="0"/>
              <a:t>Result: passed unanimous</a:t>
            </a:r>
            <a:endParaRPr lang="en-US" dirty="0"/>
          </a:p>
        </p:txBody>
      </p:sp>
      <p:sp>
        <p:nvSpPr>
          <p:cNvPr id="35844"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8A43ED3A-D24C-4EF7-903F-D3E4B1FE1F3D}" type="slidenum">
              <a:rPr lang="en-GB" altLang="zh-CN" sz="1200" b="0" smtClean="0"/>
              <a:pPr>
                <a:spcBef>
                  <a:spcPct val="0"/>
                </a:spcBef>
                <a:buFontTx/>
                <a:buNone/>
              </a:pPr>
              <a:t>10</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smtClean="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2335302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err="1" smtClean="0"/>
              <a:t>MaY</a:t>
            </a:r>
            <a:r>
              <a:rPr lang="en-US" dirty="0" smtClean="0"/>
              <a:t>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a:t>
            </a:r>
            <a:r>
              <a:rPr lang="en-US" dirty="0" smtClean="0"/>
              <a:t>#8 </a:t>
            </a:r>
            <a:r>
              <a:rPr lang="en-US" dirty="0"/>
              <a:t>-- </a:t>
            </a:r>
            <a:r>
              <a:rPr lang="en-US" smtClean="0"/>
              <a:t>#16</a:t>
            </a:r>
            <a:endParaRPr lang="en-US" dirty="0"/>
          </a:p>
          <a:p>
            <a:endParaRPr lang="en-US" dirty="0"/>
          </a:p>
          <a:p>
            <a:r>
              <a:rPr lang="en-US" dirty="0" smtClean="0"/>
              <a:t>Atlanta, GA, </a:t>
            </a:r>
            <a:r>
              <a:rPr lang="en-US" dirty="0"/>
              <a:t>USA</a:t>
            </a:r>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a:t>
            </a:fld>
            <a:endParaRPr lang="en-GB"/>
          </a:p>
        </p:txBody>
      </p:sp>
    </p:spTree>
    <p:extLst>
      <p:ext uri="{BB962C8B-B14F-4D97-AF65-F5344CB8AC3E}">
        <p14:creationId xmlns:p14="http://schemas.microsoft.com/office/powerpoint/2010/main" val="33605208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#8</a:t>
            </a:r>
          </a:p>
        </p:txBody>
      </p:sp>
      <p:sp>
        <p:nvSpPr>
          <p:cNvPr id="3" name="Inhaltsplatzhalter 2"/>
          <p:cNvSpPr>
            <a:spLocks noGrp="1"/>
          </p:cNvSpPr>
          <p:nvPr>
            <p:ph idx="1"/>
          </p:nvPr>
        </p:nvSpPr>
        <p:spPr>
          <a:xfrm>
            <a:off x="685800" y="1523069"/>
            <a:ext cx="7770813" cy="4113213"/>
          </a:xfrm>
          <a:extLst/>
        </p:spPr>
        <p:txBody>
          <a:bodyPr/>
          <a:lstStyle/>
          <a:p>
            <a:pPr lvl="0" latinLnBrk="1"/>
            <a:r>
              <a:rPr lang="en-US" dirty="0"/>
              <a:t>Move to add the following text to section 3 in 11bd SFD </a:t>
            </a:r>
          </a:p>
          <a:p>
            <a:pPr latinLnBrk="1"/>
            <a:r>
              <a:rPr lang="ko-KR" altLang="en-US" dirty="0"/>
              <a:t>“</a:t>
            </a:r>
            <a:r>
              <a:rPr lang="en-US" dirty="0"/>
              <a:t>11bd shall support the same subcarrier spacing in both 10 MHz PPDU and 20MHz PPDU</a:t>
            </a:r>
            <a:r>
              <a:rPr lang="ko-KR" altLang="en-US" dirty="0"/>
              <a:t>”</a:t>
            </a:r>
            <a:endParaRPr lang="en-US" dirty="0"/>
          </a:p>
          <a:p>
            <a:pPr>
              <a:defRPr/>
            </a:pPr>
            <a:endParaRPr lang="en-US" dirty="0" smtClean="0"/>
          </a:p>
          <a:p>
            <a:pPr>
              <a:defRPr/>
            </a:pPr>
            <a:r>
              <a:rPr lang="en-US" dirty="0" smtClean="0"/>
              <a:t>Mover</a:t>
            </a:r>
            <a:r>
              <a:rPr lang="en-US" dirty="0"/>
              <a:t>: </a:t>
            </a:r>
            <a:r>
              <a:rPr lang="en-US" dirty="0" err="1"/>
              <a:t>Dongguk</a:t>
            </a:r>
            <a:r>
              <a:rPr lang="en-US" dirty="0"/>
              <a:t> </a:t>
            </a:r>
            <a:r>
              <a:rPr lang="en-US" dirty="0" smtClean="0"/>
              <a:t>Lim</a:t>
            </a:r>
            <a:endParaRPr lang="en-US" dirty="0"/>
          </a:p>
          <a:p>
            <a:pPr>
              <a:defRPr/>
            </a:pPr>
            <a:r>
              <a:rPr lang="en-US" dirty="0" smtClean="0"/>
              <a:t>Second:  </a:t>
            </a:r>
            <a:r>
              <a:rPr lang="en-US" dirty="0" err="1" smtClean="0"/>
              <a:t>Hongyuan</a:t>
            </a:r>
            <a:r>
              <a:rPr lang="en-US" dirty="0" smtClean="0"/>
              <a:t> Zhang</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12</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9430449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#9</a:t>
            </a:r>
          </a:p>
        </p:txBody>
      </p:sp>
      <p:sp>
        <p:nvSpPr>
          <p:cNvPr id="3" name="Inhaltsplatzhalter 2"/>
          <p:cNvSpPr>
            <a:spLocks noGrp="1"/>
          </p:cNvSpPr>
          <p:nvPr>
            <p:ph idx="1"/>
          </p:nvPr>
        </p:nvSpPr>
        <p:spPr>
          <a:xfrm>
            <a:off x="685800" y="1523069"/>
            <a:ext cx="7770813" cy="4113213"/>
          </a:xfrm>
          <a:extLst/>
        </p:spPr>
        <p:txBody>
          <a:bodyPr/>
          <a:lstStyle/>
          <a:p>
            <a:pPr lvl="0" latinLnBrk="1"/>
            <a:r>
              <a:rPr lang="en-US" dirty="0"/>
              <a:t>Move to add the following text to section 3 in 11bd SFD</a:t>
            </a:r>
          </a:p>
          <a:p>
            <a:pPr latinLnBrk="1"/>
            <a:r>
              <a:rPr lang="ko-KR" altLang="en-US" dirty="0"/>
              <a:t>“</a:t>
            </a:r>
            <a:r>
              <a:rPr lang="en-US" dirty="0"/>
              <a:t>11bd PPDU includes a NGV-Signal field to indicate the transmission information</a:t>
            </a:r>
            <a:r>
              <a:rPr lang="ko-KR" altLang="en-US" dirty="0"/>
              <a:t>”</a:t>
            </a:r>
            <a:endParaRPr lang="en-US" dirty="0"/>
          </a:p>
          <a:p>
            <a:pPr latinLnBrk="1"/>
            <a:r>
              <a:rPr lang="ko-KR" altLang="en-US" dirty="0"/>
              <a:t>“</a:t>
            </a:r>
            <a:r>
              <a:rPr lang="en-US" dirty="0"/>
              <a:t> The location of NGV-SIG field is TBD</a:t>
            </a:r>
            <a:r>
              <a:rPr lang="ko-KR" altLang="en-US" dirty="0"/>
              <a:t>”</a:t>
            </a:r>
            <a:endParaRPr lang="en-US" dirty="0"/>
          </a:p>
          <a:p>
            <a:pPr>
              <a:defRPr/>
            </a:pPr>
            <a:endParaRPr lang="en-US" dirty="0" smtClean="0"/>
          </a:p>
          <a:p>
            <a:pPr>
              <a:defRPr/>
            </a:pPr>
            <a:r>
              <a:rPr lang="en-US" dirty="0" smtClean="0"/>
              <a:t>Mover</a:t>
            </a:r>
            <a:r>
              <a:rPr lang="en-US" dirty="0"/>
              <a:t>: </a:t>
            </a:r>
            <a:r>
              <a:rPr lang="en-US" dirty="0" err="1"/>
              <a:t>Dongguk</a:t>
            </a:r>
            <a:r>
              <a:rPr lang="en-US" dirty="0"/>
              <a:t> </a:t>
            </a:r>
            <a:r>
              <a:rPr lang="en-US" dirty="0" smtClean="0"/>
              <a:t>Lim</a:t>
            </a:r>
            <a:endParaRPr lang="en-US" dirty="0"/>
          </a:p>
          <a:p>
            <a:pPr>
              <a:defRPr/>
            </a:pPr>
            <a:r>
              <a:rPr lang="en-US" dirty="0" smtClean="0"/>
              <a:t>Second:  </a:t>
            </a:r>
            <a:r>
              <a:rPr lang="en-US" dirty="0" err="1" smtClean="0"/>
              <a:t>Hongyuan</a:t>
            </a:r>
            <a:r>
              <a:rPr lang="en-US" dirty="0" smtClean="0"/>
              <a:t> Zhang</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13</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8062304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#10</a:t>
            </a:r>
          </a:p>
        </p:txBody>
      </p:sp>
      <p:sp>
        <p:nvSpPr>
          <p:cNvPr id="3" name="Inhaltsplatzhalter 2"/>
          <p:cNvSpPr>
            <a:spLocks noGrp="1"/>
          </p:cNvSpPr>
          <p:nvPr>
            <p:ph idx="1"/>
          </p:nvPr>
        </p:nvSpPr>
        <p:spPr>
          <a:xfrm>
            <a:off x="685800" y="1523069"/>
            <a:ext cx="7770813" cy="4570227"/>
          </a:xfrm>
          <a:extLst/>
        </p:spPr>
        <p:txBody>
          <a:bodyPr/>
          <a:lstStyle/>
          <a:p>
            <a:pPr lvl="0" latinLnBrk="1"/>
            <a:r>
              <a:rPr lang="en-US" dirty="0"/>
              <a:t>Move to add the following text to section 3 in 11bd SFD</a:t>
            </a:r>
          </a:p>
          <a:p>
            <a:pPr latinLnBrk="1"/>
            <a:r>
              <a:rPr lang="ko-KR" altLang="en-US" dirty="0"/>
              <a:t>“</a:t>
            </a:r>
            <a:r>
              <a:rPr lang="en-US" dirty="0"/>
              <a:t>11bd PPDU design shall support </a:t>
            </a:r>
            <a:r>
              <a:rPr lang="en-US" dirty="0" err="1"/>
              <a:t>Midamble</a:t>
            </a:r>
            <a:r>
              <a:rPr lang="en-US" dirty="0"/>
              <a:t>(s) in Data </a:t>
            </a:r>
            <a:r>
              <a:rPr lang="en-US" dirty="0" smtClean="0"/>
              <a:t>   field</a:t>
            </a:r>
            <a:r>
              <a:rPr lang="en-US" dirty="0"/>
              <a:t>.</a:t>
            </a:r>
          </a:p>
          <a:p>
            <a:pPr latinLnBrk="1"/>
            <a:r>
              <a:rPr lang="en-US" dirty="0" smtClean="0"/>
              <a:t>	</a:t>
            </a:r>
            <a:r>
              <a:rPr lang="en-US" dirty="0" err="1" smtClean="0"/>
              <a:t>Midamble</a:t>
            </a:r>
            <a:r>
              <a:rPr lang="en-US" dirty="0" smtClean="0"/>
              <a:t> </a:t>
            </a:r>
            <a:r>
              <a:rPr lang="en-US" dirty="0"/>
              <a:t>is composed by long training field, with </a:t>
            </a:r>
            <a:r>
              <a:rPr lang="en-US" dirty="0" smtClean="0"/>
              <a:t>       design TBD.</a:t>
            </a:r>
            <a:endParaRPr lang="en-US" dirty="0"/>
          </a:p>
          <a:p>
            <a:pPr latinLnBrk="1"/>
            <a:r>
              <a:rPr lang="en-US" dirty="0" smtClean="0"/>
              <a:t>	</a:t>
            </a:r>
            <a:r>
              <a:rPr lang="en-US" dirty="0" err="1" smtClean="0"/>
              <a:t>Midamble</a:t>
            </a:r>
            <a:r>
              <a:rPr lang="en-US" dirty="0" smtClean="0"/>
              <a:t> </a:t>
            </a:r>
            <a:r>
              <a:rPr lang="en-US" dirty="0"/>
              <a:t>periodicity is </a:t>
            </a:r>
            <a:r>
              <a:rPr lang="en-US" dirty="0" smtClean="0"/>
              <a:t>TBD. </a:t>
            </a:r>
            <a:r>
              <a:rPr lang="ko-KR" altLang="en-US" dirty="0"/>
              <a:t>“</a:t>
            </a:r>
            <a:endParaRPr lang="en-US" dirty="0"/>
          </a:p>
          <a:p>
            <a:pPr>
              <a:defRPr/>
            </a:pPr>
            <a:endParaRPr lang="en-US" dirty="0" smtClean="0"/>
          </a:p>
          <a:p>
            <a:pPr>
              <a:defRPr/>
            </a:pPr>
            <a:r>
              <a:rPr lang="en-US" dirty="0" smtClean="0"/>
              <a:t>Mover</a:t>
            </a:r>
            <a:r>
              <a:rPr lang="en-US" dirty="0"/>
              <a:t>: </a:t>
            </a:r>
            <a:r>
              <a:rPr lang="en-US" dirty="0" err="1"/>
              <a:t>Dongguk</a:t>
            </a:r>
            <a:r>
              <a:rPr lang="en-US" dirty="0"/>
              <a:t> </a:t>
            </a:r>
            <a:r>
              <a:rPr lang="en-US" dirty="0" smtClean="0"/>
              <a:t>Lim</a:t>
            </a:r>
            <a:endParaRPr lang="en-US" dirty="0"/>
          </a:p>
          <a:p>
            <a:pPr>
              <a:defRPr/>
            </a:pPr>
            <a:r>
              <a:rPr lang="en-US" dirty="0" smtClean="0"/>
              <a:t>Second:  </a:t>
            </a:r>
            <a:r>
              <a:rPr lang="en-US" dirty="0" err="1" smtClean="0"/>
              <a:t>Hongyuan</a:t>
            </a:r>
            <a:r>
              <a:rPr lang="en-US" dirty="0" smtClean="0"/>
              <a:t> Zhang</a:t>
            </a:r>
            <a:endParaRPr lang="en-US" dirty="0"/>
          </a:p>
          <a:p>
            <a:pPr>
              <a:defRPr/>
            </a:pPr>
            <a:r>
              <a:rPr lang="en-US" dirty="0" smtClean="0"/>
              <a:t>Result: 8Y/1N/8A   Passed</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14</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8830886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#11</a:t>
            </a:r>
          </a:p>
        </p:txBody>
      </p:sp>
      <p:sp>
        <p:nvSpPr>
          <p:cNvPr id="3" name="Inhaltsplatzhalter 2"/>
          <p:cNvSpPr>
            <a:spLocks noGrp="1"/>
          </p:cNvSpPr>
          <p:nvPr>
            <p:ph idx="1"/>
          </p:nvPr>
        </p:nvSpPr>
        <p:spPr>
          <a:xfrm>
            <a:off x="685800" y="1523069"/>
            <a:ext cx="7770813" cy="4570227"/>
          </a:xfrm>
          <a:extLst/>
        </p:spPr>
        <p:txBody>
          <a:bodyPr/>
          <a:lstStyle/>
          <a:p>
            <a:r>
              <a:rPr lang="en-US" dirty="0"/>
              <a:t>Move to add the following text to section 3.1 of the SFD:</a:t>
            </a:r>
          </a:p>
          <a:p>
            <a:r>
              <a:rPr lang="en-US" dirty="0" smtClean="0"/>
              <a:t>“11bd </a:t>
            </a:r>
            <a:r>
              <a:rPr lang="en-US" dirty="0"/>
              <a:t>devices shall support 256 QAM. The 256 QAM constellation mapping is the same as that defined in 21.3.10.9 (Constellation mapping</a:t>
            </a:r>
            <a:r>
              <a:rPr lang="en-US" dirty="0" smtClean="0"/>
              <a:t>)”</a:t>
            </a:r>
            <a:endParaRPr lang="en-US" dirty="0"/>
          </a:p>
          <a:p>
            <a:pPr>
              <a:defRPr/>
            </a:pPr>
            <a:endParaRPr lang="en-US" dirty="0" smtClean="0"/>
          </a:p>
          <a:p>
            <a:pPr>
              <a:defRPr/>
            </a:pPr>
            <a:r>
              <a:rPr lang="en-US" dirty="0" smtClean="0"/>
              <a:t>Mover</a:t>
            </a:r>
            <a:r>
              <a:rPr lang="en-US" dirty="0"/>
              <a:t>: </a:t>
            </a:r>
            <a:r>
              <a:rPr lang="en-US" dirty="0" smtClean="0"/>
              <a:t>Hongyuan Zhang</a:t>
            </a:r>
            <a:endParaRPr lang="en-US" dirty="0"/>
          </a:p>
          <a:p>
            <a:pPr>
              <a:defRPr/>
            </a:pPr>
            <a:r>
              <a:rPr lang="en-US" dirty="0" smtClean="0"/>
              <a:t>Second:  </a:t>
            </a:r>
            <a:r>
              <a:rPr lang="en-US" dirty="0" err="1" smtClean="0"/>
              <a:t>Dongguk</a:t>
            </a:r>
            <a:r>
              <a:rPr lang="en-US" dirty="0" smtClean="0"/>
              <a:t> Lim</a:t>
            </a:r>
            <a:endParaRPr lang="en-US" dirty="0"/>
          </a:p>
          <a:p>
            <a:pPr>
              <a:defRPr/>
            </a:pPr>
            <a:r>
              <a:rPr lang="en-US" dirty="0" smtClean="0"/>
              <a:t>Result:  15Y/2N/10A, PASSED</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15</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967416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#12</a:t>
            </a:r>
          </a:p>
        </p:txBody>
      </p:sp>
      <p:sp>
        <p:nvSpPr>
          <p:cNvPr id="3" name="Inhaltsplatzhalter 2"/>
          <p:cNvSpPr>
            <a:spLocks noGrp="1"/>
          </p:cNvSpPr>
          <p:nvPr>
            <p:ph idx="1"/>
          </p:nvPr>
        </p:nvSpPr>
        <p:spPr>
          <a:xfrm>
            <a:off x="685800" y="1523069"/>
            <a:ext cx="7770813" cy="4570227"/>
          </a:xfrm>
          <a:extLst/>
        </p:spPr>
        <p:txBody>
          <a:bodyPr/>
          <a:lstStyle/>
          <a:p>
            <a:r>
              <a:rPr lang="en-US" dirty="0"/>
              <a:t>Move to add the following text to Section 3.1 of the SFD:</a:t>
            </a:r>
          </a:p>
          <a:p>
            <a:r>
              <a:rPr lang="en-US" dirty="0" smtClean="0"/>
              <a:t>“11bd </a:t>
            </a:r>
            <a:r>
              <a:rPr lang="en-US" dirty="0"/>
              <a:t>devices shall support LDPC codes, with the same code structure and coding methods as defined in 19.3.11.7 (LDPC Codes</a:t>
            </a:r>
            <a:r>
              <a:rPr lang="en-US" dirty="0" smtClean="0"/>
              <a:t>)”</a:t>
            </a:r>
            <a:endParaRPr lang="en-US" dirty="0"/>
          </a:p>
          <a:p>
            <a:pPr>
              <a:defRPr/>
            </a:pPr>
            <a:endParaRPr lang="en-US" dirty="0" smtClean="0"/>
          </a:p>
          <a:p>
            <a:pPr>
              <a:defRPr/>
            </a:pPr>
            <a:r>
              <a:rPr lang="en-US" dirty="0" smtClean="0"/>
              <a:t>Mover</a:t>
            </a:r>
            <a:r>
              <a:rPr lang="en-US" dirty="0"/>
              <a:t>: Hongyuan Zhang</a:t>
            </a:r>
          </a:p>
          <a:p>
            <a:pPr>
              <a:defRPr/>
            </a:pPr>
            <a:r>
              <a:rPr lang="en-US" dirty="0" smtClean="0"/>
              <a:t>Second:  </a:t>
            </a:r>
            <a:r>
              <a:rPr lang="en-US" dirty="0" err="1" smtClean="0"/>
              <a:t>Dongguk</a:t>
            </a:r>
            <a:r>
              <a:rPr lang="en-US" dirty="0" smtClean="0"/>
              <a:t> Lim</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16</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0984337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#13</a:t>
            </a:r>
          </a:p>
        </p:txBody>
      </p:sp>
      <p:sp>
        <p:nvSpPr>
          <p:cNvPr id="3" name="Inhaltsplatzhalter 2"/>
          <p:cNvSpPr>
            <a:spLocks noGrp="1"/>
          </p:cNvSpPr>
          <p:nvPr>
            <p:ph idx="1"/>
          </p:nvPr>
        </p:nvSpPr>
        <p:spPr>
          <a:xfrm>
            <a:off x="685800" y="1523069"/>
            <a:ext cx="7770813" cy="4570227"/>
          </a:xfrm>
          <a:extLst/>
        </p:spPr>
        <p:txBody>
          <a:bodyPr/>
          <a:lstStyle/>
          <a:p>
            <a:r>
              <a:rPr lang="en-US" dirty="0"/>
              <a:t>Move to add the following text to section 3.1 of the SFD:</a:t>
            </a:r>
          </a:p>
          <a:p>
            <a:r>
              <a:rPr lang="en-US" dirty="0" smtClean="0"/>
              <a:t>“10MHz </a:t>
            </a:r>
            <a:r>
              <a:rPr lang="en-US" dirty="0"/>
              <a:t>11bd Data symbol shall use 11ac 20MHz OFDM numerology. </a:t>
            </a:r>
            <a:r>
              <a:rPr lang="en-US" dirty="0" smtClean="0"/>
              <a:t>“</a:t>
            </a:r>
            <a:endParaRPr lang="en-US" dirty="0"/>
          </a:p>
          <a:p>
            <a:pPr>
              <a:defRPr/>
            </a:pPr>
            <a:endParaRPr lang="en-US" dirty="0" smtClean="0"/>
          </a:p>
          <a:p>
            <a:pPr>
              <a:defRPr/>
            </a:pPr>
            <a:r>
              <a:rPr lang="en-US" dirty="0" smtClean="0"/>
              <a:t>Mover</a:t>
            </a:r>
            <a:r>
              <a:rPr lang="en-US" dirty="0"/>
              <a:t>: Prashant Sharma</a:t>
            </a:r>
          </a:p>
          <a:p>
            <a:pPr>
              <a:defRPr/>
            </a:pPr>
            <a:r>
              <a:rPr lang="en-US" dirty="0" smtClean="0"/>
              <a:t>Second:  </a:t>
            </a:r>
            <a:r>
              <a:rPr lang="en-US" dirty="0" err="1" smtClean="0"/>
              <a:t>Dongguk</a:t>
            </a:r>
            <a:r>
              <a:rPr lang="en-US" dirty="0" smtClean="0"/>
              <a:t> Lim</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17</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4442507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#14</a:t>
            </a:r>
          </a:p>
        </p:txBody>
      </p:sp>
      <p:sp>
        <p:nvSpPr>
          <p:cNvPr id="3" name="Inhaltsplatzhalter 2"/>
          <p:cNvSpPr>
            <a:spLocks noGrp="1"/>
          </p:cNvSpPr>
          <p:nvPr>
            <p:ph idx="1"/>
          </p:nvPr>
        </p:nvSpPr>
        <p:spPr>
          <a:xfrm>
            <a:off x="685800" y="1523069"/>
            <a:ext cx="7770813" cy="4570227"/>
          </a:xfrm>
          <a:extLst/>
        </p:spPr>
        <p:txBody>
          <a:bodyPr>
            <a:normAutofit fontScale="77500" lnSpcReduction="20000"/>
          </a:bodyPr>
          <a:lstStyle/>
          <a:p>
            <a:r>
              <a:rPr lang="en-US" dirty="0"/>
              <a:t>Move to add the following text to section 3 in 11bd SFD </a:t>
            </a:r>
          </a:p>
          <a:p>
            <a:r>
              <a:rPr lang="en-US" dirty="0" smtClean="0"/>
              <a:t>“</a:t>
            </a:r>
            <a:r>
              <a:rPr lang="en-US" altLang="zh-CN" b="0" dirty="0"/>
              <a:t>Operation of 11bd device with 10MHz bandwidth is allowed in a 20MHz </a:t>
            </a:r>
            <a:r>
              <a:rPr lang="en-US" altLang="zh-CN" b="0" dirty="0" smtClean="0"/>
              <a:t>channel.”</a:t>
            </a:r>
            <a:endParaRPr lang="en-US" dirty="0"/>
          </a:p>
          <a:p>
            <a:pPr>
              <a:defRPr/>
            </a:pPr>
            <a:endParaRPr lang="en-US" dirty="0" smtClean="0"/>
          </a:p>
          <a:p>
            <a:pPr>
              <a:defRPr/>
            </a:pPr>
            <a:r>
              <a:rPr lang="en-US" dirty="0" smtClean="0"/>
              <a:t>Mover</a:t>
            </a:r>
            <a:r>
              <a:rPr lang="en-US" dirty="0"/>
              <a:t>: </a:t>
            </a:r>
            <a:r>
              <a:rPr lang="en-US" dirty="0" err="1" smtClean="0"/>
              <a:t>Insun</a:t>
            </a:r>
            <a:r>
              <a:rPr lang="en-US" dirty="0" smtClean="0"/>
              <a:t> Jang</a:t>
            </a:r>
            <a:endParaRPr lang="en-US" dirty="0"/>
          </a:p>
          <a:p>
            <a:pPr>
              <a:defRPr/>
            </a:pPr>
            <a:r>
              <a:rPr lang="en-US" dirty="0" smtClean="0"/>
              <a:t>Second:  </a:t>
            </a:r>
            <a:r>
              <a:rPr lang="en-US" dirty="0" err="1" smtClean="0"/>
              <a:t>Dongguk</a:t>
            </a:r>
            <a:r>
              <a:rPr lang="en-US" dirty="0" smtClean="0"/>
              <a:t> Lim</a:t>
            </a:r>
            <a:endParaRPr lang="en-US" dirty="0"/>
          </a:p>
          <a:p>
            <a:pPr>
              <a:defRPr/>
            </a:pPr>
            <a:r>
              <a:rPr lang="en-US" dirty="0" smtClean="0"/>
              <a:t>Result: 15Y/6N/9A, Failed</a:t>
            </a:r>
          </a:p>
          <a:p>
            <a:pPr>
              <a:defRPr/>
            </a:pPr>
            <a:endParaRPr lang="en-US" strike="sngStrike" dirty="0"/>
          </a:p>
          <a:p>
            <a:pPr>
              <a:defRPr/>
            </a:pPr>
            <a:r>
              <a:rPr lang="en-US" dirty="0" smtClean="0"/>
              <a:t>Move to table the motion</a:t>
            </a:r>
          </a:p>
          <a:p>
            <a:pPr>
              <a:defRPr/>
            </a:pPr>
            <a:r>
              <a:rPr lang="en-US" dirty="0" smtClean="0"/>
              <a:t>Moved: Hiroshi Mano     Second: Michael Fischer</a:t>
            </a:r>
          </a:p>
          <a:p>
            <a:pPr>
              <a:defRPr/>
            </a:pPr>
            <a:r>
              <a:rPr lang="en-US" dirty="0" smtClean="0"/>
              <a:t>Passed unanimously</a:t>
            </a:r>
          </a:p>
          <a:p>
            <a:pPr>
              <a:defRPr/>
            </a:pPr>
            <a:endParaRPr lang="en-US" dirty="0"/>
          </a:p>
          <a:p>
            <a:pPr>
              <a:defRPr/>
            </a:pPr>
            <a:r>
              <a:rPr lang="en-US" dirty="0" smtClean="0"/>
              <a:t>Move to remove the table of the motion</a:t>
            </a:r>
          </a:p>
          <a:p>
            <a:pPr>
              <a:defRPr/>
            </a:pPr>
            <a:r>
              <a:rPr lang="en-US" dirty="0" smtClean="0"/>
              <a:t>Moved: 	James </a:t>
            </a:r>
            <a:r>
              <a:rPr lang="en-US" dirty="0" err="1" smtClean="0"/>
              <a:t>Lepp</a:t>
            </a:r>
            <a:r>
              <a:rPr lang="en-US" dirty="0" smtClean="0"/>
              <a:t>				Second: Michael Fischer</a:t>
            </a:r>
          </a:p>
          <a:p>
            <a:pPr>
              <a:defRPr/>
            </a:pPr>
            <a:r>
              <a:rPr lang="en-US" dirty="0" smtClean="0"/>
              <a:t>Passed unanimously</a:t>
            </a:r>
            <a:endParaRPr lang="en-US"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18</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8423666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#15</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“11bd only supports single spatial stream PPDU when operating on OCB broadcast mode .”</a:t>
            </a:r>
            <a:endParaRPr lang="en-US" dirty="0"/>
          </a:p>
          <a:p>
            <a:pPr>
              <a:defRPr/>
            </a:pPr>
            <a:endParaRPr lang="en-US" dirty="0" smtClean="0"/>
          </a:p>
          <a:p>
            <a:pPr>
              <a:defRPr/>
            </a:pPr>
            <a:r>
              <a:rPr lang="en-US" dirty="0" smtClean="0"/>
              <a:t>Mover</a:t>
            </a:r>
            <a:r>
              <a:rPr lang="en-US" dirty="0"/>
              <a:t>: </a:t>
            </a:r>
            <a:r>
              <a:rPr lang="en-US" dirty="0" err="1" smtClean="0"/>
              <a:t>Hongyuan</a:t>
            </a:r>
            <a:r>
              <a:rPr lang="en-US" dirty="0" smtClean="0"/>
              <a:t> Zhang</a:t>
            </a:r>
            <a:endParaRPr lang="en-US" dirty="0"/>
          </a:p>
          <a:p>
            <a:pPr>
              <a:defRPr/>
            </a:pPr>
            <a:r>
              <a:rPr lang="en-US" dirty="0" smtClean="0"/>
              <a:t>Second:  </a:t>
            </a:r>
            <a:r>
              <a:rPr lang="en-US" dirty="0" err="1" smtClean="0"/>
              <a:t>Dongguk</a:t>
            </a:r>
            <a:r>
              <a:rPr lang="en-US" dirty="0" smtClean="0"/>
              <a:t> Lim</a:t>
            </a:r>
            <a:endParaRPr lang="en-US" dirty="0"/>
          </a:p>
          <a:p>
            <a:pPr>
              <a:defRPr/>
            </a:pPr>
            <a:r>
              <a:rPr lang="en-US" dirty="0" smtClean="0"/>
              <a:t>Result: Passed unanimously</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19</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5194081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March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dirty="0"/>
              <a:t>Bo Sun (ZTE)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Booklet </a:t>
            </a:r>
            <a:r>
              <a:rPr lang="en-GB" dirty="0"/>
              <a:t>for the </a:t>
            </a:r>
            <a:r>
              <a:rPr lang="en-GB" dirty="0" err="1" smtClean="0"/>
              <a:t>TGbd</a:t>
            </a:r>
            <a:r>
              <a:rPr lang="en-GB" dirty="0" smtClean="0"/>
              <a:t> motions related to FRD and SFD.</a:t>
            </a: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Motions are consecutively numbered since the formation of the task group.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#16</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“When an 11bd STA transmits an 11p group-addressed or unicast PPDU, the Duration/ID field of a frame in an 11p PPDU indicates that transmitter of the PPDU is an NGV capable STA.”</a:t>
            </a:r>
            <a:endParaRPr lang="en-US" dirty="0"/>
          </a:p>
          <a:p>
            <a:pPr>
              <a:defRPr/>
            </a:pPr>
            <a:endParaRPr lang="en-US" dirty="0" smtClean="0"/>
          </a:p>
          <a:p>
            <a:pPr>
              <a:defRPr/>
            </a:pPr>
            <a:r>
              <a:rPr lang="en-US" dirty="0" smtClean="0"/>
              <a:t>Mover</a:t>
            </a:r>
            <a:r>
              <a:rPr lang="en-US" dirty="0"/>
              <a:t>: </a:t>
            </a:r>
            <a:r>
              <a:rPr lang="en-US" dirty="0" smtClean="0"/>
              <a:t> Liwen </a:t>
            </a:r>
            <a:r>
              <a:rPr lang="en-US" dirty="0"/>
              <a:t>C</a:t>
            </a:r>
            <a:r>
              <a:rPr lang="en-US" dirty="0" smtClean="0"/>
              <a:t>hu</a:t>
            </a:r>
            <a:endParaRPr lang="en-US" dirty="0"/>
          </a:p>
          <a:p>
            <a:pPr>
              <a:defRPr/>
            </a:pPr>
            <a:r>
              <a:rPr lang="en-US" dirty="0" smtClean="0"/>
              <a:t>Second: Michael </a:t>
            </a:r>
            <a:r>
              <a:rPr lang="en-US" dirty="0"/>
              <a:t>F</a:t>
            </a:r>
            <a:r>
              <a:rPr lang="en-US" dirty="0" smtClean="0"/>
              <a:t>ischer</a:t>
            </a:r>
            <a:endParaRPr lang="en-US" dirty="0"/>
          </a:p>
          <a:p>
            <a:pPr>
              <a:defRPr/>
            </a:pPr>
            <a:r>
              <a:rPr lang="en-US" dirty="0" smtClean="0"/>
              <a:t>Result: Passed unanimously</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20</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5000657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smtClean="0"/>
              <a:t>July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a:t>
            </a:r>
            <a:r>
              <a:rPr lang="en-US" dirty="0" smtClean="0"/>
              <a:t>#17 </a:t>
            </a:r>
            <a:r>
              <a:rPr lang="en-US" dirty="0"/>
              <a:t>-- </a:t>
            </a:r>
            <a:r>
              <a:rPr lang="en-US" dirty="0" smtClean="0"/>
              <a:t>#26</a:t>
            </a:r>
            <a:endParaRPr lang="en-US" dirty="0"/>
          </a:p>
          <a:p>
            <a:endParaRPr lang="en-US" dirty="0"/>
          </a:p>
          <a:p>
            <a:r>
              <a:rPr lang="en-US" dirty="0" smtClean="0"/>
              <a:t>Vienna, Austria</a:t>
            </a:r>
            <a:endParaRPr lang="en-US" dirty="0"/>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559182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#17</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a:t>“11bd supports round-trip-time (RTT) ranging for 10 MHz and 20 MHz bandwidth </a:t>
            </a:r>
            <a:r>
              <a:rPr lang="en-US" dirty="0" smtClean="0"/>
              <a:t>PPDUs.”</a:t>
            </a:r>
            <a:endParaRPr lang="en-US" dirty="0"/>
          </a:p>
          <a:p>
            <a:pPr>
              <a:defRPr/>
            </a:pPr>
            <a:endParaRPr lang="en-US" dirty="0" smtClean="0"/>
          </a:p>
          <a:p>
            <a:pPr>
              <a:defRPr/>
            </a:pPr>
            <a:r>
              <a:rPr lang="en-US" dirty="0" smtClean="0"/>
              <a:t>Mover</a:t>
            </a:r>
            <a:r>
              <a:rPr lang="en-US" dirty="0"/>
              <a:t>: </a:t>
            </a:r>
            <a:r>
              <a:rPr lang="en-US" dirty="0" smtClean="0"/>
              <a:t> Stephan Sand</a:t>
            </a:r>
          </a:p>
          <a:p>
            <a:pPr>
              <a:defRPr/>
            </a:pPr>
            <a:r>
              <a:rPr lang="en-US" dirty="0" smtClean="0"/>
              <a:t>Second: </a:t>
            </a:r>
            <a:r>
              <a:rPr lang="en-US" dirty="0" err="1" smtClean="0"/>
              <a:t>Ioannis</a:t>
            </a:r>
            <a:r>
              <a:rPr lang="en-US" dirty="0" smtClean="0"/>
              <a:t> Sarris</a:t>
            </a:r>
          </a:p>
          <a:p>
            <a:pPr>
              <a:defRPr/>
            </a:pPr>
            <a:r>
              <a:rPr lang="en-US" dirty="0" smtClean="0"/>
              <a:t>Result: Passed with unanimous consent</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22</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8105757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#18</a:t>
            </a:r>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a:xfrm>
                <a:off x="685800" y="1523069"/>
                <a:ext cx="7770813" cy="4570227"/>
              </a:xfrm>
              <a:extLst/>
            </p:spPr>
            <p:txBody>
              <a:bodyPr/>
              <a:lstStyle/>
              <a:p>
                <a:r>
                  <a:rPr lang="en-US" sz="2000" dirty="0"/>
                  <a:t>Move to </a:t>
                </a:r>
                <a:r>
                  <a:rPr lang="en-US" sz="2000" dirty="0" smtClean="0"/>
                  <a:t>include the </a:t>
                </a:r>
                <a:r>
                  <a:rPr lang="en-US" sz="2000" dirty="0"/>
                  <a:t>following text to section 3 in 11bd SFD </a:t>
                </a:r>
              </a:p>
              <a:p>
                <a:r>
                  <a:rPr lang="en-US" dirty="0"/>
                  <a:t>“</a:t>
                </a:r>
                <a:r>
                  <a:rPr lang="en-US" sz="1800" b="0" dirty="0"/>
                  <a:t>BPSK DCM modulation is used to achieve lower sensitivity. For a BPSK DCM modulated OFDM symbol, the subcarriers in the second frequency segment is modulated by the rotated version of the signal modulated on the corresponding DCM subcarrier in the first frequency segment</a:t>
                </a:r>
                <a:r>
                  <a:rPr lang="en-US" sz="1800" b="0" dirty="0" smtClean="0"/>
                  <a:t>.</a:t>
                </a:r>
              </a:p>
              <a:p>
                <a:endParaRPr lang="en-US" dirty="0"/>
              </a:p>
              <a:p>
                <a:r>
                  <a:rPr lang="en-US" dirty="0"/>
                  <a:t> </a:t>
                </a:r>
              </a:p>
              <a:p>
                <a:r>
                  <a:rPr lang="en-US" sz="1800" b="0" dirty="0"/>
                  <a:t>Where N</a:t>
                </a:r>
                <a:r>
                  <a:rPr lang="en-US" sz="1100" b="0" dirty="0"/>
                  <a:t>SD</a:t>
                </a:r>
                <a:r>
                  <a:rPr lang="en-US" sz="1800" b="0" dirty="0"/>
                  <a:t>  is defined for DCM which is half </a:t>
                </a:r>
                <a:r>
                  <a:rPr lang="en-US" sz="1800" b="0" dirty="0" smtClean="0"/>
                  <a:t>of </a:t>
                </a:r>
                <a14:m>
                  <m:oMath xmlns:m="http://schemas.openxmlformats.org/officeDocument/2006/math">
                    <m:sSubSup>
                      <m:sSubSupPr>
                        <m:ctrlPr>
                          <a:rPr lang="en-US" sz="1800" i="1">
                            <a:latin typeface="Cambria Math" panose="02040503050406030204" pitchFamily="18" charset="0"/>
                          </a:rPr>
                        </m:ctrlPr>
                      </m:sSubSupPr>
                      <m:e>
                        <m:r>
                          <a:rPr lang="en-US" sz="1800" i="1">
                            <a:latin typeface="Cambria Math" panose="02040503050406030204" pitchFamily="18" charset="0"/>
                          </a:rPr>
                          <m:t>𝑁</m:t>
                        </m:r>
                      </m:e>
                      <m:sub>
                        <m:r>
                          <a:rPr lang="en-US" sz="1800" i="1">
                            <a:latin typeface="Cambria Math" panose="02040503050406030204" pitchFamily="18" charset="0"/>
                          </a:rPr>
                          <m:t>𝑆𝐷</m:t>
                        </m:r>
                      </m:sub>
                      <m:sup>
                        <m:r>
                          <a:rPr lang="en-US" sz="1800" i="1">
                            <a:latin typeface="Cambria Math" panose="02040503050406030204" pitchFamily="18" charset="0"/>
                          </a:rPr>
                          <m:t>𝐷𝐶𝑀</m:t>
                        </m:r>
                        <m:r>
                          <a:rPr lang="en-US" sz="1800" i="1">
                            <a:latin typeface="Cambria Math" panose="02040503050406030204" pitchFamily="18" charset="0"/>
                          </a:rPr>
                          <m:t>=0</m:t>
                        </m:r>
                      </m:sup>
                    </m:sSubSup>
                  </m:oMath>
                </a14:m>
                <a:r>
                  <a:rPr lang="en-US" sz="1800" b="0" dirty="0" smtClean="0"/>
                  <a:t>.”</a:t>
                </a:r>
                <a:endParaRPr lang="en-US" sz="1800" b="0" dirty="0"/>
              </a:p>
              <a:p>
                <a:pPr>
                  <a:defRPr/>
                </a:pPr>
                <a:endParaRPr lang="en-US" dirty="0" smtClean="0"/>
              </a:p>
              <a:p>
                <a:pPr>
                  <a:defRPr/>
                </a:pPr>
                <a:r>
                  <a:rPr lang="en-US" dirty="0" smtClean="0"/>
                  <a:t>Mover</a:t>
                </a:r>
                <a:r>
                  <a:rPr lang="en-US" dirty="0"/>
                  <a:t>: </a:t>
                </a:r>
                <a:r>
                  <a:rPr lang="en-US" dirty="0" smtClean="0"/>
                  <a:t> </a:t>
                </a:r>
                <a:r>
                  <a:rPr lang="en-US" dirty="0" err="1" smtClean="0"/>
                  <a:t>Jianhan</a:t>
                </a:r>
                <a:r>
                  <a:rPr lang="en-US" dirty="0" smtClean="0"/>
                  <a:t> Liu</a:t>
                </a:r>
              </a:p>
              <a:p>
                <a:pPr>
                  <a:defRPr/>
                </a:pPr>
                <a:r>
                  <a:rPr lang="en-US" dirty="0" smtClean="0"/>
                  <a:t>Second:  </a:t>
                </a:r>
                <a:r>
                  <a:rPr lang="en-US" dirty="0" err="1" smtClean="0"/>
                  <a:t>Dongguk</a:t>
                </a:r>
                <a:r>
                  <a:rPr lang="en-US" dirty="0" smtClean="0"/>
                  <a:t> Lim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xfrm>
                <a:off x="685800" y="1523069"/>
                <a:ext cx="7770813" cy="4570227"/>
              </a:xfrm>
              <a:blipFill rotWithShape="0">
                <a:blip r:embed="rId2"/>
                <a:stretch>
                  <a:fillRect l="-1256" t="-800" r="-942" b="-5333"/>
                </a:stretch>
              </a:blipFill>
              <a:extLst/>
            </p:spPr>
            <p:txBody>
              <a:bodyPr/>
              <a:lstStyle/>
              <a:p>
                <a:r>
                  <a:rPr lang="en-US">
                    <a:noFill/>
                  </a:rPr>
                  <a:t> </a:t>
                </a:r>
              </a:p>
            </p:txBody>
          </p:sp>
        </mc:Fallback>
      </mc:AlternateContent>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23</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pic>
        <p:nvPicPr>
          <p:cNvPr id="5122" name="Picture 1"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5856" y="3358432"/>
            <a:ext cx="2892366" cy="513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5162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#19</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  11bd </a:t>
            </a:r>
            <a:r>
              <a:rPr lang="en-US" dirty="0"/>
              <a:t>shall support adaptive repetition of </a:t>
            </a:r>
            <a:r>
              <a:rPr lang="en-US" dirty="0" smtClean="0"/>
              <a:t>11p PPDU </a:t>
            </a:r>
            <a:r>
              <a:rPr lang="en-US" dirty="0"/>
              <a:t>when operating on OCB broadcast mode in 10MHz bandwidth.</a:t>
            </a:r>
          </a:p>
          <a:p>
            <a:r>
              <a:rPr lang="en-US" dirty="0"/>
              <a:t> </a:t>
            </a:r>
            <a:r>
              <a:rPr lang="en-US" dirty="0" smtClean="0"/>
              <a:t>   The signaling </a:t>
            </a:r>
            <a:r>
              <a:rPr lang="en-US" dirty="0"/>
              <a:t>of the adaptive repetition is </a:t>
            </a:r>
            <a:r>
              <a:rPr lang="en-US" dirty="0" smtClean="0"/>
              <a:t>TBD. </a:t>
            </a:r>
            <a:endParaRPr lang="en-US" dirty="0"/>
          </a:p>
          <a:p>
            <a:r>
              <a:rPr lang="en-US" dirty="0" smtClean="0"/>
              <a:t>    The time between repeated 11p PPDUs </a:t>
            </a:r>
            <a:r>
              <a:rPr lang="en-US" dirty="0"/>
              <a:t>is </a:t>
            </a:r>
            <a:r>
              <a:rPr lang="en-US" dirty="0" smtClean="0"/>
              <a:t>TBD.”</a:t>
            </a:r>
            <a:endParaRPr lang="en-US" dirty="0"/>
          </a:p>
          <a:p>
            <a:pPr>
              <a:defRPr/>
            </a:pPr>
            <a:endParaRPr lang="en-US" dirty="0" smtClean="0"/>
          </a:p>
          <a:p>
            <a:pPr>
              <a:defRPr/>
            </a:pPr>
            <a:r>
              <a:rPr lang="en-US" dirty="0" smtClean="0"/>
              <a:t>Mover</a:t>
            </a:r>
            <a:r>
              <a:rPr lang="en-US" dirty="0"/>
              <a:t>: </a:t>
            </a:r>
            <a:r>
              <a:rPr lang="en-US" dirty="0" smtClean="0"/>
              <a:t> James </a:t>
            </a:r>
            <a:r>
              <a:rPr lang="en-US" dirty="0" err="1" smtClean="0"/>
              <a:t>Lepp</a:t>
            </a:r>
            <a:endParaRPr lang="en-US" dirty="0" smtClean="0"/>
          </a:p>
          <a:p>
            <a:pPr>
              <a:defRPr/>
            </a:pPr>
            <a:r>
              <a:rPr lang="en-US" dirty="0" smtClean="0"/>
              <a:t>Second: </a:t>
            </a:r>
            <a:r>
              <a:rPr lang="en-US" dirty="0" err="1" smtClean="0"/>
              <a:t>Dongguk</a:t>
            </a:r>
            <a:r>
              <a:rPr lang="en-US" dirty="0" smtClean="0"/>
              <a:t> Lim</a:t>
            </a:r>
          </a:p>
          <a:p>
            <a:pPr>
              <a:defRPr/>
            </a:pPr>
            <a:r>
              <a:rPr lang="en-US" dirty="0" smtClean="0"/>
              <a:t>Result:  16Y/0N/11A</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24</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452749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#20</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endParaRPr lang="en-US" dirty="0" smtClean="0"/>
          </a:p>
          <a:p>
            <a:endParaRPr lang="en-US" dirty="0" smtClean="0"/>
          </a:p>
          <a:p>
            <a:r>
              <a:rPr lang="en-US" b="1" dirty="0" smtClean="0"/>
              <a:t>“</a:t>
            </a:r>
            <a:r>
              <a:rPr lang="en-US" dirty="0"/>
              <a:t>In </a:t>
            </a:r>
            <a:r>
              <a:rPr lang="en-US" dirty="0" smtClean="0"/>
              <a:t>an </a:t>
            </a:r>
            <a:r>
              <a:rPr lang="en-US" dirty="0"/>
              <a:t>11bd PPDU, the RATE field shall be set to the value representing 3 Mb/s in the 10 MHz channel spacing column of Table 17-6 (Contents of the SIGNAL </a:t>
            </a:r>
            <a:r>
              <a:rPr lang="en-US" dirty="0" smtClean="0"/>
              <a:t>field.”</a:t>
            </a:r>
            <a:endParaRPr lang="en-US" dirty="0"/>
          </a:p>
          <a:p>
            <a:pPr latinLnBrk="1"/>
            <a:endParaRPr lang="en-US" dirty="0" smtClean="0"/>
          </a:p>
          <a:p>
            <a:pPr>
              <a:defRPr/>
            </a:pPr>
            <a:r>
              <a:rPr lang="en-US" dirty="0" smtClean="0"/>
              <a:t>Mover: </a:t>
            </a:r>
            <a:r>
              <a:rPr lang="en-US" dirty="0" err="1" smtClean="0"/>
              <a:t>Dongguk</a:t>
            </a:r>
            <a:r>
              <a:rPr lang="en-US" dirty="0" smtClean="0"/>
              <a:t> Lim  </a:t>
            </a:r>
          </a:p>
          <a:p>
            <a:pPr>
              <a:defRPr/>
            </a:pPr>
            <a:r>
              <a:rPr lang="en-US" dirty="0" smtClean="0"/>
              <a:t>Second: </a:t>
            </a:r>
            <a:r>
              <a:rPr lang="en-US" dirty="0" err="1" smtClean="0"/>
              <a:t>Hongyuan</a:t>
            </a:r>
            <a:r>
              <a:rPr lang="en-US" dirty="0" smtClean="0"/>
              <a:t> Zhang</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25</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1480854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#21</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endParaRPr lang="en-US" dirty="0" smtClean="0"/>
          </a:p>
          <a:p>
            <a:endParaRPr lang="en-US" dirty="0"/>
          </a:p>
          <a:p>
            <a:r>
              <a:rPr lang="en-US" dirty="0" smtClean="0"/>
              <a:t>“  NGV-SIG </a:t>
            </a:r>
            <a:r>
              <a:rPr lang="en-US" dirty="0"/>
              <a:t>is located right after the RL-SIG in 11bd </a:t>
            </a:r>
            <a:r>
              <a:rPr lang="en-US" dirty="0" smtClean="0"/>
              <a:t>PPDU.”</a:t>
            </a:r>
            <a:endParaRPr lang="en-US" dirty="0"/>
          </a:p>
          <a:p>
            <a:endParaRPr lang="en-US" dirty="0"/>
          </a:p>
          <a:p>
            <a:pPr>
              <a:defRPr/>
            </a:pPr>
            <a:endParaRPr lang="en-US" dirty="0" smtClean="0"/>
          </a:p>
          <a:p>
            <a:pPr>
              <a:defRPr/>
            </a:pPr>
            <a:r>
              <a:rPr lang="en-US" dirty="0" smtClean="0"/>
              <a:t>Mover</a:t>
            </a:r>
            <a:r>
              <a:rPr lang="en-US" dirty="0"/>
              <a:t>: </a:t>
            </a:r>
            <a:r>
              <a:rPr lang="en-US" dirty="0" smtClean="0"/>
              <a:t> </a:t>
            </a:r>
            <a:r>
              <a:rPr lang="en-US" dirty="0" err="1" smtClean="0"/>
              <a:t>Dongguk</a:t>
            </a:r>
            <a:r>
              <a:rPr lang="en-US" dirty="0" smtClean="0"/>
              <a:t> Lim</a:t>
            </a:r>
          </a:p>
          <a:p>
            <a:pPr>
              <a:defRPr/>
            </a:pPr>
            <a:r>
              <a:rPr lang="en-US" dirty="0" smtClean="0"/>
              <a:t>Second:  </a:t>
            </a:r>
            <a:r>
              <a:rPr lang="en-US" dirty="0" err="1" smtClean="0"/>
              <a:t>Hongyuan</a:t>
            </a:r>
            <a:r>
              <a:rPr lang="en-US" dirty="0" smtClean="0"/>
              <a:t> Zhang</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26</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6324725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#22</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a:t>
            </a:r>
            <a:r>
              <a:rPr lang="en-US" dirty="0" smtClean="0"/>
              <a:t>2.1 </a:t>
            </a:r>
            <a:r>
              <a:rPr lang="en-US" dirty="0"/>
              <a:t>in 11bd </a:t>
            </a:r>
            <a:r>
              <a:rPr lang="en-US" dirty="0" smtClean="0"/>
              <a:t>FRD </a:t>
            </a:r>
            <a:endParaRPr lang="en-US" dirty="0"/>
          </a:p>
          <a:p>
            <a:r>
              <a:rPr lang="en-US" dirty="0" smtClean="0"/>
              <a:t>“</a:t>
            </a:r>
            <a:r>
              <a:rPr lang="en-US" dirty="0"/>
              <a:t>The 802.11bd amendment shall </a:t>
            </a:r>
            <a:r>
              <a:rPr lang="en-US" dirty="0" smtClean="0"/>
              <a:t>improve transmission </a:t>
            </a:r>
            <a:r>
              <a:rPr lang="en-US" dirty="0"/>
              <a:t>reliability under congested communication environment compared to IEEE </a:t>
            </a:r>
            <a:r>
              <a:rPr lang="en-US" dirty="0" err="1"/>
              <a:t>Std</a:t>
            </a:r>
            <a:r>
              <a:rPr lang="en-US" dirty="0"/>
              <a:t> 802.11™-2016 operating in 5.9 GHz band </a:t>
            </a:r>
            <a:r>
              <a:rPr lang="en-US" dirty="0" smtClean="0"/>
              <a:t>.”</a:t>
            </a:r>
            <a:endParaRPr lang="en-US" dirty="0"/>
          </a:p>
          <a:p>
            <a:pPr>
              <a:defRPr/>
            </a:pPr>
            <a:endParaRPr lang="en-US" dirty="0" smtClean="0"/>
          </a:p>
          <a:p>
            <a:pPr>
              <a:defRPr/>
            </a:pPr>
            <a:r>
              <a:rPr lang="en-US" dirty="0" smtClean="0"/>
              <a:t>Mover</a:t>
            </a:r>
            <a:r>
              <a:rPr lang="en-US" dirty="0"/>
              <a:t>: </a:t>
            </a:r>
            <a:r>
              <a:rPr lang="en-US" dirty="0" smtClean="0"/>
              <a:t> </a:t>
            </a:r>
            <a:r>
              <a:rPr lang="en-US" dirty="0" err="1"/>
              <a:t>Hanseul</a:t>
            </a:r>
            <a:r>
              <a:rPr lang="en-US" dirty="0"/>
              <a:t> Hong</a:t>
            </a:r>
          </a:p>
          <a:p>
            <a:pPr>
              <a:defRPr/>
            </a:pPr>
            <a:r>
              <a:rPr lang="en-US" dirty="0" smtClean="0"/>
              <a:t>Second: Ronny Kim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27</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3279285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#23</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11bd PHY shall define only one PPDU format</a:t>
            </a:r>
            <a:r>
              <a:rPr lang="en-US" dirty="0" smtClean="0"/>
              <a:t>.”</a:t>
            </a:r>
            <a:endParaRPr lang="en-US" dirty="0"/>
          </a:p>
          <a:p>
            <a:pPr>
              <a:defRPr/>
            </a:pPr>
            <a:endParaRPr lang="en-US" dirty="0" smtClean="0"/>
          </a:p>
          <a:p>
            <a:pPr>
              <a:defRPr/>
            </a:pPr>
            <a:r>
              <a:rPr lang="en-US" dirty="0" smtClean="0"/>
              <a:t>Mover</a:t>
            </a:r>
            <a:r>
              <a:rPr lang="en-US" dirty="0"/>
              <a:t>: </a:t>
            </a:r>
            <a:r>
              <a:rPr lang="en-US" dirty="0" smtClean="0"/>
              <a:t> Rui Cao</a:t>
            </a:r>
          </a:p>
          <a:p>
            <a:pPr>
              <a:defRPr/>
            </a:pPr>
            <a:r>
              <a:rPr lang="en-US" dirty="0" smtClean="0"/>
              <a:t>Second: </a:t>
            </a:r>
            <a:r>
              <a:rPr lang="en-US" dirty="0" err="1" smtClean="0"/>
              <a:t>Jianhan</a:t>
            </a:r>
            <a:r>
              <a:rPr lang="en-US" dirty="0" smtClean="0"/>
              <a:t> Liu</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28</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6059454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#24</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 </a:t>
            </a:r>
            <a:r>
              <a:rPr lang="en-US" dirty="0" smtClean="0"/>
              <a:t>The </a:t>
            </a:r>
            <a:r>
              <a:rPr lang="en-US" dirty="0"/>
              <a:t>preamble of 11bd PPDU shall include repeated LSIG symbol after LSIG</a:t>
            </a:r>
            <a:r>
              <a:rPr lang="en-US" dirty="0" smtClean="0"/>
              <a:t>.”</a:t>
            </a:r>
            <a:endParaRPr lang="en-US" dirty="0"/>
          </a:p>
          <a:p>
            <a:endParaRPr lang="en-US" dirty="0"/>
          </a:p>
          <a:p>
            <a:pPr>
              <a:defRPr/>
            </a:pPr>
            <a:endParaRPr lang="en-US" dirty="0" smtClean="0"/>
          </a:p>
          <a:p>
            <a:pPr>
              <a:defRPr/>
            </a:pPr>
            <a:r>
              <a:rPr lang="en-US" dirty="0" smtClean="0"/>
              <a:t>Mover</a:t>
            </a:r>
            <a:r>
              <a:rPr lang="en-US" dirty="0"/>
              <a:t>: </a:t>
            </a:r>
            <a:r>
              <a:rPr lang="en-US" dirty="0" smtClean="0"/>
              <a:t> Rui Cao</a:t>
            </a:r>
          </a:p>
          <a:p>
            <a:pPr>
              <a:defRPr/>
            </a:pPr>
            <a:r>
              <a:rPr lang="en-US" dirty="0" smtClean="0"/>
              <a:t>Second: </a:t>
            </a:r>
            <a:r>
              <a:rPr lang="en-US" dirty="0" err="1" smtClean="0"/>
              <a:t>Dongguk</a:t>
            </a:r>
            <a:r>
              <a:rPr lang="en-US" dirty="0" smtClean="0"/>
              <a:t> Lim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29</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561196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smtClean="0"/>
              <a:t>March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#1 -- </a:t>
            </a:r>
            <a:r>
              <a:rPr lang="en-US" dirty="0" smtClean="0"/>
              <a:t>#</a:t>
            </a:r>
            <a:r>
              <a:rPr lang="en-US" dirty="0"/>
              <a:t>7</a:t>
            </a:r>
          </a:p>
          <a:p>
            <a:endParaRPr lang="en-US" dirty="0"/>
          </a:p>
          <a:p>
            <a:r>
              <a:rPr lang="en-US" dirty="0" smtClean="0"/>
              <a:t>Vancouver, BC, Canada</a:t>
            </a:r>
            <a:endParaRPr lang="en-US" dirty="0"/>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6757962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#25</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 </a:t>
            </a:r>
            <a:r>
              <a:rPr lang="en-US" dirty="0" smtClean="0"/>
              <a:t>-11bd </a:t>
            </a:r>
            <a:r>
              <a:rPr lang="en-US" dirty="0"/>
              <a:t>PPDU shall boost L-STF by x1dB when data portion is modulated with BPSK or BPSK with DCM, with x1 &gt; 0, and x1 value TBD.</a:t>
            </a:r>
          </a:p>
          <a:p>
            <a:r>
              <a:rPr lang="en-US" dirty="0"/>
              <a:t>- 11bd PPDU shall boost L-LTF by x2dB when data portion is modulated with BPSK or BPSK with DCM, with x2 &gt; 0, and x2 value TBD</a:t>
            </a:r>
            <a:r>
              <a:rPr lang="en-US" dirty="0" smtClean="0"/>
              <a:t>.”</a:t>
            </a:r>
          </a:p>
          <a:p>
            <a:pPr>
              <a:defRPr/>
            </a:pPr>
            <a:r>
              <a:rPr lang="en-US" dirty="0" smtClean="0"/>
              <a:t>Mover</a:t>
            </a:r>
            <a:r>
              <a:rPr lang="en-US" dirty="0"/>
              <a:t>: </a:t>
            </a:r>
            <a:r>
              <a:rPr lang="en-US" dirty="0" smtClean="0"/>
              <a:t> Rui Cao</a:t>
            </a:r>
          </a:p>
          <a:p>
            <a:pPr>
              <a:defRPr/>
            </a:pPr>
            <a:r>
              <a:rPr lang="en-US" dirty="0" smtClean="0"/>
              <a:t>Second: </a:t>
            </a:r>
            <a:r>
              <a:rPr lang="en-US" dirty="0" err="1" smtClean="0"/>
              <a:t>Jianhan</a:t>
            </a:r>
            <a:r>
              <a:rPr lang="en-US" dirty="0" smtClean="0"/>
              <a:t> Liu</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30</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5198412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#26</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11bd supports two spatial streams for unicast transmissions as an optional feature</a:t>
            </a:r>
            <a:r>
              <a:rPr lang="en-US" dirty="0" smtClean="0"/>
              <a:t>.”</a:t>
            </a:r>
            <a:endParaRPr lang="en-US" dirty="0"/>
          </a:p>
          <a:p>
            <a:endParaRPr lang="en-US" dirty="0"/>
          </a:p>
          <a:p>
            <a:pPr>
              <a:defRPr/>
            </a:pPr>
            <a:endParaRPr lang="en-US" dirty="0" smtClean="0"/>
          </a:p>
          <a:p>
            <a:pPr>
              <a:defRPr/>
            </a:pPr>
            <a:r>
              <a:rPr lang="en-US" dirty="0" smtClean="0"/>
              <a:t>Mover</a:t>
            </a:r>
            <a:r>
              <a:rPr lang="en-US" dirty="0"/>
              <a:t>: </a:t>
            </a:r>
            <a:r>
              <a:rPr lang="en-US" dirty="0" smtClean="0"/>
              <a:t> Rui Cao</a:t>
            </a:r>
          </a:p>
          <a:p>
            <a:pPr>
              <a:defRPr/>
            </a:pPr>
            <a:r>
              <a:rPr lang="en-US" dirty="0" smtClean="0"/>
              <a:t>Second: </a:t>
            </a:r>
            <a:r>
              <a:rPr lang="en-US" dirty="0" err="1" smtClean="0"/>
              <a:t>Dongguk</a:t>
            </a:r>
            <a:r>
              <a:rPr lang="en-US" dirty="0" smtClean="0"/>
              <a:t> Lim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31</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5389469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smtClean="0"/>
              <a:t>September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a:t>
            </a:r>
            <a:r>
              <a:rPr lang="en-US" dirty="0" smtClean="0"/>
              <a:t>#27 </a:t>
            </a:r>
            <a:r>
              <a:rPr lang="en-US"/>
              <a:t>-- </a:t>
            </a:r>
            <a:r>
              <a:rPr lang="en-US" smtClean="0"/>
              <a:t>#</a:t>
            </a:r>
            <a:r>
              <a:rPr lang="en-US" smtClean="0"/>
              <a:t>54</a:t>
            </a:r>
            <a:endParaRPr lang="en-US" dirty="0"/>
          </a:p>
          <a:p>
            <a:endParaRPr lang="en-US" dirty="0"/>
          </a:p>
          <a:p>
            <a:r>
              <a:rPr lang="en-US" dirty="0" smtClean="0"/>
              <a:t>Hanoi, Vietnam</a:t>
            </a:r>
            <a:endParaRPr lang="en-US" dirty="0"/>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32</a:t>
            </a:fld>
            <a:endParaRPr lang="en-GB"/>
          </a:p>
        </p:txBody>
      </p:sp>
    </p:spTree>
    <p:extLst>
      <p:ext uri="{BB962C8B-B14F-4D97-AF65-F5344CB8AC3E}">
        <p14:creationId xmlns:p14="http://schemas.microsoft.com/office/powerpoint/2010/main" val="30120646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Move </a:t>
            </a:r>
            <a:r>
              <a:rPr lang="en-US" dirty="0"/>
              <a:t>to add the following text to </a:t>
            </a:r>
            <a:r>
              <a:rPr lang="en-US" dirty="0" smtClean="0"/>
              <a:t>Section 3.2 of 11bd SFD: </a:t>
            </a:r>
          </a:p>
          <a:p>
            <a:pPr lvl="0"/>
            <a:endParaRPr lang="en-US" dirty="0" smtClean="0"/>
          </a:p>
          <a:p>
            <a:pPr lvl="0"/>
            <a:r>
              <a:rPr lang="en-US" dirty="0" smtClean="0"/>
              <a:t>“For </a:t>
            </a:r>
            <a:r>
              <a:rPr lang="en-US" dirty="0"/>
              <a:t>each frame carried in a 11bd PPDU, one MPDU Delimiter shall be used to indicate the length of the frame  in octets</a:t>
            </a:r>
            <a:r>
              <a:rPr lang="en-US" dirty="0" smtClean="0"/>
              <a:t>.”</a:t>
            </a:r>
            <a:endParaRPr lang="en-US" dirty="0"/>
          </a:p>
          <a:p>
            <a:endParaRPr lang="en-US" dirty="0"/>
          </a:p>
          <a:p>
            <a:r>
              <a:rPr lang="en-US" dirty="0" smtClean="0"/>
              <a:t>Mover: Liwen Chu</a:t>
            </a:r>
          </a:p>
          <a:p>
            <a:r>
              <a:rPr lang="en-US" altLang="zh-CN" dirty="0"/>
              <a:t>Second: </a:t>
            </a:r>
            <a:r>
              <a:rPr lang="en-US" altLang="zh-CN" dirty="0" err="1"/>
              <a:t>Hongyuan</a:t>
            </a:r>
            <a:r>
              <a:rPr lang="en-US" altLang="zh-CN" dirty="0"/>
              <a:t> Zhang</a:t>
            </a:r>
          </a:p>
          <a:p>
            <a:r>
              <a:rPr lang="en-US" altLang="zh-CN" dirty="0"/>
              <a:t>Result: 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#27</a:t>
            </a:r>
            <a:br>
              <a:rPr lang="en-US" altLang="zh-CN" dirty="0" smtClean="0"/>
            </a:br>
            <a:r>
              <a:rPr lang="en-US" altLang="zh-CN" sz="2400" dirty="0" smtClean="0"/>
              <a:t>(DCN:</a:t>
            </a:r>
            <a:r>
              <a:rPr lang="en-US" sz="2400" dirty="0" smtClean="0"/>
              <a:t>11-19/1619r0)</a:t>
            </a:r>
            <a:endParaRPr lang="en-US" altLang="zh-CN" sz="2400" dirty="0" smtClean="0"/>
          </a:p>
        </p:txBody>
      </p:sp>
      <p:sp>
        <p:nvSpPr>
          <p:cNvPr id="9" name="Footer Placeholder 4">
            <a:extLst>
              <a:ext uri="{FF2B5EF4-FFF2-40B4-BE49-F238E27FC236}">
                <a16:creationId xmlns:a16="http://schemas.microsoft.com/office/drawing/2014/main" xmlns="" id="{5E9C36C9-6A40-2E44-9449-1726C8D5B289}"/>
              </a:ext>
            </a:extLst>
          </p:cNvPr>
          <p:cNvSpPr txBox="1">
            <a:spLocks/>
          </p:cNvSpPr>
          <p:nvPr/>
        </p:nvSpPr>
        <p:spPr>
          <a:xfrm>
            <a:off x="5510218" y="6488385"/>
            <a:ext cx="3184520"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de-DE" dirty="0" smtClean="0"/>
              <a:t>Bo Sun (ZTE)</a:t>
            </a:r>
            <a:endParaRPr lang="en-GB" dirty="0"/>
          </a:p>
        </p:txBody>
      </p:sp>
    </p:spTree>
    <p:extLst>
      <p:ext uri="{BB962C8B-B14F-4D97-AF65-F5344CB8AC3E}">
        <p14:creationId xmlns:p14="http://schemas.microsoft.com/office/powerpoint/2010/main" val="20657615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3.1 of </a:t>
            </a:r>
            <a:r>
              <a:rPr lang="en-US" dirty="0"/>
              <a:t>11bd SFD </a:t>
            </a:r>
            <a:endParaRPr lang="en-US" dirty="0" smtClean="0"/>
          </a:p>
          <a:p>
            <a:endParaRPr lang="en-US" dirty="0"/>
          </a:p>
          <a:p>
            <a:pPr lvl="0">
              <a:buFont typeface="Arial" panose="020B0604020202020204" pitchFamily="34" charset="0"/>
              <a:buChar char="•"/>
            </a:pPr>
            <a:r>
              <a:rPr lang="en-US" sz="1800" dirty="0"/>
              <a:t>11bd L-STF shall be boosted by 3dB when NGV data portion is modulated with BPSK.</a:t>
            </a:r>
          </a:p>
          <a:p>
            <a:pPr lvl="0">
              <a:buFont typeface="Arial" panose="020B0604020202020204" pitchFamily="34" charset="0"/>
              <a:buChar char="•"/>
            </a:pPr>
            <a:r>
              <a:rPr lang="en-US" sz="1800" dirty="0"/>
              <a:t>11bd L-LTF shall be boosted by 3dB when NGV data portion is modulated with BPSK.</a:t>
            </a:r>
          </a:p>
          <a:p>
            <a:endParaRPr lang="en-US" dirty="0"/>
          </a:p>
          <a:p>
            <a:r>
              <a:rPr lang="en-US" dirty="0" smtClean="0"/>
              <a:t>Mover: Prashant Sharma</a:t>
            </a:r>
          </a:p>
          <a:p>
            <a:r>
              <a:rPr lang="en-US" altLang="zh-CN" dirty="0"/>
              <a:t>Second: </a:t>
            </a:r>
            <a:r>
              <a:rPr lang="en-US" altLang="zh-CN" dirty="0" err="1"/>
              <a:t>Hongyuan</a:t>
            </a:r>
            <a:r>
              <a:rPr lang="en-US" altLang="zh-CN" dirty="0"/>
              <a:t> Zhang</a:t>
            </a:r>
          </a:p>
          <a:p>
            <a:r>
              <a:rPr lang="en-US" altLang="zh-CN" dirty="0"/>
              <a:t>Result: </a:t>
            </a:r>
            <a:r>
              <a:rPr lang="en-US" altLang="zh-CN" dirty="0" smtClean="0"/>
              <a:t>Y6/N4/A5. Failed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#28</a:t>
            </a:r>
            <a:br>
              <a:rPr lang="en-US" altLang="zh-CN" dirty="0" smtClean="0"/>
            </a:br>
            <a:r>
              <a:rPr lang="en-US" altLang="zh-CN" sz="2000" dirty="0" smtClean="0"/>
              <a:t>(DCN:</a:t>
            </a:r>
            <a:r>
              <a:rPr lang="en-US" sz="2000" dirty="0" smtClean="0"/>
              <a:t>1470r0)</a:t>
            </a:r>
            <a:endParaRPr lang="en-US" altLang="zh-CN" sz="2000" dirty="0" smtClean="0"/>
          </a:p>
        </p:txBody>
      </p:sp>
    </p:spTree>
    <p:extLst>
      <p:ext uri="{BB962C8B-B14F-4D97-AF65-F5344CB8AC3E}">
        <p14:creationId xmlns:p14="http://schemas.microsoft.com/office/powerpoint/2010/main" val="20435460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make </a:t>
            </a:r>
            <a:r>
              <a:rPr lang="en-US" dirty="0"/>
              <a:t>the following </a:t>
            </a:r>
            <a:r>
              <a:rPr lang="en-US" dirty="0" smtClean="0"/>
              <a:t>changes in </a:t>
            </a:r>
            <a:r>
              <a:rPr lang="en-US" dirty="0"/>
              <a:t>11bd SFD </a:t>
            </a:r>
            <a:endParaRPr lang="en-US" dirty="0" smtClean="0"/>
          </a:p>
          <a:p>
            <a:endParaRPr lang="en-US" dirty="0"/>
          </a:p>
          <a:p>
            <a:pPr lvl="0">
              <a:buFont typeface="Arial" panose="020B0604020202020204" pitchFamily="34" charset="0"/>
              <a:buChar char="•"/>
            </a:pPr>
            <a:r>
              <a:rPr lang="en-GB" sz="2000" dirty="0" smtClean="0"/>
              <a:t>Remove </a:t>
            </a:r>
            <a:r>
              <a:rPr lang="en-GB" sz="2000" dirty="0"/>
              <a:t>Section 4.1 Physical </a:t>
            </a:r>
            <a:r>
              <a:rPr lang="en-GB" sz="2000" dirty="0" smtClean="0"/>
              <a:t>Layer</a:t>
            </a:r>
            <a:endParaRPr lang="en-US" sz="2000" dirty="0"/>
          </a:p>
          <a:p>
            <a:pPr lvl="0">
              <a:buFont typeface="Arial" panose="020B0604020202020204" pitchFamily="34" charset="0"/>
              <a:buChar char="•"/>
            </a:pPr>
            <a:r>
              <a:rPr lang="en-GB" sz="2000" dirty="0" smtClean="0"/>
              <a:t>Add </a:t>
            </a:r>
            <a:r>
              <a:rPr lang="en-GB" sz="2000" dirty="0"/>
              <a:t>the following text in Section 4.2</a:t>
            </a:r>
            <a:endParaRPr lang="en-US" sz="2000" dirty="0"/>
          </a:p>
          <a:p>
            <a:r>
              <a:rPr lang="en-GB" sz="2000" dirty="0"/>
              <a:t>“11bd </a:t>
            </a:r>
            <a:r>
              <a:rPr lang="en-GB" sz="2000" dirty="0" smtClean="0"/>
              <a:t>supports enabling </a:t>
            </a:r>
            <a:r>
              <a:rPr lang="en-GB" sz="2000" dirty="0"/>
              <a:t>DMG operation </a:t>
            </a:r>
            <a:r>
              <a:rPr lang="en-GB" sz="2000" dirty="0" smtClean="0"/>
              <a:t>when dot11OCBActivated is </a:t>
            </a:r>
            <a:r>
              <a:rPr lang="en-GB" sz="2000" dirty="0"/>
              <a:t>true.” </a:t>
            </a:r>
            <a:endParaRPr lang="en-US" sz="2000" dirty="0"/>
          </a:p>
          <a:p>
            <a:endParaRPr lang="en-US" dirty="0"/>
          </a:p>
          <a:p>
            <a:r>
              <a:rPr lang="en-US" dirty="0" smtClean="0"/>
              <a:t>Mover: Hiroyuki </a:t>
            </a:r>
            <a:r>
              <a:rPr lang="en-US" dirty="0" err="1" smtClean="0"/>
              <a:t>Motozuka</a:t>
            </a:r>
            <a:endParaRPr lang="en-US" dirty="0" smtClean="0"/>
          </a:p>
          <a:p>
            <a:r>
              <a:rPr lang="en-US" altLang="zh-CN" dirty="0"/>
              <a:t>Second: </a:t>
            </a:r>
            <a:r>
              <a:rPr lang="en-US" altLang="zh-CN" dirty="0" err="1"/>
              <a:t>Bahar</a:t>
            </a:r>
            <a:r>
              <a:rPr lang="en-US" altLang="zh-CN" dirty="0"/>
              <a:t> </a:t>
            </a:r>
            <a:r>
              <a:rPr lang="en-US" altLang="zh-CN" dirty="0" err="1"/>
              <a:t>Sadeghi</a:t>
            </a:r>
            <a:endParaRPr lang="en-US" altLang="zh-CN" dirty="0"/>
          </a:p>
          <a:p>
            <a:r>
              <a:rPr lang="en-US" altLang="zh-CN" dirty="0"/>
              <a:t>Result: </a:t>
            </a:r>
            <a:r>
              <a:rPr lang="en-US" altLang="zh-CN" dirty="0" smtClean="0"/>
              <a:t>Approved by </a:t>
            </a:r>
            <a:r>
              <a:rPr lang="en-US" altLang="zh-CN" dirty="0"/>
              <a:t>unanimous </a:t>
            </a:r>
            <a:r>
              <a:rPr lang="en-US" altLang="zh-CN" dirty="0" smtClean="0"/>
              <a:t>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#29</a:t>
            </a:r>
            <a:br>
              <a:rPr lang="en-US" altLang="zh-CN" dirty="0" smtClean="0"/>
            </a:br>
            <a:r>
              <a:rPr lang="en-US" altLang="zh-CN" sz="2400" dirty="0" smtClean="0"/>
              <a:t>(DCN:11-19/1162r0)</a:t>
            </a:r>
          </a:p>
        </p:txBody>
      </p:sp>
    </p:spTree>
    <p:extLst>
      <p:ext uri="{BB962C8B-B14F-4D97-AF65-F5344CB8AC3E}">
        <p14:creationId xmlns:p14="http://schemas.microsoft.com/office/powerpoint/2010/main" val="14094726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4485" y="1946512"/>
            <a:ext cx="7770813" cy="4113213"/>
          </a:xfrm>
        </p:spPr>
        <p:txBody>
          <a:bodyPr/>
          <a:lstStyle/>
          <a:p>
            <a:r>
              <a:rPr lang="en-US" dirty="0"/>
              <a:t>Move to include the following text to section 3 </a:t>
            </a:r>
            <a:r>
              <a:rPr lang="en-US" dirty="0" smtClean="0"/>
              <a:t>of </a:t>
            </a:r>
            <a:r>
              <a:rPr lang="en-US" dirty="0"/>
              <a:t>11bd SFD </a:t>
            </a:r>
            <a:endParaRPr lang="en-US" dirty="0" smtClean="0"/>
          </a:p>
          <a:p>
            <a:endParaRPr lang="en-US" dirty="0"/>
          </a:p>
          <a:p>
            <a:endParaRPr lang="en-US" dirty="0" smtClean="0"/>
          </a:p>
          <a:p>
            <a:endParaRPr lang="en-US" dirty="0"/>
          </a:p>
          <a:p>
            <a:r>
              <a:rPr lang="en-US" dirty="0" smtClean="0"/>
              <a:t>Mover: </a:t>
            </a:r>
            <a:r>
              <a:rPr lang="en-US" dirty="0" err="1" smtClean="0"/>
              <a:t>Yujin</a:t>
            </a:r>
            <a:r>
              <a:rPr lang="en-US" dirty="0" smtClean="0"/>
              <a:t> Noh</a:t>
            </a:r>
          </a:p>
          <a:p>
            <a:r>
              <a:rPr lang="en-US" altLang="zh-CN" dirty="0"/>
              <a:t>Second: </a:t>
            </a:r>
            <a:r>
              <a:rPr lang="en-US" altLang="zh-CN" dirty="0" err="1"/>
              <a:t>Rui</a:t>
            </a:r>
            <a:r>
              <a:rPr lang="en-US" altLang="zh-CN" dirty="0"/>
              <a:t> Cao</a:t>
            </a:r>
          </a:p>
          <a:p>
            <a:r>
              <a:rPr lang="en-US" altLang="zh-CN" dirty="0"/>
              <a:t>Result: </a:t>
            </a:r>
            <a:r>
              <a:rPr lang="en-US" altLang="zh-CN" dirty="0" smtClean="0"/>
              <a:t>Y9/N0/A4. Approved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#30</a:t>
            </a:r>
            <a:r>
              <a:rPr lang="en-US" altLang="zh-CN" dirty="0"/>
              <a:t/>
            </a:r>
            <a:br>
              <a:rPr lang="en-US" altLang="zh-CN" dirty="0"/>
            </a:br>
            <a:r>
              <a:rPr lang="en-US" altLang="zh-CN" sz="2000" dirty="0" smtClean="0"/>
              <a:t>(DCN: </a:t>
            </a:r>
            <a:r>
              <a:rPr lang="en-US" sz="2000" dirty="0" smtClean="0"/>
              <a:t>11-19/1151r3)</a:t>
            </a:r>
            <a:endParaRPr lang="en-US" altLang="zh-CN" dirty="0" smtClean="0"/>
          </a:p>
        </p:txBody>
      </p:sp>
      <p:pic>
        <p:nvPicPr>
          <p:cNvPr id="4098" name="Picture 1" descr="image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2780928"/>
            <a:ext cx="4306498" cy="1152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97969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r>
              <a:rPr lang="en-US" dirty="0" smtClean="0"/>
              <a:t>	“11bd </a:t>
            </a:r>
            <a:r>
              <a:rPr lang="en-US" dirty="0"/>
              <a:t>PPDU shall support at least two values of </a:t>
            </a:r>
            <a:r>
              <a:rPr lang="en-US" dirty="0" err="1" smtClean="0"/>
              <a:t>midamble</a:t>
            </a:r>
            <a:r>
              <a:rPr lang="en-US" dirty="0" smtClean="0"/>
              <a:t> periodicity</a:t>
            </a:r>
            <a:r>
              <a:rPr lang="en-US" dirty="0"/>
              <a:t>. </a:t>
            </a:r>
          </a:p>
          <a:p>
            <a:r>
              <a:rPr lang="en-US" dirty="0" smtClean="0"/>
              <a:t>	</a:t>
            </a:r>
            <a:r>
              <a:rPr lang="en-US" dirty="0" err="1" smtClean="0"/>
              <a:t>Midamble</a:t>
            </a:r>
            <a:r>
              <a:rPr lang="en-US" dirty="0" smtClean="0"/>
              <a:t> </a:t>
            </a:r>
            <a:r>
              <a:rPr lang="en-US" dirty="0"/>
              <a:t>periodicity is TBD</a:t>
            </a:r>
            <a:r>
              <a:rPr lang="en-US" dirty="0" smtClean="0"/>
              <a:t>.”</a:t>
            </a:r>
            <a:endParaRPr lang="en-US" dirty="0"/>
          </a:p>
          <a:p>
            <a:endParaRPr lang="en-US" dirty="0"/>
          </a:p>
          <a:p>
            <a:r>
              <a:rPr lang="en-US" dirty="0" smtClean="0"/>
              <a:t>Mover: </a:t>
            </a:r>
            <a:r>
              <a:rPr lang="en-US" dirty="0" err="1" smtClean="0"/>
              <a:t>Yujin</a:t>
            </a:r>
            <a:r>
              <a:rPr lang="en-US" dirty="0" smtClean="0"/>
              <a:t> Noh</a:t>
            </a:r>
          </a:p>
          <a:p>
            <a:r>
              <a:rPr lang="en-US" altLang="zh-CN" dirty="0"/>
              <a:t>Second: </a:t>
            </a:r>
            <a:r>
              <a:rPr lang="en-US" altLang="zh-CN" dirty="0" err="1"/>
              <a:t>Dongguk</a:t>
            </a:r>
            <a:r>
              <a:rPr lang="en-US" altLang="zh-CN" dirty="0"/>
              <a:t> Lim</a:t>
            </a:r>
          </a:p>
          <a:p>
            <a:r>
              <a:rPr lang="en-US" altLang="zh-CN" dirty="0"/>
              <a:t>Result: 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#31</a:t>
            </a:r>
            <a:r>
              <a:rPr lang="en-US" altLang="zh-CN" dirty="0"/>
              <a:t/>
            </a:r>
            <a:br>
              <a:rPr lang="en-US" altLang="zh-CN" dirty="0"/>
            </a:br>
            <a:r>
              <a:rPr lang="en-US" altLang="zh-CN" sz="2400" dirty="0"/>
              <a:t>(DCN: </a:t>
            </a:r>
            <a:r>
              <a:rPr lang="en-US" sz="2400" dirty="0"/>
              <a:t>11-19/1151r3)</a:t>
            </a:r>
            <a:endParaRPr lang="en-US" altLang="zh-CN" dirty="0" smtClean="0"/>
          </a:p>
        </p:txBody>
      </p:sp>
    </p:spTree>
    <p:extLst>
      <p:ext uri="{BB962C8B-B14F-4D97-AF65-F5344CB8AC3E}">
        <p14:creationId xmlns:p14="http://schemas.microsoft.com/office/powerpoint/2010/main" val="11149332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r>
              <a:rPr lang="en-US" dirty="0" smtClean="0"/>
              <a:t>	“11bd </a:t>
            </a:r>
            <a:r>
              <a:rPr lang="en-US" dirty="0"/>
              <a:t>PPDU shall support </a:t>
            </a:r>
            <a:r>
              <a:rPr lang="en-US" dirty="0" err="1"/>
              <a:t>Midamble</a:t>
            </a:r>
            <a:r>
              <a:rPr lang="en-US" dirty="0"/>
              <a:t> periodicity indication </a:t>
            </a:r>
            <a:r>
              <a:rPr lang="en-US" dirty="0" smtClean="0"/>
              <a:t>in </a:t>
            </a:r>
            <a:r>
              <a:rPr lang="en-US" dirty="0"/>
              <a:t>number of OFDM symbols  in the Data field. </a:t>
            </a:r>
            <a:r>
              <a:rPr lang="en-US" dirty="0" smtClean="0"/>
              <a:t>“</a:t>
            </a:r>
            <a:endParaRPr lang="en-US" dirty="0"/>
          </a:p>
          <a:p>
            <a:endParaRPr lang="en-US" dirty="0"/>
          </a:p>
          <a:p>
            <a:r>
              <a:rPr lang="en-US" dirty="0" smtClean="0"/>
              <a:t>Mover: </a:t>
            </a:r>
            <a:r>
              <a:rPr lang="en-US" dirty="0" err="1" smtClean="0"/>
              <a:t>Yujin</a:t>
            </a:r>
            <a:r>
              <a:rPr lang="en-US" dirty="0" smtClean="0"/>
              <a:t> Noh</a:t>
            </a:r>
          </a:p>
          <a:p>
            <a:r>
              <a:rPr lang="en-US" altLang="zh-CN" dirty="0"/>
              <a:t>Second: </a:t>
            </a:r>
            <a:r>
              <a:rPr lang="en-US" altLang="zh-CN" dirty="0" err="1"/>
              <a:t>Dongguk</a:t>
            </a:r>
            <a:r>
              <a:rPr lang="en-US" altLang="zh-CN" dirty="0"/>
              <a:t> Lim</a:t>
            </a:r>
          </a:p>
          <a:p>
            <a:r>
              <a:rPr lang="en-US" altLang="zh-CN" dirty="0"/>
              <a:t>Result: 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#32</a:t>
            </a:r>
            <a:br>
              <a:rPr lang="en-US" altLang="zh-CN" dirty="0" smtClean="0"/>
            </a:br>
            <a:r>
              <a:rPr lang="en-US" altLang="zh-CN" sz="2400" dirty="0"/>
              <a:t>(DCN: </a:t>
            </a:r>
            <a:r>
              <a:rPr lang="en-US" sz="2400" dirty="0"/>
              <a:t>11-19/1151r3</a:t>
            </a:r>
            <a:r>
              <a:rPr lang="en-US" sz="2400" dirty="0" smtClean="0"/>
              <a:t>)</a:t>
            </a:r>
            <a:br>
              <a:rPr lang="en-US" sz="2400" dirty="0" smtClean="0"/>
            </a:br>
            <a:r>
              <a:rPr lang="en-US" sz="2000" dirty="0" smtClean="0">
                <a:solidFill>
                  <a:srgbClr val="C00000"/>
                </a:solidFill>
              </a:rPr>
              <a:t>[Motion was amended---refer to the minutes]</a:t>
            </a:r>
            <a:endParaRPr lang="en-US" altLang="zh-CN" sz="2000" dirty="0" smtClean="0">
              <a:solidFill>
                <a:srgbClr val="C00000"/>
              </a:solidFill>
            </a:endParaRPr>
          </a:p>
        </p:txBody>
      </p:sp>
    </p:spTree>
    <p:extLst>
      <p:ext uri="{BB962C8B-B14F-4D97-AF65-F5344CB8AC3E}">
        <p14:creationId xmlns:p14="http://schemas.microsoft.com/office/powerpoint/2010/main" val="15164100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endParaRPr lang="en-US" dirty="0"/>
          </a:p>
          <a:p>
            <a:r>
              <a:rPr lang="en-US" dirty="0" smtClean="0"/>
              <a:t>“</a:t>
            </a:r>
            <a:r>
              <a:rPr lang="en-US" dirty="0"/>
              <a:t>11bd shall support 2x Compressed NGV-LTF.</a:t>
            </a:r>
          </a:p>
          <a:p>
            <a:r>
              <a:rPr lang="en-US" dirty="0" err="1"/>
              <a:t>Midamble</a:t>
            </a:r>
            <a:r>
              <a:rPr lang="en-US" dirty="0"/>
              <a:t> is the same format as </a:t>
            </a:r>
            <a:r>
              <a:rPr lang="en-US" dirty="0" smtClean="0"/>
              <a:t>NGV-LTF.”</a:t>
            </a:r>
            <a:endParaRPr lang="en-US" dirty="0"/>
          </a:p>
          <a:p>
            <a:endParaRPr lang="en-US" dirty="0" smtClean="0"/>
          </a:p>
          <a:p>
            <a:endParaRPr lang="en-US" dirty="0"/>
          </a:p>
          <a:p>
            <a:r>
              <a:rPr lang="en-US" dirty="0" smtClean="0"/>
              <a:t>Mover: </a:t>
            </a:r>
            <a:r>
              <a:rPr lang="en-US" dirty="0" err="1" smtClean="0"/>
              <a:t>Yujin</a:t>
            </a:r>
            <a:r>
              <a:rPr lang="en-US" dirty="0" smtClean="0"/>
              <a:t> Noh</a:t>
            </a:r>
          </a:p>
          <a:p>
            <a:r>
              <a:rPr lang="en-US" altLang="zh-CN" dirty="0"/>
              <a:t>Second: </a:t>
            </a:r>
            <a:r>
              <a:rPr lang="en-US" altLang="zh-CN" dirty="0" err="1"/>
              <a:t>Rui</a:t>
            </a:r>
            <a:r>
              <a:rPr lang="en-US" altLang="zh-CN" dirty="0"/>
              <a:t> Cao</a:t>
            </a:r>
          </a:p>
          <a:p>
            <a:r>
              <a:rPr lang="en-US" altLang="zh-CN" dirty="0"/>
              <a:t>Result: </a:t>
            </a:r>
            <a:r>
              <a:rPr lang="en-US" altLang="zh-CN" dirty="0" smtClean="0"/>
              <a:t>Y9/N0/A6. Approved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#33</a:t>
            </a:r>
            <a:br>
              <a:rPr lang="en-US" altLang="zh-CN" dirty="0" smtClean="0"/>
            </a:br>
            <a:r>
              <a:rPr lang="en-US" sz="2400" dirty="0"/>
              <a:t> </a:t>
            </a:r>
            <a:r>
              <a:rPr lang="en-US" sz="2400" dirty="0" smtClean="0"/>
              <a:t>(DCN: 11-19/1152r2)</a:t>
            </a:r>
            <a:endParaRPr lang="en-US" altLang="zh-CN" sz="2400" dirty="0" smtClean="0"/>
          </a:p>
        </p:txBody>
      </p:sp>
    </p:spTree>
    <p:extLst>
      <p:ext uri="{BB962C8B-B14F-4D97-AF65-F5344CB8AC3E}">
        <p14:creationId xmlns:p14="http://schemas.microsoft.com/office/powerpoint/2010/main" val="384179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smtClean="0"/>
              <a:t>FRD&amp;SFD Motion #1</a:t>
            </a:r>
          </a:p>
        </p:txBody>
      </p:sp>
      <p:sp>
        <p:nvSpPr>
          <p:cNvPr id="3" name="Inhaltsplatzhalter 2"/>
          <p:cNvSpPr>
            <a:spLocks noGrp="1"/>
          </p:cNvSpPr>
          <p:nvPr>
            <p:ph idx="1"/>
          </p:nvPr>
        </p:nvSpPr>
        <p:spPr>
          <a:xfrm>
            <a:off x="685800" y="1523069"/>
            <a:ext cx="7770813" cy="4113213"/>
          </a:xfrm>
          <a:extLst/>
        </p:spPr>
        <p:txBody>
          <a:bodyPr/>
          <a:lstStyle/>
          <a:p>
            <a:pPr>
              <a:defRPr/>
            </a:pPr>
            <a:r>
              <a:rPr lang="en-US" altLang="ko-KR" dirty="0"/>
              <a:t>Move </a:t>
            </a:r>
            <a:r>
              <a:rPr lang="en-US" altLang="ko-KR" dirty="0" smtClean="0"/>
              <a:t>to update the 11bd FRD according to the changes captured in document 11-19/0511r1. </a:t>
            </a:r>
            <a:endParaRPr lang="en-US" altLang="ko-KR" dirty="0"/>
          </a:p>
          <a:p>
            <a:pPr>
              <a:defRPr/>
            </a:pPr>
            <a:endParaRPr lang="en-US" dirty="0" smtClean="0"/>
          </a:p>
          <a:p>
            <a:pPr>
              <a:defRPr/>
            </a:pPr>
            <a:r>
              <a:rPr lang="en-US" dirty="0" smtClean="0"/>
              <a:t>Moved: </a:t>
            </a:r>
            <a:r>
              <a:rPr lang="en-US" dirty="0" err="1" smtClean="0"/>
              <a:t>Bahar</a:t>
            </a:r>
            <a:r>
              <a:rPr lang="en-US" dirty="0" smtClean="0"/>
              <a:t> Sadeghi</a:t>
            </a:r>
            <a:endParaRPr lang="en-US" dirty="0"/>
          </a:p>
          <a:p>
            <a:pPr>
              <a:defRPr/>
            </a:pPr>
            <a:r>
              <a:rPr lang="en-US" dirty="0" smtClean="0"/>
              <a:t>Seconded:  Joseph Levy</a:t>
            </a:r>
            <a:endParaRPr lang="en-US" dirty="0"/>
          </a:p>
          <a:p>
            <a:pPr>
              <a:defRPr/>
            </a:pPr>
            <a:r>
              <a:rPr lang="en-US" dirty="0" smtClean="0"/>
              <a:t>Result: Passed unanimous</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4</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128196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endParaRPr lang="en-US" dirty="0"/>
          </a:p>
          <a:p>
            <a:r>
              <a:rPr lang="en-US" sz="1800" dirty="0" smtClean="0"/>
              <a:t>	“NGV-Signal </a:t>
            </a:r>
            <a:r>
              <a:rPr lang="en-US" sz="1800" dirty="0"/>
              <a:t>field shall include 1 bit to indicate NGV-LTF format.</a:t>
            </a:r>
          </a:p>
          <a:p>
            <a:r>
              <a:rPr lang="en-US" sz="1800" dirty="0" smtClean="0"/>
              <a:t>	The </a:t>
            </a:r>
            <a:r>
              <a:rPr lang="en-US" sz="1800" dirty="0"/>
              <a:t>first option is 2x compressed </a:t>
            </a:r>
            <a:r>
              <a:rPr lang="en-US" sz="1800" dirty="0" smtClean="0"/>
              <a:t>LTF.</a:t>
            </a:r>
            <a:endParaRPr lang="en-US" sz="1800" dirty="0"/>
          </a:p>
          <a:p>
            <a:r>
              <a:rPr lang="en-US" sz="1800" dirty="0" smtClean="0"/>
              <a:t>	The </a:t>
            </a:r>
            <a:r>
              <a:rPr lang="en-US" sz="1800" dirty="0"/>
              <a:t>second option is non-compressed </a:t>
            </a:r>
            <a:r>
              <a:rPr lang="en-US" sz="1800" dirty="0" smtClean="0"/>
              <a:t>LTF.”</a:t>
            </a:r>
            <a:endParaRPr lang="en-US" sz="1800" dirty="0"/>
          </a:p>
          <a:p>
            <a:endParaRPr lang="en-US" dirty="0" smtClean="0"/>
          </a:p>
          <a:p>
            <a:r>
              <a:rPr lang="en-US" dirty="0" smtClean="0"/>
              <a:t>Mover: </a:t>
            </a:r>
            <a:r>
              <a:rPr lang="en-US" dirty="0" err="1" smtClean="0"/>
              <a:t>Yujin</a:t>
            </a:r>
            <a:r>
              <a:rPr lang="en-US" dirty="0" smtClean="0"/>
              <a:t> Noh</a:t>
            </a:r>
          </a:p>
          <a:p>
            <a:r>
              <a:rPr lang="en-US" altLang="zh-CN" dirty="0"/>
              <a:t>Second: </a:t>
            </a:r>
            <a:r>
              <a:rPr lang="en-US" altLang="zh-CN" dirty="0" err="1"/>
              <a:t>Dongguk</a:t>
            </a:r>
            <a:r>
              <a:rPr lang="en-US" altLang="zh-CN" dirty="0"/>
              <a:t> Lim</a:t>
            </a:r>
          </a:p>
          <a:p>
            <a:r>
              <a:rPr lang="en-US" altLang="zh-CN" dirty="0"/>
              <a:t>Result: </a:t>
            </a:r>
            <a:r>
              <a:rPr lang="en-US" altLang="zh-CN" dirty="0" smtClean="0"/>
              <a:t>Y8/N1/A5. Approved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#34</a:t>
            </a:r>
            <a:br>
              <a:rPr lang="en-US" altLang="zh-CN" dirty="0" smtClean="0"/>
            </a:br>
            <a:r>
              <a:rPr lang="en-US" sz="2400" dirty="0"/>
              <a:t> (DCN: 11-19/1152r2)</a:t>
            </a:r>
            <a:endParaRPr lang="en-US" altLang="zh-CN" dirty="0" smtClean="0"/>
          </a:p>
        </p:txBody>
      </p:sp>
    </p:spTree>
    <p:extLst>
      <p:ext uri="{BB962C8B-B14F-4D97-AF65-F5344CB8AC3E}">
        <p14:creationId xmlns:p14="http://schemas.microsoft.com/office/powerpoint/2010/main" val="19682340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3.2 of </a:t>
            </a:r>
            <a:r>
              <a:rPr lang="en-US" dirty="0"/>
              <a:t>11bd SFD </a:t>
            </a:r>
            <a:endParaRPr lang="en-US" dirty="0" smtClean="0"/>
          </a:p>
          <a:p>
            <a:endParaRPr lang="en-US" dirty="0"/>
          </a:p>
          <a:p>
            <a:r>
              <a:rPr lang="en-US" dirty="0" smtClean="0"/>
              <a:t>“11bd </a:t>
            </a:r>
            <a:r>
              <a:rPr lang="en-US" dirty="0"/>
              <a:t>enables at least one of A-MPDU or A-MSDU operation to work for broadcast OCB</a:t>
            </a:r>
            <a:r>
              <a:rPr lang="en-US" dirty="0" smtClean="0"/>
              <a:t>.”</a:t>
            </a:r>
          </a:p>
          <a:p>
            <a:endParaRPr lang="en-US" dirty="0"/>
          </a:p>
          <a:p>
            <a:r>
              <a:rPr lang="en-US" dirty="0" smtClean="0"/>
              <a:t>Mover: James Lepp</a:t>
            </a:r>
          </a:p>
          <a:p>
            <a:r>
              <a:rPr lang="en-US" altLang="zh-CN" dirty="0"/>
              <a:t>Second: Joseph Levy</a:t>
            </a:r>
          </a:p>
          <a:p>
            <a:r>
              <a:rPr lang="en-US" altLang="zh-CN" dirty="0"/>
              <a:t>Result: </a:t>
            </a:r>
            <a:r>
              <a:rPr lang="en-US" altLang="zh-CN" dirty="0" smtClean="0"/>
              <a:t>Y6/N6/A4. Failed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#35</a:t>
            </a:r>
            <a:br>
              <a:rPr lang="en-US" altLang="zh-CN" dirty="0" smtClean="0"/>
            </a:br>
            <a:r>
              <a:rPr lang="en-US" altLang="zh-CN" sz="2400" dirty="0" smtClean="0"/>
              <a:t>(DCN:11-19/1502r1 )</a:t>
            </a:r>
          </a:p>
        </p:txBody>
      </p:sp>
    </p:spTree>
    <p:extLst>
      <p:ext uri="{BB962C8B-B14F-4D97-AF65-F5344CB8AC3E}">
        <p14:creationId xmlns:p14="http://schemas.microsoft.com/office/powerpoint/2010/main" val="37454838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3.2 of </a:t>
            </a:r>
            <a:r>
              <a:rPr lang="en-US" dirty="0"/>
              <a:t>11bd SFD </a:t>
            </a:r>
            <a:endParaRPr lang="en-US" dirty="0" smtClean="0"/>
          </a:p>
          <a:p>
            <a:endParaRPr lang="en-US" dirty="0"/>
          </a:p>
          <a:p>
            <a:r>
              <a:rPr lang="en-US" dirty="0" smtClean="0"/>
              <a:t>“11bd </a:t>
            </a:r>
            <a:r>
              <a:rPr lang="en-US" dirty="0"/>
              <a:t>enables both A-MSDU and A-MPDU operation to work for unicast OCB and not to exceed the constraints on A-MSDU in A-MPDU as defined in 802.11ac</a:t>
            </a:r>
            <a:r>
              <a:rPr lang="en-US" dirty="0" smtClean="0"/>
              <a:t>.’</a:t>
            </a:r>
          </a:p>
          <a:p>
            <a:endParaRPr lang="en-US" dirty="0"/>
          </a:p>
          <a:p>
            <a:r>
              <a:rPr lang="en-US" dirty="0" smtClean="0"/>
              <a:t>Mover: James Lepp</a:t>
            </a:r>
          </a:p>
          <a:p>
            <a:r>
              <a:rPr lang="en-US" dirty="0" smtClean="0"/>
              <a:t>Second: Joseph Levy</a:t>
            </a:r>
          </a:p>
          <a:p>
            <a:r>
              <a:rPr lang="en-US" dirty="0" smtClean="0"/>
              <a:t>Result</a:t>
            </a:r>
            <a:r>
              <a:rPr lang="en-US" smtClean="0"/>
              <a:t>: </a:t>
            </a:r>
            <a:r>
              <a:rPr lang="en-US" altLang="zh-CN"/>
              <a:t>Approved by unanimous consent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#36</a:t>
            </a:r>
            <a:br>
              <a:rPr lang="en-US" altLang="zh-CN" dirty="0" smtClean="0"/>
            </a:br>
            <a:r>
              <a:rPr lang="en-US" altLang="zh-CN" sz="2400" dirty="0" smtClean="0"/>
              <a:t>(DCN:11-19/1502r1 )</a:t>
            </a:r>
          </a:p>
        </p:txBody>
      </p:sp>
    </p:spTree>
    <p:extLst>
      <p:ext uri="{BB962C8B-B14F-4D97-AF65-F5344CB8AC3E}">
        <p14:creationId xmlns:p14="http://schemas.microsoft.com/office/powerpoint/2010/main" val="28413042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a:t>
            </a:r>
            <a:r>
              <a:rPr lang="en-US" dirty="0" smtClean="0"/>
              <a:t>11bd FRD </a:t>
            </a:r>
          </a:p>
          <a:p>
            <a:endParaRPr lang="en-US" dirty="0"/>
          </a:p>
          <a:p>
            <a:r>
              <a:rPr lang="en-US" dirty="0" smtClean="0"/>
              <a:t>“802.11bd </a:t>
            </a:r>
            <a:r>
              <a:rPr lang="en-US" dirty="0"/>
              <a:t>considers mechanisms for power saving in NGV</a:t>
            </a:r>
            <a:r>
              <a:rPr lang="en-US" dirty="0" smtClean="0"/>
              <a:t>.”</a:t>
            </a:r>
            <a:endParaRPr lang="en-US" dirty="0"/>
          </a:p>
          <a:p>
            <a:endParaRPr lang="en-US" dirty="0" smtClean="0"/>
          </a:p>
          <a:p>
            <a:endParaRPr lang="en-US" dirty="0"/>
          </a:p>
          <a:p>
            <a:r>
              <a:rPr lang="en-US" dirty="0" smtClean="0"/>
              <a:t>Mover: James Lepp</a:t>
            </a:r>
          </a:p>
          <a:p>
            <a:r>
              <a:rPr lang="en-US" dirty="0" smtClean="0"/>
              <a:t>Second: </a:t>
            </a:r>
            <a:r>
              <a:rPr lang="en-US" dirty="0" err="1" smtClean="0"/>
              <a:t>Rui</a:t>
            </a:r>
            <a:r>
              <a:rPr lang="en-US" dirty="0" smtClean="0"/>
              <a:t> Yang</a:t>
            </a:r>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#37</a:t>
            </a:r>
            <a:br>
              <a:rPr lang="en-US" altLang="zh-CN" dirty="0" smtClean="0"/>
            </a:br>
            <a:r>
              <a:rPr lang="en-US" altLang="zh-CN" sz="2400" dirty="0" smtClean="0"/>
              <a:t>(DCN:11-19/1503r1 )</a:t>
            </a:r>
          </a:p>
        </p:txBody>
      </p:sp>
    </p:spTree>
    <p:extLst>
      <p:ext uri="{BB962C8B-B14F-4D97-AF65-F5344CB8AC3E}">
        <p14:creationId xmlns:p14="http://schemas.microsoft.com/office/powerpoint/2010/main" val="38713621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3.2 of </a:t>
            </a:r>
            <a:r>
              <a:rPr lang="en-US" dirty="0"/>
              <a:t>11bd SFD </a:t>
            </a:r>
            <a:endParaRPr lang="en-US" dirty="0" smtClean="0"/>
          </a:p>
          <a:p>
            <a:endParaRPr lang="en-US" dirty="0" smtClean="0"/>
          </a:p>
          <a:p>
            <a:r>
              <a:rPr lang="en-US" dirty="0" smtClean="0"/>
              <a:t>“802.11bd </a:t>
            </a:r>
            <a:r>
              <a:rPr lang="en-US" dirty="0"/>
              <a:t>amendment will allow Wake-up Radio (WUR) for OCB in 5.9GHz</a:t>
            </a:r>
            <a:r>
              <a:rPr lang="en-US" dirty="0" smtClean="0"/>
              <a:t>.”</a:t>
            </a:r>
            <a:endParaRPr lang="en-US" dirty="0"/>
          </a:p>
          <a:p>
            <a:endParaRPr lang="en-US" dirty="0"/>
          </a:p>
          <a:p>
            <a:r>
              <a:rPr lang="en-US" dirty="0" smtClean="0"/>
              <a:t>Mover: James Lepp</a:t>
            </a:r>
          </a:p>
          <a:p>
            <a:r>
              <a:rPr lang="en-US" dirty="0" smtClean="0"/>
              <a:t>Second: </a:t>
            </a:r>
            <a:r>
              <a:rPr lang="en-US" dirty="0" err="1" smtClean="0"/>
              <a:t>Hanseul</a:t>
            </a:r>
            <a:r>
              <a:rPr lang="en-US" dirty="0" smtClean="0"/>
              <a:t> Hong</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#38</a:t>
            </a:r>
            <a:br>
              <a:rPr lang="en-US" altLang="zh-CN" dirty="0" smtClean="0"/>
            </a:br>
            <a:r>
              <a:rPr lang="en-US" altLang="zh-CN" sz="2400" dirty="0" smtClean="0"/>
              <a:t>(DCN:1503r2, </a:t>
            </a:r>
            <a:r>
              <a:rPr lang="en-US" altLang="zh-CN" sz="2400" dirty="0" smtClean="0">
                <a:solidFill>
                  <a:srgbClr val="FF0000"/>
                </a:solidFill>
              </a:rPr>
              <a:t>tabled, see minutes</a:t>
            </a:r>
            <a:r>
              <a:rPr lang="en-US" altLang="zh-CN" sz="2400" dirty="0" smtClean="0"/>
              <a:t> )</a:t>
            </a:r>
          </a:p>
        </p:txBody>
      </p:sp>
    </p:spTree>
    <p:extLst>
      <p:ext uri="{BB962C8B-B14F-4D97-AF65-F5344CB8AC3E}">
        <p14:creationId xmlns:p14="http://schemas.microsoft.com/office/powerpoint/2010/main" val="34221062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 of </a:t>
            </a:r>
            <a:r>
              <a:rPr lang="en-US" dirty="0"/>
              <a:t>11bd SFD </a:t>
            </a:r>
            <a:endParaRPr lang="en-US" dirty="0" smtClean="0"/>
          </a:p>
          <a:p>
            <a:r>
              <a:rPr lang="en-US" dirty="0"/>
              <a:t>“The </a:t>
            </a:r>
            <a:r>
              <a:rPr lang="en-US" dirty="0" err="1"/>
              <a:t>Midamble</a:t>
            </a:r>
            <a:r>
              <a:rPr lang="en-US" dirty="0"/>
              <a:t> and NGV-LTF format of 11bd 10MHz PPDU shall use Repeated LTF or Repeated compressed LTF for NGV-Data modulated with </a:t>
            </a:r>
            <a:r>
              <a:rPr lang="en-US" dirty="0" smtClean="0"/>
              <a:t>BPSK”</a:t>
            </a:r>
            <a:endParaRPr lang="en-US" dirty="0"/>
          </a:p>
          <a:p>
            <a:endParaRPr lang="en-US" dirty="0"/>
          </a:p>
          <a:p>
            <a:r>
              <a:rPr lang="en-US" dirty="0" smtClean="0"/>
              <a:t>Mover: Rui Cao</a:t>
            </a:r>
          </a:p>
          <a:p>
            <a:r>
              <a:rPr lang="en-US" dirty="0" smtClean="0"/>
              <a:t>Second: </a:t>
            </a:r>
            <a:r>
              <a:rPr lang="en-US" dirty="0" err="1" smtClean="0"/>
              <a:t>Dongguk</a:t>
            </a:r>
            <a:r>
              <a:rPr lang="en-US" dirty="0" smtClean="0"/>
              <a:t> Lim</a:t>
            </a:r>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851619"/>
            <a:ext cx="7770813" cy="1065213"/>
          </a:xfrm>
        </p:spPr>
        <p:txBody>
          <a:bodyPr/>
          <a:lstStyle/>
          <a:p>
            <a:r>
              <a:rPr lang="en-US" altLang="zh-CN" dirty="0" smtClean="0"/>
              <a:t>FRD&amp;SFD Motion #39</a:t>
            </a:r>
            <a:br>
              <a:rPr lang="en-US" altLang="zh-CN" dirty="0" smtClean="0"/>
            </a:br>
            <a:r>
              <a:rPr lang="en-US" altLang="zh-CN" sz="2400" dirty="0" smtClean="0"/>
              <a:t>(DCN: </a:t>
            </a:r>
            <a:r>
              <a:rPr lang="en-US" sz="2400" dirty="0" smtClean="0"/>
              <a:t>11-19/1472r1</a:t>
            </a:r>
            <a:r>
              <a:rPr lang="en-US" sz="2400" dirty="0"/>
              <a:t>)</a:t>
            </a:r>
            <a:r>
              <a:rPr lang="en-US" dirty="0"/>
              <a:t/>
            </a:r>
            <a:br>
              <a:rPr lang="en-US" dirty="0"/>
            </a:br>
            <a:endParaRPr lang="en-US" altLang="zh-CN" dirty="0" smtClean="0"/>
          </a:p>
        </p:txBody>
      </p:sp>
    </p:spTree>
    <p:extLst>
      <p:ext uri="{BB962C8B-B14F-4D97-AF65-F5344CB8AC3E}">
        <p14:creationId xmlns:p14="http://schemas.microsoft.com/office/powerpoint/2010/main" val="42197017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 of </a:t>
            </a:r>
            <a:r>
              <a:rPr lang="en-US" dirty="0"/>
              <a:t>11bd SFD </a:t>
            </a:r>
            <a:endParaRPr lang="en-US" dirty="0" smtClean="0"/>
          </a:p>
          <a:p>
            <a:endParaRPr lang="en-US" dirty="0"/>
          </a:p>
          <a:p>
            <a:r>
              <a:rPr lang="en-US" dirty="0"/>
              <a:t>“11bd shall use two bits in NGV-SIG to signal the </a:t>
            </a:r>
            <a:r>
              <a:rPr lang="en-US" dirty="0" err="1"/>
              <a:t>Midamble</a:t>
            </a:r>
            <a:r>
              <a:rPr lang="en-US" dirty="0"/>
              <a:t> </a:t>
            </a:r>
            <a:r>
              <a:rPr lang="en-US" dirty="0" smtClean="0"/>
              <a:t>periodicity.”</a:t>
            </a:r>
          </a:p>
          <a:p>
            <a:endParaRPr lang="en-US" dirty="0"/>
          </a:p>
          <a:p>
            <a:r>
              <a:rPr lang="en-US" dirty="0" smtClean="0"/>
              <a:t>Mover: Rui Cao</a:t>
            </a:r>
          </a:p>
          <a:p>
            <a:r>
              <a:rPr lang="en-US" dirty="0" smtClean="0"/>
              <a:t>Second: </a:t>
            </a:r>
            <a:r>
              <a:rPr lang="en-US" dirty="0" err="1" smtClean="0"/>
              <a:t>Dongguk</a:t>
            </a:r>
            <a:r>
              <a:rPr lang="en-US" dirty="0" smtClean="0"/>
              <a:t> Lim</a:t>
            </a:r>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851619"/>
            <a:ext cx="7770813" cy="1065213"/>
          </a:xfrm>
        </p:spPr>
        <p:txBody>
          <a:bodyPr/>
          <a:lstStyle/>
          <a:p>
            <a:r>
              <a:rPr lang="en-US" altLang="zh-CN" dirty="0" smtClean="0"/>
              <a:t>FRD&amp;SFD Motion #40</a:t>
            </a:r>
            <a:br>
              <a:rPr lang="en-US" altLang="zh-CN" dirty="0" smtClean="0"/>
            </a:br>
            <a:r>
              <a:rPr lang="en-US" altLang="zh-CN" sz="2400" dirty="0" smtClean="0"/>
              <a:t>(DCN: </a:t>
            </a:r>
            <a:r>
              <a:rPr lang="en-US" sz="2400" dirty="0" smtClean="0"/>
              <a:t>11-19/1472r1</a:t>
            </a:r>
            <a:r>
              <a:rPr lang="en-US" sz="2400" dirty="0"/>
              <a:t>)</a:t>
            </a:r>
            <a:r>
              <a:rPr lang="en-US" dirty="0"/>
              <a:t/>
            </a:r>
            <a:br>
              <a:rPr lang="en-US" dirty="0"/>
            </a:br>
            <a:endParaRPr lang="en-US" altLang="zh-CN" dirty="0" smtClean="0"/>
          </a:p>
        </p:txBody>
      </p:sp>
    </p:spTree>
    <p:extLst>
      <p:ext uri="{BB962C8B-B14F-4D97-AF65-F5344CB8AC3E}">
        <p14:creationId xmlns:p14="http://schemas.microsoft.com/office/powerpoint/2010/main" val="168531601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 of </a:t>
            </a:r>
            <a:r>
              <a:rPr lang="en-US" dirty="0"/>
              <a:t>11bd SFD </a:t>
            </a:r>
            <a:endParaRPr lang="en-US" dirty="0" smtClean="0"/>
          </a:p>
          <a:p>
            <a:endParaRPr lang="en-US" dirty="0"/>
          </a:p>
          <a:p>
            <a:r>
              <a:rPr lang="en-US" dirty="0" smtClean="0"/>
              <a:t>“One </a:t>
            </a:r>
            <a:r>
              <a:rPr lang="en-US" dirty="0"/>
              <a:t>of the </a:t>
            </a:r>
            <a:r>
              <a:rPr lang="en-US" dirty="0" err="1"/>
              <a:t>Midamble</a:t>
            </a:r>
            <a:r>
              <a:rPr lang="en-US" dirty="0"/>
              <a:t> </a:t>
            </a:r>
            <a:r>
              <a:rPr lang="en-US" dirty="0" smtClean="0"/>
              <a:t>periodicity values </a:t>
            </a:r>
            <a:r>
              <a:rPr lang="en-US" dirty="0"/>
              <a:t>is 4.”</a:t>
            </a:r>
          </a:p>
          <a:p>
            <a:endParaRPr lang="en-US" dirty="0"/>
          </a:p>
          <a:p>
            <a:r>
              <a:rPr lang="en-US" dirty="0" smtClean="0"/>
              <a:t>Mover: Rui Cao</a:t>
            </a:r>
          </a:p>
          <a:p>
            <a:r>
              <a:rPr lang="en-US" dirty="0" smtClean="0"/>
              <a:t>Second: </a:t>
            </a:r>
            <a:r>
              <a:rPr lang="en-US" dirty="0" err="1" smtClean="0"/>
              <a:t>Dongguk</a:t>
            </a:r>
            <a:r>
              <a:rPr lang="en-US" dirty="0" smtClean="0"/>
              <a:t> Lim</a:t>
            </a:r>
          </a:p>
          <a:p>
            <a:r>
              <a:rPr lang="en-US" dirty="0" smtClean="0"/>
              <a:t>Result</a:t>
            </a:r>
            <a:r>
              <a:rPr lang="en-US" smtClean="0"/>
              <a:t>: </a:t>
            </a:r>
            <a:r>
              <a:rPr lang="en-US" smtClean="0"/>
              <a:t>Y9/N0/A6 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851619"/>
            <a:ext cx="7770813" cy="1065213"/>
          </a:xfrm>
        </p:spPr>
        <p:txBody>
          <a:bodyPr/>
          <a:lstStyle/>
          <a:p>
            <a:r>
              <a:rPr lang="en-US" altLang="zh-CN" dirty="0" smtClean="0"/>
              <a:t>FRD&amp;SFD Motion #41</a:t>
            </a:r>
            <a:br>
              <a:rPr lang="en-US" altLang="zh-CN" dirty="0" smtClean="0"/>
            </a:br>
            <a:r>
              <a:rPr lang="en-US" altLang="zh-CN" sz="2400" dirty="0" smtClean="0"/>
              <a:t>(DCN: </a:t>
            </a:r>
            <a:r>
              <a:rPr lang="en-US" sz="2400" dirty="0" smtClean="0"/>
              <a:t>11-19/1472r1</a:t>
            </a:r>
            <a:r>
              <a:rPr lang="en-US" sz="2400" dirty="0"/>
              <a:t>)</a:t>
            </a:r>
            <a:r>
              <a:rPr lang="en-US" dirty="0"/>
              <a:t/>
            </a:r>
            <a:br>
              <a:rPr lang="en-US" dirty="0"/>
            </a:br>
            <a:endParaRPr lang="en-US" altLang="zh-CN" dirty="0" smtClean="0"/>
          </a:p>
        </p:txBody>
      </p:sp>
    </p:spTree>
    <p:extLst>
      <p:ext uri="{BB962C8B-B14F-4D97-AF65-F5344CB8AC3E}">
        <p14:creationId xmlns:p14="http://schemas.microsoft.com/office/powerpoint/2010/main" val="25226207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 of </a:t>
            </a:r>
            <a:r>
              <a:rPr lang="en-US" dirty="0"/>
              <a:t>11bd SFD </a:t>
            </a:r>
            <a:endParaRPr lang="en-US" dirty="0" smtClean="0"/>
          </a:p>
          <a:p>
            <a:endParaRPr lang="en-US" dirty="0"/>
          </a:p>
          <a:p>
            <a:r>
              <a:rPr lang="en-US" dirty="0"/>
              <a:t> “11bd 20MHz PPDU Data symbol shall use 11ac 40MHz OFDM </a:t>
            </a:r>
            <a:r>
              <a:rPr lang="en-US" dirty="0" err="1"/>
              <a:t>downclock</a:t>
            </a:r>
            <a:r>
              <a:rPr lang="en-US" dirty="0"/>
              <a:t> by 2.”</a:t>
            </a:r>
          </a:p>
          <a:p>
            <a:r>
              <a:rPr lang="en-US" dirty="0"/>
              <a:t>              </a:t>
            </a:r>
            <a:endParaRPr lang="en-US" dirty="0" smtClean="0"/>
          </a:p>
          <a:p>
            <a:endParaRPr lang="en-US" dirty="0"/>
          </a:p>
          <a:p>
            <a:r>
              <a:rPr lang="en-US" dirty="0" smtClean="0"/>
              <a:t>Mover: Rui Cao</a:t>
            </a:r>
          </a:p>
          <a:p>
            <a:r>
              <a:rPr lang="en-US" dirty="0" smtClean="0"/>
              <a:t>Second: </a:t>
            </a:r>
            <a:r>
              <a:rPr lang="en-US" dirty="0" err="1" smtClean="0"/>
              <a:t>Dongguk</a:t>
            </a:r>
            <a:r>
              <a:rPr lang="en-US" dirty="0" smtClean="0"/>
              <a:t> Lim</a:t>
            </a:r>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#42</a:t>
            </a:r>
            <a:r>
              <a:rPr lang="en-US" altLang="zh-CN" dirty="0"/>
              <a:t/>
            </a:r>
            <a:br>
              <a:rPr lang="en-US" altLang="zh-CN" dirty="0"/>
            </a:br>
            <a:r>
              <a:rPr lang="en-US" altLang="zh-CN" sz="2400" dirty="0" smtClean="0"/>
              <a:t>(DCN: </a:t>
            </a:r>
            <a:r>
              <a:rPr lang="en-US" sz="2400" dirty="0" smtClean="0"/>
              <a:t>11-19/1473r0)</a:t>
            </a:r>
            <a:endParaRPr lang="en-US" altLang="zh-CN" dirty="0" smtClean="0"/>
          </a:p>
        </p:txBody>
      </p:sp>
    </p:spTree>
    <p:extLst>
      <p:ext uri="{BB962C8B-B14F-4D97-AF65-F5344CB8AC3E}">
        <p14:creationId xmlns:p14="http://schemas.microsoft.com/office/powerpoint/2010/main" val="7988741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8206680" cy="4113213"/>
          </a:xfrm>
        </p:spPr>
        <p:txBody>
          <a:bodyPr/>
          <a:lstStyle/>
          <a:p>
            <a:r>
              <a:rPr lang="en-US" dirty="0"/>
              <a:t>Move to include the following text to </a:t>
            </a:r>
            <a:r>
              <a:rPr lang="en-US" dirty="0" smtClean="0"/>
              <a:t> </a:t>
            </a:r>
            <a:r>
              <a:rPr lang="en-US" dirty="0"/>
              <a:t>11bd SFD </a:t>
            </a:r>
          </a:p>
          <a:p>
            <a:pPr lvl="1" latinLnBrk="1"/>
            <a:r>
              <a:rPr lang="en-US" dirty="0" smtClean="0"/>
              <a:t>“-A </a:t>
            </a:r>
            <a:r>
              <a:rPr lang="en-US" dirty="0"/>
              <a:t>20MHz channel includes two contiguous 10MHz channels</a:t>
            </a:r>
            <a:endParaRPr lang="en-US" sz="3200" dirty="0"/>
          </a:p>
          <a:p>
            <a:pPr lvl="1" latinLnBrk="1"/>
            <a:r>
              <a:rPr lang="en-US" dirty="0" smtClean="0"/>
              <a:t>  -20MHz </a:t>
            </a:r>
            <a:r>
              <a:rPr lang="en-US" dirty="0"/>
              <a:t>channel access shall use sensing and </a:t>
            </a:r>
            <a:r>
              <a:rPr lang="en-US" dirty="0" err="1"/>
              <a:t>backoff</a:t>
            </a:r>
            <a:r>
              <a:rPr lang="en-US" dirty="0"/>
              <a:t> procedure for both of 10MHz channels</a:t>
            </a:r>
            <a:endParaRPr lang="en-US" sz="3200" dirty="0"/>
          </a:p>
          <a:p>
            <a:pPr lvl="1" latinLnBrk="1"/>
            <a:r>
              <a:rPr lang="en-US" dirty="0" smtClean="0"/>
              <a:t>  -20MHz </a:t>
            </a:r>
            <a:r>
              <a:rPr lang="en-US" dirty="0"/>
              <a:t>channel access shall use only one </a:t>
            </a:r>
            <a:r>
              <a:rPr lang="en-US" dirty="0" err="1"/>
              <a:t>backoff</a:t>
            </a:r>
            <a:r>
              <a:rPr lang="en-US" dirty="0"/>
              <a:t> counter</a:t>
            </a:r>
            <a:endParaRPr lang="en-US" sz="3200" dirty="0"/>
          </a:p>
          <a:p>
            <a:pPr lvl="1" latinLnBrk="1"/>
            <a:r>
              <a:rPr lang="en-US" dirty="0" smtClean="0"/>
              <a:t>  -Two </a:t>
            </a:r>
            <a:r>
              <a:rPr lang="en-US" dirty="0"/>
              <a:t>contiguous 10MHz channels shall use the same receive sensitivity </a:t>
            </a:r>
            <a:r>
              <a:rPr lang="en-US" dirty="0" smtClean="0"/>
              <a:t>level”</a:t>
            </a:r>
            <a:endParaRPr lang="en-US" dirty="0"/>
          </a:p>
          <a:p>
            <a:r>
              <a:rPr lang="en-US" dirty="0" smtClean="0"/>
              <a:t>Mover: Insun Jang</a:t>
            </a:r>
          </a:p>
          <a:p>
            <a:r>
              <a:rPr lang="en-US" dirty="0" smtClean="0"/>
              <a:t>Second: </a:t>
            </a:r>
            <a:r>
              <a:rPr lang="en-US" dirty="0" err="1" smtClean="0"/>
              <a:t>Dongguk</a:t>
            </a:r>
            <a:r>
              <a:rPr lang="en-US" dirty="0" smtClean="0"/>
              <a:t> Lim</a:t>
            </a:r>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851619"/>
            <a:ext cx="7770813" cy="1065213"/>
          </a:xfrm>
        </p:spPr>
        <p:txBody>
          <a:bodyPr/>
          <a:lstStyle/>
          <a:p>
            <a:r>
              <a:rPr lang="en-US" altLang="zh-CN" dirty="0" smtClean="0"/>
              <a:t>FRD&amp;SFD Motion #43</a:t>
            </a:r>
            <a:br>
              <a:rPr lang="en-US" altLang="zh-CN" dirty="0" smtClean="0"/>
            </a:br>
            <a:r>
              <a:rPr lang="en-US" altLang="zh-CN" sz="2400" dirty="0" smtClean="0"/>
              <a:t>(DCN: </a:t>
            </a:r>
            <a:r>
              <a:rPr lang="en-US" sz="2400" dirty="0" smtClean="0"/>
              <a:t>11-19/1480/r2)</a:t>
            </a:r>
            <a:r>
              <a:rPr lang="en-US" dirty="0"/>
              <a:t/>
            </a:r>
            <a:br>
              <a:rPr lang="en-US" dirty="0"/>
            </a:br>
            <a:endParaRPr lang="en-US" altLang="zh-CN" dirty="0" smtClean="0"/>
          </a:p>
        </p:txBody>
      </p:sp>
    </p:spTree>
    <p:extLst>
      <p:ext uri="{BB962C8B-B14F-4D97-AF65-F5344CB8AC3E}">
        <p14:creationId xmlns:p14="http://schemas.microsoft.com/office/powerpoint/2010/main" val="3984369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p:cNvSpPr>
            <a:spLocks noGrp="1"/>
          </p:cNvSpPr>
          <p:nvPr>
            <p:ph type="title"/>
          </p:nvPr>
        </p:nvSpPr>
        <p:spPr>
          <a:xfrm>
            <a:off x="685800" y="685800"/>
            <a:ext cx="7770813" cy="582613"/>
          </a:xfrm>
        </p:spPr>
        <p:txBody>
          <a:bodyPr/>
          <a:lstStyle/>
          <a:p>
            <a:r>
              <a:rPr lang="en-US" altLang="zh-CN" smtClean="0"/>
              <a:t>FRD&amp;SFD Motion #2</a:t>
            </a:r>
          </a:p>
        </p:txBody>
      </p:sp>
      <p:sp>
        <p:nvSpPr>
          <p:cNvPr id="3" name="Inhaltsplatzhalter 2"/>
          <p:cNvSpPr>
            <a:spLocks noGrp="1"/>
          </p:cNvSpPr>
          <p:nvPr>
            <p:ph idx="1"/>
          </p:nvPr>
        </p:nvSpPr>
        <p:spPr>
          <a:xfrm>
            <a:off x="685800" y="1523069"/>
            <a:ext cx="7770813" cy="4952344"/>
          </a:xfrm>
          <a:extLst/>
        </p:spPr>
        <p:txBody>
          <a:bodyPr/>
          <a:lstStyle/>
          <a:p>
            <a:pPr>
              <a:defRPr/>
            </a:pPr>
            <a:r>
              <a:rPr lang="en-US" altLang="ko-KR" dirty="0"/>
              <a:t>Move to add the following text to section 3 in 11bd SFD. </a:t>
            </a:r>
          </a:p>
          <a:p>
            <a:pPr marL="800100" lvl="1" indent="-342900">
              <a:buFont typeface="Arial" panose="020B0604020202020204" pitchFamily="34" charset="0"/>
              <a:buChar char="•"/>
              <a:defRPr/>
            </a:pPr>
            <a:r>
              <a:rPr lang="en-US" dirty="0" smtClean="0"/>
              <a:t>“ </a:t>
            </a:r>
            <a:r>
              <a:rPr lang="en-US" altLang="ko-KR" dirty="0" smtClean="0"/>
              <a:t>11bd </a:t>
            </a:r>
            <a:r>
              <a:rPr lang="en-US" altLang="ko-KR" dirty="0"/>
              <a:t>PPDU format includes L-STF, L-LTF, and L-SIG fields as shown in Figure 3.x </a:t>
            </a:r>
          </a:p>
          <a:p>
            <a:pPr marL="1200150" lvl="2" indent="-285750">
              <a:buFont typeface="Arial" panose="020B0604020202020204" pitchFamily="34" charset="0"/>
              <a:buChar char="•"/>
              <a:defRPr/>
            </a:pPr>
            <a:r>
              <a:rPr lang="en-US" altLang="ko-KR" dirty="0"/>
              <a:t>L-STF means short training field of 11p.</a:t>
            </a:r>
          </a:p>
          <a:p>
            <a:pPr marL="1200150" lvl="2" indent="-285750">
              <a:buFont typeface="Arial" panose="020B0604020202020204" pitchFamily="34" charset="0"/>
              <a:buChar char="•"/>
              <a:defRPr/>
            </a:pPr>
            <a:r>
              <a:rPr lang="en-US" altLang="ko-KR" dirty="0"/>
              <a:t>L-LTF means long training field of 11p.</a:t>
            </a:r>
          </a:p>
          <a:p>
            <a:pPr marL="1200150" lvl="2" indent="-285750">
              <a:buFont typeface="Arial" panose="020B0604020202020204" pitchFamily="34" charset="0"/>
              <a:buChar char="•"/>
              <a:defRPr/>
            </a:pPr>
            <a:r>
              <a:rPr lang="en-US" altLang="ko-KR" dirty="0"/>
              <a:t>L-SIG means signal field of 11p</a:t>
            </a:r>
            <a:r>
              <a:rPr lang="en-US" altLang="ko-KR" dirty="0" smtClean="0"/>
              <a:t>.”</a:t>
            </a:r>
          </a:p>
          <a:p>
            <a:pPr marL="914400" lvl="2" indent="0">
              <a:defRPr/>
            </a:pPr>
            <a:endParaRPr lang="en-US" altLang="ko-KR" dirty="0" smtClean="0"/>
          </a:p>
          <a:p>
            <a:pPr lvl="2">
              <a:defRPr/>
            </a:pPr>
            <a:endParaRPr lang="en-US" dirty="0"/>
          </a:p>
          <a:p>
            <a:pPr>
              <a:defRPr/>
            </a:pPr>
            <a:endParaRPr lang="en-US" dirty="0" smtClean="0"/>
          </a:p>
          <a:p>
            <a:pPr>
              <a:defRPr/>
            </a:pPr>
            <a:r>
              <a:rPr lang="en-US" dirty="0" smtClean="0"/>
              <a:t>Moved: </a:t>
            </a:r>
            <a:r>
              <a:rPr lang="en-US" dirty="0" err="1" smtClean="0"/>
              <a:t>Dongguk</a:t>
            </a:r>
            <a:r>
              <a:rPr lang="en-US" dirty="0" smtClean="0"/>
              <a:t> Lim</a:t>
            </a:r>
            <a:endParaRPr lang="en-US" dirty="0"/>
          </a:p>
          <a:p>
            <a:pPr>
              <a:defRPr/>
            </a:pPr>
            <a:r>
              <a:rPr lang="en-US" dirty="0" smtClean="0"/>
              <a:t>Seconded:  </a:t>
            </a:r>
            <a:r>
              <a:rPr lang="en-US" dirty="0" err="1" smtClean="0"/>
              <a:t>Hongyuan</a:t>
            </a:r>
            <a:r>
              <a:rPr lang="en-US" dirty="0" smtClean="0"/>
              <a:t> Zhang</a:t>
            </a:r>
            <a:endParaRPr lang="en-US" dirty="0"/>
          </a:p>
          <a:p>
            <a:pPr>
              <a:defRPr/>
            </a:pPr>
            <a:r>
              <a:rPr lang="en-US" dirty="0" smtClean="0"/>
              <a:t>Result: 33Y/0N/9A, passed</a:t>
            </a:r>
            <a:endParaRPr lang="en-US" strike="sngStrike" dirty="0"/>
          </a:p>
        </p:txBody>
      </p:sp>
      <p:sp>
        <p:nvSpPr>
          <p:cNvPr id="30724"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2EA857FC-794B-4B59-A963-EFE25E92618D}" type="slidenum">
              <a:rPr lang="en-GB" altLang="zh-CN" sz="1200" b="0" smtClean="0"/>
              <a:pPr>
                <a:spcBef>
                  <a:spcPct val="0"/>
                </a:spcBef>
                <a:buFontTx/>
                <a:buNone/>
              </a:pPr>
              <a:t>5</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
        <p:nvSpPr>
          <p:cNvPr id="30727" name="Rectangle 6"/>
          <p:cNvSpPr>
            <a:spLocks noChangeArrowheads="1"/>
          </p:cNvSpPr>
          <p:nvPr/>
        </p:nvSpPr>
        <p:spPr bwMode="auto">
          <a:xfrm>
            <a:off x="4225925" y="3771900"/>
            <a:ext cx="3587750" cy="455613"/>
          </a:xfrm>
          <a:prstGeom prst="rect">
            <a:avLst/>
          </a:prstGeom>
          <a:noFill/>
          <a:ln w="19050" algn="ctr">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ts val="2000"/>
              </a:spcBef>
              <a:buClr>
                <a:srgbClr val="000000"/>
              </a:buClr>
              <a:buFont typeface="Times New Roman" panose="02020603050405020304" pitchFamily="18" charset="0"/>
              <a:buNone/>
            </a:pPr>
            <a:endParaRPr lang="en-US" altLang="zh-CN" sz="1600" b="0">
              <a:ea typeface="MS Gothic" panose="020B0609070205080204" pitchFamily="49" charset="-128"/>
            </a:endParaRPr>
          </a:p>
        </p:txBody>
      </p:sp>
      <p:sp>
        <p:nvSpPr>
          <p:cNvPr id="30728" name="Rectangle 7"/>
          <p:cNvSpPr>
            <a:spLocks noChangeArrowheads="1"/>
          </p:cNvSpPr>
          <p:nvPr/>
        </p:nvSpPr>
        <p:spPr bwMode="auto">
          <a:xfrm>
            <a:off x="2092325" y="3773488"/>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L-LTF</a:t>
            </a:r>
          </a:p>
        </p:txBody>
      </p:sp>
      <p:sp>
        <p:nvSpPr>
          <p:cNvPr id="30729" name="Rectangle 8"/>
          <p:cNvSpPr>
            <a:spLocks noChangeArrowheads="1"/>
          </p:cNvSpPr>
          <p:nvPr/>
        </p:nvSpPr>
        <p:spPr bwMode="auto">
          <a:xfrm>
            <a:off x="1330325" y="3773488"/>
            <a:ext cx="7620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L-STF</a:t>
            </a:r>
          </a:p>
        </p:txBody>
      </p:sp>
      <p:sp>
        <p:nvSpPr>
          <p:cNvPr id="30730" name="Rectangle 9"/>
          <p:cNvSpPr>
            <a:spLocks noChangeArrowheads="1"/>
          </p:cNvSpPr>
          <p:nvPr/>
        </p:nvSpPr>
        <p:spPr bwMode="auto">
          <a:xfrm>
            <a:off x="3159125" y="3773488"/>
            <a:ext cx="1066800" cy="455612"/>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L-SIG</a:t>
            </a:r>
          </a:p>
        </p:txBody>
      </p:sp>
      <p:cxnSp>
        <p:nvCxnSpPr>
          <p:cNvPr id="30731" name="직선 화살표 연결선 12"/>
          <p:cNvCxnSpPr>
            <a:cxnSpLocks noChangeShapeType="1"/>
          </p:cNvCxnSpPr>
          <p:nvPr/>
        </p:nvCxnSpPr>
        <p:spPr bwMode="auto">
          <a:xfrm flipV="1">
            <a:off x="1352550" y="4319588"/>
            <a:ext cx="6429375" cy="3175"/>
          </a:xfrm>
          <a:prstGeom prst="straightConnector1">
            <a:avLst/>
          </a:prstGeom>
          <a:noFill/>
          <a:ln w="127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0732" name="TextBox 13"/>
          <p:cNvSpPr txBox="1">
            <a:spLocks noChangeArrowheads="1"/>
          </p:cNvSpPr>
          <p:nvPr/>
        </p:nvSpPr>
        <p:spPr bwMode="auto">
          <a:xfrm>
            <a:off x="3692525" y="4291013"/>
            <a:ext cx="9556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ko-KR" sz="1200" b="0">
                <a:ea typeface="Gulim" pitchFamily="34" charset="-127"/>
              </a:rPr>
              <a:t>11bd PPDU </a:t>
            </a:r>
            <a:endParaRPr kumimoji="1" lang="ko-KR" altLang="en-US" sz="1200" b="0">
              <a:ea typeface="Gulim" pitchFamily="34" charset="-127"/>
            </a:endParaRPr>
          </a:p>
        </p:txBody>
      </p:sp>
      <p:sp>
        <p:nvSpPr>
          <p:cNvPr id="30733" name="TextBox 7"/>
          <p:cNvSpPr txBox="1">
            <a:spLocks noChangeArrowheads="1"/>
          </p:cNvSpPr>
          <p:nvPr/>
        </p:nvSpPr>
        <p:spPr bwMode="auto">
          <a:xfrm>
            <a:off x="3235325" y="4519613"/>
            <a:ext cx="21463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ko-KR" sz="1200">
                <a:ea typeface="Gulim" pitchFamily="34" charset="-127"/>
              </a:rPr>
              <a:t>Figure 3.x 11bd PPDU format</a:t>
            </a:r>
            <a:endParaRPr kumimoji="1" lang="ko-KR" altLang="en-US" sz="1200" b="0">
              <a:ea typeface="Gulim" pitchFamily="34" charset="-127"/>
            </a:endParaRPr>
          </a:p>
        </p:txBody>
      </p:sp>
    </p:spTree>
    <p:extLst>
      <p:ext uri="{BB962C8B-B14F-4D97-AF65-F5344CB8AC3E}">
        <p14:creationId xmlns:p14="http://schemas.microsoft.com/office/powerpoint/2010/main" val="30215244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856538" cy="4113213"/>
          </a:xfrm>
        </p:spPr>
        <p:txBody>
          <a:bodyPr/>
          <a:lstStyle/>
          <a:p>
            <a:r>
              <a:rPr lang="en-US" dirty="0"/>
              <a:t>Move to include the following text to </a:t>
            </a:r>
            <a:r>
              <a:rPr lang="en-US" dirty="0" smtClean="0"/>
              <a:t>11bd </a:t>
            </a:r>
            <a:r>
              <a:rPr lang="en-US" dirty="0"/>
              <a:t>SFD </a:t>
            </a:r>
          </a:p>
          <a:p>
            <a:pPr lvl="1" latinLnBrk="1"/>
            <a:r>
              <a:rPr lang="en-US" dirty="0" smtClean="0"/>
              <a:t>“20MHz </a:t>
            </a:r>
            <a:r>
              <a:rPr lang="en-US" dirty="0"/>
              <a:t>channel access performs a </a:t>
            </a:r>
            <a:r>
              <a:rPr lang="en-US" dirty="0" err="1"/>
              <a:t>backoff</a:t>
            </a:r>
            <a:r>
              <a:rPr lang="en-US" dirty="0"/>
              <a:t> procedure based on the </a:t>
            </a:r>
            <a:r>
              <a:rPr lang="en-US" dirty="0" smtClean="0"/>
              <a:t>   channel </a:t>
            </a:r>
            <a:r>
              <a:rPr lang="en-US" dirty="0"/>
              <a:t>states of two contiguous 10MHz channels</a:t>
            </a:r>
            <a:endParaRPr lang="en-US" sz="3200" dirty="0"/>
          </a:p>
          <a:p>
            <a:pPr marL="1200150" lvl="2" indent="-285750" latinLnBrk="1">
              <a:buFont typeface="Wingdings" panose="05000000000000000000" pitchFamily="2" charset="2"/>
              <a:buChar char="Ø"/>
            </a:pPr>
            <a:r>
              <a:rPr lang="en-US" dirty="0" smtClean="0"/>
              <a:t>The </a:t>
            </a:r>
            <a:r>
              <a:rPr lang="en-US" dirty="0" err="1"/>
              <a:t>backoff</a:t>
            </a:r>
            <a:r>
              <a:rPr lang="en-US" dirty="0"/>
              <a:t> counter decreases when two contiguous 10MHz channels are </a:t>
            </a:r>
            <a:r>
              <a:rPr lang="en-US" dirty="0" smtClean="0"/>
              <a:t>idle</a:t>
            </a:r>
            <a:endParaRPr lang="en-US" sz="2800" dirty="0"/>
          </a:p>
          <a:p>
            <a:pPr marL="1657350" lvl="3" indent="-285750" latinLnBrk="1">
              <a:buFont typeface="Wingdings" panose="05000000000000000000" pitchFamily="2" charset="2"/>
              <a:buChar char="Ø"/>
            </a:pPr>
            <a:r>
              <a:rPr lang="en-US" dirty="0" smtClean="0"/>
              <a:t>Idle </a:t>
            </a:r>
            <a:r>
              <a:rPr lang="en-US" dirty="0"/>
              <a:t>states are checked by TBD sensing methods (e.g., Packet detection, GI detection, energy </a:t>
            </a:r>
            <a:r>
              <a:rPr lang="en-US" dirty="0" smtClean="0"/>
              <a:t>detection)</a:t>
            </a:r>
            <a:endParaRPr lang="en-US" sz="2200" dirty="0"/>
          </a:p>
          <a:p>
            <a:pPr marL="1200150" lvl="2" indent="-285750" latinLnBrk="1">
              <a:buFont typeface="Wingdings" panose="05000000000000000000" pitchFamily="2" charset="2"/>
              <a:buChar char="Ø"/>
            </a:pPr>
            <a:r>
              <a:rPr lang="en-US" dirty="0" smtClean="0"/>
              <a:t>More </a:t>
            </a:r>
            <a:r>
              <a:rPr lang="en-US" dirty="0"/>
              <a:t>details are </a:t>
            </a:r>
            <a:r>
              <a:rPr lang="en-US" dirty="0" smtClean="0"/>
              <a:t>TBD.”</a:t>
            </a:r>
            <a:endParaRPr lang="en-US" dirty="0"/>
          </a:p>
          <a:p>
            <a:r>
              <a:rPr lang="en-US" dirty="0" smtClean="0"/>
              <a:t>Mover: Insun Jang</a:t>
            </a:r>
          </a:p>
          <a:p>
            <a:r>
              <a:rPr lang="en-US" dirty="0" smtClean="0"/>
              <a:t>Second: James </a:t>
            </a:r>
            <a:r>
              <a:rPr lang="en-US" dirty="0" err="1" smtClean="0"/>
              <a:t>Lepp</a:t>
            </a:r>
            <a:endParaRPr lang="en-US" dirty="0" smtClean="0"/>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#44</a:t>
            </a:r>
            <a:br>
              <a:rPr lang="en-US" altLang="zh-CN" dirty="0" smtClean="0"/>
            </a:br>
            <a:r>
              <a:rPr lang="en-US" altLang="zh-CN" sz="2400" dirty="0" smtClean="0"/>
              <a:t>(DCN:11-19/1480r2)</a:t>
            </a:r>
          </a:p>
        </p:txBody>
      </p:sp>
    </p:spTree>
    <p:extLst>
      <p:ext uri="{BB962C8B-B14F-4D97-AF65-F5344CB8AC3E}">
        <p14:creationId xmlns:p14="http://schemas.microsoft.com/office/powerpoint/2010/main" val="26990297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r>
              <a:rPr lang="en-US" sz="2000" b="0" dirty="0" smtClean="0"/>
              <a:t>“  When </a:t>
            </a:r>
            <a:r>
              <a:rPr lang="en-US" sz="2000" b="0" dirty="0"/>
              <a:t>channel busy is indicated in the secondary channel and the duration of channel use is not known (e.g., NAV, packet detection), channel state shall be determined to be idle for a TBD IFS (e.g., AIFS, EIFS) sensing period before it resumes the </a:t>
            </a:r>
            <a:r>
              <a:rPr lang="en-US" sz="2000" b="0" dirty="0" err="1"/>
              <a:t>backoff</a:t>
            </a:r>
            <a:r>
              <a:rPr lang="en-US" sz="2000" b="0" dirty="0"/>
              <a:t> procedure</a:t>
            </a:r>
            <a:r>
              <a:rPr lang="en-US" sz="2000" b="0" dirty="0" smtClean="0"/>
              <a:t>.”</a:t>
            </a:r>
            <a:endParaRPr lang="en-US" sz="2000" b="0" dirty="0"/>
          </a:p>
          <a:p>
            <a:r>
              <a:rPr lang="en-US" dirty="0" smtClean="0"/>
              <a:t>Mover: </a:t>
            </a:r>
            <a:r>
              <a:rPr lang="en-US" dirty="0" err="1"/>
              <a:t>Hanseul</a:t>
            </a:r>
            <a:r>
              <a:rPr lang="en-US" dirty="0"/>
              <a:t> Hong</a:t>
            </a:r>
            <a:endParaRPr lang="en-US" dirty="0" smtClean="0"/>
          </a:p>
          <a:p>
            <a:r>
              <a:rPr lang="en-US" dirty="0" smtClean="0"/>
              <a:t>Second: Ronny Kim</a:t>
            </a:r>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#45</a:t>
            </a:r>
            <a:br>
              <a:rPr lang="en-US" altLang="zh-CN" dirty="0" smtClean="0"/>
            </a:br>
            <a:r>
              <a:rPr lang="en-US" altLang="zh-CN" sz="2400" dirty="0" smtClean="0"/>
              <a:t>(DCN:11-19/1478r2)</a:t>
            </a:r>
          </a:p>
        </p:txBody>
      </p:sp>
    </p:spTree>
    <p:extLst>
      <p:ext uri="{BB962C8B-B14F-4D97-AF65-F5344CB8AC3E}">
        <p14:creationId xmlns:p14="http://schemas.microsoft.com/office/powerpoint/2010/main" val="37939216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   </a:t>
            </a:r>
            <a:r>
              <a:rPr lang="en-US" dirty="0" smtClean="0"/>
              <a:t>The </a:t>
            </a:r>
            <a:r>
              <a:rPr lang="en-US" dirty="0"/>
              <a:t>NGV-SIG field carries information required to interpret 11bd </a:t>
            </a:r>
            <a:r>
              <a:rPr lang="en-US" dirty="0" smtClean="0"/>
              <a:t>   PPDU</a:t>
            </a:r>
            <a:r>
              <a:rPr lang="en-US" dirty="0"/>
              <a:t>. The NGV-SIG field is composed of 24 data bits.</a:t>
            </a:r>
            <a:endParaRPr lang="en-US" sz="3200" dirty="0"/>
          </a:p>
          <a:p>
            <a:pPr lvl="1" latinLnBrk="1"/>
            <a:r>
              <a:rPr lang="en-US" dirty="0" smtClean="0"/>
              <a:t>    The </a:t>
            </a:r>
            <a:r>
              <a:rPr lang="en-US" dirty="0"/>
              <a:t>contents for 24 data bits are TBD</a:t>
            </a:r>
            <a:r>
              <a:rPr lang="ko-KR" altLang="en-US" dirty="0"/>
              <a:t>”</a:t>
            </a:r>
            <a:endParaRPr lang="en-US" sz="3200" dirty="0"/>
          </a:p>
          <a:p>
            <a:pPr lvl="1" latinLnBrk="1"/>
            <a:r>
              <a:rPr lang="en-US" dirty="0" smtClean="0"/>
              <a:t>    The </a:t>
            </a:r>
            <a:r>
              <a:rPr lang="en-US" dirty="0"/>
              <a:t>NGV-SIG symbol shall be BCC encoded at rate, R = 1/2, be </a:t>
            </a:r>
            <a:r>
              <a:rPr lang="en-US" dirty="0" smtClean="0"/>
              <a:t>       interleaved</a:t>
            </a:r>
            <a:r>
              <a:rPr lang="en-US" dirty="0"/>
              <a:t>, be mapped to a BPSK constellation.</a:t>
            </a:r>
            <a:r>
              <a:rPr lang="ko-KR" altLang="en-US" dirty="0"/>
              <a:t>”</a:t>
            </a:r>
            <a:endParaRPr lang="en-US" sz="3200" dirty="0"/>
          </a:p>
          <a:p>
            <a:endParaRPr lang="en-US" sz="2000" b="0" dirty="0"/>
          </a:p>
          <a:p>
            <a:r>
              <a:rPr lang="en-US" dirty="0" smtClean="0"/>
              <a:t>Mover: </a:t>
            </a:r>
            <a:r>
              <a:rPr lang="en-US" dirty="0" err="1" smtClean="0"/>
              <a:t>Dongguk</a:t>
            </a:r>
            <a:r>
              <a:rPr lang="en-US" dirty="0" smtClean="0"/>
              <a:t> Lim</a:t>
            </a:r>
          </a:p>
          <a:p>
            <a:r>
              <a:rPr lang="en-US" dirty="0" smtClean="0"/>
              <a:t>Second: </a:t>
            </a:r>
            <a:r>
              <a:rPr lang="en-US" dirty="0" err="1" smtClean="0"/>
              <a:t>Rui</a:t>
            </a:r>
            <a:r>
              <a:rPr lang="en-US" dirty="0" smtClean="0"/>
              <a:t> Cao</a:t>
            </a:r>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#46</a:t>
            </a:r>
            <a:br>
              <a:rPr lang="en-US" altLang="zh-CN" dirty="0" smtClean="0"/>
            </a:br>
            <a:r>
              <a:rPr lang="en-US" altLang="zh-CN" sz="2400" dirty="0" smtClean="0"/>
              <a:t>(DCN:11-19/1484r3)</a:t>
            </a:r>
          </a:p>
        </p:txBody>
      </p:sp>
    </p:spTree>
    <p:extLst>
      <p:ext uri="{BB962C8B-B14F-4D97-AF65-F5344CB8AC3E}">
        <p14:creationId xmlns:p14="http://schemas.microsoft.com/office/powerpoint/2010/main" val="34199343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8062664" cy="4113213"/>
          </a:xfrm>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en-US" dirty="0" smtClean="0"/>
              <a:t>The </a:t>
            </a:r>
            <a:r>
              <a:rPr lang="en-US" dirty="0"/>
              <a:t>preamble of 11bd PPDU shall include repeated NGV-SIG after </a:t>
            </a:r>
            <a:r>
              <a:rPr lang="en-US" dirty="0" smtClean="0"/>
              <a:t>   NGV-SIG.”</a:t>
            </a:r>
            <a:endParaRPr lang="en-US" dirty="0"/>
          </a:p>
          <a:p>
            <a:endParaRPr lang="en-US" sz="2000" b="0" dirty="0"/>
          </a:p>
          <a:p>
            <a:r>
              <a:rPr lang="en-US" dirty="0" smtClean="0"/>
              <a:t>Mover: </a:t>
            </a:r>
            <a:r>
              <a:rPr lang="en-US" dirty="0" err="1" smtClean="0"/>
              <a:t>Rui</a:t>
            </a:r>
            <a:r>
              <a:rPr lang="en-US" dirty="0" smtClean="0"/>
              <a:t> Cao</a:t>
            </a:r>
          </a:p>
          <a:p>
            <a:r>
              <a:rPr lang="en-US" dirty="0" smtClean="0"/>
              <a:t>Second: </a:t>
            </a:r>
            <a:r>
              <a:rPr lang="en-US" dirty="0" err="1" smtClean="0"/>
              <a:t>Insun</a:t>
            </a:r>
            <a:r>
              <a:rPr lang="en-US" dirty="0" smtClean="0"/>
              <a:t> Jang</a:t>
            </a:r>
          </a:p>
          <a:p>
            <a:r>
              <a:rPr lang="en-US" dirty="0" smtClean="0"/>
              <a:t>Result</a:t>
            </a:r>
            <a:r>
              <a:rPr lang="en-US" smtClean="0"/>
              <a:t>: </a:t>
            </a:r>
            <a:r>
              <a:rPr lang="en-US" smtClean="0"/>
              <a:t>Y7/N0/A4 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#47</a:t>
            </a:r>
            <a:br>
              <a:rPr lang="en-US" altLang="zh-CN" dirty="0" smtClean="0"/>
            </a:br>
            <a:r>
              <a:rPr lang="en-US" altLang="zh-CN" sz="2400" dirty="0" smtClean="0"/>
              <a:t>(DCN:11-19/1484r3)</a:t>
            </a:r>
          </a:p>
        </p:txBody>
      </p:sp>
    </p:spTree>
    <p:extLst>
      <p:ext uri="{BB962C8B-B14F-4D97-AF65-F5344CB8AC3E}">
        <p14:creationId xmlns:p14="http://schemas.microsoft.com/office/powerpoint/2010/main" val="21895904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en-US" dirty="0"/>
              <a:t>The RNGV-SIG is configured identically to the NGV-SIG.</a:t>
            </a:r>
            <a:r>
              <a:rPr lang="ko-KR" altLang="en-US" dirty="0" smtClean="0"/>
              <a:t>”</a:t>
            </a:r>
            <a:endParaRPr lang="en-US" sz="3200" dirty="0"/>
          </a:p>
          <a:p>
            <a:endParaRPr lang="en-US" sz="2000" b="0" dirty="0"/>
          </a:p>
          <a:p>
            <a:r>
              <a:rPr lang="en-US" dirty="0" smtClean="0"/>
              <a:t>Mover: </a:t>
            </a:r>
            <a:r>
              <a:rPr lang="en-US" dirty="0" err="1" smtClean="0"/>
              <a:t>Insun</a:t>
            </a:r>
            <a:r>
              <a:rPr lang="en-US" dirty="0" smtClean="0"/>
              <a:t> Jang</a:t>
            </a:r>
          </a:p>
          <a:p>
            <a:r>
              <a:rPr lang="en-US" dirty="0" smtClean="0"/>
              <a:t>Second: </a:t>
            </a:r>
            <a:r>
              <a:rPr lang="en-US" dirty="0" err="1" smtClean="0"/>
              <a:t>Rui</a:t>
            </a:r>
            <a:r>
              <a:rPr lang="en-US" dirty="0" smtClean="0"/>
              <a:t> Cao</a:t>
            </a:r>
          </a:p>
          <a:p>
            <a:r>
              <a:rPr lang="en-US" dirty="0" smtClean="0"/>
              <a:t>Result</a:t>
            </a:r>
            <a:r>
              <a:rPr lang="en-US" smtClean="0"/>
              <a:t>: </a:t>
            </a:r>
            <a:r>
              <a:rPr lang="en-US" smtClean="0"/>
              <a:t>Y8/N0/A2 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#48</a:t>
            </a:r>
            <a:br>
              <a:rPr lang="en-US" altLang="zh-CN" dirty="0" smtClean="0"/>
            </a:br>
            <a:r>
              <a:rPr lang="en-US" altLang="zh-CN" sz="2400" dirty="0" smtClean="0"/>
              <a:t>(DCN:11-19/1484r3)</a:t>
            </a:r>
          </a:p>
        </p:txBody>
      </p:sp>
    </p:spTree>
    <p:extLst>
      <p:ext uri="{BB962C8B-B14F-4D97-AF65-F5344CB8AC3E}">
        <p14:creationId xmlns:p14="http://schemas.microsoft.com/office/powerpoint/2010/main" val="35624312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700808"/>
            <a:ext cx="8062664" cy="4393605"/>
          </a:xfrm>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ko-KR" altLang="en-US" dirty="0"/>
              <a:t>“</a:t>
            </a:r>
            <a:r>
              <a:rPr lang="en-US" dirty="0"/>
              <a:t>The preamble of 11bd PPDU shall include NGV-STF and NGV-LTF after repeated NGV-SIG.</a:t>
            </a:r>
          </a:p>
          <a:p>
            <a:pPr lvl="1" latinLnBrk="1"/>
            <a:r>
              <a:rPr lang="en-US" dirty="0"/>
              <a:t>The composition of NGV-STF and NGV-LTF is TBD</a:t>
            </a:r>
            <a:r>
              <a:rPr lang="ko-KR" altLang="en-US" dirty="0" smtClean="0"/>
              <a:t>”</a:t>
            </a:r>
            <a:endParaRPr lang="en-US" altLang="ko-KR" dirty="0" smtClean="0"/>
          </a:p>
          <a:p>
            <a:pPr lvl="1" latinLnBrk="1"/>
            <a:endParaRPr lang="en-US" dirty="0" smtClean="0"/>
          </a:p>
          <a:p>
            <a:pPr lvl="1" latinLnBrk="1"/>
            <a:endParaRPr lang="en-US" dirty="0"/>
          </a:p>
          <a:p>
            <a:endParaRPr lang="en-US" sz="2000" b="0" dirty="0" smtClean="0"/>
          </a:p>
          <a:p>
            <a:endParaRPr lang="en-US" sz="2000" b="0" dirty="0"/>
          </a:p>
          <a:p>
            <a:r>
              <a:rPr lang="en-US" dirty="0" smtClean="0"/>
              <a:t>Mover: </a:t>
            </a:r>
            <a:r>
              <a:rPr lang="en-US" dirty="0" err="1" smtClean="0"/>
              <a:t>Insun</a:t>
            </a:r>
            <a:r>
              <a:rPr lang="en-US" dirty="0" smtClean="0"/>
              <a:t> Jang</a:t>
            </a:r>
          </a:p>
          <a:p>
            <a:r>
              <a:rPr lang="en-US" dirty="0" smtClean="0"/>
              <a:t>Second: </a:t>
            </a:r>
            <a:r>
              <a:rPr lang="en-US" dirty="0" err="1" smtClean="0"/>
              <a:t>Bahar</a:t>
            </a:r>
            <a:r>
              <a:rPr lang="en-US" dirty="0" smtClean="0"/>
              <a:t> </a:t>
            </a:r>
            <a:r>
              <a:rPr lang="en-US" dirty="0" err="1" smtClean="0"/>
              <a:t>Sadeghi</a:t>
            </a:r>
            <a:endParaRPr lang="en-US" dirty="0" smtClean="0"/>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#49</a:t>
            </a:r>
            <a:br>
              <a:rPr lang="en-US" altLang="zh-CN" dirty="0" smtClean="0"/>
            </a:br>
            <a:r>
              <a:rPr lang="en-US" altLang="zh-CN" sz="2400" dirty="0" smtClean="0"/>
              <a:t>(DCN:11-19/1485r2)</a:t>
            </a:r>
          </a:p>
        </p:txBody>
      </p:sp>
      <p:pic>
        <p:nvPicPr>
          <p:cNvPr id="5122" name="그림 6"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5214" y="3573016"/>
            <a:ext cx="5756821" cy="1511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802749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a:r>
              <a:rPr lang="en-US" sz="2000" b="0" dirty="0" smtClean="0"/>
              <a:t>“</a:t>
            </a:r>
            <a:r>
              <a:rPr lang="en-US" dirty="0" smtClean="0"/>
              <a:t>The </a:t>
            </a:r>
            <a:r>
              <a:rPr lang="en-US" dirty="0"/>
              <a:t>NGV-STF in 11bd 10MHz PPDU shall use 11ac 20MHz VHT-STF with 2x </a:t>
            </a:r>
            <a:r>
              <a:rPr lang="en-US" dirty="0" err="1"/>
              <a:t>downclock</a:t>
            </a:r>
            <a:r>
              <a:rPr lang="en-US" dirty="0"/>
              <a:t>.”</a:t>
            </a:r>
          </a:p>
          <a:p>
            <a:pPr lvl="1"/>
            <a:r>
              <a:rPr lang="en-US" dirty="0"/>
              <a:t>“The NGV-LTF in 11bd 10MHz PPDU shall use 11ac 20MHz VHT-LTF with 2x </a:t>
            </a:r>
            <a:r>
              <a:rPr lang="en-US" dirty="0" err="1"/>
              <a:t>downclock</a:t>
            </a:r>
            <a:r>
              <a:rPr lang="en-US" dirty="0"/>
              <a:t>.”</a:t>
            </a:r>
          </a:p>
          <a:p>
            <a:endParaRPr lang="en-US" sz="2000" b="0" dirty="0"/>
          </a:p>
          <a:p>
            <a:r>
              <a:rPr lang="en-US" dirty="0" smtClean="0"/>
              <a:t>Mover: Rui Cao</a:t>
            </a:r>
          </a:p>
          <a:p>
            <a:r>
              <a:rPr lang="en-US" dirty="0" smtClean="0"/>
              <a:t>Second: </a:t>
            </a:r>
            <a:r>
              <a:rPr lang="en-US" dirty="0" err="1" smtClean="0"/>
              <a:t>Bahar</a:t>
            </a:r>
            <a:r>
              <a:rPr lang="en-US" dirty="0" smtClean="0"/>
              <a:t> </a:t>
            </a:r>
            <a:r>
              <a:rPr lang="en-US" dirty="0" err="1" smtClean="0"/>
              <a:t>Sadeghi</a:t>
            </a:r>
            <a:endParaRPr lang="en-US" dirty="0" smtClean="0"/>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#50</a:t>
            </a:r>
            <a:br>
              <a:rPr lang="en-US" altLang="zh-CN" dirty="0" smtClean="0"/>
            </a:br>
            <a:r>
              <a:rPr lang="en-US" altLang="zh-CN" sz="2400" dirty="0" smtClean="0"/>
              <a:t>(DCN:11-19/1471r1)</a:t>
            </a:r>
          </a:p>
        </p:txBody>
      </p:sp>
    </p:spTree>
    <p:extLst>
      <p:ext uri="{BB962C8B-B14F-4D97-AF65-F5344CB8AC3E}">
        <p14:creationId xmlns:p14="http://schemas.microsoft.com/office/powerpoint/2010/main" val="32273903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a:r>
              <a:rPr lang="en-US" sz="2000" b="0" dirty="0" smtClean="0"/>
              <a:t>“</a:t>
            </a:r>
            <a:r>
              <a:rPr lang="en-US" dirty="0" smtClean="0"/>
              <a:t>The </a:t>
            </a:r>
            <a:r>
              <a:rPr lang="en-US" dirty="0"/>
              <a:t>NGV-STF in 11bd 20MHz PPDU shall use 11ac 40MHz VHT-STF with 2x </a:t>
            </a:r>
            <a:r>
              <a:rPr lang="en-US" dirty="0" err="1"/>
              <a:t>downclock</a:t>
            </a:r>
            <a:r>
              <a:rPr lang="en-US" dirty="0"/>
              <a:t>.”</a:t>
            </a:r>
          </a:p>
          <a:p>
            <a:pPr lvl="1"/>
            <a:r>
              <a:rPr lang="en-US" dirty="0"/>
              <a:t>“The NGV-LTF in 11bd 20MHz PPDU shall use 11ac 40MHz VHT-LTF with 2x </a:t>
            </a:r>
            <a:r>
              <a:rPr lang="en-US" dirty="0" err="1"/>
              <a:t>downclock</a:t>
            </a:r>
            <a:r>
              <a:rPr lang="en-US" dirty="0"/>
              <a:t>.”</a:t>
            </a:r>
          </a:p>
          <a:p>
            <a:endParaRPr lang="en-US" sz="2000" b="0" dirty="0"/>
          </a:p>
          <a:p>
            <a:r>
              <a:rPr lang="en-US" dirty="0" smtClean="0"/>
              <a:t>Mover: Rui Cao</a:t>
            </a:r>
          </a:p>
          <a:p>
            <a:r>
              <a:rPr lang="en-US" dirty="0" smtClean="0"/>
              <a:t>Second: </a:t>
            </a:r>
            <a:r>
              <a:rPr lang="en-US" dirty="0" err="1" smtClean="0"/>
              <a:t>Yujin</a:t>
            </a:r>
            <a:r>
              <a:rPr lang="en-US" dirty="0" smtClean="0"/>
              <a:t> Noh</a:t>
            </a:r>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#51</a:t>
            </a:r>
            <a:br>
              <a:rPr lang="en-US" altLang="zh-CN" dirty="0" smtClean="0"/>
            </a:br>
            <a:r>
              <a:rPr lang="en-US" altLang="zh-CN" sz="2400" dirty="0" smtClean="0"/>
              <a:t>(DCN:11-19/1471r1)</a:t>
            </a:r>
          </a:p>
        </p:txBody>
      </p:sp>
    </p:spTree>
    <p:extLst>
      <p:ext uri="{BB962C8B-B14F-4D97-AF65-F5344CB8AC3E}">
        <p14:creationId xmlns:p14="http://schemas.microsoft.com/office/powerpoint/2010/main" val="65182141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a:r>
              <a:rPr lang="en-US" sz="2000" b="0" dirty="0" smtClean="0"/>
              <a:t>“</a:t>
            </a:r>
            <a:r>
              <a:rPr lang="en-US" dirty="0"/>
              <a:t>11bd 20MHz PPDU Data symbol shall use 11ac 40MHz OFDM </a:t>
            </a:r>
            <a:r>
              <a:rPr lang="en-US" dirty="0" err="1"/>
              <a:t>downclock</a:t>
            </a:r>
            <a:r>
              <a:rPr lang="en-US" dirty="0"/>
              <a:t> by </a:t>
            </a:r>
            <a:r>
              <a:rPr lang="en-US" dirty="0" smtClean="0"/>
              <a:t>2”</a:t>
            </a:r>
            <a:endParaRPr lang="en-US" dirty="0"/>
          </a:p>
          <a:p>
            <a:endParaRPr lang="en-US" sz="2000" b="0" dirty="0"/>
          </a:p>
          <a:p>
            <a:r>
              <a:rPr lang="en-US" dirty="0" smtClean="0"/>
              <a:t>Mover: Rui Cao</a:t>
            </a:r>
          </a:p>
          <a:p>
            <a:r>
              <a:rPr lang="en-US" dirty="0" smtClean="0"/>
              <a:t>Second: </a:t>
            </a:r>
            <a:r>
              <a:rPr lang="en-US" dirty="0" err="1" smtClean="0"/>
              <a:t>Bahar</a:t>
            </a:r>
            <a:r>
              <a:rPr lang="en-US" dirty="0" smtClean="0"/>
              <a:t> </a:t>
            </a:r>
            <a:r>
              <a:rPr lang="en-US" dirty="0" err="1" smtClean="0"/>
              <a:t>Sadeghi</a:t>
            </a:r>
            <a:endParaRPr lang="en-US" dirty="0" smtClean="0"/>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#52</a:t>
            </a:r>
            <a:br>
              <a:rPr lang="en-US" altLang="zh-CN" dirty="0" smtClean="0"/>
            </a:br>
            <a:r>
              <a:rPr lang="en-US" altLang="zh-CN" sz="2400" dirty="0" smtClean="0"/>
              <a:t>(DCN:11-19/1473r1)</a:t>
            </a:r>
          </a:p>
        </p:txBody>
      </p:sp>
    </p:spTree>
    <p:extLst>
      <p:ext uri="{BB962C8B-B14F-4D97-AF65-F5344CB8AC3E}">
        <p14:creationId xmlns:p14="http://schemas.microsoft.com/office/powerpoint/2010/main" val="40192747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endParaRPr lang="en-US" dirty="0" smtClean="0"/>
          </a:p>
          <a:p>
            <a:pPr lvl="1"/>
            <a:endParaRPr lang="en-US" dirty="0"/>
          </a:p>
          <a:p>
            <a:pPr lvl="1"/>
            <a:endParaRPr lang="en-US" dirty="0"/>
          </a:p>
          <a:p>
            <a:endParaRPr lang="en-US" sz="2000" b="0" dirty="0"/>
          </a:p>
          <a:p>
            <a:r>
              <a:rPr lang="en-US" dirty="0" smtClean="0"/>
              <a:t>Mover: Rui Cao</a:t>
            </a:r>
          </a:p>
          <a:p>
            <a:r>
              <a:rPr lang="en-US" dirty="0" smtClean="0"/>
              <a:t>Second: </a:t>
            </a:r>
            <a:r>
              <a:rPr lang="en-US" dirty="0" err="1" smtClean="0"/>
              <a:t>Bahar</a:t>
            </a:r>
            <a:r>
              <a:rPr lang="en-US" dirty="0" smtClean="0"/>
              <a:t> </a:t>
            </a:r>
            <a:r>
              <a:rPr lang="en-US" dirty="0" err="1" smtClean="0"/>
              <a:t>Sadeghi</a:t>
            </a:r>
            <a:endParaRPr lang="en-US" dirty="0" smtClean="0"/>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#53</a:t>
            </a:r>
            <a:br>
              <a:rPr lang="en-US" altLang="zh-CN" dirty="0" smtClean="0"/>
            </a:br>
            <a:r>
              <a:rPr lang="en-US" altLang="zh-CN" sz="2400" dirty="0" smtClean="0"/>
              <a:t>(DCN:11-19/1473r1)</a:t>
            </a:r>
          </a:p>
        </p:txBody>
      </p:sp>
      <p:pic>
        <p:nvPicPr>
          <p:cNvPr id="9" name="table"/>
          <p:cNvPicPr>
            <a:picLocks noChangeAspect="1"/>
          </p:cNvPicPr>
          <p:nvPr/>
        </p:nvPicPr>
        <p:blipFill>
          <a:blip r:embed="rId2"/>
          <a:stretch>
            <a:fillRect/>
          </a:stretch>
        </p:blipFill>
        <p:spPr>
          <a:xfrm>
            <a:off x="323849" y="2772008"/>
            <a:ext cx="8496303" cy="1313983"/>
          </a:xfrm>
          <a:prstGeom prst="rect">
            <a:avLst/>
          </a:prstGeom>
        </p:spPr>
      </p:pic>
    </p:spTree>
    <p:extLst>
      <p:ext uri="{BB962C8B-B14F-4D97-AF65-F5344CB8AC3E}">
        <p14:creationId xmlns:p14="http://schemas.microsoft.com/office/powerpoint/2010/main" val="2598876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el 1"/>
          <p:cNvSpPr>
            <a:spLocks noGrp="1"/>
          </p:cNvSpPr>
          <p:nvPr>
            <p:ph type="title"/>
          </p:nvPr>
        </p:nvSpPr>
        <p:spPr>
          <a:xfrm>
            <a:off x="685800" y="685800"/>
            <a:ext cx="7770813" cy="582613"/>
          </a:xfrm>
        </p:spPr>
        <p:txBody>
          <a:bodyPr/>
          <a:lstStyle/>
          <a:p>
            <a:r>
              <a:rPr lang="en-US" altLang="zh-CN" smtClean="0"/>
              <a:t>FRD&amp;SFD Motion #3</a:t>
            </a:r>
          </a:p>
        </p:txBody>
      </p:sp>
      <p:sp>
        <p:nvSpPr>
          <p:cNvPr id="3" name="Inhaltsplatzhalter 2"/>
          <p:cNvSpPr>
            <a:spLocks noGrp="1"/>
          </p:cNvSpPr>
          <p:nvPr>
            <p:ph idx="1"/>
          </p:nvPr>
        </p:nvSpPr>
        <p:spPr>
          <a:xfrm>
            <a:off x="685800" y="1523069"/>
            <a:ext cx="7770813" cy="4113213"/>
          </a:xfrm>
          <a:extLst/>
        </p:spPr>
        <p:txBody>
          <a:bodyPr/>
          <a:lstStyle/>
          <a:p>
            <a:pPr>
              <a:defRPr/>
            </a:pPr>
            <a:r>
              <a:rPr lang="en-US" altLang="ko-KR" dirty="0"/>
              <a:t>Move to add the following text to section 3 in 11bd SFD. </a:t>
            </a:r>
          </a:p>
          <a:p>
            <a:pPr marL="800100" lvl="1" indent="-342900">
              <a:buFont typeface="Arial" panose="020B0604020202020204" pitchFamily="34" charset="0"/>
              <a:buChar char="•"/>
              <a:defRPr/>
            </a:pPr>
            <a:r>
              <a:rPr lang="en-US" dirty="0" smtClean="0"/>
              <a:t>“</a:t>
            </a:r>
            <a:r>
              <a:rPr lang="en-US" altLang="ko-KR" dirty="0"/>
              <a:t>11bd supports the 10MHz bandwidth PPDUs.</a:t>
            </a:r>
          </a:p>
          <a:p>
            <a:pPr marL="800100" lvl="1" indent="-342900">
              <a:buFont typeface="Arial" panose="020B0604020202020204" pitchFamily="34" charset="0"/>
              <a:buChar char="•"/>
              <a:defRPr/>
            </a:pPr>
            <a:r>
              <a:rPr lang="en-US" altLang="ko-KR" dirty="0"/>
              <a:t>11bd supports the 20MHz bandwidth PPDUs. </a:t>
            </a:r>
            <a:r>
              <a:rPr lang="en-US" altLang="ko-KR" dirty="0" smtClean="0"/>
              <a:t>”</a:t>
            </a:r>
          </a:p>
          <a:p>
            <a:pPr marL="914400" lvl="2" indent="0">
              <a:defRPr/>
            </a:pPr>
            <a:endParaRPr lang="en-US" altLang="ko-KR" dirty="0" smtClean="0"/>
          </a:p>
          <a:p>
            <a:pPr lvl="2">
              <a:defRPr/>
            </a:pPr>
            <a:endParaRPr lang="en-US" dirty="0"/>
          </a:p>
          <a:p>
            <a:pPr>
              <a:defRPr/>
            </a:pPr>
            <a:endParaRPr lang="en-US" dirty="0" smtClean="0"/>
          </a:p>
          <a:p>
            <a:pPr>
              <a:defRPr/>
            </a:pPr>
            <a:r>
              <a:rPr lang="en-US" dirty="0" smtClean="0"/>
              <a:t>Mover</a:t>
            </a:r>
            <a:r>
              <a:rPr lang="en-US" dirty="0"/>
              <a:t>: </a:t>
            </a:r>
            <a:r>
              <a:rPr lang="en-US" dirty="0" err="1" smtClean="0"/>
              <a:t>Dongguk</a:t>
            </a:r>
            <a:r>
              <a:rPr lang="en-US" dirty="0" smtClean="0"/>
              <a:t> Lim</a:t>
            </a:r>
            <a:endParaRPr lang="en-US" dirty="0"/>
          </a:p>
          <a:p>
            <a:pPr>
              <a:defRPr/>
            </a:pPr>
            <a:r>
              <a:rPr lang="en-US" dirty="0"/>
              <a:t>Second: </a:t>
            </a:r>
            <a:r>
              <a:rPr lang="en-US" dirty="0" err="1" smtClean="0"/>
              <a:t>Hongyuan</a:t>
            </a:r>
            <a:r>
              <a:rPr lang="en-US" dirty="0" smtClean="0"/>
              <a:t> Zhang</a:t>
            </a:r>
            <a:endParaRPr lang="en-US" dirty="0"/>
          </a:p>
          <a:p>
            <a:pPr>
              <a:defRPr/>
            </a:pPr>
            <a:r>
              <a:rPr lang="en-US" dirty="0" smtClean="0"/>
              <a:t>Result: Passed unanimous</a:t>
            </a:r>
            <a:endParaRPr lang="en-US" strike="sngStrike" dirty="0"/>
          </a:p>
        </p:txBody>
      </p:sp>
      <p:sp>
        <p:nvSpPr>
          <p:cNvPr id="31748"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E76C5445-A24C-4FEC-93A6-9A73C2C9FF38}" type="slidenum">
              <a:rPr lang="en-GB" altLang="zh-CN" sz="1200" b="0" smtClean="0"/>
              <a:pPr>
                <a:spcBef>
                  <a:spcPct val="0"/>
                </a:spcBef>
                <a:buFontTx/>
                <a:buNone/>
              </a:pPr>
              <a:t>6</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49754665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en-US" b="1" dirty="0"/>
              <a:t>RL-SIG is modulated same as </a:t>
            </a:r>
            <a:r>
              <a:rPr lang="en-US" b="1" dirty="0" smtClean="0"/>
              <a:t>L-SIG”</a:t>
            </a:r>
          </a:p>
          <a:p>
            <a:pPr lvl="1" latinLnBrk="1"/>
            <a:endParaRPr lang="en-US" sz="2000" b="0" dirty="0"/>
          </a:p>
          <a:p>
            <a:r>
              <a:rPr lang="en-US" dirty="0" smtClean="0"/>
              <a:t>Mover: </a:t>
            </a:r>
            <a:r>
              <a:rPr lang="en-US" dirty="0" err="1" smtClean="0"/>
              <a:t>Dongguk</a:t>
            </a:r>
            <a:r>
              <a:rPr lang="en-US" dirty="0" smtClean="0"/>
              <a:t> Lim</a:t>
            </a:r>
          </a:p>
          <a:p>
            <a:r>
              <a:rPr lang="en-US" dirty="0" smtClean="0"/>
              <a:t>Second: </a:t>
            </a:r>
            <a:r>
              <a:rPr lang="en-US" dirty="0" err="1" smtClean="0"/>
              <a:t>Rui</a:t>
            </a:r>
            <a:r>
              <a:rPr lang="en-US" dirty="0" smtClean="0"/>
              <a:t> Cao</a:t>
            </a:r>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#54</a:t>
            </a:r>
            <a:br>
              <a:rPr lang="en-US" altLang="zh-CN" dirty="0" smtClean="0"/>
            </a:br>
            <a:r>
              <a:rPr lang="en-US" altLang="zh-CN" sz="2400" dirty="0" smtClean="0"/>
              <a:t>(DCN:11-19/1484r3)</a:t>
            </a:r>
          </a:p>
        </p:txBody>
      </p:sp>
    </p:spTree>
    <p:extLst>
      <p:ext uri="{BB962C8B-B14F-4D97-AF65-F5344CB8AC3E}">
        <p14:creationId xmlns:p14="http://schemas.microsoft.com/office/powerpoint/2010/main" val="2410100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el 1"/>
          <p:cNvSpPr>
            <a:spLocks noGrp="1"/>
          </p:cNvSpPr>
          <p:nvPr>
            <p:ph type="title"/>
          </p:nvPr>
        </p:nvSpPr>
        <p:spPr>
          <a:xfrm>
            <a:off x="685800" y="685800"/>
            <a:ext cx="7770813" cy="582613"/>
          </a:xfrm>
        </p:spPr>
        <p:txBody>
          <a:bodyPr/>
          <a:lstStyle/>
          <a:p>
            <a:r>
              <a:rPr lang="en-US" altLang="zh-CN" smtClean="0"/>
              <a:t>FRD&amp;SFD Motion #4</a:t>
            </a:r>
          </a:p>
        </p:txBody>
      </p:sp>
      <p:sp>
        <p:nvSpPr>
          <p:cNvPr id="3" name="Inhaltsplatzhalter 2"/>
          <p:cNvSpPr>
            <a:spLocks noGrp="1"/>
          </p:cNvSpPr>
          <p:nvPr>
            <p:ph idx="1"/>
          </p:nvPr>
        </p:nvSpPr>
        <p:spPr>
          <a:xfrm>
            <a:off x="685800" y="1523069"/>
            <a:ext cx="7770813" cy="4786251"/>
          </a:xfrm>
          <a:extLst/>
        </p:spPr>
        <p:txBody>
          <a:bodyPr/>
          <a:lstStyle/>
          <a:p>
            <a:pPr>
              <a:defRPr/>
            </a:pPr>
            <a:r>
              <a:rPr lang="en-US" altLang="ko-KR" dirty="0"/>
              <a:t>Move to add the following text to section 3 in 11bd SFD. </a:t>
            </a:r>
          </a:p>
          <a:p>
            <a:pPr lvl="1">
              <a:defRPr/>
            </a:pPr>
            <a:r>
              <a:rPr lang="en-US" dirty="0" smtClean="0"/>
              <a:t>“</a:t>
            </a:r>
            <a:r>
              <a:rPr lang="en-US" altLang="ko-KR" dirty="0"/>
              <a:t>In</a:t>
            </a:r>
            <a:r>
              <a:rPr lang="ko-KR" altLang="en-US" dirty="0"/>
              <a:t> </a:t>
            </a:r>
            <a:r>
              <a:rPr lang="en-US" altLang="ko-KR" dirty="0"/>
              <a:t>20MHz bandwidth,  L-STF, L-LTF, and L-SIG for 10MHz PPDU are duplicated as</a:t>
            </a:r>
            <a:r>
              <a:rPr lang="ko-KR" altLang="en-US" dirty="0"/>
              <a:t> </a:t>
            </a:r>
            <a:r>
              <a:rPr lang="en-US" altLang="ko-KR" dirty="0"/>
              <a:t>shown in the figure below</a:t>
            </a:r>
            <a:r>
              <a:rPr lang="en-US" altLang="ko-KR" dirty="0" smtClean="0"/>
              <a:t>.”</a:t>
            </a:r>
            <a:endParaRPr lang="en-US" altLang="ko-KR" dirty="0"/>
          </a:p>
          <a:p>
            <a:pPr marL="914400" lvl="2" indent="0">
              <a:defRPr/>
            </a:pPr>
            <a:endParaRPr lang="en-US" altLang="ko-KR" dirty="0" smtClean="0"/>
          </a:p>
          <a:p>
            <a:pPr marL="914400" lvl="2" indent="0">
              <a:defRPr/>
            </a:pPr>
            <a:endParaRPr lang="en-US" altLang="ko-KR" dirty="0"/>
          </a:p>
          <a:p>
            <a:pPr marL="914400" lvl="2" indent="0">
              <a:defRPr/>
            </a:pPr>
            <a:endParaRPr lang="en-US" altLang="ko-KR" dirty="0" smtClean="0"/>
          </a:p>
          <a:p>
            <a:pPr lvl="2">
              <a:defRPr/>
            </a:pPr>
            <a:endParaRPr lang="en-US" dirty="0"/>
          </a:p>
          <a:p>
            <a:pPr>
              <a:defRPr/>
            </a:pPr>
            <a:endParaRPr lang="en-US" dirty="0" smtClean="0"/>
          </a:p>
          <a:p>
            <a:pPr>
              <a:defRPr/>
            </a:pPr>
            <a:r>
              <a:rPr lang="en-US" dirty="0" smtClean="0"/>
              <a:t>Mover</a:t>
            </a:r>
            <a:r>
              <a:rPr lang="en-US" dirty="0"/>
              <a:t>: </a:t>
            </a:r>
            <a:r>
              <a:rPr lang="en-US" dirty="0" err="1" smtClean="0"/>
              <a:t>Dongguk</a:t>
            </a:r>
            <a:r>
              <a:rPr lang="en-US" dirty="0" smtClean="0"/>
              <a:t> Lim</a:t>
            </a:r>
            <a:endParaRPr lang="en-US" dirty="0"/>
          </a:p>
          <a:p>
            <a:pPr>
              <a:defRPr/>
            </a:pPr>
            <a:r>
              <a:rPr lang="en-US" dirty="0"/>
              <a:t>Second: </a:t>
            </a:r>
            <a:r>
              <a:rPr lang="en-US" dirty="0" err="1" smtClean="0"/>
              <a:t>Hongyuan</a:t>
            </a:r>
            <a:r>
              <a:rPr lang="en-US" dirty="0" smtClean="0"/>
              <a:t> Zhang</a:t>
            </a:r>
            <a:endParaRPr lang="en-US" dirty="0"/>
          </a:p>
          <a:p>
            <a:pPr>
              <a:defRPr/>
            </a:pPr>
            <a:r>
              <a:rPr lang="en-US" dirty="0" smtClean="0"/>
              <a:t>Result: 25Y/0N/19A, passed</a:t>
            </a:r>
            <a:endParaRPr lang="en-US" strike="sngStrike" dirty="0"/>
          </a:p>
        </p:txBody>
      </p:sp>
      <p:sp>
        <p:nvSpPr>
          <p:cNvPr id="32772"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7BD478C2-6EDE-4C28-97BC-217E7A7DE670}" type="slidenum">
              <a:rPr lang="en-GB" altLang="zh-CN" sz="1200" b="0" smtClean="0"/>
              <a:pPr>
                <a:spcBef>
                  <a:spcPct val="0"/>
                </a:spcBef>
                <a:buFontTx/>
                <a:buNone/>
              </a:pPr>
              <a:t>7</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a:p>
            <a:pPr>
              <a:defRPr/>
            </a:pP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
        <p:nvSpPr>
          <p:cNvPr id="32775" name="Rectangle 13"/>
          <p:cNvSpPr>
            <a:spLocks noChangeArrowheads="1"/>
          </p:cNvSpPr>
          <p:nvPr/>
        </p:nvSpPr>
        <p:spPr bwMode="auto">
          <a:xfrm>
            <a:off x="4672013" y="2881313"/>
            <a:ext cx="3519487" cy="912812"/>
          </a:xfrm>
          <a:prstGeom prst="rect">
            <a:avLst/>
          </a:prstGeom>
          <a:noFill/>
          <a:ln w="19050" algn="ctr">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250000"/>
              </a:lnSpc>
              <a:spcBef>
                <a:spcPts val="2000"/>
              </a:spcBef>
              <a:buClr>
                <a:srgbClr val="000000"/>
              </a:buClr>
              <a:buFont typeface="Times New Roman" panose="02020603050405020304" pitchFamily="18" charset="0"/>
              <a:buNone/>
            </a:pPr>
            <a:endParaRPr lang="en-US" altLang="zh-CN" sz="1600" b="0">
              <a:ea typeface="MS Gothic" panose="020B0609070205080204" pitchFamily="49" charset="-128"/>
            </a:endParaRPr>
          </a:p>
        </p:txBody>
      </p:sp>
      <p:cxnSp>
        <p:nvCxnSpPr>
          <p:cNvPr id="32776" name="Straight Arrow Connector 14"/>
          <p:cNvCxnSpPr>
            <a:cxnSpLocks/>
          </p:cNvCxnSpPr>
          <p:nvPr/>
        </p:nvCxnSpPr>
        <p:spPr bwMode="auto">
          <a:xfrm>
            <a:off x="1662113" y="2852738"/>
            <a:ext cx="0" cy="455612"/>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2777" name="Straight Arrow Connector 15"/>
          <p:cNvCxnSpPr>
            <a:cxnSpLocks/>
          </p:cNvCxnSpPr>
          <p:nvPr/>
        </p:nvCxnSpPr>
        <p:spPr bwMode="auto">
          <a:xfrm>
            <a:off x="1657350" y="3335338"/>
            <a:ext cx="0" cy="454025"/>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2778" name="TextBox 9"/>
          <p:cNvSpPr txBox="1">
            <a:spLocks noChangeArrowheads="1"/>
          </p:cNvSpPr>
          <p:nvPr/>
        </p:nvSpPr>
        <p:spPr bwMode="auto">
          <a:xfrm rot="-5400000">
            <a:off x="1080294" y="2748756"/>
            <a:ext cx="400050"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zh-CN" sz="1400" b="0">
                <a:ea typeface="Gulim" pitchFamily="34" charset="-127"/>
              </a:rPr>
              <a:t>10MHz</a:t>
            </a:r>
          </a:p>
        </p:txBody>
      </p:sp>
      <p:sp>
        <p:nvSpPr>
          <p:cNvPr id="32779" name="TextBox 10"/>
          <p:cNvSpPr txBox="1">
            <a:spLocks noChangeArrowheads="1"/>
          </p:cNvSpPr>
          <p:nvPr/>
        </p:nvSpPr>
        <p:spPr bwMode="auto">
          <a:xfrm rot="-5400000">
            <a:off x="1073944" y="3228181"/>
            <a:ext cx="400050"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zh-CN" sz="1400" b="0">
                <a:ea typeface="Gulim" pitchFamily="34" charset="-127"/>
              </a:rPr>
              <a:t>10MHz</a:t>
            </a:r>
          </a:p>
        </p:txBody>
      </p:sp>
      <p:sp>
        <p:nvSpPr>
          <p:cNvPr id="32780" name="Rectangle 18"/>
          <p:cNvSpPr>
            <a:spLocks noChangeArrowheads="1"/>
          </p:cNvSpPr>
          <p:nvPr/>
        </p:nvSpPr>
        <p:spPr bwMode="auto">
          <a:xfrm>
            <a:off x="2540000" y="2882900"/>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L-LTF</a:t>
            </a:r>
          </a:p>
        </p:txBody>
      </p:sp>
      <p:sp>
        <p:nvSpPr>
          <p:cNvPr id="32781" name="Rectangle 19"/>
          <p:cNvSpPr>
            <a:spLocks noChangeArrowheads="1"/>
          </p:cNvSpPr>
          <p:nvPr/>
        </p:nvSpPr>
        <p:spPr bwMode="auto">
          <a:xfrm>
            <a:off x="1778000" y="2882900"/>
            <a:ext cx="7620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L-STF</a:t>
            </a:r>
          </a:p>
        </p:txBody>
      </p:sp>
      <p:sp>
        <p:nvSpPr>
          <p:cNvPr id="32782" name="Rectangle 20"/>
          <p:cNvSpPr>
            <a:spLocks noChangeArrowheads="1"/>
          </p:cNvSpPr>
          <p:nvPr/>
        </p:nvSpPr>
        <p:spPr bwMode="auto">
          <a:xfrm>
            <a:off x="3606800" y="2881313"/>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L-SIG</a:t>
            </a:r>
          </a:p>
        </p:txBody>
      </p:sp>
      <p:sp>
        <p:nvSpPr>
          <p:cNvPr id="32783" name="Rectangle 21"/>
          <p:cNvSpPr>
            <a:spLocks noChangeArrowheads="1"/>
          </p:cNvSpPr>
          <p:nvPr/>
        </p:nvSpPr>
        <p:spPr bwMode="auto">
          <a:xfrm>
            <a:off x="2540000" y="3335338"/>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L-LTF</a:t>
            </a:r>
          </a:p>
        </p:txBody>
      </p:sp>
      <p:sp>
        <p:nvSpPr>
          <p:cNvPr id="32784" name="Rectangle 22"/>
          <p:cNvSpPr>
            <a:spLocks noChangeArrowheads="1"/>
          </p:cNvSpPr>
          <p:nvPr/>
        </p:nvSpPr>
        <p:spPr bwMode="auto">
          <a:xfrm>
            <a:off x="1778000" y="3335338"/>
            <a:ext cx="7620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L-STF</a:t>
            </a:r>
          </a:p>
        </p:txBody>
      </p:sp>
      <p:sp>
        <p:nvSpPr>
          <p:cNvPr id="32785" name="Rectangle 23"/>
          <p:cNvSpPr>
            <a:spLocks noChangeArrowheads="1"/>
          </p:cNvSpPr>
          <p:nvPr/>
        </p:nvSpPr>
        <p:spPr bwMode="auto">
          <a:xfrm>
            <a:off x="3606800" y="3335338"/>
            <a:ext cx="1066800" cy="455612"/>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L-SIG</a:t>
            </a:r>
          </a:p>
        </p:txBody>
      </p:sp>
      <p:cxnSp>
        <p:nvCxnSpPr>
          <p:cNvPr id="32786" name="직선 화살표 연결선 17"/>
          <p:cNvCxnSpPr>
            <a:cxnSpLocks noChangeShapeType="1"/>
          </p:cNvCxnSpPr>
          <p:nvPr/>
        </p:nvCxnSpPr>
        <p:spPr bwMode="auto">
          <a:xfrm flipV="1">
            <a:off x="1762125" y="3943350"/>
            <a:ext cx="6429375" cy="3175"/>
          </a:xfrm>
          <a:prstGeom prst="straightConnector1">
            <a:avLst/>
          </a:prstGeom>
          <a:noFill/>
          <a:ln w="127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2787" name="TextBox 18"/>
          <p:cNvSpPr txBox="1">
            <a:spLocks noChangeArrowheads="1"/>
          </p:cNvSpPr>
          <p:nvPr/>
        </p:nvSpPr>
        <p:spPr bwMode="auto">
          <a:xfrm>
            <a:off x="4125913" y="3987800"/>
            <a:ext cx="95408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ko-KR" sz="1200" b="0">
                <a:ea typeface="Gulim" pitchFamily="34" charset="-127"/>
              </a:rPr>
              <a:t>11bd PPDU </a:t>
            </a:r>
            <a:endParaRPr kumimoji="1" lang="ko-KR" altLang="en-US" sz="1200" b="0">
              <a:ea typeface="Gulim" pitchFamily="34" charset="-127"/>
            </a:endParaRPr>
          </a:p>
        </p:txBody>
      </p:sp>
    </p:spTree>
    <p:extLst>
      <p:ext uri="{BB962C8B-B14F-4D97-AF65-F5344CB8AC3E}">
        <p14:creationId xmlns:p14="http://schemas.microsoft.com/office/powerpoint/2010/main" val="2185263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el 1"/>
          <p:cNvSpPr>
            <a:spLocks noGrp="1"/>
          </p:cNvSpPr>
          <p:nvPr>
            <p:ph type="title"/>
          </p:nvPr>
        </p:nvSpPr>
        <p:spPr/>
        <p:txBody>
          <a:bodyPr/>
          <a:lstStyle/>
          <a:p>
            <a:r>
              <a:rPr lang="en-US" altLang="zh-CN" smtClean="0"/>
              <a:t>FRD&amp;SFD Motion #5</a:t>
            </a:r>
          </a:p>
        </p:txBody>
      </p:sp>
      <p:sp>
        <p:nvSpPr>
          <p:cNvPr id="3" name="Inhaltsplatzhalter 2"/>
          <p:cNvSpPr>
            <a:spLocks noGrp="1"/>
          </p:cNvSpPr>
          <p:nvPr>
            <p:ph idx="1"/>
          </p:nvPr>
        </p:nvSpPr>
        <p:spPr>
          <a:extLst/>
        </p:spPr>
        <p:txBody>
          <a:bodyPr/>
          <a:lstStyle/>
          <a:p>
            <a:pPr marL="0" indent="0">
              <a:defRPr/>
            </a:pPr>
            <a:r>
              <a:rPr lang="en-US" dirty="0"/>
              <a:t>Move to add the following text into Section 3 of </a:t>
            </a:r>
            <a:r>
              <a:rPr lang="en-US" dirty="0" smtClean="0"/>
              <a:t>SFD</a:t>
            </a:r>
            <a:endParaRPr lang="en-US" dirty="0"/>
          </a:p>
          <a:p>
            <a:pPr lvl="1">
              <a:buFont typeface="Arial" panose="020B0604020202020204" pitchFamily="34" charset="0"/>
              <a:buChar char="•"/>
              <a:defRPr/>
            </a:pPr>
            <a:r>
              <a:rPr lang="en-US" dirty="0"/>
              <a:t>“11bd amendment shall support </a:t>
            </a:r>
            <a:r>
              <a:rPr lang="en-US" dirty="0" smtClean="0"/>
              <a:t>LDPC” </a:t>
            </a:r>
            <a:endParaRPr lang="en-US" dirty="0"/>
          </a:p>
          <a:p>
            <a:pPr>
              <a:defRPr/>
            </a:pPr>
            <a:endParaRPr lang="en-US" dirty="0"/>
          </a:p>
          <a:p>
            <a:pPr>
              <a:defRPr/>
            </a:pPr>
            <a:r>
              <a:rPr lang="en-US" dirty="0"/>
              <a:t>Mover:	</a:t>
            </a:r>
            <a:r>
              <a:rPr lang="en-US" dirty="0" smtClean="0"/>
              <a:t>Prashant Sharma</a:t>
            </a:r>
            <a:endParaRPr lang="en-US" dirty="0"/>
          </a:p>
          <a:p>
            <a:pPr>
              <a:defRPr/>
            </a:pPr>
            <a:r>
              <a:rPr lang="en-US" dirty="0"/>
              <a:t>Second:	</a:t>
            </a:r>
            <a:r>
              <a:rPr lang="en-US" dirty="0" err="1" smtClean="0"/>
              <a:t>Hongyuan</a:t>
            </a:r>
            <a:r>
              <a:rPr lang="en-US" dirty="0" smtClean="0"/>
              <a:t> Zhang</a:t>
            </a:r>
            <a:endParaRPr lang="en-US" dirty="0"/>
          </a:p>
          <a:p>
            <a:pPr>
              <a:defRPr/>
            </a:pPr>
            <a:r>
              <a:rPr lang="en-US" dirty="0" smtClean="0"/>
              <a:t>Result: Passed unanimous</a:t>
            </a:r>
            <a:endParaRPr lang="en-US" strike="sngStrike" dirty="0"/>
          </a:p>
        </p:txBody>
      </p:sp>
      <p:sp>
        <p:nvSpPr>
          <p:cNvPr id="33796"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5BFDFE3-1647-4B82-979D-E9DE914DABD4}" type="slidenum">
              <a:rPr lang="en-GB" altLang="zh-CN" sz="1200" b="0" smtClean="0"/>
              <a:pPr>
                <a:spcBef>
                  <a:spcPct val="0"/>
                </a:spcBef>
                <a:buFontTx/>
                <a:buNone/>
              </a:pPr>
              <a:t>8</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284583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el 1"/>
          <p:cNvSpPr>
            <a:spLocks noGrp="1"/>
          </p:cNvSpPr>
          <p:nvPr>
            <p:ph type="title"/>
          </p:nvPr>
        </p:nvSpPr>
        <p:spPr/>
        <p:txBody>
          <a:bodyPr/>
          <a:lstStyle/>
          <a:p>
            <a:r>
              <a:rPr lang="en-US" altLang="zh-CN" smtClean="0"/>
              <a:t>FRD&amp;SFD Motion #6</a:t>
            </a:r>
          </a:p>
        </p:txBody>
      </p:sp>
      <p:sp>
        <p:nvSpPr>
          <p:cNvPr id="3" name="Inhaltsplatzhalter 2"/>
          <p:cNvSpPr>
            <a:spLocks noGrp="1"/>
          </p:cNvSpPr>
          <p:nvPr>
            <p:ph idx="1"/>
          </p:nvPr>
        </p:nvSpPr>
        <p:spPr/>
        <p:txBody>
          <a:bodyPr/>
          <a:lstStyle/>
          <a:p>
            <a:pPr marL="0" indent="0">
              <a:defRPr/>
            </a:pPr>
            <a:r>
              <a:rPr lang="en-US" dirty="0"/>
              <a:t>Move to add the following text into Section 3 of </a:t>
            </a:r>
            <a:r>
              <a:rPr lang="en-US" dirty="0" smtClean="0"/>
              <a:t>SFD</a:t>
            </a:r>
            <a:endParaRPr lang="en-US" dirty="0"/>
          </a:p>
          <a:p>
            <a:pPr lvl="1">
              <a:defRPr/>
            </a:pPr>
            <a:r>
              <a:rPr lang="en-US" dirty="0"/>
              <a:t>“An </a:t>
            </a:r>
            <a:r>
              <a:rPr lang="en-US" dirty="0" smtClean="0"/>
              <a:t>11bd </a:t>
            </a:r>
            <a:r>
              <a:rPr lang="en-US" dirty="0"/>
              <a:t>STA shall be capable of the following operations:</a:t>
            </a:r>
          </a:p>
          <a:p>
            <a:pPr marL="1200150" lvl="2" indent="-285750">
              <a:buFont typeface="Arial" panose="020B0604020202020204" pitchFamily="34" charset="0"/>
              <a:buChar char="•"/>
              <a:defRPr/>
            </a:pPr>
            <a:r>
              <a:rPr lang="en-US" dirty="0"/>
              <a:t>To decode 11p PPDUs with TBD receive sensitivity threshold (TBD value is -85dBm or lower).</a:t>
            </a:r>
          </a:p>
          <a:p>
            <a:pPr marL="1200150" lvl="2" indent="-285750">
              <a:buFont typeface="Arial" panose="020B0604020202020204" pitchFamily="34" charset="0"/>
              <a:buChar char="•"/>
              <a:defRPr/>
            </a:pPr>
            <a:r>
              <a:rPr lang="en-US" dirty="0"/>
              <a:t>To transmit PPDU format up on request from upper layer, the PPDU format can be either 11p PPDU or 11bd PPDU.”</a:t>
            </a:r>
          </a:p>
          <a:p>
            <a:pPr>
              <a:defRPr/>
            </a:pPr>
            <a:r>
              <a:rPr lang="en-US" dirty="0" smtClean="0"/>
              <a:t>Mover</a:t>
            </a:r>
            <a:r>
              <a:rPr lang="en-US" dirty="0"/>
              <a:t>:	</a:t>
            </a:r>
            <a:r>
              <a:rPr lang="en-US" dirty="0" smtClean="0"/>
              <a:t>Rui Cao</a:t>
            </a:r>
            <a:endParaRPr lang="en-US" dirty="0"/>
          </a:p>
          <a:p>
            <a:pPr>
              <a:defRPr/>
            </a:pPr>
            <a:r>
              <a:rPr lang="en-US" dirty="0"/>
              <a:t>Second:	</a:t>
            </a:r>
            <a:r>
              <a:rPr lang="en-US" dirty="0" err="1" smtClean="0"/>
              <a:t>Hongyuan</a:t>
            </a:r>
            <a:r>
              <a:rPr lang="en-US" dirty="0" smtClean="0"/>
              <a:t> Zhang</a:t>
            </a:r>
          </a:p>
          <a:p>
            <a:pPr>
              <a:defRPr/>
            </a:pPr>
            <a:r>
              <a:rPr lang="en-US" dirty="0" smtClean="0"/>
              <a:t>Result: 27Y/0N/14A, passed</a:t>
            </a:r>
            <a:endParaRPr lang="en-US" dirty="0"/>
          </a:p>
        </p:txBody>
      </p:sp>
      <p:sp>
        <p:nvSpPr>
          <p:cNvPr id="3482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F841A227-5FCA-44E0-B052-9E91F3F84C53}" type="slidenum">
              <a:rPr lang="en-GB" altLang="zh-CN" sz="1200" b="0" smtClean="0"/>
              <a:pPr>
                <a:spcBef>
                  <a:spcPct val="0"/>
                </a:spcBef>
                <a:buFontTx/>
                <a:buNone/>
              </a:pPr>
              <a:t>9</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9435706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Motion-Deck-Template" id="{ECB33585-1DA0-DB4C-90FD-69A13A3A7B22}" vid="{F4C3F58A-6086-1749-AE1C-61531CD19C9C}"/>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8517</TotalTime>
  <Words>3220</Words>
  <Application>Microsoft Office PowerPoint</Application>
  <PresentationFormat>On-screen Show (4:3)</PresentationFormat>
  <Paragraphs>672</Paragraphs>
  <Slides>60</Slides>
  <Notes>2</Notes>
  <HiddenSlides>0</HiddenSlides>
  <MMClips>0</MMClips>
  <ScaleCrop>false</ScaleCrop>
  <HeadingPairs>
    <vt:vector size="8" baseType="variant">
      <vt:variant>
        <vt:lpstr>Fonts Used</vt:lpstr>
      </vt:variant>
      <vt:variant>
        <vt:i4>10</vt:i4>
      </vt:variant>
      <vt:variant>
        <vt:lpstr>Theme</vt:lpstr>
      </vt:variant>
      <vt:variant>
        <vt:i4>2</vt:i4>
      </vt:variant>
      <vt:variant>
        <vt:lpstr>Embedded OLE Servers</vt:lpstr>
      </vt:variant>
      <vt:variant>
        <vt:i4>1</vt:i4>
      </vt:variant>
      <vt:variant>
        <vt:lpstr>Slide Titles</vt:lpstr>
      </vt:variant>
      <vt:variant>
        <vt:i4>60</vt:i4>
      </vt:variant>
    </vt:vector>
  </HeadingPairs>
  <TitlesOfParts>
    <vt:vector size="73" baseType="lpstr">
      <vt:lpstr>Arial Unicode MS</vt:lpstr>
      <vt:lpstr>MS Gothic</vt:lpstr>
      <vt:lpstr>MS PGothic</vt:lpstr>
      <vt:lpstr>Arial</vt:lpstr>
      <vt:lpstr>Calibri</vt:lpstr>
      <vt:lpstr>Calibri Light</vt:lpstr>
      <vt:lpstr>Cambria Math</vt:lpstr>
      <vt:lpstr>Gulim</vt:lpstr>
      <vt:lpstr>Times New Roman</vt:lpstr>
      <vt:lpstr>Wingdings</vt:lpstr>
      <vt:lpstr>802-11-BCS-Chair-Slides-Template</vt:lpstr>
      <vt:lpstr>Custom Design</vt:lpstr>
      <vt:lpstr>Document</vt:lpstr>
      <vt:lpstr>Motion Booklet for IEEE 802.11 TGbd</vt:lpstr>
      <vt:lpstr>Abstract</vt:lpstr>
      <vt:lpstr>March 2019  FRD &amp; SFD Motions</vt:lpstr>
      <vt:lpstr>FRD&amp;SFD Motion #1</vt:lpstr>
      <vt:lpstr>FRD&amp;SFD Motion #2</vt:lpstr>
      <vt:lpstr>FRD&amp;SFD Motion #3</vt:lpstr>
      <vt:lpstr>FRD&amp;SFD Motion #4</vt:lpstr>
      <vt:lpstr>FRD&amp;SFD Motion #5</vt:lpstr>
      <vt:lpstr>FRD&amp;SFD Motion #6</vt:lpstr>
      <vt:lpstr>FRD&amp;SFD Motion #7</vt:lpstr>
      <vt:lpstr>MaY 2019  FRD &amp; SFD Motions</vt:lpstr>
      <vt:lpstr>FRD&amp;SFD Motion #8</vt:lpstr>
      <vt:lpstr>FRD&amp;SFD Motion #9</vt:lpstr>
      <vt:lpstr>FRD&amp;SFD Motion #10</vt:lpstr>
      <vt:lpstr>FRD&amp;SFD Motion #11</vt:lpstr>
      <vt:lpstr>FRD&amp;SFD Motion #12</vt:lpstr>
      <vt:lpstr>FRD&amp;SFD Motion #13</vt:lpstr>
      <vt:lpstr>FRD&amp;SFD Motion #14</vt:lpstr>
      <vt:lpstr>FRD&amp;SFD Motion #15</vt:lpstr>
      <vt:lpstr>FRD&amp;SFD Motion #16</vt:lpstr>
      <vt:lpstr>July 2019  FRD &amp; SFD Motions</vt:lpstr>
      <vt:lpstr>FRD&amp;SFD Motion #17</vt:lpstr>
      <vt:lpstr>FRD&amp;SFD Motion #18</vt:lpstr>
      <vt:lpstr>FRD&amp;SFD Motion #19</vt:lpstr>
      <vt:lpstr>FRD&amp;SFD Motion #20</vt:lpstr>
      <vt:lpstr>FRD&amp;SFD Motion #21</vt:lpstr>
      <vt:lpstr>FRD&amp;SFD Motion #22</vt:lpstr>
      <vt:lpstr>FRD&amp;SFD Motion #23</vt:lpstr>
      <vt:lpstr>FRD&amp;SFD Motion #24</vt:lpstr>
      <vt:lpstr>FRD&amp;SFD Motion #25</vt:lpstr>
      <vt:lpstr>FRD&amp;SFD Motion #26</vt:lpstr>
      <vt:lpstr>September 2019  FRD &amp; SFD Motions</vt:lpstr>
      <vt:lpstr>FRD&amp;SFD Motion #27 (DCN:11-19/1619r0)</vt:lpstr>
      <vt:lpstr>FRD&amp;SFD Motion #28 (DCN:1470r0)</vt:lpstr>
      <vt:lpstr>FRD&amp;SFD Motion #29 (DCN:11-19/1162r0)</vt:lpstr>
      <vt:lpstr>FRD&amp;SFD Motion #30 (DCN: 11-19/1151r3)</vt:lpstr>
      <vt:lpstr>FRD&amp;SFD Motion #31 (DCN: 11-19/1151r3)</vt:lpstr>
      <vt:lpstr>FRD&amp;SFD Motion #32 (DCN: 11-19/1151r3) [Motion was amended---refer to the minutes]</vt:lpstr>
      <vt:lpstr>FRD&amp;SFD Motion #33  (DCN: 11-19/1152r2)</vt:lpstr>
      <vt:lpstr>FRD&amp;SFD Motion #34  (DCN: 11-19/1152r2)</vt:lpstr>
      <vt:lpstr>FRD&amp;SFD Motion #35 (DCN:11-19/1502r1 )</vt:lpstr>
      <vt:lpstr>FRD&amp;SFD Motion #36 (DCN:11-19/1502r1 )</vt:lpstr>
      <vt:lpstr>FRD&amp;SFD Motion #37 (DCN:11-19/1503r1 )</vt:lpstr>
      <vt:lpstr>FRD&amp;SFD Motion #38 (DCN:1503r2, tabled, see minutes )</vt:lpstr>
      <vt:lpstr>FRD&amp;SFD Motion #39 (DCN: 11-19/1472r1) </vt:lpstr>
      <vt:lpstr>FRD&amp;SFD Motion #40 (DCN: 11-19/1472r1) </vt:lpstr>
      <vt:lpstr>FRD&amp;SFD Motion #41 (DCN: 11-19/1472r1) </vt:lpstr>
      <vt:lpstr>FRD&amp;SFD Motion #42 (DCN: 11-19/1473r0)</vt:lpstr>
      <vt:lpstr>FRD&amp;SFD Motion #43 (DCN: 11-19/1480/r2) </vt:lpstr>
      <vt:lpstr>FRD&amp;SFD Motion #44 (DCN:11-19/1480r2)</vt:lpstr>
      <vt:lpstr>FRD&amp;SFD Motion #45 (DCN:11-19/1478r2)</vt:lpstr>
      <vt:lpstr>FRD&amp;SFD Motion #46 (DCN:11-19/1484r3)</vt:lpstr>
      <vt:lpstr>FRD&amp;SFD Motion #47 (DCN:11-19/1484r3)</vt:lpstr>
      <vt:lpstr>FRD&amp;SFD Motion #48 (DCN:11-19/1484r3)</vt:lpstr>
      <vt:lpstr>FRD&amp;SFD Motion #49 (DCN:11-19/1485r2)</vt:lpstr>
      <vt:lpstr>FRD&amp;SFD Motion #50 (DCN:11-19/1471r1)</vt:lpstr>
      <vt:lpstr>FRD&amp;SFD Motion #51 (DCN:11-19/1471r1)</vt:lpstr>
      <vt:lpstr>FRD&amp;SFD Motion #52 (DCN:11-19/1473r1)</vt:lpstr>
      <vt:lpstr>FRD&amp;SFD Motion #53 (DCN:11-19/1473r1)</vt:lpstr>
      <vt:lpstr>FRD&amp;SFD Motion #54 (DCN:11-19/1484r3)</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Booklet for IEEE 802.11 TGbc</dc:title>
  <dc:subject/>
  <dc:creator>Marc Emmelmann</dc:creator>
  <cp:keywords>CTPClassification=CTP_NT</cp:keywords>
  <dc:description/>
  <cp:lastModifiedBy>Sadeghi, Bahareh</cp:lastModifiedBy>
  <cp:revision>269</cp:revision>
  <cp:lastPrinted>1601-01-01T00:00:00Z</cp:lastPrinted>
  <dcterms:created xsi:type="dcterms:W3CDTF">2019-01-14T15:07:49Z</dcterms:created>
  <dcterms:modified xsi:type="dcterms:W3CDTF">2019-09-21T04:43:06Z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3f388788-da46-4232-8fdb-df81af1b61e3</vt:lpwstr>
  </property>
  <property fmtid="{D5CDD505-2E9C-101B-9397-08002B2CF9AE}" pid="3" name="CTP_TimeStamp">
    <vt:lpwstr>2019-09-21 04:43:06Z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