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0" r:id="rId4"/>
    <p:sldId id="268" r:id="rId5"/>
    <p:sldId id="261" r:id="rId6"/>
    <p:sldId id="267" r:id="rId7"/>
    <p:sldId id="266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>
        <p:scale>
          <a:sx n="95" d="100"/>
          <a:sy n="95" d="100"/>
        </p:scale>
        <p:origin x="-765" y="-1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1" d="100"/>
          <a:sy n="111" d="100"/>
        </p:scale>
        <p:origin x="-4828" y="-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3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4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5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6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7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802.11-19/0491r0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Mar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Jeong</a:t>
            </a:r>
            <a:r>
              <a:rPr lang="en-GB" dirty="0" smtClean="0"/>
              <a:t> </a:t>
            </a:r>
            <a:r>
              <a:rPr lang="en-GB" dirty="0" err="1" smtClean="0"/>
              <a:t>Gon</a:t>
            </a:r>
            <a:r>
              <a:rPr lang="en-GB" dirty="0" smtClean="0"/>
              <a:t> Kim, Korea Polytechnic University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Simulation </a:t>
            </a:r>
            <a:r>
              <a:rPr lang="en-US" dirty="0" smtClean="0"/>
              <a:t>Results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in Hospital Ward Environment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576" y="170098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zh-CN" sz="2000" b="0" dirty="0" smtClean="0"/>
              <a:t>2019</a:t>
            </a:r>
            <a:r>
              <a:rPr lang="en-GB" sz="2000" b="0" dirty="0" smtClean="0"/>
              <a:t>-03-13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823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212119"/>
              </p:ext>
            </p:extLst>
          </p:nvPr>
        </p:nvGraphicFramePr>
        <p:xfrm>
          <a:off x="542925" y="2914650"/>
          <a:ext cx="7943850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" name="Document" r:id="rId4" imgW="8274861" imgH="2231713" progId="Word.Document.8">
                  <p:embed/>
                </p:oleObj>
              </mc:Choice>
              <mc:Fallback>
                <p:oleObj name="Document" r:id="rId4" imgW="8274861" imgH="223171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2914650"/>
                        <a:ext cx="7943850" cy="213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 smtClean="0"/>
              <a:t>Mar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168297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</a:t>
            </a:r>
            <a:r>
              <a:rPr lang="en-GB" altLang="ko-KR" dirty="0" smtClean="0"/>
              <a:t>Polytechnic University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50032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Summary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84784"/>
            <a:ext cx="8422704" cy="4536504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 smtClean="0"/>
              <a:t>Current Status of Simulation Methodology</a:t>
            </a:r>
            <a:endParaRPr lang="en-US" altLang="zh-CN" sz="18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Two documents proposed for PHY evaluation </a:t>
            </a:r>
            <a:r>
              <a:rPr lang="en-US" altLang="zh-CN" sz="1600" dirty="0" smtClean="0"/>
              <a:t>methodology</a:t>
            </a:r>
            <a:endParaRPr lang="en-US" altLang="zh-CN" sz="1600" dirty="0"/>
          </a:p>
          <a:p>
            <a:pPr lvl="1" indent="-22225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 11-19-0186-03 : </a:t>
            </a:r>
            <a:r>
              <a:rPr lang="en-US" altLang="ko-KR" sz="1600" dirty="0"/>
              <a:t>PHY Evaluation Methodology</a:t>
            </a:r>
            <a:endParaRPr lang="en-US" altLang="zh-CN" sz="1600" dirty="0"/>
          </a:p>
          <a:p>
            <a:pPr lvl="1" indent="-22225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 11-19-0272-01 : </a:t>
            </a:r>
            <a:r>
              <a:rPr lang="en-US" altLang="ko-KR" sz="1600" dirty="0" smtClean="0"/>
              <a:t>PHY Evaluation Methodology Simulation Calibration</a:t>
            </a:r>
            <a:endParaRPr lang="en-US" altLang="zh-CN" sz="16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ko-KR" sz="1600" dirty="0"/>
              <a:t>Only </a:t>
            </a:r>
            <a:r>
              <a:rPr lang="en-US" altLang="ko-KR" sz="1600" dirty="0" smtClean="0"/>
              <a:t>multi carrier modulation, </a:t>
            </a:r>
            <a:r>
              <a:rPr lang="en-US" altLang="ko-KR" sz="1600" dirty="0"/>
              <a:t>DCO-OFDM, is mentioned for PHY evaluation </a:t>
            </a:r>
            <a:r>
              <a:rPr lang="en-US" altLang="ko-KR" sz="1600" dirty="0" smtClean="0"/>
              <a:t>in doc. 11-19-0186-03.</a:t>
            </a:r>
            <a:endParaRPr lang="en-US" altLang="ko-KR" sz="16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ko-KR" sz="1600" dirty="0" smtClean="0"/>
              <a:t>To support </a:t>
            </a:r>
            <a:r>
              <a:rPr lang="en-US" altLang="ko-KR" sz="1600" dirty="0"/>
              <a:t>possible other </a:t>
            </a:r>
            <a:r>
              <a:rPr lang="en-US" altLang="ko-KR" sz="1600" dirty="0" smtClean="0"/>
              <a:t>application, single carrier modulation </a:t>
            </a:r>
            <a:r>
              <a:rPr lang="en-US" altLang="ko-KR" sz="1600" dirty="0"/>
              <a:t>format should </a:t>
            </a:r>
            <a:endParaRPr lang="en-US" altLang="ko-KR" sz="1600" dirty="0" smtClean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be considered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in order to generalize </a:t>
            </a:r>
            <a:r>
              <a:rPr lang="en-US" altLang="ko-KR" sz="1600" dirty="0"/>
              <a:t>PHY evaluation </a:t>
            </a:r>
            <a:r>
              <a:rPr lang="en-US" altLang="ko-KR" sz="1600" dirty="0" smtClean="0"/>
              <a:t>methodology.</a:t>
            </a:r>
            <a:endParaRPr lang="en-US" altLang="ko-KR" sz="1600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600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 smtClean="0"/>
              <a:t> It is needed to investigate the single carrier modulation other than OFDM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Single carrier modulation need to be considered for </a:t>
            </a:r>
            <a:r>
              <a:rPr lang="en-US" altLang="zh-CN" sz="1600" dirty="0" err="1" smtClean="0"/>
              <a:t>IoT</a:t>
            </a:r>
            <a:r>
              <a:rPr lang="en-US" altLang="zh-CN" sz="1600" dirty="0" smtClean="0"/>
              <a:t> application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b="0" dirty="0" smtClean="0"/>
              <a:t>Link lev</a:t>
            </a:r>
            <a:r>
              <a:rPr lang="en-US" altLang="zh-CN" sz="1600" dirty="0" smtClean="0"/>
              <a:t>el simulation for single carrier (OOK, 4PAM, 8PAM) is presented</a:t>
            </a:r>
            <a:endParaRPr lang="en-US" altLang="zh-CN" sz="1600" b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BER and throughput are shown based on the CIR models for hospital ward environment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Single Carrier and Multi Carrier need to be considered for support 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       of various data rate and the complexity of implementation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600" dirty="0" smtClean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 smtClean="0"/>
              <a:t>Mar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80113" y="6475413"/>
            <a:ext cx="2962226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3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045840" y="435526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System Model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5445224"/>
            <a:ext cx="7772400" cy="992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800" kern="0" dirty="0" smtClean="0"/>
              <a:t>Hospital Ward in Enterprise Scenario</a:t>
            </a:r>
            <a:endParaRPr lang="en-US" altLang="en-US" sz="1800" kern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Dimension : 8m x 8m x 3m</a:t>
            </a:r>
            <a:endParaRPr lang="en-US" altLang="zh-CN" sz="16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LED Transmitter, 16 PD based Photo Detector</a:t>
            </a:r>
            <a:endParaRPr lang="en-US" altLang="zh-CN" sz="16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145" name="_x440554936" descr="EMB0000bef070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780" y="1557657"/>
            <a:ext cx="3744416" cy="346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147" name="_x440553336" descr="EMB0000bef0702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826" y="1268760"/>
            <a:ext cx="3635896" cy="3796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1198240" y="5096266"/>
            <a:ext cx="3166120" cy="3379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Scenario for Transmitter</a:t>
            </a:r>
            <a:endParaRPr lang="en-US" altLang="zh-CN" sz="1600" dirty="0"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5456076" y="5155714"/>
            <a:ext cx="3166120" cy="3379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Scenario for Receiver</a:t>
            </a:r>
            <a:endParaRPr lang="en-US" altLang="zh-CN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 smtClean="0"/>
              <a:t>Mar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292080" y="6475413"/>
            <a:ext cx="3250258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4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799065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Set </a:t>
            </a: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of Simulation </a:t>
            </a: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Scenario and Parameters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139475"/>
              </p:ext>
            </p:extLst>
          </p:nvPr>
        </p:nvGraphicFramePr>
        <p:xfrm>
          <a:off x="755576" y="1484784"/>
          <a:ext cx="7848600" cy="1511989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43487"/>
                <a:gridCol w="1555833"/>
                <a:gridCol w="2901280"/>
                <a:gridCol w="914400"/>
                <a:gridCol w="1161628"/>
                <a:gridCol w="971972"/>
              </a:tblGrid>
              <a:tr h="36004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MS Mincho"/>
                      </a:endParaRPr>
                    </a:p>
                  </a:txBody>
                  <a:tcPr marL="9524" marR="9524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effectLst/>
                          <a:latin typeface="+mn-lt"/>
                        </a:rPr>
                        <a:t>Scenario Name</a:t>
                      </a:r>
                      <a:endParaRPr lang="en-US" sz="1400" dirty="0">
                        <a:effectLst/>
                        <a:latin typeface="+mn-lt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 dirty="0" err="1" smtClean="0">
                          <a:effectLst/>
                          <a:latin typeface="+mn-lt"/>
                        </a:rPr>
                        <a:t>Topology</a:t>
                      </a:r>
                      <a:endParaRPr lang="en-US" sz="1400" dirty="0">
                        <a:effectLst/>
                        <a:latin typeface="+mn-lt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effectLst/>
                          <a:latin typeface="+mn-lt"/>
                        </a:rPr>
                        <a:t>Management</a:t>
                      </a:r>
                      <a:endParaRPr lang="en-US" sz="1400" dirty="0">
                        <a:effectLst/>
                        <a:latin typeface="+mn-lt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effectLst/>
                          <a:latin typeface="+mn-lt"/>
                        </a:rPr>
                        <a:t>Channel Model</a:t>
                      </a:r>
                      <a:endParaRPr lang="en-US" sz="1400" dirty="0">
                        <a:effectLst/>
                        <a:latin typeface="+mn-lt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+mn-lt"/>
                        </a:rPr>
                        <a:t>Traffic profile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+mn-lt"/>
                        </a:rPr>
                        <a:t>[tentative]</a:t>
                      </a:r>
                      <a:endParaRPr lang="en-US" sz="1400" kern="1200" dirty="0">
                        <a:effectLst/>
                        <a:latin typeface="+mn-lt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4670"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4" marR="9524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ko-KR" sz="1400" dirty="0" smtClean="0">
                          <a:effectLst/>
                          <a:latin typeface="+mn-lt"/>
                        </a:rPr>
                        <a:t>Hospital ward</a:t>
                      </a:r>
                      <a:endParaRPr lang="ko-KR" altLang="ko-KR" sz="1400" dirty="0">
                        <a:effectLst/>
                        <a:latin typeface="+mn-lt"/>
                        <a:ea typeface="SimSun"/>
                        <a:cs typeface="SimSun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effectLst/>
                          <a:latin typeface="+mn-lt"/>
                        </a:rPr>
                        <a:t>B - Dense small BSSs</a:t>
                      </a:r>
                      <a:endParaRPr lang="ko-KR" altLang="ko-KR" sz="1400" dirty="0" smtClean="0">
                        <a:effectLst/>
                        <a:latin typeface="+mn-lt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effectLst/>
                          <a:latin typeface="+mn-lt"/>
                        </a:rPr>
                        <a:t>e.g. ~8 m × 8 m × 3 m size,</a:t>
                      </a:r>
                      <a:endParaRPr lang="ko-KR" altLang="ko-KR" sz="1400" dirty="0" smtClean="0">
                        <a:effectLst/>
                        <a:latin typeface="+mn-lt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effectLst/>
                          <a:latin typeface="+mn-lt"/>
                        </a:rPr>
                        <a:t>~1-3m inter AP distance,</a:t>
                      </a:r>
                      <a:endParaRPr lang="ko-KR" altLang="ko-KR" sz="1400" dirty="0" smtClean="0"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ko-KR" sz="1400" kern="1200" dirty="0" smtClean="0">
                          <a:effectLst/>
                          <a:latin typeface="+mn-lt"/>
                        </a:rPr>
                        <a:t>4 STAs/light, P2P pairs</a:t>
                      </a:r>
                      <a:endParaRPr lang="ko-KR" altLang="ko-KR" sz="1400" dirty="0">
                        <a:effectLst/>
                        <a:latin typeface="+mn-lt"/>
                        <a:ea typeface="SimSun"/>
                        <a:cs typeface="SimSun"/>
                      </a:endParaRPr>
                    </a:p>
                  </a:txBody>
                  <a:tcPr marL="78736" marR="78736" marT="39395" marB="39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Managed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altLang="ko-KR" sz="1400" dirty="0" smtClean="0">
                          <a:effectLst/>
                          <a:latin typeface="+mn-lt"/>
                        </a:rPr>
                        <a:t>Indoor- Office</a:t>
                      </a:r>
                      <a:endParaRPr lang="ko-KR" altLang="ko-KR" sz="1400" dirty="0" smtClean="0">
                        <a:effectLst/>
                        <a:latin typeface="+mn-lt"/>
                        <a:ea typeface="SimSun"/>
                        <a:cs typeface="SimSun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ko-KR" sz="1400" dirty="0" smtClean="0">
                          <a:effectLst/>
                          <a:latin typeface="+mn-lt"/>
                        </a:rPr>
                        <a:t>Enterprise</a:t>
                      </a:r>
                      <a:endParaRPr lang="ko-KR" altLang="ko-KR" sz="1400" dirty="0">
                        <a:effectLst/>
                        <a:latin typeface="+mn-lt"/>
                        <a:ea typeface="SimSun"/>
                        <a:cs typeface="SimSun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2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90694"/>
              </p:ext>
            </p:extLst>
          </p:nvPr>
        </p:nvGraphicFramePr>
        <p:xfrm>
          <a:off x="827584" y="3212976"/>
          <a:ext cx="7848600" cy="2766419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816424"/>
                <a:gridCol w="4032176"/>
              </a:tblGrid>
              <a:tr h="373456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5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신명 중명조"/>
                          <a:cs typeface="Times New Roman" panose="02020603050405020304" pitchFamily="18" charset="0"/>
                        </a:rPr>
                        <a:t>Parameter</a:t>
                      </a:r>
                      <a:endParaRPr lang="ko-KR" sz="1400" kern="0" spc="-50" dirty="0">
                        <a:solidFill>
                          <a:srgbClr val="000000"/>
                        </a:solidFill>
                        <a:effectLst/>
                        <a:latin typeface="+mn-lt"/>
                        <a:ea typeface="신명 중명조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5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신명 중명조"/>
                          <a:cs typeface="Times New Roman" panose="02020603050405020304" pitchFamily="18" charset="0"/>
                        </a:rPr>
                        <a:t>Value</a:t>
                      </a:r>
                      <a:endParaRPr lang="ko-KR" sz="1400" kern="0" spc="-50" dirty="0">
                        <a:solidFill>
                          <a:srgbClr val="000000"/>
                        </a:solidFill>
                        <a:effectLst/>
                        <a:latin typeface="+mn-lt"/>
                        <a:ea typeface="신명 중명조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28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신명 중명조"/>
                          <a:cs typeface="Times New Roman" panose="02020603050405020304" pitchFamily="18" charset="0"/>
                        </a:rPr>
                        <a:t>Number of bits</a:t>
                      </a:r>
                      <a:endParaRPr lang="en-US" sz="1400" kern="0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신명 중명조"/>
                          <a:cs typeface="Times New Roman" panose="02020603050405020304" pitchFamily="18" charset="0"/>
                        </a:rPr>
                        <a:t>3,000,000</a:t>
                      </a:r>
                      <a:endParaRPr lang="en-US" sz="1400" kern="0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218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신명 중명조"/>
                          <a:cs typeface="Times New Roman" panose="02020603050405020304" pitchFamily="18" charset="0"/>
                        </a:rPr>
                        <a:t>Number of repeated counts</a:t>
                      </a:r>
                      <a:endParaRPr lang="en-US" sz="1400" kern="0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신명 중명조"/>
                          <a:cs typeface="Times New Roman" panose="02020603050405020304" pitchFamily="18" charset="0"/>
                        </a:rPr>
                        <a:t>100</a:t>
                      </a:r>
                      <a:endParaRPr lang="en-US" sz="1400" kern="0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10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신명 중명조"/>
                          <a:cs typeface="Times New Roman" panose="02020603050405020304" pitchFamily="18" charset="0"/>
                        </a:rPr>
                        <a:t>TX beam angle of AP</a:t>
                      </a:r>
                      <a:endParaRPr lang="en-US" sz="1400" kern="0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신명 중명조"/>
                          <a:cs typeface="Times New Roman" panose="02020603050405020304" pitchFamily="18" charset="0"/>
                        </a:rPr>
                        <a:t>90 degrees</a:t>
                      </a:r>
                      <a:endParaRPr lang="en-US" sz="1400" kern="0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10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신명 중명조"/>
                          <a:cs typeface="Times New Roman" panose="02020603050405020304" pitchFamily="18" charset="0"/>
                        </a:rPr>
                        <a:t>Point of Rx</a:t>
                      </a:r>
                      <a:endParaRPr lang="en-US" sz="1400" kern="0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신명 중명조"/>
                          <a:cs typeface="Times New Roman" panose="02020603050405020304" pitchFamily="18" charset="0"/>
                        </a:rPr>
                        <a:t>D1</a:t>
                      </a:r>
                      <a:endParaRPr lang="en-US" sz="1400" kern="0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10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신명 중명조"/>
                          <a:cs typeface="Times New Roman" panose="02020603050405020304" pitchFamily="18" charset="0"/>
                        </a:rPr>
                        <a:t>noise floor</a:t>
                      </a:r>
                      <a:endParaRPr lang="en-US" sz="1400" kern="0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신명 중명조"/>
                          <a:cs typeface="Times New Roman" panose="02020603050405020304" pitchFamily="18" charset="0"/>
                        </a:rPr>
                        <a:t>-70dBm</a:t>
                      </a:r>
                      <a:endParaRPr lang="en-US" sz="1400" kern="0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10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신명 중명조"/>
                          <a:cs typeface="Times New Roman" panose="02020603050405020304" pitchFamily="18" charset="0"/>
                        </a:rPr>
                        <a:t>Channel Impulse Response(CIR)</a:t>
                      </a:r>
                      <a:endParaRPr lang="en-US" sz="1400" kern="0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신명 중명조"/>
                          <a:cs typeface="Times New Roman" panose="02020603050405020304" pitchFamily="18" charset="0"/>
                        </a:rPr>
                        <a:t>D1 [4]</a:t>
                      </a:r>
                      <a:endParaRPr lang="en-US" sz="1400" kern="0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4129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 smtClean="0"/>
              <a:t>Mar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292080" y="6475413"/>
            <a:ext cx="3250258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5</a:t>
            </a:fld>
            <a:endParaRPr lang="en-GB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BER Simulation Results</a:t>
            </a:r>
            <a:endParaRPr lang="en-GB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9" name="_x440555016" descr="EMB0000bef070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84784"/>
            <a:ext cx="5904656" cy="4857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 smtClean="0"/>
              <a:t>Mar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292080" y="6475413"/>
            <a:ext cx="3250258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6</a:t>
            </a:fld>
            <a:endParaRPr lang="en-GB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Simulation Results </a:t>
            </a: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for Throughput</a:t>
            </a:r>
            <a:endParaRPr lang="en-GB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121" name="_x440554296" descr="EMB0000bef070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56792"/>
            <a:ext cx="5472608" cy="448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148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 smtClean="0"/>
              <a:t>Mar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292080" y="6475413"/>
            <a:ext cx="3250258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7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Conclusion</a:t>
            </a:r>
            <a:endParaRPr lang="en-GB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1556792"/>
            <a:ext cx="9289032" cy="4536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2600" kern="0" dirty="0" smtClean="0"/>
              <a:t>It is observed that simulation for single carrier modulation 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2600" kern="0" dirty="0"/>
              <a:t> </a:t>
            </a:r>
            <a:r>
              <a:rPr lang="en-US" altLang="zh-CN" sz="2600" kern="0" dirty="0" smtClean="0"/>
              <a:t>   is investigated in the hospital ward environment.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2600" kern="0" dirty="0" smtClean="0"/>
              <a:t>8-PAM seems to be effective regarding the tradeoff between BER and throughput for applying hospital ward environment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2600" kern="0" dirty="0" smtClean="0"/>
              <a:t>It is considerable that other modulation including single carrier rather than OFDM need to considered for providing the various data rate and real application.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2800" kern="0" dirty="0" smtClean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kern="0" dirty="0"/>
              <a:t> </a:t>
            </a:r>
            <a:r>
              <a:rPr lang="en-US" altLang="zh-CN" sz="1800" kern="0" dirty="0" smtClean="0"/>
              <a:t> </a:t>
            </a:r>
            <a:endParaRPr lang="en-US" altLang="zh-CN" sz="1600" kern="0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671755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 smtClean="0"/>
              <a:t>Mar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52120" y="6475413"/>
            <a:ext cx="2890218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55576" y="764704"/>
            <a:ext cx="7772400" cy="50405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748464" cy="4968552"/>
          </a:xfrm>
          <a:ln/>
        </p:spPr>
        <p:txBody>
          <a:bodyPr/>
          <a:lstStyle/>
          <a:p>
            <a:pPr algn="just" latinLnBrk="1"/>
            <a:r>
              <a:rPr lang="en-US" altLang="ko-KR" sz="2000" dirty="0"/>
              <a:t>[1] S. </a:t>
            </a:r>
            <a:r>
              <a:rPr lang="en-US" altLang="ko-KR" sz="2000" dirty="0" err="1"/>
              <a:t>Dimitrov</a:t>
            </a:r>
            <a:r>
              <a:rPr lang="en-US" altLang="ko-KR" sz="2000" dirty="0"/>
              <a:t> and H. Haas, “Principles of LED Light </a:t>
            </a:r>
            <a:r>
              <a:rPr lang="en-US" altLang="ko-KR" sz="2000" dirty="0" smtClean="0"/>
              <a:t>Communications</a:t>
            </a:r>
          </a:p>
          <a:p>
            <a:pPr algn="just" latinLnBrk="1"/>
            <a:r>
              <a:rPr lang="en-US" altLang="ko-KR" sz="2000" dirty="0"/>
              <a:t> </a:t>
            </a:r>
            <a:r>
              <a:rPr lang="en-US" altLang="ko-KR" sz="2000" dirty="0" smtClean="0"/>
              <a:t>     : Towards </a:t>
            </a:r>
            <a:r>
              <a:rPr lang="en-US" altLang="ko-KR" sz="2000" dirty="0"/>
              <a:t>Networked Li-Fi” Cambridge University Press, 2015.</a:t>
            </a:r>
          </a:p>
          <a:p>
            <a:pPr algn="just" latinLnBrk="1"/>
            <a:r>
              <a:rPr lang="en-US" altLang="ko-KR" sz="2000" dirty="0"/>
              <a:t>[2] Z. </a:t>
            </a:r>
            <a:r>
              <a:rPr lang="en-US" altLang="ko-KR" sz="2000" dirty="0" err="1"/>
              <a:t>Ghassemlooy</a:t>
            </a:r>
            <a:r>
              <a:rPr lang="en-US" altLang="ko-KR" sz="2000" dirty="0"/>
              <a:t>, W. </a:t>
            </a:r>
            <a:r>
              <a:rPr lang="en-US" altLang="ko-KR" sz="2000" dirty="0" err="1"/>
              <a:t>Popoola</a:t>
            </a:r>
            <a:r>
              <a:rPr lang="en-US" altLang="ko-KR" sz="2000" dirty="0"/>
              <a:t>, and S. </a:t>
            </a:r>
            <a:r>
              <a:rPr lang="en-US" altLang="ko-KR" sz="2000" dirty="0" err="1"/>
              <a:t>Rajbhandari</a:t>
            </a:r>
            <a:r>
              <a:rPr lang="en-US" altLang="ko-KR" sz="2000" dirty="0"/>
              <a:t>, “Optical wireless</a:t>
            </a:r>
          </a:p>
          <a:p>
            <a:pPr indent="17463" algn="just" latinLnBrk="1"/>
            <a:r>
              <a:rPr lang="en-US" altLang="ko-KR" sz="2000" dirty="0"/>
              <a:t>communications: system and channel modelling with </a:t>
            </a:r>
            <a:r>
              <a:rPr lang="en-US" altLang="ko-KR" sz="2000" dirty="0" err="1"/>
              <a:t>Matlab</a:t>
            </a:r>
            <a:r>
              <a:rPr lang="en-US" altLang="ko-KR" sz="2000" dirty="0"/>
              <a:t>®“ CRC</a:t>
            </a:r>
          </a:p>
          <a:p>
            <a:pPr indent="17463" algn="just" latinLnBrk="1"/>
            <a:r>
              <a:rPr lang="en-US" altLang="ko-KR" sz="2000" dirty="0"/>
              <a:t>Press, 2012.</a:t>
            </a:r>
          </a:p>
          <a:p>
            <a:pPr marL="446088" indent="-446088" algn="just" latinLnBrk="1"/>
            <a:r>
              <a:rPr lang="en-US" altLang="ko-KR" sz="2000" dirty="0"/>
              <a:t>[3</a:t>
            </a:r>
            <a:r>
              <a:rPr lang="en-US" altLang="ko-KR" sz="2000" dirty="0" smtClean="0"/>
              <a:t>] Oliver </a:t>
            </a:r>
            <a:r>
              <a:rPr lang="en-US" altLang="ko-KR" sz="2000" dirty="0"/>
              <a:t>Luo,.“ </a:t>
            </a:r>
            <a:r>
              <a:rPr lang="en-US" altLang="ko-KR" sz="2000" dirty="0" smtClean="0"/>
              <a:t>11-18-0556-01-00lc-modulation-schemes</a:t>
            </a:r>
          </a:p>
          <a:p>
            <a:pPr marL="446088" indent="-446088" algn="just" latinLnBrk="1"/>
            <a:r>
              <a:rPr lang="en-US" altLang="ko-KR" sz="2000" dirty="0"/>
              <a:t> </a:t>
            </a:r>
            <a:r>
              <a:rPr lang="en-US" altLang="ko-KR" sz="2000" dirty="0" smtClean="0"/>
              <a:t>     -for-optical-wireless-communications</a:t>
            </a:r>
            <a:r>
              <a:rPr lang="en-US" altLang="ko-KR" sz="2000" dirty="0"/>
              <a:t>”, IEEE </a:t>
            </a:r>
            <a:r>
              <a:rPr lang="en-US" altLang="ko-KR" sz="2000" dirty="0" err="1"/>
              <a:t>TGbb</a:t>
            </a:r>
            <a:r>
              <a:rPr lang="en-US" altLang="ko-KR" sz="2000" dirty="0"/>
              <a:t>, March 2018.</a:t>
            </a:r>
          </a:p>
          <a:p>
            <a:pPr marL="446088" indent="-446088" algn="just" latinLnBrk="1"/>
            <a:r>
              <a:rPr lang="en-US" altLang="ko-KR" sz="2000" dirty="0"/>
              <a:t>[4] Murat </a:t>
            </a:r>
            <a:r>
              <a:rPr lang="en-US" altLang="ko-KR" sz="2000" dirty="0" err="1"/>
              <a:t>Uysal</a:t>
            </a:r>
            <a:r>
              <a:rPr lang="en-US" altLang="ko-KR" sz="2000" dirty="0"/>
              <a:t>. et al. “</a:t>
            </a:r>
            <a:r>
              <a:rPr lang="en-US" altLang="ko-KR" sz="2000" dirty="0" smtClean="0"/>
              <a:t>11-18-1582-04-00bb-ieee-802-TGbb-reference</a:t>
            </a:r>
          </a:p>
          <a:p>
            <a:pPr marL="446088" indent="-446088" algn="just" latinLnBrk="1"/>
            <a:r>
              <a:rPr lang="en-US" altLang="ko-KR" sz="2000" dirty="0"/>
              <a:t> </a:t>
            </a:r>
            <a:r>
              <a:rPr lang="en-US" altLang="ko-KR" sz="2000" dirty="0" smtClean="0"/>
              <a:t>      -channel-models-for-indoor-environments</a:t>
            </a:r>
            <a:r>
              <a:rPr lang="en-US" altLang="ko-KR" sz="2000" dirty="0"/>
              <a:t>”, IEEE </a:t>
            </a:r>
            <a:r>
              <a:rPr lang="en-US" altLang="ko-KR" sz="2000" dirty="0" err="1"/>
              <a:t>TGbb</a:t>
            </a:r>
            <a:r>
              <a:rPr lang="en-US" altLang="ko-KR" sz="2000" dirty="0"/>
              <a:t>, November </a:t>
            </a:r>
            <a:r>
              <a:rPr lang="en-US" altLang="ko-KR" sz="2000" dirty="0" smtClean="0"/>
              <a:t>2018.</a:t>
            </a:r>
            <a:endParaRPr lang="en-US" altLang="ko-KR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4286</TotalTime>
  <Words>625</Words>
  <Application>Microsoft Office PowerPoint</Application>
  <PresentationFormat>화면 슬라이드 쇼(4:3)</PresentationFormat>
  <Paragraphs>131</Paragraphs>
  <Slides>8</Slides>
  <Notes>8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0" baseType="lpstr">
      <vt:lpstr>Office Theme</vt:lpstr>
      <vt:lpstr>Microsoft Word 97 - 2003 Document</vt:lpstr>
      <vt:lpstr>Simulation Results  in Hospital Ward Environment</vt:lpstr>
      <vt:lpstr>Summary </vt:lpstr>
      <vt:lpstr>System Model</vt:lpstr>
      <vt:lpstr>Set of Simulation Scenario and Parameters</vt:lpstr>
      <vt:lpstr>BER Simulation Results</vt:lpstr>
      <vt:lpstr>Simulation Results for Throughput</vt:lpstr>
      <vt:lpstr>Conclusion</vt:lpstr>
      <vt:lpstr>References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Scenarios</dc:title>
  <dc:creator>Luopengfei (Oliver)</dc:creator>
  <cp:lastModifiedBy>MacBook</cp:lastModifiedBy>
  <cp:revision>151</cp:revision>
  <cp:lastPrinted>1601-01-01T00:00:00Z</cp:lastPrinted>
  <dcterms:created xsi:type="dcterms:W3CDTF">2018-08-13T01:33:24Z</dcterms:created>
  <dcterms:modified xsi:type="dcterms:W3CDTF">2019-03-13T18:42:04Z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(2)zCGKX1TH9hopQZ+RxnkFN5nvVP7XAlzgscNdC1l90qWH0AxV10dDZa10QptMkyrHT11iRNda
lvpVIElxkr/ViJR9skqg0bWYQYyjhGSCkyrbua0szkWnWK/QmbqifRrlsNB3O3P+AJAV5bDo
GCY2HJh3sWzlgADhdUyYJZN1AsGgcCt3j+HELpkaZxgvLr8Wk5ovbMtu8y23sqV3ccQgiybs
nTx2nbF1UpwIgyLSuA</vt:lpwstr>
  </property>
  <property fmtid="{D5CDD505-2E9C-101B-9397-08002B2CF9AE}" pid="3" name="_2015_ms_pID_7253431">
    <vt:lpwstr>PLZzAF5i0fyUELB5yYQTPf56vcVkcg8bZ6jJ9kESbWcvFQP3/G01+k
TnUdU38iLRAGNmgEVB4PvfRQV51GSakKWhZFmXBO0mMR1BoMB50/eEOGYyXnB/xhDXEumymN
5zWxc3Je7l+7cVLHt/+hU0JyUObx/HkdYCkcEzWzu0ix7LDNzlO2romyVRINaYuMZv8=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1534838641</vt:lpwstr>
  </property>
</Properties>
</file>