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606" r:id="rId2"/>
    <p:sldId id="607" r:id="rId3"/>
    <p:sldId id="611" r:id="rId4"/>
    <p:sldId id="612" r:id="rId5"/>
    <p:sldId id="613" r:id="rId6"/>
    <p:sldId id="614" r:id="rId7"/>
    <p:sldId id="615" r:id="rId8"/>
    <p:sldId id="616" r:id="rId9"/>
    <p:sldId id="617" r:id="rId10"/>
    <p:sldId id="627" r:id="rId11"/>
    <p:sldId id="628" r:id="rId12"/>
    <p:sldId id="618" r:id="rId13"/>
    <p:sldId id="619" r:id="rId14"/>
    <p:sldId id="629" r:id="rId15"/>
    <p:sldId id="632" r:id="rId16"/>
    <p:sldId id="631" r:id="rId17"/>
    <p:sldId id="630" r:id="rId18"/>
    <p:sldId id="633"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92" autoAdjust="0"/>
    <p:restoredTop sz="94660"/>
  </p:normalViewPr>
  <p:slideViewPr>
    <p:cSldViewPr>
      <p:cViewPr varScale="1">
        <p:scale>
          <a:sx n="86" d="100"/>
          <a:sy n="86" d="100"/>
        </p:scale>
        <p:origin x="948"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512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 2019</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58731" y="304800"/>
            <a:ext cx="339843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802.11-19/0457r1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51222" cy="276999"/>
          </a:xfrm>
        </p:spPr>
        <p:txBody>
          <a:bodyPr/>
          <a:lstStyle/>
          <a:p>
            <a:pPr>
              <a:defRPr/>
            </a:pPr>
            <a:r>
              <a:rPr lang="en-US" dirty="0" smtClean="0"/>
              <a:t>Mar 2019</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70AA8DC3-7C7F-436A-8C94-CF1AE6DDC452}" type="slidenum">
              <a:rPr lang="en-US" altLang="en-US" smtClean="0"/>
              <a:pPr/>
              <a:t>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sz="2800" kern="0" dirty="0" err="1" smtClean="0"/>
              <a:t>TGax</a:t>
            </a:r>
            <a:r>
              <a:rPr lang="en-US" altLang="en-US" sz="2800" kern="0" dirty="0" smtClean="0"/>
              <a:t> Mar 2019 Meeting Agenda</a:t>
            </a:r>
          </a:p>
          <a:p>
            <a:r>
              <a:rPr lang="en-US" altLang="en-US" sz="2800" kern="0" dirty="0" smtClean="0"/>
              <a:t>PHY </a:t>
            </a:r>
            <a:r>
              <a:rPr lang="en-US" altLang="en-US" sz="2800" kern="0" dirty="0" err="1" smtClean="0"/>
              <a:t>Adhoc</a:t>
            </a:r>
            <a:endParaRPr lang="en-US" altLang="en-US" sz="2800" kern="0" dirty="0" smtClean="0"/>
          </a:p>
        </p:txBody>
      </p:sp>
      <p:sp>
        <p:nvSpPr>
          <p:cNvPr id="8" name="Rectangle 6"/>
          <p:cNvSpPr txBox="1">
            <a:spLocks noChangeArrowheads="1"/>
          </p:cNvSpPr>
          <p:nvPr/>
        </p:nvSpPr>
        <p:spPr bwMode="auto">
          <a:xfrm>
            <a:off x="685800" y="1828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S PGothic" pitchFamily="34" charset="-128"/>
                <a:cs typeface="ＭＳ Ｐゴシック" charset="0"/>
              </a:defRPr>
            </a:lvl1pPr>
            <a:lvl2pPr marL="457200" indent="0" algn="ctr" rtl="0" eaLnBrk="0" fontAlgn="base" hangingPunct="0">
              <a:spcBef>
                <a:spcPct val="20000"/>
              </a:spcBef>
              <a:spcAft>
                <a:spcPct val="0"/>
              </a:spcAft>
              <a:buNone/>
              <a:defRPr sz="20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en-US" sz="2000" kern="0" dirty="0" smtClean="0"/>
              <a:t>Date:</a:t>
            </a:r>
            <a:r>
              <a:rPr lang="en-US" altLang="en-US" sz="2000" b="0" kern="0" dirty="0" smtClean="0"/>
              <a:t> 2019-03-11</a:t>
            </a:r>
          </a:p>
        </p:txBody>
      </p:sp>
      <p:graphicFrame>
        <p:nvGraphicFramePr>
          <p:cNvPr id="9" name="Object 11"/>
          <p:cNvGraphicFramePr>
            <a:graphicFrameLocks noChangeAspect="1"/>
          </p:cNvGraphicFramePr>
          <p:nvPr>
            <p:extLst>
              <p:ext uri="{D42A27DB-BD31-4B8C-83A1-F6EECF244321}">
                <p14:modId xmlns:p14="http://schemas.microsoft.com/office/powerpoint/2010/main" val="705865472"/>
              </p:ext>
            </p:extLst>
          </p:nvPr>
        </p:nvGraphicFramePr>
        <p:xfrm>
          <a:off x="652463" y="3419475"/>
          <a:ext cx="8396287" cy="2257425"/>
        </p:xfrm>
        <a:graphic>
          <a:graphicData uri="http://schemas.openxmlformats.org/presentationml/2006/ole">
            <mc:AlternateContent xmlns:mc="http://schemas.openxmlformats.org/markup-compatibility/2006">
              <mc:Choice xmlns:v="urn:schemas-microsoft-com:vml" Requires="v">
                <p:oleObj spid="_x0000_s3217" name="Document" r:id="rId4" imgW="8317019" imgH="2241301" progId="Word.Document.8">
                  <p:embed/>
                </p:oleObj>
              </mc:Choice>
              <mc:Fallback>
                <p:oleObj name="Document" r:id="rId4" imgW="8317019" imgH="2241301"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2463" y="3419475"/>
                        <a:ext cx="8396287" cy="225742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Tree>
    <p:extLst>
      <p:ext uri="{BB962C8B-B14F-4D97-AF65-F5344CB8AC3E}">
        <p14:creationId xmlns:p14="http://schemas.microsoft.com/office/powerpoint/2010/main" val="3318886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Agenda items for PHY </a:t>
            </a:r>
            <a:r>
              <a:rPr lang="en-US" altLang="en-US" dirty="0" err="1" smtClean="0"/>
              <a:t>Adhoc</a:t>
            </a:r>
            <a:endParaRPr lang="zh-CN" altLang="en-US" dirty="0"/>
          </a:p>
        </p:txBody>
      </p:sp>
      <p:sp>
        <p:nvSpPr>
          <p:cNvPr id="8" name="内容占位符 2"/>
          <p:cNvSpPr>
            <a:spLocks noGrp="1"/>
          </p:cNvSpPr>
          <p:nvPr>
            <p:ph idx="1"/>
          </p:nvPr>
        </p:nvSpPr>
        <p:spPr>
          <a:xfrm>
            <a:off x="685800" y="1981200"/>
            <a:ext cx="7772400" cy="4114800"/>
          </a:xfrm>
        </p:spPr>
        <p:txBody>
          <a:bodyPr/>
          <a:lstStyle/>
          <a:p>
            <a:pPr lvl="0">
              <a:defRPr/>
            </a:pPr>
            <a:r>
              <a:rPr lang="en-US" altLang="en-US" dirty="0" smtClean="0"/>
              <a:t>Call meeting to order </a:t>
            </a:r>
          </a:p>
          <a:p>
            <a:pPr lvl="0">
              <a:defRPr/>
            </a:pPr>
            <a:r>
              <a:rPr lang="en-US" altLang="en-US" dirty="0" smtClean="0"/>
              <a:t>Patent policy, etc. (Call for Potentially Essential Patents)</a:t>
            </a:r>
          </a:p>
          <a:p>
            <a:pPr lvl="0">
              <a:defRPr/>
            </a:pPr>
            <a:r>
              <a:rPr lang="en-US" altLang="en-US" dirty="0" smtClean="0"/>
              <a:t>Review ad hoc rules </a:t>
            </a:r>
          </a:p>
          <a:p>
            <a:pPr lvl="0">
              <a:defRPr/>
            </a:pPr>
            <a:r>
              <a:rPr lang="en-US" altLang="en-US" dirty="0" smtClean="0"/>
              <a:t>Set and approve agenda</a:t>
            </a:r>
          </a:p>
          <a:p>
            <a:pPr lvl="0">
              <a:defRPr/>
            </a:pPr>
            <a:r>
              <a:rPr lang="en-CA" altLang="en-US" dirty="0" smtClean="0"/>
              <a:t>PHY comment resolution presentations for this week, and related straw polls</a:t>
            </a:r>
          </a:p>
          <a:p>
            <a:pPr lvl="0">
              <a:defRPr/>
            </a:pPr>
            <a:r>
              <a:rPr lang="en-CA" altLang="en-US" dirty="0"/>
              <a:t>O</a:t>
            </a:r>
            <a:r>
              <a:rPr lang="en-CA" altLang="en-US" dirty="0" smtClean="0"/>
              <a:t>ther technical presentation</a:t>
            </a:r>
          </a:p>
          <a:p>
            <a:pPr lvl="0">
              <a:defRPr/>
            </a:pPr>
            <a:r>
              <a:rPr lang="en-CA" altLang="en-US" dirty="0" smtClean="0"/>
              <a:t>Adjourn</a:t>
            </a:r>
          </a:p>
          <a:p>
            <a:pPr marL="0" lvl="0" indent="0">
              <a:buNone/>
              <a:defRPr/>
            </a:pPr>
            <a:endParaRPr lang="en-CA" altLang="en-US" dirty="0" smtClean="0"/>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2019</a:t>
            </a:r>
            <a:endParaRPr lang="en-US" dirty="0"/>
          </a:p>
        </p:txBody>
      </p:sp>
    </p:spTree>
    <p:extLst>
      <p:ext uri="{BB962C8B-B14F-4D97-AF65-F5344CB8AC3E}">
        <p14:creationId xmlns:p14="http://schemas.microsoft.com/office/powerpoint/2010/main" val="12215925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a:t>
            </a:r>
            <a:r>
              <a:rPr lang="en-US" altLang="zh-CN" dirty="0" err="1" smtClean="0"/>
              <a:t>Adhoc</a:t>
            </a:r>
            <a:r>
              <a:rPr lang="en-US" altLang="zh-CN" dirty="0" smtClean="0"/>
              <a:t> Time Slots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graphicFrame>
        <p:nvGraphicFramePr>
          <p:cNvPr id="8" name="Table 6"/>
          <p:cNvGraphicFramePr>
            <a:graphicFrameLocks noGrp="1"/>
          </p:cNvGraphicFramePr>
          <p:nvPr>
            <p:extLst>
              <p:ext uri="{D42A27DB-BD31-4B8C-83A1-F6EECF244321}">
                <p14:modId xmlns:p14="http://schemas.microsoft.com/office/powerpoint/2010/main" val="3625790666"/>
              </p:ext>
            </p:extLst>
          </p:nvPr>
        </p:nvGraphicFramePr>
        <p:xfrm>
          <a:off x="1219200" y="2286000"/>
          <a:ext cx="7302500" cy="2575560"/>
        </p:xfrm>
        <a:graphic>
          <a:graphicData uri="http://schemas.openxmlformats.org/drawingml/2006/table">
            <a:tbl>
              <a:tblPr firstRow="1" bandRow="1">
                <a:tableStyleId>{616DA210-FB5B-4158-B5E0-FEB733F419BA}</a:tableStyleId>
              </a:tblPr>
              <a:tblGrid>
                <a:gridCol w="990600"/>
                <a:gridCol w="1295400"/>
                <a:gridCol w="990600"/>
                <a:gridCol w="990600"/>
                <a:gridCol w="1013460"/>
                <a:gridCol w="878840"/>
                <a:gridCol w="1143000"/>
              </a:tblGrid>
              <a:tr h="495246">
                <a:tc>
                  <a:txBody>
                    <a:bodyPr/>
                    <a:lstStyle/>
                    <a:p>
                      <a:pPr algn="ctr"/>
                      <a:endParaRPr lang="en-US" dirty="0"/>
                    </a:p>
                  </a:txBody>
                  <a:tcPr/>
                </a:tc>
                <a:tc>
                  <a:txBody>
                    <a:bodyPr/>
                    <a:lstStyle/>
                    <a:p>
                      <a:pPr algn="ctr"/>
                      <a:r>
                        <a:rPr lang="en-US" dirty="0" smtClean="0"/>
                        <a:t>Monday</a:t>
                      </a:r>
                      <a:endParaRPr lang="en-US" dirty="0"/>
                    </a:p>
                  </a:txBody>
                  <a:tcPr/>
                </a:tc>
                <a:tc gridSpan="2">
                  <a:txBody>
                    <a:bodyPr/>
                    <a:lstStyle/>
                    <a:p>
                      <a:pPr algn="ctr"/>
                      <a:r>
                        <a:rPr lang="en-US" dirty="0" smtClean="0"/>
                        <a:t>Tuesday</a:t>
                      </a:r>
                      <a:endParaRPr lang="en-US" dirty="0"/>
                    </a:p>
                  </a:txBody>
                  <a:tcPr/>
                </a:tc>
                <a:tc hMerge="1">
                  <a:txBody>
                    <a:bodyPr/>
                    <a:lstStyle/>
                    <a:p>
                      <a:endParaRPr lang="zh-CN" altLang="en-US"/>
                    </a:p>
                  </a:txBody>
                  <a:tcPr/>
                </a:tc>
                <a:tc gridSpan="2">
                  <a:txBody>
                    <a:bodyPr/>
                    <a:lstStyle/>
                    <a:p>
                      <a:pPr algn="ctr"/>
                      <a:r>
                        <a:rPr lang="en-US" dirty="0" smtClean="0"/>
                        <a:t>Wednesday</a:t>
                      </a:r>
                      <a:endParaRPr lang="en-US" dirty="0"/>
                    </a:p>
                  </a:txBody>
                  <a:tcPr/>
                </a:tc>
                <a:tc hMerge="1">
                  <a:txBody>
                    <a:bodyPr/>
                    <a:lstStyle/>
                    <a:p>
                      <a:endParaRPr lang="zh-CN" altLang="en-US"/>
                    </a:p>
                  </a:txBody>
                  <a:tcPr/>
                </a:tc>
                <a:tc>
                  <a:txBody>
                    <a:bodyPr/>
                    <a:lstStyle/>
                    <a:p>
                      <a:pPr algn="ctr"/>
                      <a:r>
                        <a:rPr lang="en-US" dirty="0" smtClean="0"/>
                        <a:t>Thursday</a:t>
                      </a:r>
                      <a:endParaRPr lang="en-US" dirty="0"/>
                    </a:p>
                  </a:txBody>
                  <a:tcPr/>
                </a:tc>
              </a:tr>
              <a:tr h="457200">
                <a:tc>
                  <a:txBody>
                    <a:bodyPr/>
                    <a:lstStyle/>
                    <a:p>
                      <a:pPr algn="ctr"/>
                      <a:r>
                        <a:rPr lang="en-US" dirty="0" smtClean="0"/>
                        <a:t>AM 1</a:t>
                      </a:r>
                      <a:endParaRPr lang="en-US" dirty="0"/>
                    </a:p>
                  </a:txBody>
                  <a:tcPr/>
                </a:tc>
                <a:tc>
                  <a:txBody>
                    <a:bodyPr/>
                    <a:lstStyle/>
                    <a:p>
                      <a:pPr algn="ctr"/>
                      <a:endParaRPr lang="en-US" sz="1800" b="0" dirty="0"/>
                    </a:p>
                  </a:txBody>
                  <a:tcPr/>
                </a:tc>
                <a:tc>
                  <a:txBody>
                    <a:bodyPr/>
                    <a:lstStyle/>
                    <a:p>
                      <a:pPr algn="ctr"/>
                      <a:endParaRPr lang="en-US" sz="1800" b="0" dirty="0"/>
                    </a:p>
                  </a:txBody>
                  <a:tcPr/>
                </a:tc>
                <a:tc>
                  <a:txBody>
                    <a:bodyPr/>
                    <a:lstStyle/>
                    <a:p>
                      <a:endParaRPr lang="zh-CN" altLang="en-US" sz="1800" dirty="0"/>
                    </a:p>
                  </a:txBody>
                  <a:tcPr/>
                </a:tc>
                <a:tc gridSpan="2">
                  <a:txBody>
                    <a:bodyPr/>
                    <a:lstStyle/>
                    <a:p>
                      <a:pPr algn="ctr"/>
                      <a:endParaRPr lang="en-US" sz="1800" b="0" dirty="0"/>
                    </a:p>
                  </a:txBody>
                  <a:tcPr/>
                </a:tc>
                <a:tc hMerge="1">
                  <a:txBody>
                    <a:bodyPr/>
                    <a:lstStyle/>
                    <a:p>
                      <a:endParaRPr lang="zh-CN" altLang="en-US"/>
                    </a:p>
                  </a:txBody>
                  <a:tcPr/>
                </a:tc>
                <a:tc>
                  <a:txBody>
                    <a:bodyPr/>
                    <a:lstStyle/>
                    <a:p>
                      <a:pPr algn="ctr"/>
                      <a:r>
                        <a:rPr lang="en-US" sz="1800" b="0" dirty="0" smtClean="0"/>
                        <a:t>TGax</a:t>
                      </a:r>
                      <a:endParaRPr lang="en-US" sz="1800" b="0" dirty="0"/>
                    </a:p>
                  </a:txBody>
                  <a:tcPr/>
                </a:tc>
              </a:tr>
              <a:tr h="457200">
                <a:tc>
                  <a:txBody>
                    <a:bodyPr/>
                    <a:lstStyle/>
                    <a:p>
                      <a:pPr algn="ctr"/>
                      <a:r>
                        <a:rPr lang="en-US" dirty="0" smtClean="0"/>
                        <a:t>AM 2</a:t>
                      </a:r>
                      <a:endParaRPr lang="en-US" dirty="0"/>
                    </a:p>
                  </a:txBody>
                  <a:tcPr/>
                </a:tc>
                <a:tc>
                  <a:txBody>
                    <a:bodyPr/>
                    <a:lstStyle/>
                    <a:p>
                      <a:pPr algn="ctr"/>
                      <a:endParaRPr lang="en-US" sz="1800" b="0" dirty="0"/>
                    </a:p>
                  </a:txBody>
                  <a:tcPr/>
                </a:tc>
                <a:tc>
                  <a:txBody>
                    <a:bodyPr/>
                    <a:lstStyle/>
                    <a:p>
                      <a:pPr algn="ctr"/>
                      <a:r>
                        <a:rPr lang="en-US" sz="1800" b="1" dirty="0" smtClean="0"/>
                        <a:t>PHY</a:t>
                      </a:r>
                      <a:endParaRPr lang="en-US" sz="1800" b="1" dirty="0"/>
                    </a:p>
                  </a:txBody>
                  <a:tcPr/>
                </a:tc>
                <a:tc>
                  <a:txBody>
                    <a:bodyPr/>
                    <a:lstStyle/>
                    <a:p>
                      <a:pPr algn="ctr"/>
                      <a:r>
                        <a:rPr lang="en-US" sz="1800" b="0" dirty="0" smtClean="0"/>
                        <a:t>MAC</a:t>
                      </a:r>
                      <a:endParaRPr lang="en-US" sz="1800" b="0" dirty="0"/>
                    </a:p>
                  </a:txBody>
                  <a:tcPr/>
                </a:tc>
                <a:tc gridSpan="2">
                  <a:txBody>
                    <a:bodyPr/>
                    <a:lstStyle/>
                    <a:p>
                      <a:pPr algn="ctr"/>
                      <a:endParaRPr lang="en-US" sz="1800" b="0" dirty="0"/>
                    </a:p>
                  </a:txBody>
                  <a:tcPr/>
                </a:tc>
                <a:tc hMerge="1">
                  <a:txBody>
                    <a:bodyPr/>
                    <a:lstStyle/>
                    <a:p>
                      <a:endParaRPr lang="zh-CN" altLang="en-US"/>
                    </a:p>
                  </a:txBody>
                  <a:tcPr/>
                </a:tc>
                <a:tc>
                  <a:txBody>
                    <a:bodyPr/>
                    <a:lstStyle/>
                    <a:p>
                      <a:pPr algn="ctr"/>
                      <a:endParaRPr lang="en-US" sz="1800" b="0" dirty="0"/>
                    </a:p>
                  </a:txBody>
                  <a:tcPr/>
                </a:tc>
              </a:tr>
              <a:tr h="381000">
                <a:tc>
                  <a:txBody>
                    <a:bodyPr/>
                    <a:lstStyle/>
                    <a:p>
                      <a:pPr algn="ctr"/>
                      <a:r>
                        <a:rPr lang="en-US" dirty="0" smtClean="0"/>
                        <a:t>PM 1</a:t>
                      </a:r>
                      <a:endParaRPr lang="en-US" dirty="0"/>
                    </a:p>
                  </a:txBody>
                  <a:tcPr/>
                </a:tc>
                <a:tc>
                  <a:txBody>
                    <a:bodyPr/>
                    <a:lstStyle/>
                    <a:p>
                      <a:pPr algn="ctr"/>
                      <a:r>
                        <a:rPr lang="en-US" sz="1800" b="0" dirty="0" err="1" smtClean="0"/>
                        <a:t>TGax</a:t>
                      </a:r>
                      <a:endParaRPr lang="en-US" sz="1800" b="0" dirty="0"/>
                    </a:p>
                  </a:txBody>
                  <a:tcPr/>
                </a:tc>
                <a:tc gridSpan="2">
                  <a:txBody>
                    <a:bodyPr/>
                    <a:lstStyle/>
                    <a:p>
                      <a:pPr algn="ctr"/>
                      <a:endParaRPr lang="en-US" sz="1800" b="0" dirty="0"/>
                    </a:p>
                  </a:txBody>
                  <a:tcPr/>
                </a:tc>
                <a:tc hMerge="1">
                  <a:txBody>
                    <a:bodyPr/>
                    <a:lstStyle/>
                    <a:p>
                      <a:endParaRPr lang="zh-CN" altLang="en-US"/>
                    </a:p>
                  </a:txBody>
                  <a:tcPr/>
                </a:tc>
                <a:tc gridSpan="2">
                  <a:txBody>
                    <a:bodyPr/>
                    <a:lstStyle/>
                    <a:p>
                      <a:pPr algn="ctr"/>
                      <a:r>
                        <a:rPr lang="en-US" sz="1800" b="0" dirty="0" err="1" smtClean="0"/>
                        <a:t>TGax</a:t>
                      </a:r>
                      <a:endParaRPr lang="en-US" sz="1800" b="0" dirty="0"/>
                    </a:p>
                  </a:txBody>
                  <a:tcPr/>
                </a:tc>
                <a:tc hMerge="1">
                  <a:txBody>
                    <a:bodyPr/>
                    <a:lstStyle/>
                    <a:p>
                      <a:endParaRPr lang="zh-CN" altLang="en-US"/>
                    </a:p>
                  </a:txBody>
                  <a:tcPr/>
                </a:tc>
                <a:tc>
                  <a:txBody>
                    <a:bodyPr/>
                    <a:lstStyle/>
                    <a:p>
                      <a:pPr algn="ctr"/>
                      <a:r>
                        <a:rPr lang="en-US" sz="1800" b="0" dirty="0" err="1" smtClean="0"/>
                        <a:t>TGax</a:t>
                      </a:r>
                      <a:endParaRPr lang="en-US" sz="1800" b="0" dirty="0"/>
                    </a:p>
                  </a:txBody>
                  <a:tcPr/>
                </a:tc>
              </a:tr>
              <a:tr h="419154">
                <a:tc>
                  <a:txBody>
                    <a:bodyPr/>
                    <a:lstStyle/>
                    <a:p>
                      <a:pPr algn="ctr"/>
                      <a:r>
                        <a:rPr lang="en-US" dirty="0" smtClean="0"/>
                        <a:t>PM</a:t>
                      </a:r>
                      <a:r>
                        <a:rPr lang="en-US" baseline="0" dirty="0" smtClean="0"/>
                        <a:t> 2</a:t>
                      </a:r>
                      <a:endParaRPr lang="en-US" dirty="0"/>
                    </a:p>
                  </a:txBody>
                  <a:tcPr/>
                </a:tc>
                <a:tc>
                  <a:txBody>
                    <a:bodyPr/>
                    <a:lstStyle/>
                    <a:p>
                      <a:pPr algn="ctr"/>
                      <a:endParaRPr lang="en-US" sz="1800" b="0" dirty="0"/>
                    </a:p>
                  </a:txBody>
                  <a:tcPr/>
                </a:tc>
                <a:tc>
                  <a:txBody>
                    <a:bodyPr/>
                    <a:lstStyle/>
                    <a:p>
                      <a:pPr marL="0" algn="ctr" defTabSz="914400" rtl="0" eaLnBrk="1" latinLnBrk="0" hangingPunct="1"/>
                      <a:r>
                        <a:rPr lang="en-US" sz="1800" b="1" kern="1200" dirty="0" smtClean="0">
                          <a:solidFill>
                            <a:schemeClr val="tx1"/>
                          </a:solidFill>
                          <a:latin typeface="+mn-lt"/>
                          <a:ea typeface="+mn-ea"/>
                          <a:cs typeface="+mn-cs"/>
                        </a:rPr>
                        <a:t>PHY</a:t>
                      </a:r>
                      <a:endParaRPr lang="en-US" sz="1800" b="1" kern="1200" dirty="0">
                        <a:solidFill>
                          <a:schemeClr val="tx1"/>
                        </a:solidFill>
                        <a:latin typeface="+mn-lt"/>
                        <a:ea typeface="+mn-ea"/>
                        <a:cs typeface="+mn-cs"/>
                      </a:endParaRPr>
                    </a:p>
                  </a:txBody>
                  <a:tcPr/>
                </a:tc>
                <a:tc>
                  <a:txBody>
                    <a:bodyPr/>
                    <a:lstStyle/>
                    <a:p>
                      <a:pPr algn="ctr"/>
                      <a:r>
                        <a:rPr lang="en-US" sz="1800" b="0" dirty="0" smtClean="0"/>
                        <a:t>MAC</a:t>
                      </a:r>
                      <a:endParaRPr lang="en-US" sz="1800" b="0" dirty="0"/>
                    </a:p>
                  </a:txBody>
                  <a:tcPr/>
                </a:tc>
                <a:tc>
                  <a:txBody>
                    <a:bodyPr/>
                    <a:lstStyle/>
                    <a:p>
                      <a:pPr marL="0" algn="ctr" defTabSz="914400" rtl="0" eaLnBrk="1" latinLnBrk="0" hangingPunct="1"/>
                      <a:r>
                        <a:rPr lang="en-US" sz="1800" b="1" dirty="0" smtClean="0"/>
                        <a:t>PHY</a:t>
                      </a:r>
                      <a:endParaRPr lang="en-US" sz="1800" b="1" dirty="0"/>
                    </a:p>
                  </a:txBody>
                  <a:tcPr/>
                </a:tc>
                <a:tc>
                  <a:txBody>
                    <a:bodyPr/>
                    <a:lstStyle/>
                    <a:p>
                      <a:pPr marL="0" algn="ctr" defTabSz="914400" rtl="0" eaLnBrk="1" latinLnBrk="0" hangingPunct="1"/>
                      <a:r>
                        <a:rPr lang="en-US" sz="1800" b="0" dirty="0" smtClean="0"/>
                        <a:t>MAC</a:t>
                      </a:r>
                      <a:endParaRPr lang="en-US" sz="1800" b="0" dirty="0"/>
                    </a:p>
                  </a:txBody>
                  <a:tcPr/>
                </a:tc>
                <a:tc>
                  <a:txBody>
                    <a:bodyPr/>
                    <a:lstStyle/>
                    <a:p>
                      <a:endParaRPr lang="en-US" sz="1800" b="0" dirty="0"/>
                    </a:p>
                  </a:txBody>
                  <a:tcPr/>
                </a:tc>
              </a:tr>
              <a:tr h="349405">
                <a:tc>
                  <a:txBody>
                    <a:bodyPr/>
                    <a:lstStyle/>
                    <a:p>
                      <a:pPr algn="ctr"/>
                      <a:r>
                        <a:rPr lang="en-US" dirty="0" smtClean="0"/>
                        <a:t>EVE</a:t>
                      </a:r>
                      <a:endParaRPr lang="en-US" dirty="0"/>
                    </a:p>
                  </a:txBody>
                  <a:tcPr/>
                </a:tc>
                <a:tc>
                  <a:txBody>
                    <a:bodyPr/>
                    <a:lstStyle/>
                    <a:p>
                      <a:pPr algn="ctr"/>
                      <a:endParaRPr lang="en-US" sz="18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smtClean="0"/>
                    </a:p>
                  </a:txBody>
                  <a:tcPr/>
                </a:tc>
                <a:tc>
                  <a:txBody>
                    <a:bodyPr/>
                    <a:lstStyle/>
                    <a:p>
                      <a:endParaRPr lang="zh-CN" altLang="en-US" sz="1800"/>
                    </a:p>
                  </a:txBody>
                  <a:tcPr/>
                </a:tc>
                <a:tc gridSpan="2">
                  <a:txBody>
                    <a:bodyPr/>
                    <a:lstStyle/>
                    <a:p>
                      <a:pPr algn="ctr"/>
                      <a:endParaRPr lang="en-US" sz="1800" b="0" dirty="0"/>
                    </a:p>
                  </a:txBody>
                  <a:tcPr/>
                </a:tc>
                <a:tc hMerge="1">
                  <a:txBody>
                    <a:bodyPr/>
                    <a:lstStyle/>
                    <a:p>
                      <a:endParaRPr lang="zh-CN" altLang="en-US"/>
                    </a:p>
                  </a:txBody>
                  <a:tcPr/>
                </a:tc>
                <a:tc>
                  <a:txBody>
                    <a:bodyPr/>
                    <a:lstStyle/>
                    <a:p>
                      <a:pPr algn="ctr"/>
                      <a:endParaRPr lang="en-US" sz="1800" b="0" dirty="0"/>
                    </a:p>
                  </a:txBody>
                  <a:tcPr/>
                </a:tc>
              </a:tr>
            </a:tbl>
          </a:graphicData>
        </a:graphic>
      </p:graphicFrame>
      <p:sp>
        <p:nvSpPr>
          <p:cNvPr id="9" name="日期占位符 3"/>
          <p:cNvSpPr>
            <a:spLocks noGrp="1"/>
          </p:cNvSpPr>
          <p:nvPr>
            <p:ph type="dt" sz="half" idx="10"/>
          </p:nvPr>
        </p:nvSpPr>
        <p:spPr>
          <a:xfrm>
            <a:off x="696913" y="332601"/>
            <a:ext cx="951222" cy="276999"/>
          </a:xfrm>
        </p:spPr>
        <p:txBody>
          <a:bodyPr/>
          <a:lstStyle/>
          <a:p>
            <a:pPr>
              <a:defRPr/>
            </a:pPr>
            <a:r>
              <a:rPr lang="en-US" dirty="0" smtClean="0"/>
              <a:t>Mar 2019</a:t>
            </a:r>
            <a:endParaRPr lang="en-US" dirty="0"/>
          </a:p>
        </p:txBody>
      </p:sp>
    </p:spTree>
    <p:extLst>
      <p:ext uri="{BB962C8B-B14F-4D97-AF65-F5344CB8AC3E}">
        <p14:creationId xmlns:p14="http://schemas.microsoft.com/office/powerpoint/2010/main" val="17224408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Submissions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Box 8"/>
          <p:cNvSpPr txBox="1"/>
          <p:nvPr/>
        </p:nvSpPr>
        <p:spPr>
          <a:xfrm>
            <a:off x="1676400" y="1832020"/>
            <a:ext cx="5867400" cy="914399"/>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a:t>
            </a:r>
          </a:p>
          <a:p>
            <a:pPr marL="742950" lvl="1" indent="-285750">
              <a:buFont typeface="Arial" panose="020B0604020202020204" pitchFamily="34" charset="0"/>
              <a:buChar char="•"/>
            </a:pPr>
            <a:r>
              <a:rPr lang="en-US" sz="1600" b="1" dirty="0" smtClean="0">
                <a:solidFill>
                  <a:srgbClr val="FF0000"/>
                </a:solidFill>
              </a:rPr>
              <a:t>Docs in red color have been withdrawn.</a:t>
            </a:r>
          </a:p>
          <a:p>
            <a:pPr marL="742950" lvl="1" indent="-285750">
              <a:buFont typeface="Arial" panose="020B0604020202020204" pitchFamily="34" charset="0"/>
              <a:buChar char="•"/>
            </a:pPr>
            <a:r>
              <a:rPr lang="en-US" sz="1600" b="1" dirty="0" smtClean="0"/>
              <a:t>Docs in black color have NOT been presented.</a:t>
            </a:r>
          </a:p>
          <a:p>
            <a:pPr marL="742950" lvl="1" indent="-285750">
              <a:buFont typeface="Arial" panose="020B0604020202020204" pitchFamily="34" charset="0"/>
              <a:buChar char="•"/>
            </a:pPr>
            <a:r>
              <a:rPr lang="en-US" sz="1600" b="1" dirty="0" smtClean="0">
                <a:solidFill>
                  <a:srgbClr val="FFC000"/>
                </a:solidFill>
              </a:rPr>
              <a:t>Docs presented but need more discussion or deferred</a:t>
            </a:r>
            <a:endParaRPr lang="en-US" sz="1600" b="1" dirty="0">
              <a:solidFill>
                <a:srgbClr val="FFC000"/>
              </a:solidFill>
            </a:endParaRPr>
          </a:p>
        </p:txBody>
      </p:sp>
      <p:graphicFrame>
        <p:nvGraphicFramePr>
          <p:cNvPr id="10" name="Table 5"/>
          <p:cNvGraphicFramePr>
            <a:graphicFrameLocks noGrp="1"/>
          </p:cNvGraphicFramePr>
          <p:nvPr>
            <p:extLst>
              <p:ext uri="{D42A27DB-BD31-4B8C-83A1-F6EECF244321}">
                <p14:modId xmlns:p14="http://schemas.microsoft.com/office/powerpoint/2010/main" val="2117936743"/>
              </p:ext>
            </p:extLst>
          </p:nvPr>
        </p:nvGraphicFramePr>
        <p:xfrm>
          <a:off x="828675" y="3137695"/>
          <a:ext cx="7629525" cy="1952622"/>
        </p:xfrm>
        <a:graphic>
          <a:graphicData uri="http://schemas.openxmlformats.org/drawingml/2006/table">
            <a:tbl>
              <a:tblPr>
                <a:tableStyleId>{0E3FDE45-AF77-4B5C-9715-49D594BDF05E}</a:tableStyleId>
              </a:tblPr>
              <a:tblGrid>
                <a:gridCol w="990601"/>
                <a:gridCol w="3981449"/>
                <a:gridCol w="2657475"/>
              </a:tblGrid>
              <a:tr h="158352">
                <a:tc>
                  <a:txBody>
                    <a:bodyPr/>
                    <a:lstStyle/>
                    <a:p>
                      <a:pPr algn="ctr" fontAlgn="b"/>
                      <a:r>
                        <a:rPr lang="en-US" sz="1200" b="1" u="none" strike="noStrike" dirty="0">
                          <a:effectLst/>
                        </a:rPr>
                        <a:t>DCN</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b="1" u="none" strike="noStrike" dirty="0">
                          <a:effectLst/>
                        </a:rPr>
                        <a:t>Title</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b="1" u="none" strike="noStrike" dirty="0">
                          <a:effectLst/>
                        </a:rPr>
                        <a:t>Author</a:t>
                      </a:r>
                      <a:endParaRPr lang="en-US" sz="1200" b="1" i="0" u="none" strike="noStrike" dirty="0">
                        <a:solidFill>
                          <a:srgbClr val="FFFFFF"/>
                        </a:solidFill>
                        <a:effectLst/>
                        <a:latin typeface="Calibri" panose="020F0502020204030204" pitchFamily="34" charset="0"/>
                      </a:endParaRPr>
                    </a:p>
                  </a:txBody>
                  <a:tcPr marL="7617" marR="7617" marT="7617" marB="0" anchor="b"/>
                </a:tc>
              </a:tr>
              <a:tr h="185274">
                <a:tc>
                  <a:txBody>
                    <a:bodyPr/>
                    <a:lstStyle/>
                    <a:p>
                      <a:pPr algn="ctr" fontAlgn="t"/>
                      <a:r>
                        <a:rPr lang="en-US" sz="1200" u="none" strike="noStrike" dirty="0" smtClean="0">
                          <a:solidFill>
                            <a:srgbClr val="FFC000"/>
                          </a:solidFill>
                          <a:effectLst/>
                        </a:rPr>
                        <a:t>11-18/1774</a:t>
                      </a:r>
                      <a:endParaRPr lang="en-US" sz="1200" b="0" i="0" u="none" strike="noStrike" dirty="0">
                        <a:solidFill>
                          <a:srgbClr val="FFC000"/>
                        </a:solidFill>
                        <a:effectLst/>
                        <a:latin typeface="Calibri" panose="020F0502020204030204" pitchFamily="34" charset="0"/>
                      </a:endParaRPr>
                    </a:p>
                  </a:txBody>
                  <a:tcPr marL="9525" marR="9525" marT="9525" marB="0"/>
                </a:tc>
                <a:tc>
                  <a:txBody>
                    <a:bodyPr/>
                    <a:lstStyle/>
                    <a:p>
                      <a:pPr algn="l" fontAlgn="t"/>
                      <a:r>
                        <a:rPr lang="en-US" sz="1200" u="none" strike="noStrike" dirty="0">
                          <a:solidFill>
                            <a:srgbClr val="FFC000"/>
                          </a:solidFill>
                          <a:effectLst/>
                        </a:rPr>
                        <a:t>Resolution To CID 16624 (HESIGB)</a:t>
                      </a:r>
                      <a:endParaRPr lang="en-US" sz="1200" b="0" i="0" u="none" strike="noStrike" dirty="0">
                        <a:solidFill>
                          <a:srgbClr val="FFC000"/>
                        </a:solidFill>
                        <a:effectLst/>
                        <a:latin typeface="Calibri" panose="020F0502020204030204" pitchFamily="34" charset="0"/>
                      </a:endParaRPr>
                    </a:p>
                  </a:txBody>
                  <a:tcPr marL="9525" marR="9525" marT="9525" marB="0"/>
                </a:tc>
                <a:tc>
                  <a:txBody>
                    <a:bodyPr/>
                    <a:lstStyle/>
                    <a:p>
                      <a:pPr algn="l" fontAlgn="t"/>
                      <a:r>
                        <a:rPr lang="en-US" sz="1200" u="none" strike="noStrike" dirty="0">
                          <a:solidFill>
                            <a:srgbClr val="FFC000"/>
                          </a:solidFill>
                          <a:effectLst/>
                        </a:rPr>
                        <a:t>Brian Hart (Cisco Systems)</a:t>
                      </a:r>
                      <a:endParaRPr lang="en-US" sz="1200" b="0" i="0" u="none" strike="noStrike" dirty="0">
                        <a:solidFill>
                          <a:srgbClr val="FFC000"/>
                        </a:solidFill>
                        <a:effectLst/>
                        <a:latin typeface="Calibri" panose="020F0502020204030204" pitchFamily="34" charset="0"/>
                      </a:endParaRPr>
                    </a:p>
                  </a:txBody>
                  <a:tcPr marL="9525" marR="9525" marT="9525" marB="0"/>
                </a:tc>
              </a:tr>
              <a:tr h="185274">
                <a:tc>
                  <a:txBody>
                    <a:bodyPr/>
                    <a:lstStyle/>
                    <a:p>
                      <a:pPr algn="ctr" fontAlgn="t"/>
                      <a:r>
                        <a:rPr lang="en-US" sz="1200" u="none" strike="noStrike" dirty="0" smtClean="0">
                          <a:solidFill>
                            <a:srgbClr val="00B050"/>
                          </a:solidFill>
                          <a:effectLst/>
                        </a:rPr>
                        <a:t>11-19/0378</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200" u="none" strike="noStrike" dirty="0">
                          <a:solidFill>
                            <a:srgbClr val="00B050"/>
                          </a:solidFill>
                          <a:effectLst/>
                        </a:rPr>
                        <a:t>D4.0 CID20395 Unused Tone EVM</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200" u="none" strike="noStrike" dirty="0" err="1">
                          <a:solidFill>
                            <a:srgbClr val="00B050"/>
                          </a:solidFill>
                          <a:effectLst/>
                        </a:rPr>
                        <a:t>Youhan</a:t>
                      </a:r>
                      <a:r>
                        <a:rPr lang="en-US" sz="1200" u="none" strike="noStrike" dirty="0">
                          <a:solidFill>
                            <a:srgbClr val="00B050"/>
                          </a:solidFill>
                          <a:effectLst/>
                        </a:rPr>
                        <a:t> Kim (Qualcomm)</a:t>
                      </a:r>
                      <a:endParaRPr lang="en-US" sz="1200" b="0" i="0" u="none" strike="noStrike" dirty="0">
                        <a:solidFill>
                          <a:srgbClr val="00B050"/>
                        </a:solidFill>
                        <a:effectLst/>
                        <a:latin typeface="Calibri" panose="020F0502020204030204" pitchFamily="34" charset="0"/>
                      </a:endParaRPr>
                    </a:p>
                  </a:txBody>
                  <a:tcPr marL="9525" marR="9525" marT="9525" marB="0"/>
                </a:tc>
              </a:tr>
              <a:tr h="185274">
                <a:tc>
                  <a:txBody>
                    <a:bodyPr/>
                    <a:lstStyle/>
                    <a:p>
                      <a:pPr algn="ctr" fontAlgn="t"/>
                      <a:r>
                        <a:rPr lang="en-US" sz="1200" u="none" strike="noStrike" dirty="0" smtClean="0">
                          <a:solidFill>
                            <a:srgbClr val="00B050"/>
                          </a:solidFill>
                          <a:effectLst/>
                        </a:rPr>
                        <a:t>11-19/0379</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fr-FR" sz="1200" u="none" strike="noStrike" dirty="0">
                          <a:solidFill>
                            <a:srgbClr val="00B050"/>
                          </a:solidFill>
                          <a:effectLst/>
                        </a:rPr>
                        <a:t>D4.0 Comment Resolution - Part 1</a:t>
                      </a:r>
                      <a:endParaRPr lang="fr-FR"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200" u="none" strike="noStrike" dirty="0" err="1">
                          <a:solidFill>
                            <a:srgbClr val="00B050"/>
                          </a:solidFill>
                          <a:effectLst/>
                        </a:rPr>
                        <a:t>Youhan</a:t>
                      </a:r>
                      <a:r>
                        <a:rPr lang="en-US" sz="1200" u="none" strike="noStrike" dirty="0">
                          <a:solidFill>
                            <a:srgbClr val="00B050"/>
                          </a:solidFill>
                          <a:effectLst/>
                        </a:rPr>
                        <a:t> Kim (Qualcomm)</a:t>
                      </a:r>
                      <a:endParaRPr lang="en-US" sz="1200" b="0" i="0" u="none" strike="noStrike" dirty="0">
                        <a:solidFill>
                          <a:srgbClr val="00B050"/>
                        </a:solidFill>
                        <a:effectLst/>
                        <a:latin typeface="Calibri" panose="020F0502020204030204" pitchFamily="34" charset="0"/>
                      </a:endParaRPr>
                    </a:p>
                  </a:txBody>
                  <a:tcPr marL="9525" marR="9525" marT="9525" marB="0"/>
                </a:tc>
              </a:tr>
              <a:tr h="183688">
                <a:tc>
                  <a:txBody>
                    <a:bodyPr/>
                    <a:lstStyle/>
                    <a:p>
                      <a:pPr algn="ctr" fontAlgn="t"/>
                      <a:r>
                        <a:rPr lang="en-US" sz="1200" u="none" strike="noStrike" dirty="0" smtClean="0">
                          <a:solidFill>
                            <a:srgbClr val="00B050"/>
                          </a:solidFill>
                          <a:effectLst/>
                        </a:rPr>
                        <a:t>11-19/0385</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200" u="none" strike="noStrike" dirty="0">
                          <a:solidFill>
                            <a:srgbClr val="00B050"/>
                          </a:solidFill>
                          <a:effectLst/>
                        </a:rPr>
                        <a:t>Resolution for CIDs in 27.1.1</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200" u="none" strike="noStrike" dirty="0">
                          <a:solidFill>
                            <a:srgbClr val="00B050"/>
                          </a:solidFill>
                          <a:effectLst/>
                        </a:rPr>
                        <a:t>Sameer </a:t>
                      </a:r>
                      <a:r>
                        <a:rPr lang="en-US" sz="1200" u="none" strike="noStrike" dirty="0" err="1">
                          <a:solidFill>
                            <a:srgbClr val="00B050"/>
                          </a:solidFill>
                          <a:effectLst/>
                        </a:rPr>
                        <a:t>Vermani</a:t>
                      </a:r>
                      <a:r>
                        <a:rPr lang="en-US" sz="1200" u="none" strike="noStrike" dirty="0">
                          <a:solidFill>
                            <a:srgbClr val="00B050"/>
                          </a:solidFill>
                          <a:effectLst/>
                        </a:rPr>
                        <a:t> (Qualcomm)</a:t>
                      </a:r>
                      <a:endParaRPr lang="en-US" sz="1200" b="0" i="0" u="none" strike="noStrike" dirty="0">
                        <a:solidFill>
                          <a:srgbClr val="00B050"/>
                        </a:solidFill>
                        <a:effectLst/>
                        <a:latin typeface="Calibri" panose="020F0502020204030204" pitchFamily="34" charset="0"/>
                      </a:endParaRPr>
                    </a:p>
                  </a:txBody>
                  <a:tcPr marL="9525" marR="9525" marT="9525" marB="0"/>
                </a:tc>
              </a:tr>
              <a:tr h="185274">
                <a:tc>
                  <a:txBody>
                    <a:bodyPr/>
                    <a:lstStyle/>
                    <a:p>
                      <a:pPr algn="ctr" fontAlgn="t"/>
                      <a:r>
                        <a:rPr lang="en-US" sz="1200" u="none" strike="noStrike" dirty="0" smtClean="0">
                          <a:solidFill>
                            <a:srgbClr val="00B050"/>
                          </a:solidFill>
                          <a:effectLst/>
                        </a:rPr>
                        <a:t>11-19/0386</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200" u="none" strike="noStrike" dirty="0">
                          <a:solidFill>
                            <a:srgbClr val="00B050"/>
                          </a:solidFill>
                          <a:effectLst/>
                        </a:rPr>
                        <a:t>CR Disallowed </a:t>
                      </a:r>
                      <a:r>
                        <a:rPr lang="en-US" sz="1200" u="none" strike="noStrike" dirty="0" err="1">
                          <a:solidFill>
                            <a:srgbClr val="00B050"/>
                          </a:solidFill>
                          <a:effectLst/>
                        </a:rPr>
                        <a:t>Subchannels</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200" u="none" strike="noStrike" dirty="0">
                          <a:solidFill>
                            <a:srgbClr val="00B050"/>
                          </a:solidFill>
                          <a:effectLst/>
                        </a:rPr>
                        <a:t>Ron </a:t>
                      </a:r>
                      <a:r>
                        <a:rPr lang="en-US" sz="1200" u="none" strike="noStrike" dirty="0" err="1">
                          <a:solidFill>
                            <a:srgbClr val="00B050"/>
                          </a:solidFill>
                          <a:effectLst/>
                        </a:rPr>
                        <a:t>Porat</a:t>
                      </a:r>
                      <a:r>
                        <a:rPr lang="en-US" sz="1200" u="none" strike="noStrike" dirty="0">
                          <a:solidFill>
                            <a:srgbClr val="00B050"/>
                          </a:solidFill>
                          <a:effectLst/>
                        </a:rPr>
                        <a:t> (Broadcom)</a:t>
                      </a:r>
                      <a:endParaRPr lang="en-US" sz="1200" b="0" i="0" u="none" strike="noStrike" dirty="0">
                        <a:solidFill>
                          <a:srgbClr val="00B050"/>
                        </a:solidFill>
                        <a:effectLst/>
                        <a:latin typeface="Calibri" panose="020F0502020204030204" pitchFamily="34" charset="0"/>
                      </a:endParaRPr>
                    </a:p>
                  </a:txBody>
                  <a:tcPr marL="9525" marR="9525" marT="9525" marB="0"/>
                </a:tc>
              </a:tr>
              <a:tr h="185274">
                <a:tc>
                  <a:txBody>
                    <a:bodyPr/>
                    <a:lstStyle/>
                    <a:p>
                      <a:pPr algn="ctr" fontAlgn="b"/>
                      <a:r>
                        <a:rPr lang="en-US" sz="1200" u="none" strike="noStrike" dirty="0" smtClean="0">
                          <a:solidFill>
                            <a:srgbClr val="00B050"/>
                          </a:solidFill>
                          <a:effectLst/>
                        </a:rPr>
                        <a:t>11-19/0407</a:t>
                      </a:r>
                      <a:endParaRPr lang="en-US" sz="1200" b="0" i="0" u="none" strike="noStrike" dirty="0">
                        <a:solidFill>
                          <a:srgbClr val="00B050"/>
                        </a:solidFill>
                        <a:effectLst/>
                        <a:latin typeface="Calibri" panose="020F0502020204030204" pitchFamily="34" charset="0"/>
                      </a:endParaRPr>
                    </a:p>
                  </a:txBody>
                  <a:tcPr marL="9525" marR="9525" marT="9525" marB="0" anchor="b"/>
                </a:tc>
                <a:tc>
                  <a:txBody>
                    <a:bodyPr/>
                    <a:lstStyle/>
                    <a:p>
                      <a:pPr algn="l" fontAlgn="b"/>
                      <a:r>
                        <a:rPr lang="en-US" sz="1200" u="none" strike="noStrike" dirty="0">
                          <a:solidFill>
                            <a:srgbClr val="00B050"/>
                          </a:solidFill>
                          <a:effectLst/>
                        </a:rPr>
                        <a:t>comment-resolutions-</a:t>
                      </a:r>
                      <a:r>
                        <a:rPr lang="en-US" sz="1200" u="none" strike="noStrike" dirty="0" err="1">
                          <a:solidFill>
                            <a:srgbClr val="00B050"/>
                          </a:solidFill>
                          <a:effectLst/>
                        </a:rPr>
                        <a:t>phy</a:t>
                      </a:r>
                      <a:r>
                        <a:rPr lang="en-US" sz="1200" u="none" strike="noStrike" dirty="0">
                          <a:solidFill>
                            <a:srgbClr val="00B050"/>
                          </a:solidFill>
                          <a:effectLst/>
                        </a:rPr>
                        <a:t>-XVECTOR</a:t>
                      </a:r>
                      <a:endParaRPr lang="en-US" sz="1200" b="0" i="0" u="none" strike="noStrike" dirty="0">
                        <a:solidFill>
                          <a:srgbClr val="00B050"/>
                        </a:solidFill>
                        <a:effectLst/>
                        <a:latin typeface="Calibri" panose="020F0502020204030204" pitchFamily="34" charset="0"/>
                      </a:endParaRPr>
                    </a:p>
                  </a:txBody>
                  <a:tcPr marL="9525" marR="9525" marT="9525" marB="0" anchor="b"/>
                </a:tc>
                <a:tc>
                  <a:txBody>
                    <a:bodyPr/>
                    <a:lstStyle/>
                    <a:p>
                      <a:pPr algn="l" fontAlgn="b"/>
                      <a:r>
                        <a:rPr lang="en-US" sz="1200" u="none" strike="noStrike" dirty="0">
                          <a:solidFill>
                            <a:srgbClr val="00B050"/>
                          </a:solidFill>
                          <a:effectLst/>
                        </a:rPr>
                        <a:t>Bo Sun (ZTE)</a:t>
                      </a:r>
                      <a:endParaRPr lang="en-US" sz="1200" b="0" i="0" u="none" strike="noStrike" dirty="0">
                        <a:solidFill>
                          <a:srgbClr val="00B050"/>
                        </a:solidFill>
                        <a:effectLst/>
                        <a:latin typeface="Calibri" panose="020F0502020204030204" pitchFamily="34" charset="0"/>
                      </a:endParaRPr>
                    </a:p>
                  </a:txBody>
                  <a:tcPr marL="9525" marR="9525" marT="9525" marB="0" anchor="b"/>
                </a:tc>
              </a:tr>
              <a:tr h="185274">
                <a:tc>
                  <a:txBody>
                    <a:bodyPr/>
                    <a:lstStyle/>
                    <a:p>
                      <a:pPr algn="ctr" fontAlgn="t"/>
                      <a:r>
                        <a:rPr lang="en-US" sz="1200" u="none" strike="noStrike" dirty="0" smtClean="0">
                          <a:effectLst/>
                        </a:rPr>
                        <a:t>11-19/0422</a:t>
                      </a:r>
                      <a:endParaRPr lang="en-US" sz="12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200" u="none" strike="noStrike" dirty="0">
                          <a:effectLst/>
                        </a:rPr>
                        <a:t>CR_CID_21497_21501_21502</a:t>
                      </a:r>
                      <a:endParaRPr lang="en-US" sz="12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200" u="none" strike="noStrike" dirty="0" err="1">
                          <a:effectLst/>
                        </a:rPr>
                        <a:t>Xiaogang</a:t>
                      </a:r>
                      <a:r>
                        <a:rPr lang="en-US" sz="1200" u="none" strike="noStrike" dirty="0">
                          <a:effectLst/>
                        </a:rPr>
                        <a:t> Chen (Intel)</a:t>
                      </a:r>
                      <a:endParaRPr lang="en-US" sz="1200" b="0" i="0" u="none" strike="noStrike" dirty="0">
                        <a:solidFill>
                          <a:srgbClr val="000000"/>
                        </a:solidFill>
                        <a:effectLst/>
                        <a:latin typeface="Calibri" panose="020F0502020204030204" pitchFamily="34" charset="0"/>
                      </a:endParaRPr>
                    </a:p>
                  </a:txBody>
                  <a:tcPr marL="9525" marR="9525" marT="9525" marB="0"/>
                </a:tc>
              </a:tr>
              <a:tr h="185274">
                <a:tc>
                  <a:txBody>
                    <a:bodyPr/>
                    <a:lstStyle/>
                    <a:p>
                      <a:pPr marL="0" algn="l" defTabSz="914400" rtl="0" eaLnBrk="1" fontAlgn="b" latinLnBrk="0" hangingPunct="1"/>
                      <a:endParaRPr lang="en-US" altLang="zh-CN" sz="12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endParaRPr lang="en-US" sz="12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endParaRPr lang="en-US" sz="1200" u="none" strike="noStrike" kern="1200" dirty="0">
                        <a:solidFill>
                          <a:srgbClr val="00B050"/>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endParaRPr lang="en-US" altLang="zh-CN" sz="1400" u="none" strike="noStrike" kern="1200" dirty="0">
                        <a:solidFill>
                          <a:srgbClr val="FFC000"/>
                        </a:solidFill>
                        <a:effectLst/>
                        <a:latin typeface="+mn-lt"/>
                        <a:ea typeface="+mn-ea"/>
                        <a:cs typeface="+mn-cs"/>
                      </a:endParaRPr>
                    </a:p>
                  </a:txBody>
                  <a:tcPr marL="9525" marR="9525" marT="9525" marB="0" anchor="ctr"/>
                </a:tc>
                <a:tc>
                  <a:txBody>
                    <a:bodyPr/>
                    <a:lstStyle/>
                    <a:p>
                      <a:pPr marL="0" algn="l" defTabSz="914400" rtl="0" eaLnBrk="1" fontAlgn="b" latinLnBrk="0" hangingPunct="1"/>
                      <a:endParaRPr lang="en-US" sz="1400" u="none" strike="noStrike" kern="1200" dirty="0">
                        <a:solidFill>
                          <a:srgbClr val="FFC000"/>
                        </a:solidFill>
                        <a:effectLst/>
                        <a:latin typeface="+mn-lt"/>
                        <a:ea typeface="+mn-ea"/>
                        <a:cs typeface="+mn-cs"/>
                      </a:endParaRPr>
                    </a:p>
                  </a:txBody>
                  <a:tcPr marL="9525" marR="9525" marT="9525" marB="0" anchor="ctr"/>
                </a:tc>
                <a:tc>
                  <a:txBody>
                    <a:bodyPr/>
                    <a:lstStyle/>
                    <a:p>
                      <a:pPr marL="0" algn="l" defTabSz="914400" rtl="0" eaLnBrk="1" fontAlgn="b" latinLnBrk="0" hangingPunct="1"/>
                      <a:endParaRPr lang="en-US" sz="1400" u="none" strike="noStrike" kern="1200" dirty="0">
                        <a:solidFill>
                          <a:srgbClr val="FFC000"/>
                        </a:solidFill>
                        <a:effectLst/>
                        <a:latin typeface="+mn-lt"/>
                        <a:ea typeface="+mn-ea"/>
                        <a:cs typeface="+mn-cs"/>
                      </a:endParaRPr>
                    </a:p>
                  </a:txBody>
                  <a:tcPr marL="9525" marR="9525" marT="9525" marB="0" anchor="ctr"/>
                </a:tc>
              </a:tr>
            </a:tbl>
          </a:graphicData>
        </a:graphic>
      </p:graphicFrame>
      <p:sp>
        <p:nvSpPr>
          <p:cNvPr id="8" name="日期占位符 3"/>
          <p:cNvSpPr>
            <a:spLocks noGrp="1"/>
          </p:cNvSpPr>
          <p:nvPr>
            <p:ph type="dt" sz="half" idx="10"/>
          </p:nvPr>
        </p:nvSpPr>
        <p:spPr>
          <a:xfrm>
            <a:off x="696913" y="332601"/>
            <a:ext cx="951222" cy="276999"/>
          </a:xfrm>
        </p:spPr>
        <p:txBody>
          <a:bodyPr/>
          <a:lstStyle/>
          <a:p>
            <a:pPr>
              <a:defRPr/>
            </a:pPr>
            <a:r>
              <a:rPr lang="en-US" dirty="0" smtClean="0"/>
              <a:t>Mar 2019</a:t>
            </a:r>
            <a:endParaRPr lang="en-US" dirty="0"/>
          </a:p>
        </p:txBody>
      </p:sp>
    </p:spTree>
    <p:extLst>
      <p:ext uri="{BB962C8B-B14F-4D97-AF65-F5344CB8AC3E}">
        <p14:creationId xmlns:p14="http://schemas.microsoft.com/office/powerpoint/2010/main" val="25509895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1 (</a:t>
            </a:r>
            <a:r>
              <a:rPr lang="en-US" altLang="zh-CN" dirty="0" err="1" smtClean="0"/>
              <a:t>cr</a:t>
            </a:r>
            <a:r>
              <a:rPr lang="en-US" altLang="zh-CN" dirty="0" smtClean="0"/>
              <a:t>, 11-19/0378r3)</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CID 20395 and the corresponding modification proposal to IEEE P802.11ax D4.0 as in 11-19/0378r3</a:t>
            </a:r>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2019</a:t>
            </a:r>
            <a:endParaRPr lang="en-US" dirty="0"/>
          </a:p>
        </p:txBody>
      </p:sp>
    </p:spTree>
    <p:extLst>
      <p:ext uri="{BB962C8B-B14F-4D97-AF65-F5344CB8AC3E}">
        <p14:creationId xmlns:p14="http://schemas.microsoft.com/office/powerpoint/2010/main" val="21076444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2 (</a:t>
            </a:r>
            <a:r>
              <a:rPr lang="en-US" altLang="zh-CN" dirty="0" err="1" smtClean="0"/>
              <a:t>cr</a:t>
            </a:r>
            <a:r>
              <a:rPr lang="en-US" altLang="zh-CN" dirty="0" smtClean="0"/>
              <a:t>, 11-19/0379r1)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and the corresponding modification proposal to IEEE P802.11ax D4.0 as in 11-19/0379r1</a:t>
            </a:r>
          </a:p>
          <a:p>
            <a:pPr lvl="1"/>
            <a:r>
              <a:rPr lang="en-US" altLang="zh-CN" dirty="0" smtClean="0"/>
              <a:t>CID </a:t>
            </a:r>
            <a:r>
              <a:rPr lang="en-GB" altLang="zh-CN" dirty="0"/>
              <a:t>21209, 21421, 20665, 21386, 20635, 21387, 20096, 21428, 20379, 21217, 20089, </a:t>
            </a:r>
            <a:r>
              <a:rPr lang="en-GB" altLang="zh-CN" dirty="0" smtClean="0"/>
              <a:t>20148</a:t>
            </a:r>
            <a:r>
              <a:rPr lang="en-GB" altLang="zh-CN" dirty="0"/>
              <a:t>, 20149, 20360, 20986</a:t>
            </a:r>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2019</a:t>
            </a:r>
            <a:endParaRPr lang="en-US" dirty="0"/>
          </a:p>
        </p:txBody>
      </p:sp>
    </p:spTree>
    <p:extLst>
      <p:ext uri="{BB962C8B-B14F-4D97-AF65-F5344CB8AC3E}">
        <p14:creationId xmlns:p14="http://schemas.microsoft.com/office/powerpoint/2010/main" val="16522512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3 (Informative, non-</a:t>
            </a:r>
            <a:r>
              <a:rPr lang="en-US" altLang="zh-CN" dirty="0" err="1" smtClean="0"/>
              <a:t>cr</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dirty="0" smtClean="0"/>
              <a:t>Do you support defining equation for punctured </a:t>
            </a:r>
            <a:r>
              <a:rPr lang="en-US" altLang="zh-CN" dirty="0" err="1" smtClean="0"/>
              <a:t>Non_HT</a:t>
            </a:r>
            <a:r>
              <a:rPr lang="en-US" altLang="zh-CN" dirty="0" smtClean="0"/>
              <a:t> dup in clause 21 or clause 27</a:t>
            </a:r>
          </a:p>
          <a:p>
            <a:r>
              <a:rPr lang="en-US" altLang="zh-CN" dirty="0" smtClean="0"/>
              <a:t>A: clause 21    	4</a:t>
            </a:r>
          </a:p>
          <a:p>
            <a:r>
              <a:rPr lang="en-US" altLang="zh-CN" dirty="0" smtClean="0"/>
              <a:t>B: clause 27	24</a:t>
            </a:r>
            <a:endParaRPr lang="zh-CN" altLang="en-US" dirty="0"/>
          </a:p>
        </p:txBody>
      </p:sp>
      <p:sp>
        <p:nvSpPr>
          <p:cNvPr id="4" name="日期占位符 3"/>
          <p:cNvSpPr>
            <a:spLocks noGrp="1"/>
          </p:cNvSpPr>
          <p:nvPr>
            <p:ph type="dt" sz="half" idx="10"/>
          </p:nvPr>
        </p:nvSpPr>
        <p:spPr/>
        <p:txBody>
          <a:bodyPr/>
          <a:lstStyle/>
          <a:p>
            <a:pPr>
              <a:defRPr/>
            </a:pPr>
            <a:r>
              <a:rPr lang="en-US" smtClean="0"/>
              <a:t>Sep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extLst>
      <p:ext uri="{BB962C8B-B14F-4D97-AF65-F5344CB8AC3E}">
        <p14:creationId xmlns:p14="http://schemas.microsoft.com/office/powerpoint/2010/main" val="1338651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4 (</a:t>
            </a:r>
            <a:r>
              <a:rPr lang="en-US" altLang="zh-CN" dirty="0" err="1" smtClean="0"/>
              <a:t>cr</a:t>
            </a:r>
            <a:r>
              <a:rPr lang="en-US" altLang="zh-CN" dirty="0" smtClean="0"/>
              <a:t>, 11-19/0386r1)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and the corresponding modification proposal to IEEE P802.11ax D4.0 as in 11-19/0386r1</a:t>
            </a:r>
          </a:p>
          <a:p>
            <a:pPr lvl="1"/>
            <a:r>
              <a:rPr lang="en-US" altLang="zh-CN" dirty="0" smtClean="0"/>
              <a:t>CID </a:t>
            </a:r>
            <a:r>
              <a:rPr lang="en-GB" altLang="zh-CN" dirty="0"/>
              <a:t>20164, 21324, </a:t>
            </a:r>
            <a:r>
              <a:rPr lang="en-GB" altLang="zh-CN" dirty="0" smtClean="0"/>
              <a:t>21498</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2019</a:t>
            </a:r>
            <a:endParaRPr lang="en-US" dirty="0"/>
          </a:p>
        </p:txBody>
      </p:sp>
    </p:spTree>
    <p:extLst>
      <p:ext uri="{BB962C8B-B14F-4D97-AF65-F5344CB8AC3E}">
        <p14:creationId xmlns:p14="http://schemas.microsoft.com/office/powerpoint/2010/main" val="4903619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5 (</a:t>
            </a:r>
            <a:r>
              <a:rPr lang="en-US" altLang="zh-CN" dirty="0" err="1" smtClean="0"/>
              <a:t>cr</a:t>
            </a:r>
            <a:r>
              <a:rPr lang="en-US" altLang="zh-CN" dirty="0" smtClean="0"/>
              <a:t>, 11-19/0385r2)</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and the corresponding modification proposal to IEEE P802.11ax D4.0 as in 11-19/0385r2</a:t>
            </a:r>
          </a:p>
          <a:p>
            <a:pPr lvl="1"/>
            <a:r>
              <a:rPr lang="en-US" altLang="zh-CN" dirty="0" smtClean="0"/>
              <a:t>CID </a:t>
            </a:r>
            <a:r>
              <a:rPr lang="en-GB" altLang="zh-CN" dirty="0"/>
              <a:t>20095, 20695, 21146, 21359, 21377, 21379, 21380, 21555</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2019</a:t>
            </a:r>
            <a:endParaRPr lang="en-US" dirty="0"/>
          </a:p>
        </p:txBody>
      </p:sp>
    </p:spTree>
    <p:extLst>
      <p:ext uri="{BB962C8B-B14F-4D97-AF65-F5344CB8AC3E}">
        <p14:creationId xmlns:p14="http://schemas.microsoft.com/office/powerpoint/2010/main" val="15629065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6 (</a:t>
            </a:r>
            <a:r>
              <a:rPr lang="en-US" altLang="zh-CN" dirty="0" err="1" smtClean="0"/>
              <a:t>cr</a:t>
            </a:r>
            <a:r>
              <a:rPr lang="en-US" altLang="zh-CN" dirty="0" smtClean="0"/>
              <a:t>, 11-19/0407r2)</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and the corresponding modification proposal to IEEE P802.11ax D4.0 as in 11-19/0407r2</a:t>
            </a:r>
          </a:p>
          <a:p>
            <a:pPr lvl="1"/>
            <a:r>
              <a:rPr lang="en-US" altLang="zh-CN" dirty="0" smtClean="0"/>
              <a:t>CID </a:t>
            </a:r>
            <a:r>
              <a:rPr lang="en-GB" altLang="zh-CN" dirty="0"/>
              <a:t>20477, 20557, 20707, </a:t>
            </a:r>
            <a:r>
              <a:rPr lang="en-GB" altLang="zh-CN" dirty="0" smtClean="0"/>
              <a:t>20726</a:t>
            </a:r>
            <a:r>
              <a:rPr lang="en-GB" altLang="zh-CN" dirty="0"/>
              <a:t>, 20731, 20775, 20787, 20894, 20899, 21020, 21025, </a:t>
            </a:r>
            <a:r>
              <a:rPr lang="en-GB" altLang="zh-CN" dirty="0" smtClean="0"/>
              <a:t>21363</a:t>
            </a:r>
            <a:r>
              <a:rPr lang="en-GB" altLang="zh-CN" dirty="0"/>
              <a:t>, 21382, </a:t>
            </a:r>
            <a:r>
              <a:rPr lang="en-GB" altLang="zh-CN" dirty="0" smtClean="0"/>
              <a:t>21384</a:t>
            </a:r>
            <a:r>
              <a:rPr lang="en-GB" altLang="zh-CN" dirty="0"/>
              <a:t>, </a:t>
            </a:r>
            <a:r>
              <a:rPr lang="en-GB" altLang="zh-CN" dirty="0" smtClean="0"/>
              <a:t>21407</a:t>
            </a:r>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2019</a:t>
            </a:r>
            <a:endParaRPr lang="en-US" dirty="0"/>
          </a:p>
        </p:txBody>
      </p:sp>
    </p:spTree>
    <p:extLst>
      <p:ext uri="{BB962C8B-B14F-4D97-AF65-F5344CB8AC3E}">
        <p14:creationId xmlns:p14="http://schemas.microsoft.com/office/powerpoint/2010/main" val="15428145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Meeting</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8" name="Content Placeholder 2"/>
          <p:cNvSpPr>
            <a:spLocks noGrp="1"/>
          </p:cNvSpPr>
          <p:nvPr>
            <p:ph idx="1"/>
          </p:nvPr>
        </p:nvSpPr>
        <p:spPr>
          <a:xfrm>
            <a:off x="533400" y="2971800"/>
            <a:ext cx="8305800" cy="3124200"/>
          </a:xfrm>
        </p:spPr>
        <p:txBody>
          <a:bodyPr/>
          <a:lstStyle/>
          <a:p>
            <a:pPr algn="ctr">
              <a:lnSpc>
                <a:spcPct val="90000"/>
              </a:lnSpc>
              <a:buFontTx/>
              <a:buNone/>
            </a:pPr>
            <a:r>
              <a:rPr lang="en-US" altLang="en-US" sz="3200" dirty="0" smtClean="0">
                <a:latin typeface="Arial" pitchFamily="34" charset="0"/>
              </a:rPr>
              <a:t>Vancouver, Canada</a:t>
            </a:r>
          </a:p>
          <a:p>
            <a:pPr algn="ctr">
              <a:lnSpc>
                <a:spcPct val="90000"/>
              </a:lnSpc>
              <a:buFontTx/>
              <a:buNone/>
            </a:pPr>
            <a:r>
              <a:rPr lang="en-US" altLang="en-US" sz="3200" dirty="0" smtClean="0">
                <a:latin typeface="Arial" pitchFamily="34" charset="0"/>
              </a:rPr>
              <a:t>Mar 10-15, 2019</a:t>
            </a:r>
          </a:p>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 name="日期占位符 3"/>
          <p:cNvSpPr>
            <a:spLocks noGrp="1"/>
          </p:cNvSpPr>
          <p:nvPr>
            <p:ph type="dt" sz="half" idx="10"/>
          </p:nvPr>
        </p:nvSpPr>
        <p:spPr>
          <a:xfrm>
            <a:off x="696913" y="332601"/>
            <a:ext cx="951222" cy="276999"/>
          </a:xfrm>
        </p:spPr>
        <p:txBody>
          <a:bodyPr/>
          <a:lstStyle/>
          <a:p>
            <a:pPr>
              <a:defRPr/>
            </a:pPr>
            <a:r>
              <a:rPr lang="en-US" dirty="0" smtClean="0"/>
              <a:t>Mar 2019</a:t>
            </a:r>
            <a:endParaRPr lang="en-US" dirty="0"/>
          </a:p>
        </p:txBody>
      </p:sp>
    </p:spTree>
    <p:extLst>
      <p:ext uri="{BB962C8B-B14F-4D97-AF65-F5344CB8AC3E}">
        <p14:creationId xmlns:p14="http://schemas.microsoft.com/office/powerpoint/2010/main" val="2351857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Patent Policy and Other Guidelines</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Following 5 slides</a:t>
            </a:r>
            <a:endParaRPr lang="zh-CN" altLang="en-US" dirty="0"/>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2019</a:t>
            </a:r>
            <a:endParaRPr lang="en-US" dirty="0"/>
          </a:p>
        </p:txBody>
      </p:sp>
    </p:spTree>
    <p:extLst>
      <p:ext uri="{BB962C8B-B14F-4D97-AF65-F5344CB8AC3E}">
        <p14:creationId xmlns:p14="http://schemas.microsoft.com/office/powerpoint/2010/main" val="3591691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sz="2800" u="sng" dirty="0" smtClean="0">
                <a:solidFill>
                  <a:schemeClr val="accent2"/>
                </a:solidFill>
              </a:rPr>
              <a:t>Participants, Patents, and Duty to Inform</a:t>
            </a:r>
            <a:endParaRPr lang="zh-CN" altLang="en-US" sz="2800" dirty="0"/>
          </a:p>
        </p:txBody>
      </p:sp>
      <p:sp>
        <p:nvSpPr>
          <p:cNvPr id="8"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smtClean="0">
                <a:solidFill>
                  <a:schemeClr val="accent2"/>
                </a:solidFill>
              </a:rPr>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a:p>
            <a:pPr>
              <a:lnSpc>
                <a:spcPct val="80000"/>
              </a:lnSpc>
              <a:spcAft>
                <a:spcPct val="30000"/>
              </a:spcAft>
              <a:buFontTx/>
              <a:buNone/>
            </a:pPr>
            <a:endParaRPr lang="en-US" altLang="en-US" sz="1200" dirty="0" smtClean="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#1</a:t>
            </a:r>
            <a:endParaRPr lang="en-US" altLang="en-US" sz="2400" dirty="0"/>
          </a:p>
        </p:txBody>
      </p:sp>
      <p:sp>
        <p:nvSpPr>
          <p:cNvPr id="11" name="日期占位符 3"/>
          <p:cNvSpPr>
            <a:spLocks noGrp="1"/>
          </p:cNvSpPr>
          <p:nvPr>
            <p:ph type="dt" sz="half" idx="10"/>
          </p:nvPr>
        </p:nvSpPr>
        <p:spPr>
          <a:xfrm>
            <a:off x="696913" y="332601"/>
            <a:ext cx="951222" cy="276999"/>
          </a:xfrm>
        </p:spPr>
        <p:txBody>
          <a:bodyPr/>
          <a:lstStyle/>
          <a:p>
            <a:pPr>
              <a:defRPr/>
            </a:pPr>
            <a:r>
              <a:rPr lang="en-US" dirty="0" smtClean="0"/>
              <a:t>Mar 2019</a:t>
            </a:r>
            <a:endParaRPr lang="en-US" dirty="0"/>
          </a:p>
        </p:txBody>
      </p:sp>
    </p:spTree>
    <p:extLst>
      <p:ext uri="{BB962C8B-B14F-4D97-AF65-F5344CB8AC3E}">
        <p14:creationId xmlns:p14="http://schemas.microsoft.com/office/powerpoint/2010/main" val="735480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GB" altLang="en-US" sz="2800" u="sng" dirty="0" smtClean="0">
                <a:solidFill>
                  <a:schemeClr val="accent2"/>
                </a:solidFill>
              </a:rPr>
              <a:t>Patent Related Links</a:t>
            </a:r>
            <a:endParaRPr lang="zh-CN" altLang="en-US" sz="2800" dirty="0"/>
          </a:p>
        </p:txBody>
      </p:sp>
      <p:sp>
        <p:nvSpPr>
          <p:cNvPr id="8"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dirty="0" smtClean="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dirty="0" smtClean="0">
                <a:solidFill>
                  <a:srgbClr val="262699"/>
                </a:solidFill>
                <a:cs typeface="Times New Roman" pitchFamily="18" charset="0"/>
              </a:rPr>
              <a:t>Patent Policy is stated in these sources:</a:t>
            </a:r>
          </a:p>
          <a:p>
            <a:pPr lvl="1">
              <a:lnSpc>
                <a:spcPct val="90000"/>
              </a:lnSpc>
              <a:buNone/>
            </a:pPr>
            <a:r>
              <a:rPr lang="en-GB" altLang="en-US" sz="2400" dirty="0" smtClean="0">
                <a:solidFill>
                  <a:srgbClr val="262699"/>
                </a:solidFill>
              </a:rPr>
              <a:t>		IEEE-SA Standards Boards Bylaws</a:t>
            </a:r>
          </a:p>
          <a:p>
            <a:pPr lvl="1">
              <a:lnSpc>
                <a:spcPct val="90000"/>
              </a:lnSpc>
              <a:buNone/>
            </a:pPr>
            <a:r>
              <a:rPr lang="en-US" altLang="en-US" sz="2100" dirty="0" smtClean="0">
                <a:solidFill>
                  <a:srgbClr val="262699"/>
                </a:solidFill>
              </a:rPr>
              <a:t>		</a:t>
            </a:r>
            <a:r>
              <a:rPr lang="en-US" altLang="en-US" sz="2100" i="1" dirty="0" smtClean="0">
                <a:solidFill>
                  <a:srgbClr val="262699"/>
                </a:solidFill>
              </a:rPr>
              <a:t>http://standards.ieee.org/develop/policies/bylaws/sect6-7.html#6</a:t>
            </a:r>
          </a:p>
          <a:p>
            <a:pPr lvl="1">
              <a:lnSpc>
                <a:spcPct val="90000"/>
              </a:lnSpc>
              <a:buNone/>
            </a:pPr>
            <a:r>
              <a:rPr lang="en-GB" altLang="en-US" sz="2400" dirty="0" smtClean="0">
                <a:solidFill>
                  <a:srgbClr val="262699"/>
                </a:solidFill>
              </a:rPr>
              <a:t>		IEEE-SA Standards Board Operations Manual</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http://standards.ieee.org/develop/policies/opman/sect6.html#6.3</a:t>
            </a:r>
            <a:endParaRPr lang="en-US" altLang="en-US" sz="2400" dirty="0" smtClean="0">
              <a:solidFill>
                <a:srgbClr val="262699"/>
              </a:solidFill>
            </a:endParaRPr>
          </a:p>
          <a:p>
            <a:pPr lvl="1">
              <a:lnSpc>
                <a:spcPct val="90000"/>
              </a:lnSpc>
              <a:buNone/>
            </a:pPr>
            <a:r>
              <a:rPr lang="en-US" altLang="en-US" sz="2400" dirty="0" smtClean="0">
                <a:solidFill>
                  <a:srgbClr val="262699"/>
                </a:solidFill>
                <a:cs typeface="Times New Roman" pitchFamily="18" charset="0"/>
              </a:rPr>
              <a:t>Material about the patent policy is available at</a:t>
            </a:r>
            <a:r>
              <a:rPr lang="en-US" altLang="en-US" sz="2400" dirty="0" smtClean="0">
                <a:solidFill>
                  <a:srgbClr val="262699"/>
                </a:solidFill>
              </a:rPr>
              <a:t> </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http://standards.ieee.org/about/sasb/patcom/materials.html</a:t>
            </a:r>
            <a:endParaRPr lang="en-US" altLang="en-US" sz="1200" dirty="0" smtClean="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#2</a:t>
            </a:r>
            <a:endParaRPr lang="en-US" altLang="en-US" sz="2400" dirty="0"/>
          </a:p>
        </p:txBody>
      </p:sp>
      <p:sp>
        <p:nvSpPr>
          <p:cNvPr id="10"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dirty="0">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itchFamily="34" charset="0"/>
            </a:endParaRPr>
          </a:p>
          <a:p>
            <a:pPr algn="ctr">
              <a:lnSpc>
                <a:spcPct val="80000"/>
              </a:lnSpc>
              <a:spcBef>
                <a:spcPct val="20000"/>
              </a:spcBef>
              <a:buClr>
                <a:srgbClr val="CC3300"/>
              </a:buClr>
              <a:buSzPct val="50000"/>
            </a:pPr>
            <a:r>
              <a:rPr lang="en-US" altLang="en-US" b="1" dirty="0">
                <a:solidFill>
                  <a:srgbClr val="000099"/>
                </a:solidFill>
                <a:latin typeface="Arial" pitchFamily="34" charset="0"/>
              </a:rPr>
              <a:t>This slide set is available at https://development.standards.ieee.org/myproject/Public/mytools/mob/slideset.ppt</a:t>
            </a:r>
          </a:p>
        </p:txBody>
      </p:sp>
      <p:sp>
        <p:nvSpPr>
          <p:cNvPr id="12" name="日期占位符 3"/>
          <p:cNvSpPr>
            <a:spLocks noGrp="1"/>
          </p:cNvSpPr>
          <p:nvPr>
            <p:ph type="dt" sz="half" idx="10"/>
          </p:nvPr>
        </p:nvSpPr>
        <p:spPr>
          <a:xfrm>
            <a:off x="696913" y="332601"/>
            <a:ext cx="951222" cy="276999"/>
          </a:xfrm>
        </p:spPr>
        <p:txBody>
          <a:bodyPr/>
          <a:lstStyle/>
          <a:p>
            <a:pPr>
              <a:defRPr/>
            </a:pPr>
            <a:r>
              <a:rPr lang="en-US" dirty="0" smtClean="0"/>
              <a:t>Mar 2019</a:t>
            </a:r>
            <a:endParaRPr lang="en-US" dirty="0"/>
          </a:p>
        </p:txBody>
      </p:sp>
    </p:spTree>
    <p:extLst>
      <p:ext uri="{BB962C8B-B14F-4D97-AF65-F5344CB8AC3E}">
        <p14:creationId xmlns:p14="http://schemas.microsoft.com/office/powerpoint/2010/main" val="15140660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solidFill>
                  <a:schemeClr val="accent2">
                    <a:lumMod val="75000"/>
                  </a:schemeClr>
                </a:solidFill>
              </a:rPr>
              <a:t>Call for Potentially Essential Patents</a:t>
            </a:r>
            <a:endParaRPr lang="zh-CN" altLang="en-US" dirty="0"/>
          </a:p>
        </p:txBody>
      </p:sp>
      <p:sp>
        <p:nvSpPr>
          <p:cNvPr id="8" name="内容占位符 2"/>
          <p:cNvSpPr>
            <a:spLocks noGrp="1"/>
          </p:cNvSpPr>
          <p:nvPr>
            <p:ph idx="1"/>
          </p:nvPr>
        </p:nvSpPr>
        <p:spPr>
          <a:xfrm>
            <a:off x="685800" y="1981200"/>
            <a:ext cx="7772400" cy="4114800"/>
          </a:xfrm>
        </p:spPr>
        <p:txBody>
          <a:bodyPr/>
          <a:lstStyle/>
          <a:p>
            <a:pPr>
              <a:buFont typeface="Arial" pitchFamily="34" charset="0"/>
              <a:buChar char="•"/>
              <a:defRPr/>
            </a:pPr>
            <a:r>
              <a:rPr lang="en-US" altLang="en-US" sz="2800" dirty="0" smtClean="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dirty="0" smtClean="0">
                <a:solidFill>
                  <a:schemeClr val="accent2">
                    <a:lumMod val="75000"/>
                  </a:schemeClr>
                </a:solidFill>
              </a:rPr>
              <a:t>Either speak up now or</a:t>
            </a:r>
          </a:p>
          <a:p>
            <a:pPr lvl="1">
              <a:buFont typeface="Arial" pitchFamily="34" charset="0"/>
              <a:buChar char="•"/>
              <a:defRPr/>
            </a:pPr>
            <a:r>
              <a:rPr lang="en-US" altLang="en-US" dirty="0" smtClean="0">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dirty="0" smtClean="0">
                <a:solidFill>
                  <a:schemeClr val="accent2">
                    <a:lumMod val="75000"/>
                  </a:schemeClr>
                </a:solidFill>
              </a:rPr>
              <a:t>Cause an LOA to be submitted</a:t>
            </a:r>
          </a:p>
        </p:txBody>
      </p:sp>
      <p:sp>
        <p:nvSpPr>
          <p:cNvPr id="9"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#3</a:t>
            </a:r>
          </a:p>
        </p:txBody>
      </p:sp>
      <p:sp>
        <p:nvSpPr>
          <p:cNvPr id="11" name="日期占位符 3"/>
          <p:cNvSpPr>
            <a:spLocks noGrp="1"/>
          </p:cNvSpPr>
          <p:nvPr>
            <p:ph type="dt" sz="half" idx="10"/>
          </p:nvPr>
        </p:nvSpPr>
        <p:spPr>
          <a:xfrm>
            <a:off x="696913" y="332601"/>
            <a:ext cx="951222" cy="276999"/>
          </a:xfrm>
        </p:spPr>
        <p:txBody>
          <a:bodyPr/>
          <a:lstStyle/>
          <a:p>
            <a:pPr>
              <a:defRPr/>
            </a:pPr>
            <a:r>
              <a:rPr lang="en-US" dirty="0" smtClean="0"/>
              <a:t>Mar 2019</a:t>
            </a:r>
            <a:endParaRPr lang="en-US" dirty="0"/>
          </a:p>
        </p:txBody>
      </p:sp>
    </p:spTree>
    <p:extLst>
      <p:ext uri="{BB962C8B-B14F-4D97-AF65-F5344CB8AC3E}">
        <p14:creationId xmlns:p14="http://schemas.microsoft.com/office/powerpoint/2010/main" val="306130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u="sng" dirty="0" smtClean="0">
                <a:solidFill>
                  <a:schemeClr val="accent2">
                    <a:lumMod val="75000"/>
                  </a:schemeClr>
                </a:solidFill>
              </a:rPr>
              <a:t>Other Guidelines for IEEE WG Meetings</a:t>
            </a:r>
            <a:endParaRPr lang="zh-CN" altLang="en-US" dirty="0"/>
          </a:p>
        </p:txBody>
      </p:sp>
      <p:sp>
        <p:nvSpPr>
          <p:cNvPr id="8"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dirty="0" smtClean="0">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dirty="0" smtClean="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dirty="0" smtClean="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latin typeface="Arial" pitchFamily="34" charset="0"/>
              </a:rPr>
              <a:t>Technical considerations remain primary focus</a:t>
            </a:r>
            <a:endParaRPr lang="en-US" altLang="en-US" sz="1400" dirty="0" smtClean="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dirty="0" smtClean="0">
                <a:solidFill>
                  <a:srgbClr val="000099"/>
                </a:solidFill>
                <a:latin typeface="Arial" pitchFamily="34" charset="0"/>
              </a:rPr>
              <a:t>---------------------------------------------------------------   </a:t>
            </a:r>
          </a:p>
          <a:p>
            <a:pPr marL="230188" indent="-230188" algn="ctr">
              <a:lnSpc>
                <a:spcPct val="80000"/>
              </a:lnSpc>
              <a:buClr>
                <a:srgbClr val="CC3300"/>
              </a:buClr>
              <a:buSzPct val="50000"/>
              <a:buNone/>
            </a:pPr>
            <a:endParaRPr lang="en-US" altLang="en-US" dirty="0" smtClean="0">
              <a:solidFill>
                <a:srgbClr val="000099"/>
              </a:solidFill>
              <a:latin typeface="Arial" pitchFamily="34" charset="0"/>
            </a:endParaRPr>
          </a:p>
          <a:p>
            <a:pPr marL="230188" indent="-230188" algn="ctr">
              <a:lnSpc>
                <a:spcPct val="80000"/>
              </a:lnSpc>
              <a:buClr>
                <a:srgbClr val="CC3300"/>
              </a:buClr>
              <a:buSzPct val="50000"/>
              <a:buNone/>
            </a:pPr>
            <a:r>
              <a:rPr lang="en-US" altLang="en-US" sz="1500" dirty="0" smtClean="0">
                <a:solidFill>
                  <a:srgbClr val="000099"/>
                </a:solidFill>
                <a:latin typeface="Arial" pitchFamily="34" charset="0"/>
              </a:rPr>
              <a:t>See </a:t>
            </a:r>
            <a:r>
              <a:rPr lang="en-US" altLang="en-US" sz="1500" i="1" dirty="0" smtClean="0">
                <a:solidFill>
                  <a:srgbClr val="000099"/>
                </a:solidFill>
                <a:latin typeface="Arial" pitchFamily="34" charset="0"/>
              </a:rPr>
              <a:t>IEEE-SA Standards Board Operations Manual</a:t>
            </a:r>
            <a:r>
              <a:rPr lang="en-US" altLang="en-US" sz="1500" dirty="0" smtClean="0">
                <a:solidFill>
                  <a:srgbClr val="000099"/>
                </a:solidFill>
                <a:latin typeface="Arial" pitchFamily="34" charset="0"/>
              </a:rPr>
              <a:t>, clause 5.3.10 and </a:t>
            </a:r>
            <a:r>
              <a:rPr lang="en-GB" altLang="en-US" sz="1500" dirty="0" smtClean="0">
                <a:solidFill>
                  <a:srgbClr val="000099"/>
                </a:solidFill>
                <a:latin typeface="Arial" pitchFamily="34" charset="0"/>
              </a:rPr>
              <a:t>“Promoting Competition and Innovation: What You Need to Know about the IEEE Standards Association's Antitrust and Competition Policy”</a:t>
            </a:r>
            <a:r>
              <a:rPr lang="en-US" altLang="en-US" sz="1500" dirty="0" smtClean="0">
                <a:solidFill>
                  <a:srgbClr val="000099"/>
                </a:solidFill>
                <a:latin typeface="Arial" pitchFamily="34" charset="0"/>
              </a:rPr>
              <a:t> for more details.</a:t>
            </a:r>
          </a:p>
          <a:p>
            <a:endParaRPr lang="zh-CN" altLang="en-US" dirty="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#4</a:t>
            </a:r>
            <a:endParaRPr lang="en-US" altLang="en-US" sz="2400" dirty="0"/>
          </a:p>
        </p:txBody>
      </p:sp>
      <p:sp>
        <p:nvSpPr>
          <p:cNvPr id="11" name="日期占位符 3"/>
          <p:cNvSpPr>
            <a:spLocks noGrp="1"/>
          </p:cNvSpPr>
          <p:nvPr>
            <p:ph type="dt" sz="half" idx="10"/>
          </p:nvPr>
        </p:nvSpPr>
        <p:spPr>
          <a:xfrm>
            <a:off x="696913" y="332601"/>
            <a:ext cx="951222" cy="276999"/>
          </a:xfrm>
        </p:spPr>
        <p:txBody>
          <a:bodyPr/>
          <a:lstStyle/>
          <a:p>
            <a:pPr>
              <a:defRPr/>
            </a:pPr>
            <a:r>
              <a:rPr lang="en-US" dirty="0" smtClean="0"/>
              <a:t>Mar 2019</a:t>
            </a:r>
            <a:endParaRPr lang="en-US" dirty="0"/>
          </a:p>
        </p:txBody>
      </p:sp>
    </p:spTree>
    <p:extLst>
      <p:ext uri="{BB962C8B-B14F-4D97-AF65-F5344CB8AC3E}">
        <p14:creationId xmlns:p14="http://schemas.microsoft.com/office/powerpoint/2010/main" val="2923449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Participation in IEEE 802 Meetings</a:t>
            </a:r>
            <a:endParaRPr lang="zh-CN" altLang="en-US" dirty="0"/>
          </a:p>
        </p:txBody>
      </p:sp>
      <p:sp>
        <p:nvSpPr>
          <p:cNvPr id="8" name="内容占位符 2"/>
          <p:cNvSpPr>
            <a:spLocks noGrp="1"/>
          </p:cNvSpPr>
          <p:nvPr>
            <p:ph idx="1"/>
          </p:nvPr>
        </p:nvSpPr>
        <p:spPr>
          <a:xfrm>
            <a:off x="533400" y="1752600"/>
            <a:ext cx="8077200" cy="4267200"/>
          </a:xfrm>
        </p:spPr>
        <p:txBody>
          <a:bodyPr>
            <a:normAutofit fontScale="62500" lnSpcReduction="20000"/>
          </a:bodyPr>
          <a:lstStyle/>
          <a:p>
            <a:r>
              <a:rPr lang="en-US" altLang="zh-CN" sz="2800" dirty="0" smtClean="0"/>
              <a:t>All participation in IEEE 802 Working Group meetings is on an individual basis</a:t>
            </a:r>
          </a:p>
          <a:p>
            <a:pPr>
              <a:buFontTx/>
              <a:buNone/>
            </a:pPr>
            <a:r>
              <a:rPr lang="en-GB" altLang="zh-CN" i="1" dirty="0" smtClean="0"/>
              <a:t>•     Participants in the IEEE standards development individual process shall act based on their qualifications and experience. (</a:t>
            </a:r>
            <a:r>
              <a:rPr lang="en-GB" altLang="zh-CN" i="1" dirty="0" smtClean="0">
                <a:hlinkClick r:id="rId2"/>
              </a:rPr>
              <a:t>https://standards.ieee.org/develop/policies/bylaws/sb_bylaws.pdf</a:t>
            </a:r>
            <a:r>
              <a:rPr lang="en-GB" altLang="zh-CN" i="1" dirty="0" smtClean="0"/>
              <a:t>  section 5.2.1)</a:t>
            </a:r>
            <a:endParaRPr lang="en-US" altLang="zh-CN" dirty="0" smtClean="0"/>
          </a:p>
          <a:p>
            <a:pPr>
              <a:buFontTx/>
              <a:buNone/>
            </a:pPr>
            <a:r>
              <a:rPr lang="en-US" altLang="zh-CN" dirty="0" smtClean="0"/>
              <a:t>•    </a:t>
            </a:r>
            <a:r>
              <a:rPr lang="en-US" altLang="zh-CN" i="1" dirty="0" smtClean="0"/>
              <a:t>IEEE 802 </a:t>
            </a:r>
            <a:r>
              <a:rPr lang="en-GB" altLang="zh-CN" i="1" dirty="0" smtClean="0"/>
              <a:t>Working Group membership is by individual; “Working Group members shall participate in the consensus process in a manner consistent with their professional expert opinion as individuals, and not as organizational representatives”. (</a:t>
            </a:r>
            <a:r>
              <a:rPr lang="en-GB" altLang="zh-CN" i="1" u="sng" dirty="0" smtClean="0">
                <a:hlinkClick r:id="rId3"/>
              </a:rPr>
              <a:t>http://ieee802.org/PNP/approved/IEEE_802_WG_PandP_v19.pdf</a:t>
            </a:r>
            <a:r>
              <a:rPr lang="en-GB" altLang="zh-CN" i="1" dirty="0" smtClean="0"/>
              <a:t> section 4.2.1)</a:t>
            </a:r>
            <a:endParaRPr lang="en-US" altLang="zh-CN" dirty="0" smtClean="0"/>
          </a:p>
          <a:p>
            <a:r>
              <a:rPr lang="en-US" altLang="zh-CN"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dirty="0" smtClean="0"/>
              <a:t>You shall not direct the actions or votes of any other member of an IEEE 802 Working Group or retaliate against any other member for their actions or votes within IEEE 802 Working Group meetings, see </a:t>
            </a:r>
            <a:r>
              <a:rPr lang="en-US" altLang="zh-CN" u="sng" dirty="0" smtClean="0">
                <a:hlinkClick r:id="rId4"/>
              </a:rPr>
              <a:t>https://standards.ieee.org/develop/policies/bylaws/sb_bylaws.pdf </a:t>
            </a:r>
            <a:r>
              <a:rPr lang="en-US" altLang="zh-CN" dirty="0" smtClean="0"/>
              <a:t> section 5.2.1.3 and </a:t>
            </a:r>
            <a:r>
              <a:rPr lang="en-GB" altLang="zh-CN" u="sng" dirty="0" smtClean="0">
                <a:hlinkClick r:id="rId3"/>
              </a:rPr>
              <a:t>http://ieee802.org/PNP/approved/IEEE_802_WG_PandP_v19.pdf</a:t>
            </a:r>
            <a:r>
              <a:rPr lang="en-GB" altLang="zh-CN" dirty="0" smtClean="0"/>
              <a:t>  section 3.4.1, list item x</a:t>
            </a:r>
            <a:endParaRPr lang="en-US" altLang="zh-CN" dirty="0" smtClean="0"/>
          </a:p>
          <a:p>
            <a:pPr>
              <a:buFontTx/>
              <a:buNone/>
            </a:pPr>
            <a:r>
              <a:rPr lang="en-US" altLang="zh-CN" sz="2800" dirty="0" smtClean="0"/>
              <a:t>By participating in IEEE 802 meetings, you accept these requirements.  If you do not agree to these policies then you shall not participate.</a:t>
            </a:r>
          </a:p>
          <a:p>
            <a:endParaRPr lang="zh-CN" altLang="en-US" dirty="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#5</a:t>
            </a:r>
            <a:endParaRPr lang="en-US" altLang="en-US" sz="2400" dirty="0"/>
          </a:p>
        </p:txBody>
      </p:sp>
      <p:sp>
        <p:nvSpPr>
          <p:cNvPr id="11" name="日期占位符 3"/>
          <p:cNvSpPr>
            <a:spLocks noGrp="1"/>
          </p:cNvSpPr>
          <p:nvPr>
            <p:ph type="dt" sz="half" idx="10"/>
          </p:nvPr>
        </p:nvSpPr>
        <p:spPr>
          <a:xfrm>
            <a:off x="696913" y="332601"/>
            <a:ext cx="951222" cy="276999"/>
          </a:xfrm>
        </p:spPr>
        <p:txBody>
          <a:bodyPr/>
          <a:lstStyle/>
          <a:p>
            <a:pPr>
              <a:defRPr/>
            </a:pPr>
            <a:r>
              <a:rPr lang="en-US" dirty="0" smtClean="0"/>
              <a:t>Mar 2019</a:t>
            </a:r>
            <a:endParaRPr lang="en-US" dirty="0"/>
          </a:p>
        </p:txBody>
      </p:sp>
    </p:spTree>
    <p:extLst>
      <p:ext uri="{BB962C8B-B14F-4D97-AF65-F5344CB8AC3E}">
        <p14:creationId xmlns:p14="http://schemas.microsoft.com/office/powerpoint/2010/main" val="2266740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txBox="1">
            <a:spLocks/>
          </p:cNvSpPr>
          <p:nvPr/>
        </p:nvSpPr>
        <p:spPr bwMode="auto">
          <a:xfrm>
            <a:off x="838200" y="838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smtClean="0"/>
              <a:t>Ad Hoc Groups Operation</a:t>
            </a:r>
            <a:endParaRPr lang="zh-CN" altLang="en-US" kern="0" dirty="0"/>
          </a:p>
        </p:txBody>
      </p:sp>
      <p:sp>
        <p:nvSpPr>
          <p:cNvPr id="8" name="内容占位符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smtClean="0"/>
              <a:t>Straw Polls are only allowed during Ad Hoc group meeting // no motions, anyone can vote</a:t>
            </a:r>
          </a:p>
          <a:p>
            <a:r>
              <a:rPr lang="en-US" altLang="en-US" kern="0" smtClean="0"/>
              <a:t>A straw poll needs to achieves at least 75% to be converted to a motion at the TG level.</a:t>
            </a:r>
          </a:p>
          <a:p>
            <a:r>
              <a:rPr lang="en-US" altLang="en-US" kern="0" smtClean="0"/>
              <a:t>Each Presentation is suggested to have 20 minutes including presenting and Q&amp;A.</a:t>
            </a:r>
          </a:p>
          <a:p>
            <a:endParaRPr lang="zh-CN" altLang="en-US" kern="0" dirty="0"/>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2019</a:t>
            </a:r>
            <a:endParaRPr lang="en-US" dirty="0"/>
          </a:p>
        </p:txBody>
      </p:sp>
    </p:spTree>
    <p:extLst>
      <p:ext uri="{BB962C8B-B14F-4D97-AF65-F5344CB8AC3E}">
        <p14:creationId xmlns:p14="http://schemas.microsoft.com/office/powerpoint/2010/main" val="152842451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57449</TotalTime>
  <Words>1308</Words>
  <Application>Microsoft Office PowerPoint</Application>
  <PresentationFormat>全屏显示(4:3)</PresentationFormat>
  <Paragraphs>214</Paragraphs>
  <Slides>18</Slides>
  <Notes>0</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18</vt:i4>
      </vt:variant>
    </vt:vector>
  </HeadingPairs>
  <TitlesOfParts>
    <vt:vector size="27" baseType="lpstr">
      <vt:lpstr>Monotype Sorts</vt:lpstr>
      <vt:lpstr>MS PGothic</vt:lpstr>
      <vt:lpstr>MS PGothic</vt:lpstr>
      <vt:lpstr>Arial</vt:lpstr>
      <vt:lpstr>Arial Black</vt:lpstr>
      <vt:lpstr>Calibri</vt:lpstr>
      <vt:lpstr>Times New Roman</vt:lpstr>
      <vt:lpstr>802-11-Submission</vt:lpstr>
      <vt:lpstr>Document</vt:lpstr>
      <vt:lpstr>PowerPoint 演示文稿</vt:lpstr>
      <vt:lpstr>IEEE 802.11 TGax Meeting High Efficiency WLAN PHY Ad Hoc</vt:lpstr>
      <vt:lpstr>Patent Policy and Other Guidelines</vt:lpstr>
      <vt:lpstr>Participants, Patents, and Duty to Inform</vt:lpstr>
      <vt:lpstr>Patent Related Links</vt:lpstr>
      <vt:lpstr>Call for Potentially Essential Patents</vt:lpstr>
      <vt:lpstr>Other Guidelines for IEEE WG Meetings</vt:lpstr>
      <vt:lpstr>Participation in IEEE 802 Meetings</vt:lpstr>
      <vt:lpstr>PowerPoint 演示文稿</vt:lpstr>
      <vt:lpstr>Agenda items for PHY Adhoc</vt:lpstr>
      <vt:lpstr>PHY Adhoc Time Slots</vt:lpstr>
      <vt:lpstr>PHY Submissions</vt:lpstr>
      <vt:lpstr>Straw-poll 1 (cr, 11-19/0378r3)</vt:lpstr>
      <vt:lpstr>Straw-poll 2 (cr, 11-19/0379r1)</vt:lpstr>
      <vt:lpstr>Straw-Poll 3 (Informative, non-cr)</vt:lpstr>
      <vt:lpstr>Straw-poll 4 (cr, 11-19/0386r1)</vt:lpstr>
      <vt:lpstr>Straw-poll 5 (cr, 11-19/0385r2)</vt:lpstr>
      <vt:lpstr>Straw-poll 6 (cr, 11-19/0407r2)</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孙波10013985</cp:lastModifiedBy>
  <cp:revision>2703</cp:revision>
  <cp:lastPrinted>1998-02-10T13:28:06Z</cp:lastPrinted>
  <dcterms:created xsi:type="dcterms:W3CDTF">2007-04-17T18:10:23Z</dcterms:created>
  <dcterms:modified xsi:type="dcterms:W3CDTF">2019-03-13T06:20:05Z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