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68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7" r:id="rId12"/>
    <p:sldId id="273" r:id="rId13"/>
    <p:sldId id="295" r:id="rId14"/>
    <p:sldId id="297" r:id="rId15"/>
    <p:sldId id="299" r:id="rId16"/>
    <p:sldId id="300" r:id="rId17"/>
    <p:sldId id="301" r:id="rId18"/>
    <p:sldId id="303" r:id="rId19"/>
    <p:sldId id="307" r:id="rId20"/>
    <p:sldId id="308" r:id="rId21"/>
    <p:sldId id="304" r:id="rId22"/>
    <p:sldId id="319" r:id="rId23"/>
    <p:sldId id="320" r:id="rId24"/>
    <p:sldId id="305" r:id="rId25"/>
    <p:sldId id="306" r:id="rId26"/>
    <p:sldId id="290" r:id="rId27"/>
    <p:sldId id="289" r:id="rId28"/>
    <p:sldId id="321" r:id="rId29"/>
    <p:sldId id="302" r:id="rId30"/>
    <p:sldId id="322" r:id="rId31"/>
    <p:sldId id="313" r:id="rId32"/>
    <p:sldId id="315" r:id="rId33"/>
    <p:sldId id="318" r:id="rId34"/>
    <p:sldId id="317" r:id="rId35"/>
    <p:sldId id="316" r:id="rId36"/>
    <p:sldId id="264" r:id="rId37"/>
    <p:sldId id="285" r:id="rId3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濃色スタイル 1 - アクセント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6" autoAdjust="0"/>
    <p:restoredTop sz="94660"/>
  </p:normalViewPr>
  <p:slideViewPr>
    <p:cSldViewPr>
      <p:cViewPr varScale="1">
        <p:scale>
          <a:sx n="136" d="100"/>
          <a:sy n="136" d="100"/>
        </p:scale>
        <p:origin x="216" y="20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36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September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Hitoshi Morioka, SRC Software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802.11-19/0451r4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eBCS</a:t>
            </a:r>
            <a:r>
              <a:rPr lang="en-GB" dirty="0"/>
              <a:t> Frame Authentication Proposal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2019-09-19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231867"/>
              </p:ext>
            </p:extLst>
          </p:nvPr>
        </p:nvGraphicFramePr>
        <p:xfrm>
          <a:off x="993775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文書" r:id="rId4" imgW="10439400" imgH="2387600" progId="Word.Document.8">
                  <p:embed/>
                </p:oleObj>
              </mc:Choice>
              <mc:Fallback>
                <p:oleObj name="文書" r:id="rId4" imgW="104394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1CE6DD-FA92-E24D-9D20-DC0EB349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ja-JP" dirty="0"/>
              <a:t>Timed Efficient Stream Loss-Tolerant Authentication (TESLA) </a:t>
            </a:r>
            <a:endParaRPr lang="en" altLang="ja-JP" dirty="0">
              <a:effectLst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1D4FC8-25EC-B94A-B03C-1B6DBDDA0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TESLA is a kind of one-way key chain algorithm published as IETF RFC4082.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It</a:t>
            </a:r>
            <a:r>
              <a:rPr kumimoji="1" lang="en-US" altLang="ja-JP" dirty="0"/>
              <a:t> allows </a:t>
            </a:r>
            <a:r>
              <a:rPr lang="en" altLang="ja-JP" dirty="0"/>
              <a:t>to check the integrity and authenticate the source of each packet in multicast or broadcast data streams by low-cost operations.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One-way key chain is based on the nature of one-way hash function.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In case of </a:t>
            </a:r>
            <a:r>
              <a:rPr lang="en-US" altLang="ja-JP" i="1" dirty="0"/>
              <a:t>V</a:t>
            </a:r>
            <a:r>
              <a:rPr lang="en-US" altLang="ja-JP" i="1" baseline="-25000" dirty="0"/>
              <a:t>i+1</a:t>
            </a:r>
            <a:r>
              <a:rPr lang="en-US" altLang="ja-JP" dirty="0"/>
              <a:t> = Hash(</a:t>
            </a:r>
            <a:r>
              <a:rPr lang="en-US" altLang="ja-JP" i="1" dirty="0"/>
              <a:t>V</a:t>
            </a:r>
            <a:r>
              <a:rPr lang="en-US" altLang="ja-JP" i="1" baseline="-25000" dirty="0"/>
              <a:t>i</a:t>
            </a:r>
            <a:r>
              <a:rPr lang="en-US" altLang="ja-JP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/>
              <a:t>Calculating </a:t>
            </a:r>
            <a:r>
              <a:rPr lang="en-US" altLang="ja-JP" i="1" dirty="0"/>
              <a:t>V</a:t>
            </a:r>
            <a:r>
              <a:rPr lang="en-US" altLang="ja-JP" i="1" baseline="-25000" dirty="0"/>
              <a:t>i+1</a:t>
            </a:r>
            <a:r>
              <a:rPr lang="en-US" altLang="ja-JP" dirty="0"/>
              <a:t> from </a:t>
            </a:r>
            <a:r>
              <a:rPr lang="en-US" altLang="ja-JP" i="1" dirty="0"/>
              <a:t>V</a:t>
            </a:r>
            <a:r>
              <a:rPr lang="en-US" altLang="ja-JP" i="1" baseline="-25000" dirty="0"/>
              <a:t>i</a:t>
            </a:r>
            <a:r>
              <a:rPr lang="en-US" altLang="ja-JP" dirty="0"/>
              <a:t> is easy.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/>
              <a:t>Calculating </a:t>
            </a:r>
            <a:r>
              <a:rPr lang="en-US" altLang="ja-JP" i="1" dirty="0"/>
              <a:t>V</a:t>
            </a:r>
            <a:r>
              <a:rPr lang="en-US" altLang="ja-JP" i="1" baseline="-25000" dirty="0"/>
              <a:t>i</a:t>
            </a:r>
            <a:r>
              <a:rPr lang="en-US" altLang="ja-JP" dirty="0"/>
              <a:t> from </a:t>
            </a:r>
            <a:r>
              <a:rPr lang="en-US" altLang="ja-JP" i="1" dirty="0"/>
              <a:t>V</a:t>
            </a:r>
            <a:r>
              <a:rPr lang="en-US" altLang="ja-JP" i="1" baseline="-25000" dirty="0"/>
              <a:t>i+1</a:t>
            </a:r>
            <a:r>
              <a:rPr lang="en-US" altLang="ja-JP" dirty="0"/>
              <a:t> is difficult. (practically impossible)</a:t>
            </a:r>
          </a:p>
          <a:p>
            <a:pPr marL="0" indent="0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21E9A6-47BB-C344-815A-42E0D5647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2C60CC-A5AD-7A43-BDED-6367CB11E74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057A5890-F648-7748-980B-13BC08E2C41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551D6B6-A03B-884D-B51E-B14D28092024}"/>
              </a:ext>
            </a:extLst>
          </p:cNvPr>
          <p:cNvGrpSpPr/>
          <p:nvPr/>
        </p:nvGrpSpPr>
        <p:grpSpPr>
          <a:xfrm>
            <a:off x="8154791" y="4653136"/>
            <a:ext cx="3120694" cy="1283369"/>
            <a:chOff x="7752184" y="2452241"/>
            <a:chExt cx="3120694" cy="128336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1E3C4DF-5370-FB4D-AEB1-1E42B99B649B}"/>
                </a:ext>
              </a:extLst>
            </p:cNvPr>
            <p:cNvSpPr txBox="1"/>
            <p:nvPr/>
          </p:nvSpPr>
          <p:spPr>
            <a:xfrm>
              <a:off x="7752184" y="2659559"/>
              <a:ext cx="5916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i="1" dirty="0">
                  <a:solidFill>
                    <a:schemeClr val="tx1"/>
                  </a:solidFill>
                </a:rPr>
                <a:t>V</a:t>
              </a:r>
              <a:r>
                <a:rPr kumimoji="1" lang="en-US" altLang="ja-JP" sz="4400" i="1" baseline="-25000" dirty="0">
                  <a:solidFill>
                    <a:schemeClr val="tx1"/>
                  </a:solidFill>
                </a:rPr>
                <a:t>i</a:t>
              </a:r>
              <a:endParaRPr kumimoji="1" lang="ja-JP" altLang="en-US" sz="4400" i="1" baseline="-25000">
                <a:solidFill>
                  <a:schemeClr val="tx1"/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441270C-B9DA-9548-91BA-62AC5F2DA9DE}"/>
                </a:ext>
              </a:extLst>
            </p:cNvPr>
            <p:cNvSpPr txBox="1"/>
            <p:nvPr/>
          </p:nvSpPr>
          <p:spPr>
            <a:xfrm>
              <a:off x="9840416" y="2690155"/>
              <a:ext cx="103246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i="1" dirty="0">
                  <a:solidFill>
                    <a:schemeClr val="tx1"/>
                  </a:solidFill>
                </a:rPr>
                <a:t>V</a:t>
              </a:r>
              <a:r>
                <a:rPr kumimoji="1" lang="en-US" altLang="ja-JP" sz="4400" i="1" baseline="-25000" dirty="0">
                  <a:solidFill>
                    <a:schemeClr val="tx1"/>
                  </a:solidFill>
                </a:rPr>
                <a:t>i+1</a:t>
              </a:r>
              <a:endParaRPr kumimoji="1" lang="ja-JP" altLang="en-US" sz="4400" i="1" baseline="-25000">
                <a:solidFill>
                  <a:schemeClr val="tx1"/>
                </a:solidFill>
              </a:endParaRPr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B0D8807C-258D-614A-8031-837F710AA043}"/>
                </a:ext>
              </a:extLst>
            </p:cNvPr>
            <p:cNvCxnSpPr/>
            <p:nvPr/>
          </p:nvCxnSpPr>
          <p:spPr bwMode="auto">
            <a:xfrm>
              <a:off x="8616280" y="2913906"/>
              <a:ext cx="1080120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653491C2-3B06-D64C-B160-80964694194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616280" y="3273946"/>
              <a:ext cx="1080120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5AD1C237-E2F0-034E-A83A-2B7F37F5952B}"/>
                </a:ext>
              </a:extLst>
            </p:cNvPr>
            <p:cNvSpPr txBox="1"/>
            <p:nvPr/>
          </p:nvSpPr>
          <p:spPr>
            <a:xfrm>
              <a:off x="8726473" y="2452241"/>
              <a:ext cx="731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1"/>
                  </a:solidFill>
                </a:rPr>
                <a:t>easy</a:t>
              </a:r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5F13ECB-EDD0-4742-A247-B58F9855BB27}"/>
                </a:ext>
              </a:extLst>
            </p:cNvPr>
            <p:cNvSpPr txBox="1"/>
            <p:nvPr/>
          </p:nvSpPr>
          <p:spPr>
            <a:xfrm>
              <a:off x="8572270" y="3273945"/>
              <a:ext cx="1168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1"/>
                  </a:solidFill>
                </a:rPr>
                <a:t>difficult</a:t>
              </a:r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88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B9D9E7-D1AF-9042-B7C1-CEC11066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Assumption for TESLA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E47C9A-4877-E04B-9B68-2FD6E2D5E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Loose time synchronization between the sender (AP) and receivers (STAs)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10D334-B3A1-EE46-A101-FD7D96D139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254249-9633-FC4B-972F-25B5E7CB69B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2C0B0572-76EE-1D4B-9DAF-89E5A8BE1CB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15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FB9A1-A5C3-534C-AA58-D444B125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Generate One-way Key Chain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B67CD3-8BD6-854C-AD8A-C3227B99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60850"/>
            <a:ext cx="10361084" cy="7928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A transmitter generates a series of keys by using hash function.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39ECDD-61BA-B541-A0A4-D9A9F5AE7B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260A7A-8213-D146-B031-40FC86E2188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A1794F0-065F-1846-AD04-8A32F2DC23C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79F8E1-25CB-CE48-82D2-89B8E6C64848}"/>
              </a:ext>
            </a:extLst>
          </p:cNvPr>
          <p:cNvSpPr txBox="1"/>
          <p:nvPr/>
        </p:nvSpPr>
        <p:spPr>
          <a:xfrm>
            <a:off x="1190587" y="3252023"/>
            <a:ext cx="51007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0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8F3B37-23C5-3E4B-B302-DC46FAD50029}"/>
              </a:ext>
            </a:extLst>
          </p:cNvPr>
          <p:cNvSpPr txBox="1"/>
          <p:nvPr/>
        </p:nvSpPr>
        <p:spPr>
          <a:xfrm>
            <a:off x="3001841" y="3252023"/>
            <a:ext cx="51007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FBAEC3-543C-3A45-8835-EFD4E9B38A94}"/>
              </a:ext>
            </a:extLst>
          </p:cNvPr>
          <p:cNvSpPr txBox="1"/>
          <p:nvPr/>
        </p:nvSpPr>
        <p:spPr>
          <a:xfrm>
            <a:off x="1963442" y="31238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D2241CC-276D-F746-A937-54ED2D4211BB}"/>
              </a:ext>
            </a:extLst>
          </p:cNvPr>
          <p:cNvCxnSpPr>
            <a:stCxn id="8" idx="3"/>
            <a:endCxn id="9" idx="1"/>
          </p:cNvCxnSpPr>
          <p:nvPr/>
        </p:nvCxnSpPr>
        <p:spPr bwMode="auto">
          <a:xfrm>
            <a:off x="1700663" y="3482856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423FDC-B40D-FE45-B0F7-408F85C63CC1}"/>
              </a:ext>
            </a:extLst>
          </p:cNvPr>
          <p:cNvSpPr txBox="1"/>
          <p:nvPr/>
        </p:nvSpPr>
        <p:spPr>
          <a:xfrm>
            <a:off x="4832644" y="3252023"/>
            <a:ext cx="51007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EB822E-8BAB-904B-AE14-360D283F4BFD}"/>
              </a:ext>
            </a:extLst>
          </p:cNvPr>
          <p:cNvSpPr txBox="1"/>
          <p:nvPr/>
        </p:nvSpPr>
        <p:spPr>
          <a:xfrm>
            <a:off x="3794245" y="31238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1941141-BA72-C242-B9F4-98C5A41080EF}"/>
              </a:ext>
            </a:extLst>
          </p:cNvPr>
          <p:cNvCxnSpPr>
            <a:endCxn id="15" idx="1"/>
          </p:cNvCxnSpPr>
          <p:nvPr/>
        </p:nvCxnSpPr>
        <p:spPr bwMode="auto">
          <a:xfrm>
            <a:off x="3531466" y="3482856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8E2F97-1610-674B-B4FE-DA8D7B5DFE63}"/>
              </a:ext>
            </a:extLst>
          </p:cNvPr>
          <p:cNvSpPr txBox="1"/>
          <p:nvPr/>
        </p:nvSpPr>
        <p:spPr>
          <a:xfrm>
            <a:off x="5625048" y="31238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12C7BC2-239E-9D42-955B-B0B20A861389}"/>
              </a:ext>
            </a:extLst>
          </p:cNvPr>
          <p:cNvCxnSpPr/>
          <p:nvPr/>
        </p:nvCxnSpPr>
        <p:spPr bwMode="auto">
          <a:xfrm>
            <a:off x="5362269" y="3482856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円/楕円 19">
            <a:extLst>
              <a:ext uri="{FF2B5EF4-FFF2-40B4-BE49-F238E27FC236}">
                <a16:creationId xmlns:a16="http://schemas.microsoft.com/office/drawing/2014/main" id="{B650A884-F86A-814D-85D8-D16A9FEB2E88}"/>
              </a:ext>
            </a:extLst>
          </p:cNvPr>
          <p:cNvSpPr/>
          <p:nvPr/>
        </p:nvSpPr>
        <p:spPr bwMode="auto">
          <a:xfrm>
            <a:off x="6754548" y="3446851"/>
            <a:ext cx="72008" cy="720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A1959B52-1546-9144-8755-8AF437ABC199}"/>
              </a:ext>
            </a:extLst>
          </p:cNvPr>
          <p:cNvSpPr/>
          <p:nvPr/>
        </p:nvSpPr>
        <p:spPr bwMode="auto">
          <a:xfrm>
            <a:off x="6917657" y="3446851"/>
            <a:ext cx="72008" cy="720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3B732611-8831-CC47-9750-A298CA22EC75}"/>
              </a:ext>
            </a:extLst>
          </p:cNvPr>
          <p:cNvSpPr/>
          <p:nvPr/>
        </p:nvSpPr>
        <p:spPr bwMode="auto">
          <a:xfrm>
            <a:off x="7080766" y="3446851"/>
            <a:ext cx="72008" cy="720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51C9B9C-95A6-6A4D-8B2F-B22A049B25EF}"/>
              </a:ext>
            </a:extLst>
          </p:cNvPr>
          <p:cNvSpPr txBox="1"/>
          <p:nvPr/>
        </p:nvSpPr>
        <p:spPr>
          <a:xfrm>
            <a:off x="8615262" y="3255367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4B50F4F-34F8-DF45-8746-F1633A82CEA9}"/>
              </a:ext>
            </a:extLst>
          </p:cNvPr>
          <p:cNvSpPr txBox="1"/>
          <p:nvPr/>
        </p:nvSpPr>
        <p:spPr>
          <a:xfrm>
            <a:off x="7576863" y="3127146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A96D9E-E398-344E-8BBB-DFF774CBB307}"/>
              </a:ext>
            </a:extLst>
          </p:cNvPr>
          <p:cNvCxnSpPr>
            <a:endCxn id="23" idx="1"/>
          </p:cNvCxnSpPr>
          <p:nvPr/>
        </p:nvCxnSpPr>
        <p:spPr bwMode="auto">
          <a:xfrm>
            <a:off x="7314084" y="3486200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050FA2B-78A4-3340-9480-59F1FDC2C571}"/>
              </a:ext>
            </a:extLst>
          </p:cNvPr>
          <p:cNvSpPr txBox="1"/>
          <p:nvPr/>
        </p:nvSpPr>
        <p:spPr>
          <a:xfrm>
            <a:off x="10658516" y="3255367"/>
            <a:ext cx="52610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8D0EC68-20CB-9D4B-87FF-54653C2F339B}"/>
              </a:ext>
            </a:extLst>
          </p:cNvPr>
          <p:cNvSpPr txBox="1"/>
          <p:nvPr/>
        </p:nvSpPr>
        <p:spPr>
          <a:xfrm>
            <a:off x="9620117" y="3127146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70CB6B5-965D-2A40-9F58-48210C98CC0A}"/>
              </a:ext>
            </a:extLst>
          </p:cNvPr>
          <p:cNvCxnSpPr>
            <a:endCxn id="26" idx="1"/>
          </p:cNvCxnSpPr>
          <p:nvPr/>
        </p:nvCxnSpPr>
        <p:spPr bwMode="auto">
          <a:xfrm>
            <a:off x="9357338" y="3486200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3C4F3ED-8112-4B42-A7A6-B3CD96FC5D74}"/>
              </a:ext>
            </a:extLst>
          </p:cNvPr>
          <p:cNvSpPr txBox="1"/>
          <p:nvPr/>
        </p:nvSpPr>
        <p:spPr>
          <a:xfrm>
            <a:off x="839416" y="2556163"/>
            <a:ext cx="133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Random Seed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A2A35331-8823-E340-A5A8-B8525B93C2AC}"/>
              </a:ext>
            </a:extLst>
          </p:cNvPr>
          <p:cNvCxnSpPr>
            <a:cxnSpLocks/>
            <a:stCxn id="29" idx="2"/>
            <a:endCxn id="8" idx="0"/>
          </p:cNvCxnSpPr>
          <p:nvPr/>
        </p:nvCxnSpPr>
        <p:spPr bwMode="auto">
          <a:xfrm flipH="1">
            <a:off x="1445625" y="2894717"/>
            <a:ext cx="59198" cy="35730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25839EDF-6B4F-BA48-8638-D535D9DBAD93}"/>
              </a:ext>
            </a:extLst>
          </p:cNvPr>
          <p:cNvSpPr txBox="1"/>
          <p:nvPr/>
        </p:nvSpPr>
        <p:spPr>
          <a:xfrm>
            <a:off x="1139291" y="4271499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0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C0DFC2C2-AA1F-F14B-9DB4-FE089A1790F9}"/>
              </a:ext>
            </a:extLst>
          </p:cNvPr>
          <p:cNvSpPr txBox="1"/>
          <p:nvPr/>
        </p:nvSpPr>
        <p:spPr>
          <a:xfrm>
            <a:off x="3001841" y="4262764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8B948DFA-7DB5-824C-BFC8-06154FD36F0D}"/>
              </a:ext>
            </a:extLst>
          </p:cNvPr>
          <p:cNvSpPr txBox="1"/>
          <p:nvPr/>
        </p:nvSpPr>
        <p:spPr>
          <a:xfrm>
            <a:off x="4832644" y="4262764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70A4297-856F-C240-BC80-6B68E5B0CE7D}"/>
              </a:ext>
            </a:extLst>
          </p:cNvPr>
          <p:cNvSpPr txBox="1"/>
          <p:nvPr/>
        </p:nvSpPr>
        <p:spPr>
          <a:xfrm>
            <a:off x="8615262" y="4266108"/>
            <a:ext cx="82907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54D70FC1-1B73-BE4D-9162-40F9DCE68AED}"/>
              </a:ext>
            </a:extLst>
          </p:cNvPr>
          <p:cNvSpPr txBox="1"/>
          <p:nvPr/>
        </p:nvSpPr>
        <p:spPr>
          <a:xfrm>
            <a:off x="10658516" y="4266108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83F8F6D0-DAA5-1547-86D1-36438784BE72}"/>
              </a:ext>
            </a:extLst>
          </p:cNvPr>
          <p:cNvCxnSpPr>
            <a:cxnSpLocks/>
            <a:stCxn id="8" idx="2"/>
            <a:endCxn id="76" idx="0"/>
          </p:cNvCxnSpPr>
          <p:nvPr/>
        </p:nvCxnSpPr>
        <p:spPr bwMode="auto">
          <a:xfrm>
            <a:off x="1445625" y="3713688"/>
            <a:ext cx="0" cy="5578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D15FDBDA-4E2A-CC49-9039-9C80BC467F0F}"/>
              </a:ext>
            </a:extLst>
          </p:cNvPr>
          <p:cNvSpPr txBox="1"/>
          <p:nvPr/>
        </p:nvSpPr>
        <p:spPr>
          <a:xfrm>
            <a:off x="1445625" y="3795549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EC4DACBA-2876-1C41-80B1-BE765733ECDF}"/>
              </a:ext>
            </a:extLst>
          </p:cNvPr>
          <p:cNvCxnSpPr>
            <a:cxnSpLocks/>
          </p:cNvCxnSpPr>
          <p:nvPr/>
        </p:nvCxnSpPr>
        <p:spPr bwMode="auto">
          <a:xfrm>
            <a:off x="3215680" y="3722423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EC218E3-ADD9-1544-B15E-25030E44503A}"/>
              </a:ext>
            </a:extLst>
          </p:cNvPr>
          <p:cNvSpPr txBox="1"/>
          <p:nvPr/>
        </p:nvSpPr>
        <p:spPr>
          <a:xfrm>
            <a:off x="3215680" y="3804284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BC981FF8-6C1B-E64C-BBE0-5B07A9CBC964}"/>
              </a:ext>
            </a:extLst>
          </p:cNvPr>
          <p:cNvCxnSpPr>
            <a:cxnSpLocks/>
          </p:cNvCxnSpPr>
          <p:nvPr/>
        </p:nvCxnSpPr>
        <p:spPr bwMode="auto">
          <a:xfrm>
            <a:off x="5087888" y="3722423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CC0EB40-EB84-FC43-9917-5BA96FC4A783}"/>
              </a:ext>
            </a:extLst>
          </p:cNvPr>
          <p:cNvSpPr txBox="1"/>
          <p:nvPr/>
        </p:nvSpPr>
        <p:spPr>
          <a:xfrm>
            <a:off x="5087888" y="3804284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4226AA00-C90F-8647-B5DE-D0AE0A4B2A72}"/>
              </a:ext>
            </a:extLst>
          </p:cNvPr>
          <p:cNvCxnSpPr>
            <a:cxnSpLocks/>
          </p:cNvCxnSpPr>
          <p:nvPr/>
        </p:nvCxnSpPr>
        <p:spPr bwMode="auto">
          <a:xfrm>
            <a:off x="8965243" y="3730921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2B9D1796-17B1-AC4B-A0D2-3AD2E96E9A5B}"/>
              </a:ext>
            </a:extLst>
          </p:cNvPr>
          <p:cNvSpPr txBox="1"/>
          <p:nvPr/>
        </p:nvSpPr>
        <p:spPr>
          <a:xfrm>
            <a:off x="8965243" y="3812782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6234867D-885C-0743-906F-4C51479F3C96}"/>
              </a:ext>
            </a:extLst>
          </p:cNvPr>
          <p:cNvCxnSpPr>
            <a:cxnSpLocks/>
          </p:cNvCxnSpPr>
          <p:nvPr/>
        </p:nvCxnSpPr>
        <p:spPr bwMode="auto">
          <a:xfrm>
            <a:off x="10920536" y="3730921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3AA63DDC-61B0-5D4B-844E-DFCAE099F608}"/>
              </a:ext>
            </a:extLst>
          </p:cNvPr>
          <p:cNvSpPr txBox="1"/>
          <p:nvPr/>
        </p:nvSpPr>
        <p:spPr>
          <a:xfrm>
            <a:off x="10920536" y="3812782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9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552F3F-71B9-7A49-A9AA-BCF36410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Authenticator Generation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F3DC96-3A99-8F40-A4AF-F237E0394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6638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The transmitter generates authenticator by HMAC hash function with the generated key.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0" indent="0"/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The key to generate the authenticator is changed in a fixed duration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k</a:t>
            </a:r>
            <a:r>
              <a:rPr lang="en-US" altLang="ja-JP" dirty="0"/>
              <a:t> in reverse sequence of the key chain.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C8BD78-FEB1-A546-8FF0-9733B80DCC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FC4CDC-3B71-0341-9A78-EC3F98342F9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8FBC016-829D-9346-864C-7B47B7A68D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B0C1A8A-542F-B54B-8AC8-20BBF9AD98F7}"/>
              </a:ext>
            </a:extLst>
          </p:cNvPr>
          <p:cNvGrpSpPr/>
          <p:nvPr/>
        </p:nvGrpSpPr>
        <p:grpSpPr>
          <a:xfrm>
            <a:off x="2783632" y="3025551"/>
            <a:ext cx="6912768" cy="806897"/>
            <a:chOff x="2999656" y="3789040"/>
            <a:chExt cx="6912768" cy="806897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FCE28BCA-8836-AF40-924F-953C0A927318}"/>
                </a:ext>
              </a:extLst>
            </p:cNvPr>
            <p:cNvSpPr/>
            <p:nvPr/>
          </p:nvSpPr>
          <p:spPr bwMode="auto">
            <a:xfrm>
              <a:off x="2999656" y="3789040"/>
              <a:ext cx="1224136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altLang="ja-JP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Data</a:t>
              </a: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26E99F27-2646-5A42-9B4F-5A8E25E231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11824" y="4005064"/>
              <a:ext cx="3168352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AD17678-262E-0542-8E22-5B4BD48F8CF0}"/>
                </a:ext>
              </a:extLst>
            </p:cNvPr>
            <p:cNvSpPr txBox="1"/>
            <p:nvPr/>
          </p:nvSpPr>
          <p:spPr>
            <a:xfrm>
              <a:off x="4523100" y="4134272"/>
              <a:ext cx="3256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1"/>
                  </a:solidFill>
                </a:rPr>
                <a:t>HMAC-Hash(Key = </a:t>
              </a:r>
              <a:r>
                <a:rPr kumimoji="1" lang="en-US" altLang="ja-JP" i="1" dirty="0" err="1">
                  <a:solidFill>
                    <a:schemeClr val="tx1"/>
                  </a:solidFill>
                </a:rPr>
                <a:t>K’</a:t>
              </a:r>
              <a:r>
                <a:rPr kumimoji="1" lang="en-US" altLang="ja-JP" i="1" baseline="-25000" dirty="0" err="1">
                  <a:solidFill>
                    <a:schemeClr val="tx1"/>
                  </a:solidFill>
                </a:rPr>
                <a:t>i</a:t>
              </a:r>
              <a:r>
                <a:rPr kumimoji="1" lang="en-US" altLang="ja-JP" dirty="0">
                  <a:solidFill>
                    <a:schemeClr val="tx1"/>
                  </a:solidFill>
                </a:rPr>
                <a:t>)</a:t>
              </a:r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1B77F75-CD23-6D46-B244-6D738210A8B0}"/>
                </a:ext>
              </a:extLst>
            </p:cNvPr>
            <p:cNvSpPr/>
            <p:nvPr/>
          </p:nvSpPr>
          <p:spPr bwMode="auto">
            <a:xfrm>
              <a:off x="7968208" y="3789040"/>
              <a:ext cx="1944216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altLang="ja-JP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Authenticator</a:t>
              </a: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1AA8E20-BFB9-1F4C-BBD9-A9BC43C913A2}"/>
              </a:ext>
            </a:extLst>
          </p:cNvPr>
          <p:cNvCxnSpPr>
            <a:cxnSpLocks/>
          </p:cNvCxnSpPr>
          <p:nvPr/>
        </p:nvCxnSpPr>
        <p:spPr bwMode="auto">
          <a:xfrm>
            <a:off x="8472264" y="5733256"/>
            <a:ext cx="1828425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428261C-ACF9-5840-B5C4-670BC7882845}"/>
              </a:ext>
            </a:extLst>
          </p:cNvPr>
          <p:cNvSpPr txBox="1"/>
          <p:nvPr/>
        </p:nvSpPr>
        <p:spPr>
          <a:xfrm>
            <a:off x="10311443" y="5502423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time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04C1B4FC-5590-CE4F-B67C-8FABADC5E8DA}"/>
              </a:ext>
            </a:extLst>
          </p:cNvPr>
          <p:cNvCxnSpPr/>
          <p:nvPr/>
        </p:nvCxnSpPr>
        <p:spPr bwMode="auto">
          <a:xfrm>
            <a:off x="1415480" y="5157192"/>
            <a:ext cx="0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363A2D88-C2A1-334A-BC55-858E6AA015E4}"/>
              </a:ext>
            </a:extLst>
          </p:cNvPr>
          <p:cNvCxnSpPr/>
          <p:nvPr/>
        </p:nvCxnSpPr>
        <p:spPr bwMode="auto">
          <a:xfrm>
            <a:off x="2639616" y="5157192"/>
            <a:ext cx="0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9C8E6395-F86D-0940-BB6E-8865F797A5FB}"/>
              </a:ext>
            </a:extLst>
          </p:cNvPr>
          <p:cNvCxnSpPr/>
          <p:nvPr/>
        </p:nvCxnSpPr>
        <p:spPr bwMode="auto">
          <a:xfrm>
            <a:off x="3863752" y="5157192"/>
            <a:ext cx="0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93AFC9C0-51FB-D644-80BC-EB38FC25D7F8}"/>
              </a:ext>
            </a:extLst>
          </p:cNvPr>
          <p:cNvCxnSpPr/>
          <p:nvPr/>
        </p:nvCxnSpPr>
        <p:spPr bwMode="auto">
          <a:xfrm>
            <a:off x="5087888" y="5157192"/>
            <a:ext cx="0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BE258AC0-E86E-D949-BDF6-BC623DCD8331}"/>
              </a:ext>
            </a:extLst>
          </p:cNvPr>
          <p:cNvCxnSpPr/>
          <p:nvPr/>
        </p:nvCxnSpPr>
        <p:spPr bwMode="auto">
          <a:xfrm>
            <a:off x="6312024" y="5157192"/>
            <a:ext cx="0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D0E63AA6-6BFC-8F46-A104-AF95BA3D41AE}"/>
              </a:ext>
            </a:extLst>
          </p:cNvPr>
          <p:cNvCxnSpPr/>
          <p:nvPr/>
        </p:nvCxnSpPr>
        <p:spPr bwMode="auto">
          <a:xfrm>
            <a:off x="7536160" y="5157192"/>
            <a:ext cx="0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8BEBC579-A3B5-C746-B254-3E84AC9F7CF6}"/>
              </a:ext>
            </a:extLst>
          </p:cNvPr>
          <p:cNvCxnSpPr>
            <a:cxnSpLocks/>
          </p:cNvCxnSpPr>
          <p:nvPr/>
        </p:nvCxnSpPr>
        <p:spPr bwMode="auto">
          <a:xfrm>
            <a:off x="1415480" y="5744442"/>
            <a:ext cx="6508945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BC595A04-5EC9-7A43-A448-4809021AC51F}"/>
              </a:ext>
            </a:extLst>
          </p:cNvPr>
          <p:cNvCxnSpPr/>
          <p:nvPr/>
        </p:nvCxnSpPr>
        <p:spPr bwMode="auto">
          <a:xfrm>
            <a:off x="8760296" y="5168378"/>
            <a:ext cx="0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882BBFF1-FEF4-AA4E-B26C-E786A8C3D574}"/>
              </a:ext>
            </a:extLst>
          </p:cNvPr>
          <p:cNvCxnSpPr/>
          <p:nvPr/>
        </p:nvCxnSpPr>
        <p:spPr bwMode="auto">
          <a:xfrm>
            <a:off x="9984432" y="5168378"/>
            <a:ext cx="0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円/楕円 49">
            <a:extLst>
              <a:ext uri="{FF2B5EF4-FFF2-40B4-BE49-F238E27FC236}">
                <a16:creationId xmlns:a16="http://schemas.microsoft.com/office/drawing/2014/main" id="{1FECE637-8973-F44F-B8DC-FE778E397B55}"/>
              </a:ext>
            </a:extLst>
          </p:cNvPr>
          <p:cNvSpPr/>
          <p:nvPr/>
        </p:nvSpPr>
        <p:spPr bwMode="auto">
          <a:xfrm>
            <a:off x="7999452" y="570843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D69A7637-A994-5D41-A5FD-457DBF36E9AE}"/>
              </a:ext>
            </a:extLst>
          </p:cNvPr>
          <p:cNvSpPr/>
          <p:nvPr/>
        </p:nvSpPr>
        <p:spPr bwMode="auto">
          <a:xfrm>
            <a:off x="8162561" y="570843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D5EB3BA9-DEBD-974C-82B7-B73E788AEDDF}"/>
              </a:ext>
            </a:extLst>
          </p:cNvPr>
          <p:cNvSpPr/>
          <p:nvPr/>
        </p:nvSpPr>
        <p:spPr bwMode="auto">
          <a:xfrm>
            <a:off x="8325670" y="570843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9960C9B0-A53C-2944-A902-0A663B726694}"/>
              </a:ext>
            </a:extLst>
          </p:cNvPr>
          <p:cNvCxnSpPr/>
          <p:nvPr/>
        </p:nvCxnSpPr>
        <p:spPr bwMode="auto">
          <a:xfrm>
            <a:off x="1415480" y="5964088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DA82F16-8669-8644-8A86-5D7C0B0D33FD}"/>
              </a:ext>
            </a:extLst>
          </p:cNvPr>
          <p:cNvSpPr txBox="1"/>
          <p:nvPr/>
        </p:nvSpPr>
        <p:spPr>
          <a:xfrm>
            <a:off x="1803794" y="594136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AB915C5-190C-5942-890E-0F3947C703FB}"/>
              </a:ext>
            </a:extLst>
          </p:cNvPr>
          <p:cNvSpPr txBox="1"/>
          <p:nvPr/>
        </p:nvSpPr>
        <p:spPr>
          <a:xfrm>
            <a:off x="1678734" y="52199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N-1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C4FA893A-41F8-3B41-8C9E-283917997D69}"/>
              </a:ext>
            </a:extLst>
          </p:cNvPr>
          <p:cNvCxnSpPr/>
          <p:nvPr/>
        </p:nvCxnSpPr>
        <p:spPr bwMode="auto">
          <a:xfrm>
            <a:off x="2650371" y="5966683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632E0D2-DE89-A648-9A8B-8C0A28E4A337}"/>
              </a:ext>
            </a:extLst>
          </p:cNvPr>
          <p:cNvSpPr txBox="1"/>
          <p:nvPr/>
        </p:nvSpPr>
        <p:spPr>
          <a:xfrm>
            <a:off x="3038685" y="594396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870E1B7-940F-D841-9AEB-83C4E2CB8AF2}"/>
              </a:ext>
            </a:extLst>
          </p:cNvPr>
          <p:cNvSpPr txBox="1"/>
          <p:nvPr/>
        </p:nvSpPr>
        <p:spPr>
          <a:xfrm>
            <a:off x="2913625" y="52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N-2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C780CCB5-8EEC-194D-A615-AC1B19A8DCA7}"/>
              </a:ext>
            </a:extLst>
          </p:cNvPr>
          <p:cNvCxnSpPr/>
          <p:nvPr/>
        </p:nvCxnSpPr>
        <p:spPr bwMode="auto">
          <a:xfrm>
            <a:off x="3878903" y="5964088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9D3A6B5-4B50-C747-B7AC-14D721919630}"/>
              </a:ext>
            </a:extLst>
          </p:cNvPr>
          <p:cNvSpPr txBox="1"/>
          <p:nvPr/>
        </p:nvSpPr>
        <p:spPr>
          <a:xfrm>
            <a:off x="4267217" y="594136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6D5015B6-877F-D44D-8E91-4A648F8A2E06}"/>
              </a:ext>
            </a:extLst>
          </p:cNvPr>
          <p:cNvSpPr txBox="1"/>
          <p:nvPr/>
        </p:nvSpPr>
        <p:spPr>
          <a:xfrm>
            <a:off x="4142157" y="52199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N-3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C3E24CE6-9C5A-D94E-976F-204FAFF3F7CA}"/>
              </a:ext>
            </a:extLst>
          </p:cNvPr>
          <p:cNvCxnSpPr/>
          <p:nvPr/>
        </p:nvCxnSpPr>
        <p:spPr bwMode="auto">
          <a:xfrm>
            <a:off x="5103038" y="5964088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E9F0FA8-3566-CF46-A16F-31E11680EA7E}"/>
              </a:ext>
            </a:extLst>
          </p:cNvPr>
          <p:cNvSpPr txBox="1"/>
          <p:nvPr/>
        </p:nvSpPr>
        <p:spPr>
          <a:xfrm>
            <a:off x="5491352" y="594136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66A0269-205D-5F4C-B0EE-6DE4F9486A10}"/>
              </a:ext>
            </a:extLst>
          </p:cNvPr>
          <p:cNvSpPr txBox="1"/>
          <p:nvPr/>
        </p:nvSpPr>
        <p:spPr>
          <a:xfrm>
            <a:off x="5366292" y="52199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N-4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6716D510-9561-7D47-9F33-5E68E1E3F5BE}"/>
              </a:ext>
            </a:extLst>
          </p:cNvPr>
          <p:cNvCxnSpPr/>
          <p:nvPr/>
        </p:nvCxnSpPr>
        <p:spPr bwMode="auto">
          <a:xfrm>
            <a:off x="6303006" y="5968943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EA13933-A165-4A40-A161-A3C06EEAB32C}"/>
              </a:ext>
            </a:extLst>
          </p:cNvPr>
          <p:cNvSpPr txBox="1"/>
          <p:nvPr/>
        </p:nvSpPr>
        <p:spPr>
          <a:xfrm>
            <a:off x="6691320" y="59462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BA2B077-AFA7-5946-91E3-590AA217AEA3}"/>
              </a:ext>
            </a:extLst>
          </p:cNvPr>
          <p:cNvSpPr txBox="1"/>
          <p:nvPr/>
        </p:nvSpPr>
        <p:spPr>
          <a:xfrm>
            <a:off x="6566260" y="522484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N-5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9E97E60A-E8CE-FC43-8BEF-AFF28E2B3A1D}"/>
              </a:ext>
            </a:extLst>
          </p:cNvPr>
          <p:cNvCxnSpPr/>
          <p:nvPr/>
        </p:nvCxnSpPr>
        <p:spPr bwMode="auto">
          <a:xfrm>
            <a:off x="8760297" y="5990876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E2F0E68-2F27-4948-B5C5-012893BCA213}"/>
              </a:ext>
            </a:extLst>
          </p:cNvPr>
          <p:cNvSpPr txBox="1"/>
          <p:nvPr/>
        </p:nvSpPr>
        <p:spPr>
          <a:xfrm>
            <a:off x="9148611" y="596815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7E436BE1-3BEC-BA48-8092-DBD9A7F5B5A2}"/>
              </a:ext>
            </a:extLst>
          </p:cNvPr>
          <p:cNvSpPr txBox="1"/>
          <p:nvPr/>
        </p:nvSpPr>
        <p:spPr>
          <a:xfrm>
            <a:off x="9023551" y="524677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0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40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C1134F-08F1-5C40-B19B-28EB5A07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Key Disclosure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6F8FFD-F0AA-2241-A97B-E32FA8C85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5116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The transmitter discloses the keys after </a:t>
            </a:r>
            <a:r>
              <a:rPr kumimoji="1" lang="en-US" altLang="ja-JP" i="1" dirty="0"/>
              <a:t>d</a:t>
            </a:r>
            <a:r>
              <a:rPr kumimoji="1" lang="en-US" altLang="ja-JP" dirty="0"/>
              <a:t> *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k</a:t>
            </a:r>
            <a:r>
              <a:rPr lang="en-US" altLang="ja-JP" dirty="0"/>
              <a:t> (</a:t>
            </a:r>
            <a:r>
              <a:rPr lang="en-US" altLang="ja-JP" i="1" dirty="0"/>
              <a:t>d</a:t>
            </a:r>
            <a:r>
              <a:rPr lang="en-US" altLang="ja-JP" dirty="0"/>
              <a:t> &gt;= 2)</a:t>
            </a:r>
            <a:endParaRPr kumimoji="1" lang="en-US" altLang="ja-JP" dirty="0"/>
          </a:p>
          <a:p>
            <a:pPr marL="0" indent="0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97E7B0-33A1-284E-934F-E3F1B82AF2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B7B342-54D6-4F44-9580-1E26464816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0FCD57F-C2A4-3E4D-9B00-7074982B325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EDDE6A2-D7E7-114B-99CD-A37BED9F159A}"/>
              </a:ext>
            </a:extLst>
          </p:cNvPr>
          <p:cNvCxnSpPr>
            <a:cxnSpLocks/>
          </p:cNvCxnSpPr>
          <p:nvPr/>
        </p:nvCxnSpPr>
        <p:spPr bwMode="auto">
          <a:xfrm>
            <a:off x="9120336" y="5756773"/>
            <a:ext cx="1828425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3ECD60-D5D3-8244-ACFC-55EDA53591AF}"/>
              </a:ext>
            </a:extLst>
          </p:cNvPr>
          <p:cNvSpPr txBox="1"/>
          <p:nvPr/>
        </p:nvSpPr>
        <p:spPr>
          <a:xfrm>
            <a:off x="10959515" y="5525940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time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32F2CC2-05EA-F04B-8A1C-C42818DF20B6}"/>
              </a:ext>
            </a:extLst>
          </p:cNvPr>
          <p:cNvCxnSpPr>
            <a:cxnSpLocks/>
          </p:cNvCxnSpPr>
          <p:nvPr/>
        </p:nvCxnSpPr>
        <p:spPr bwMode="auto">
          <a:xfrm>
            <a:off x="2063552" y="4513848"/>
            <a:ext cx="0" cy="18189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D2E9885-D561-3F49-837F-FDADBCBB0044}"/>
              </a:ext>
            </a:extLst>
          </p:cNvPr>
          <p:cNvCxnSpPr>
            <a:cxnSpLocks/>
          </p:cNvCxnSpPr>
          <p:nvPr/>
        </p:nvCxnSpPr>
        <p:spPr bwMode="auto">
          <a:xfrm>
            <a:off x="3287688" y="4513848"/>
            <a:ext cx="0" cy="18189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0876878-1455-984C-AF8E-FC51B967E064}"/>
              </a:ext>
            </a:extLst>
          </p:cNvPr>
          <p:cNvCxnSpPr>
            <a:cxnSpLocks/>
          </p:cNvCxnSpPr>
          <p:nvPr/>
        </p:nvCxnSpPr>
        <p:spPr bwMode="auto">
          <a:xfrm>
            <a:off x="4511824" y="4513848"/>
            <a:ext cx="0" cy="18189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C6217B3-E134-DE42-B8D6-448F37C85EB1}"/>
              </a:ext>
            </a:extLst>
          </p:cNvPr>
          <p:cNvCxnSpPr>
            <a:cxnSpLocks/>
          </p:cNvCxnSpPr>
          <p:nvPr/>
        </p:nvCxnSpPr>
        <p:spPr bwMode="auto">
          <a:xfrm>
            <a:off x="5735960" y="4513848"/>
            <a:ext cx="0" cy="18189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AFD2081-9593-7F44-9943-365205AD6339}"/>
              </a:ext>
            </a:extLst>
          </p:cNvPr>
          <p:cNvCxnSpPr>
            <a:cxnSpLocks/>
          </p:cNvCxnSpPr>
          <p:nvPr/>
        </p:nvCxnSpPr>
        <p:spPr bwMode="auto">
          <a:xfrm>
            <a:off x="6960096" y="4577464"/>
            <a:ext cx="0" cy="17553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EA1A69D-239A-6C4E-A583-D2CA7C1FBAD4}"/>
              </a:ext>
            </a:extLst>
          </p:cNvPr>
          <p:cNvCxnSpPr>
            <a:cxnSpLocks/>
          </p:cNvCxnSpPr>
          <p:nvPr/>
        </p:nvCxnSpPr>
        <p:spPr bwMode="auto">
          <a:xfrm>
            <a:off x="8184232" y="4577464"/>
            <a:ext cx="0" cy="17553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47DF3F8-802B-2441-911A-C10692C5807E}"/>
              </a:ext>
            </a:extLst>
          </p:cNvPr>
          <p:cNvCxnSpPr>
            <a:cxnSpLocks/>
          </p:cNvCxnSpPr>
          <p:nvPr/>
        </p:nvCxnSpPr>
        <p:spPr bwMode="auto">
          <a:xfrm>
            <a:off x="2063552" y="5767959"/>
            <a:ext cx="6508945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2E50369-F3CE-514C-BDF4-BB09914FBB76}"/>
              </a:ext>
            </a:extLst>
          </p:cNvPr>
          <p:cNvCxnSpPr>
            <a:cxnSpLocks/>
          </p:cNvCxnSpPr>
          <p:nvPr/>
        </p:nvCxnSpPr>
        <p:spPr bwMode="auto">
          <a:xfrm>
            <a:off x="9408368" y="4577464"/>
            <a:ext cx="0" cy="176655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E4D41EB-4356-CB40-8B7D-EDF811A4FB84}"/>
              </a:ext>
            </a:extLst>
          </p:cNvPr>
          <p:cNvCxnSpPr>
            <a:cxnSpLocks/>
          </p:cNvCxnSpPr>
          <p:nvPr/>
        </p:nvCxnSpPr>
        <p:spPr bwMode="auto">
          <a:xfrm>
            <a:off x="10632504" y="4622811"/>
            <a:ext cx="0" cy="172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円/楕円 17">
            <a:extLst>
              <a:ext uri="{FF2B5EF4-FFF2-40B4-BE49-F238E27FC236}">
                <a16:creationId xmlns:a16="http://schemas.microsoft.com/office/drawing/2014/main" id="{9AC8B232-F7FA-184F-BE4E-67E48C65FA81}"/>
              </a:ext>
            </a:extLst>
          </p:cNvPr>
          <p:cNvSpPr/>
          <p:nvPr/>
        </p:nvSpPr>
        <p:spPr bwMode="auto">
          <a:xfrm>
            <a:off x="8647524" y="573195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3AA89E60-23BC-2647-8489-C1C11D66FDEF}"/>
              </a:ext>
            </a:extLst>
          </p:cNvPr>
          <p:cNvSpPr/>
          <p:nvPr/>
        </p:nvSpPr>
        <p:spPr bwMode="auto">
          <a:xfrm>
            <a:off x="8810633" y="573195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A2DBEC4B-30EC-C74C-B23B-1B85A3A2E43E}"/>
              </a:ext>
            </a:extLst>
          </p:cNvPr>
          <p:cNvSpPr/>
          <p:nvPr/>
        </p:nvSpPr>
        <p:spPr bwMode="auto">
          <a:xfrm>
            <a:off x="8973742" y="573195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8C883A2-8C70-8C4E-95A2-82047EA9C292}"/>
              </a:ext>
            </a:extLst>
          </p:cNvPr>
          <p:cNvCxnSpPr/>
          <p:nvPr/>
        </p:nvCxnSpPr>
        <p:spPr bwMode="auto">
          <a:xfrm>
            <a:off x="2063552" y="5987605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52CAD1-D93D-7541-98C1-8813B367E6AE}"/>
              </a:ext>
            </a:extLst>
          </p:cNvPr>
          <p:cNvSpPr txBox="1"/>
          <p:nvPr/>
        </p:nvSpPr>
        <p:spPr>
          <a:xfrm>
            <a:off x="2451866" y="596488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0E7B683-9FEE-5242-B8C6-33F169B2F4C8}"/>
              </a:ext>
            </a:extLst>
          </p:cNvPr>
          <p:cNvSpPr txBox="1"/>
          <p:nvPr/>
        </p:nvSpPr>
        <p:spPr>
          <a:xfrm>
            <a:off x="2326806" y="524350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N-1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D0A714CD-7E7C-8C42-B64B-18ECBD0737AD}"/>
              </a:ext>
            </a:extLst>
          </p:cNvPr>
          <p:cNvCxnSpPr/>
          <p:nvPr/>
        </p:nvCxnSpPr>
        <p:spPr bwMode="auto">
          <a:xfrm>
            <a:off x="3298443" y="5990200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133A9DE-02B8-3C42-A5CF-0E6263848939}"/>
              </a:ext>
            </a:extLst>
          </p:cNvPr>
          <p:cNvSpPr txBox="1"/>
          <p:nvPr/>
        </p:nvSpPr>
        <p:spPr>
          <a:xfrm>
            <a:off x="3686757" y="596747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A56BA36-5026-2C4A-A538-A35D0097FE4A}"/>
              </a:ext>
            </a:extLst>
          </p:cNvPr>
          <p:cNvSpPr txBox="1"/>
          <p:nvPr/>
        </p:nvSpPr>
        <p:spPr>
          <a:xfrm>
            <a:off x="3561697" y="524609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N-2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6A5A2283-EDD3-E546-9DDD-1D6BFD960642}"/>
              </a:ext>
            </a:extLst>
          </p:cNvPr>
          <p:cNvCxnSpPr/>
          <p:nvPr/>
        </p:nvCxnSpPr>
        <p:spPr bwMode="auto">
          <a:xfrm>
            <a:off x="4526975" y="5987605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FC59689-F2DC-7F4F-800D-369888431F51}"/>
              </a:ext>
            </a:extLst>
          </p:cNvPr>
          <p:cNvSpPr txBox="1"/>
          <p:nvPr/>
        </p:nvSpPr>
        <p:spPr>
          <a:xfrm>
            <a:off x="4915289" y="596488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740D26B-FF9B-D644-86FD-8AEE19C6C3EF}"/>
              </a:ext>
            </a:extLst>
          </p:cNvPr>
          <p:cNvSpPr txBox="1"/>
          <p:nvPr/>
        </p:nvSpPr>
        <p:spPr>
          <a:xfrm>
            <a:off x="4790229" y="524350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N-3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336473C-2620-1745-BC38-A95D79198903}"/>
              </a:ext>
            </a:extLst>
          </p:cNvPr>
          <p:cNvCxnSpPr/>
          <p:nvPr/>
        </p:nvCxnSpPr>
        <p:spPr bwMode="auto">
          <a:xfrm>
            <a:off x="5751110" y="5987605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2280B4A-1768-8947-9E28-51C8E1107D6C}"/>
              </a:ext>
            </a:extLst>
          </p:cNvPr>
          <p:cNvSpPr txBox="1"/>
          <p:nvPr/>
        </p:nvSpPr>
        <p:spPr>
          <a:xfrm>
            <a:off x="6139424" y="596488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6798FE9-9345-9E49-B7FF-BE13D1CF73C1}"/>
              </a:ext>
            </a:extLst>
          </p:cNvPr>
          <p:cNvSpPr txBox="1"/>
          <p:nvPr/>
        </p:nvSpPr>
        <p:spPr>
          <a:xfrm>
            <a:off x="6014364" y="524350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N-4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F14954AD-CC80-A84B-9202-78B467ADB305}"/>
              </a:ext>
            </a:extLst>
          </p:cNvPr>
          <p:cNvCxnSpPr/>
          <p:nvPr/>
        </p:nvCxnSpPr>
        <p:spPr bwMode="auto">
          <a:xfrm>
            <a:off x="6951078" y="5992460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F45FC55-C4B9-5B4B-9E48-8B22578C3FB1}"/>
              </a:ext>
            </a:extLst>
          </p:cNvPr>
          <p:cNvSpPr txBox="1"/>
          <p:nvPr/>
        </p:nvSpPr>
        <p:spPr>
          <a:xfrm>
            <a:off x="7339392" y="59697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FA38243-7BAC-554F-882F-6C67B873146F}"/>
              </a:ext>
            </a:extLst>
          </p:cNvPr>
          <p:cNvSpPr txBox="1"/>
          <p:nvPr/>
        </p:nvSpPr>
        <p:spPr>
          <a:xfrm>
            <a:off x="7214332" y="524835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N-5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41EAE7A1-7BB9-FC45-A96F-95635DF1A267}"/>
              </a:ext>
            </a:extLst>
          </p:cNvPr>
          <p:cNvCxnSpPr/>
          <p:nvPr/>
        </p:nvCxnSpPr>
        <p:spPr bwMode="auto">
          <a:xfrm>
            <a:off x="9408369" y="6014393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5D8DF12-D6A3-DA42-B62A-CFE44CC97DD7}"/>
              </a:ext>
            </a:extLst>
          </p:cNvPr>
          <p:cNvSpPr txBox="1"/>
          <p:nvPr/>
        </p:nvSpPr>
        <p:spPr>
          <a:xfrm>
            <a:off x="9796683" y="599167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B3AA154-DF23-8B40-B35D-BAF886FD7346}"/>
              </a:ext>
            </a:extLst>
          </p:cNvPr>
          <p:cNvSpPr txBox="1"/>
          <p:nvPr/>
        </p:nvSpPr>
        <p:spPr>
          <a:xfrm>
            <a:off x="9671623" y="527029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0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6ECA3B4-20D6-E648-900B-99ACF5D0538B}"/>
              </a:ext>
            </a:extLst>
          </p:cNvPr>
          <p:cNvSpPr txBox="1"/>
          <p:nvPr/>
        </p:nvSpPr>
        <p:spPr>
          <a:xfrm>
            <a:off x="4797754" y="4577464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N-1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2E5580C-7293-9047-9557-C69333DFB1EC}"/>
              </a:ext>
            </a:extLst>
          </p:cNvPr>
          <p:cNvSpPr txBox="1"/>
          <p:nvPr/>
        </p:nvSpPr>
        <p:spPr>
          <a:xfrm>
            <a:off x="6032645" y="4580059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N-2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B0E599A-940B-3046-A9CA-9EE2904DA569}"/>
              </a:ext>
            </a:extLst>
          </p:cNvPr>
          <p:cNvSpPr txBox="1"/>
          <p:nvPr/>
        </p:nvSpPr>
        <p:spPr>
          <a:xfrm>
            <a:off x="7261177" y="4577464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N-3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0EF0B0A-8D60-724D-ACE3-C92838C70C3D}"/>
              </a:ext>
            </a:extLst>
          </p:cNvPr>
          <p:cNvSpPr txBox="1"/>
          <p:nvPr/>
        </p:nvSpPr>
        <p:spPr>
          <a:xfrm>
            <a:off x="450980" y="4622811"/>
            <a:ext cx="138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Disclosed Key</a:t>
            </a:r>
          </a:p>
          <a:p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d</a:t>
            </a:r>
            <a:r>
              <a:rPr kumimoji="1" lang="en-US" altLang="ja-JP" sz="1600" dirty="0">
                <a:solidFill>
                  <a:schemeClr val="tx1"/>
                </a:solidFill>
              </a:rPr>
              <a:t> = 2)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3307FE2-EB9C-2B42-82DB-6E6379FF64F4}"/>
              </a:ext>
            </a:extLst>
          </p:cNvPr>
          <p:cNvSpPr txBox="1"/>
          <p:nvPr/>
        </p:nvSpPr>
        <p:spPr>
          <a:xfrm>
            <a:off x="9671623" y="457746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2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628A658-0490-7046-A3CF-8DE3C9041F8C}"/>
              </a:ext>
            </a:extLst>
          </p:cNvPr>
          <p:cNvSpPr txBox="1"/>
          <p:nvPr/>
        </p:nvSpPr>
        <p:spPr>
          <a:xfrm>
            <a:off x="291286" y="5243502"/>
            <a:ext cx="170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Authenticator Key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A7058C9E-FDD9-C847-9979-1606A3F496C6}"/>
              </a:ext>
            </a:extLst>
          </p:cNvPr>
          <p:cNvSpPr/>
          <p:nvPr/>
        </p:nvSpPr>
        <p:spPr bwMode="auto">
          <a:xfrm>
            <a:off x="2279576" y="2632636"/>
            <a:ext cx="792088" cy="7963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53449D3-929A-C149-88AE-6D1D53C3BB2D}"/>
              </a:ext>
            </a:extLst>
          </p:cNvPr>
          <p:cNvSpPr/>
          <p:nvPr/>
        </p:nvSpPr>
        <p:spPr bwMode="auto">
          <a:xfrm>
            <a:off x="2279576" y="3443886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Auth (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K’</a:t>
            </a:r>
            <a:r>
              <a:rPr kumimoji="0" lang="en-US" altLang="ja-JP" sz="12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N-1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)</a:t>
            </a: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48A1218-49E7-1545-8D5E-9D3313812499}"/>
              </a:ext>
            </a:extLst>
          </p:cNvPr>
          <p:cNvSpPr/>
          <p:nvPr/>
        </p:nvSpPr>
        <p:spPr bwMode="auto">
          <a:xfrm>
            <a:off x="3561697" y="2632636"/>
            <a:ext cx="792088" cy="7963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76346C1C-62A1-D544-9C58-31B3D3FE2154}"/>
              </a:ext>
            </a:extLst>
          </p:cNvPr>
          <p:cNvSpPr/>
          <p:nvPr/>
        </p:nvSpPr>
        <p:spPr bwMode="auto">
          <a:xfrm>
            <a:off x="3561697" y="3443886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Auth (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K’</a:t>
            </a:r>
            <a:r>
              <a:rPr kumimoji="0" lang="en-US" altLang="ja-JP" sz="12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N-2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)</a:t>
            </a: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36BB1CA-D886-FB43-8DCA-1CFB19732135}"/>
              </a:ext>
            </a:extLst>
          </p:cNvPr>
          <p:cNvSpPr/>
          <p:nvPr/>
        </p:nvSpPr>
        <p:spPr bwMode="auto">
          <a:xfrm>
            <a:off x="4730099" y="2650425"/>
            <a:ext cx="792088" cy="7963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244D24A7-8918-8F4B-B51A-20BCE6875F21}"/>
              </a:ext>
            </a:extLst>
          </p:cNvPr>
          <p:cNvSpPr/>
          <p:nvPr/>
        </p:nvSpPr>
        <p:spPr bwMode="auto">
          <a:xfrm>
            <a:off x="4730099" y="3461675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Auth (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K’</a:t>
            </a:r>
            <a:r>
              <a:rPr kumimoji="0" lang="en-US" altLang="ja-JP" sz="12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N-3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)</a:t>
            </a: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F721E2D5-6544-6943-B6A3-F381BFCBA4D7}"/>
              </a:ext>
            </a:extLst>
          </p:cNvPr>
          <p:cNvSpPr/>
          <p:nvPr/>
        </p:nvSpPr>
        <p:spPr bwMode="auto">
          <a:xfrm>
            <a:off x="4730099" y="3907552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</a:t>
            </a:r>
            <a:r>
              <a:rPr kumimoji="0" lang="en-US" altLang="ja-JP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N-1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812C932-43C9-7E41-B7DA-845EE2E7E024}"/>
              </a:ext>
            </a:extLst>
          </p:cNvPr>
          <p:cNvSpPr/>
          <p:nvPr/>
        </p:nvSpPr>
        <p:spPr bwMode="auto">
          <a:xfrm>
            <a:off x="5951984" y="2636912"/>
            <a:ext cx="792088" cy="7963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5AB8CAEA-E945-9A47-9AD6-CF0A59E684AF}"/>
              </a:ext>
            </a:extLst>
          </p:cNvPr>
          <p:cNvSpPr/>
          <p:nvPr/>
        </p:nvSpPr>
        <p:spPr bwMode="auto">
          <a:xfrm>
            <a:off x="5951984" y="3448162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Auth (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K’</a:t>
            </a:r>
            <a:r>
              <a:rPr kumimoji="0" lang="en-US" altLang="ja-JP" sz="12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N-4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)</a:t>
            </a: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AE030496-E8C9-2544-84AF-072112A9C798}"/>
              </a:ext>
            </a:extLst>
          </p:cNvPr>
          <p:cNvSpPr/>
          <p:nvPr/>
        </p:nvSpPr>
        <p:spPr bwMode="auto">
          <a:xfrm>
            <a:off x="5951984" y="3894039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</a:t>
            </a:r>
            <a:r>
              <a:rPr kumimoji="0" lang="en-US" altLang="ja-JP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N-2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9D0906A8-6197-6A45-AE6C-02C4C79FC8C7}"/>
              </a:ext>
            </a:extLst>
          </p:cNvPr>
          <p:cNvSpPr/>
          <p:nvPr/>
        </p:nvSpPr>
        <p:spPr bwMode="auto">
          <a:xfrm>
            <a:off x="7201704" y="2650425"/>
            <a:ext cx="792088" cy="7963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49FB82C-53FE-1249-884E-F409CCDC9B07}"/>
              </a:ext>
            </a:extLst>
          </p:cNvPr>
          <p:cNvSpPr/>
          <p:nvPr/>
        </p:nvSpPr>
        <p:spPr bwMode="auto">
          <a:xfrm>
            <a:off x="7201704" y="3461675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Auth (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K’</a:t>
            </a:r>
            <a:r>
              <a:rPr kumimoji="0" lang="en-US" altLang="ja-JP" sz="12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N-4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)</a:t>
            </a: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A38FFAB-F7D4-274C-BEA1-ADE7C4A66804}"/>
              </a:ext>
            </a:extLst>
          </p:cNvPr>
          <p:cNvSpPr/>
          <p:nvPr/>
        </p:nvSpPr>
        <p:spPr bwMode="auto">
          <a:xfrm>
            <a:off x="7201704" y="3907552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</a:t>
            </a:r>
            <a:r>
              <a:rPr kumimoji="0" lang="en-US" altLang="ja-JP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N-3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E1C97D58-C13A-6E4D-8EFC-B2DBDEEF448C}"/>
              </a:ext>
            </a:extLst>
          </p:cNvPr>
          <p:cNvSpPr/>
          <p:nvPr/>
        </p:nvSpPr>
        <p:spPr bwMode="auto">
          <a:xfrm>
            <a:off x="9591991" y="2652103"/>
            <a:ext cx="792088" cy="7963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6B8073F6-2D58-714C-A8ED-B83909A9E9D1}"/>
              </a:ext>
            </a:extLst>
          </p:cNvPr>
          <p:cNvSpPr/>
          <p:nvPr/>
        </p:nvSpPr>
        <p:spPr bwMode="auto">
          <a:xfrm>
            <a:off x="9591991" y="3463353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Auth (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K’</a:t>
            </a:r>
            <a:r>
              <a:rPr kumimoji="0" lang="en-US" altLang="ja-JP" sz="12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0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)</a:t>
            </a: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2441E15-4529-BC47-96D1-8B600E30E809}"/>
              </a:ext>
            </a:extLst>
          </p:cNvPr>
          <p:cNvSpPr/>
          <p:nvPr/>
        </p:nvSpPr>
        <p:spPr bwMode="auto">
          <a:xfrm>
            <a:off x="9591991" y="3909230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</a:t>
            </a:r>
            <a:r>
              <a:rPr kumimoji="0" lang="en-US" altLang="ja-JP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2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70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DB8A33-9308-B040-B817-B34770B9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Frame Authentication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F66048-077F-9142-A4CB-03827EFE8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44824"/>
            <a:ext cx="10361084" cy="17190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Receiver buffers frames until the key is disclosed.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The key integrity is verified as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If</a:t>
            </a:r>
            <a:r>
              <a:rPr kumimoji="1" lang="en-US" altLang="ja-JP" sz="1800" dirty="0"/>
              <a:t> Hash(</a:t>
            </a:r>
            <a:r>
              <a:rPr kumimoji="1" lang="en-US" altLang="ja-JP" sz="1800" i="1" dirty="0"/>
              <a:t>K</a:t>
            </a:r>
            <a:r>
              <a:rPr kumimoji="1" lang="en-US" altLang="ja-JP" sz="1800" i="1" baseline="-25000" dirty="0"/>
              <a:t>i-1</a:t>
            </a:r>
            <a:r>
              <a:rPr kumimoji="1" lang="en-US" altLang="ja-JP" sz="1800" dirty="0"/>
              <a:t>)</a:t>
            </a:r>
            <a:r>
              <a:rPr lang="en-US" altLang="ja-JP" sz="1800" i="1" dirty="0"/>
              <a:t> = K</a:t>
            </a:r>
            <a:r>
              <a:rPr lang="en-US" altLang="ja-JP" sz="1800" i="1" baseline="-25000" dirty="0"/>
              <a:t>i</a:t>
            </a:r>
            <a:r>
              <a:rPr kumimoji="1" lang="en-US" altLang="ja-JP" sz="1800" dirty="0"/>
              <a:t> and </a:t>
            </a:r>
            <a:r>
              <a:rPr lang="en-US" altLang="ja-JP" sz="1800" i="1" dirty="0"/>
              <a:t>K</a:t>
            </a:r>
            <a:r>
              <a:rPr lang="en-US" altLang="ja-JP" sz="1800" i="1" baseline="-25000" dirty="0"/>
              <a:t>i</a:t>
            </a:r>
            <a:r>
              <a:rPr kumimoji="1" lang="en-US" altLang="ja-JP" sz="1800" dirty="0"/>
              <a:t> is already verified, </a:t>
            </a:r>
            <a:r>
              <a:rPr lang="en-US" altLang="ja-JP" sz="1800" i="1" dirty="0"/>
              <a:t>K</a:t>
            </a:r>
            <a:r>
              <a:rPr lang="en-US" altLang="ja-JP" sz="1800" i="1" baseline="-25000" dirty="0"/>
              <a:t>i-1</a:t>
            </a:r>
            <a:r>
              <a:rPr lang="en-US" altLang="ja-JP" sz="1800" dirty="0"/>
              <a:t> is correct.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buffered frames are authenticated by the key calculated from the disclosed key.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ja-JP" altLang="en-US" sz="20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828562-2ACF-934B-BF4D-3DA579959F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4FB8A9-7CB0-9648-867F-0CBABC0F287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475ABC57-7CF2-2B4A-977B-B4FED26BC71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2D45D-937F-AA44-9241-D1E427997641}"/>
              </a:ext>
            </a:extLst>
          </p:cNvPr>
          <p:cNvSpPr txBox="1"/>
          <p:nvPr/>
        </p:nvSpPr>
        <p:spPr>
          <a:xfrm>
            <a:off x="2562382" y="3870890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72289F-FCC0-5F40-B7A4-C01FA516303A}"/>
              </a:ext>
            </a:extLst>
          </p:cNvPr>
          <p:cNvSpPr txBox="1"/>
          <p:nvPr/>
        </p:nvSpPr>
        <p:spPr>
          <a:xfrm>
            <a:off x="3861092" y="3877761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D6C55B-4F33-5148-A52A-9CFEA504F567}"/>
              </a:ext>
            </a:extLst>
          </p:cNvPr>
          <p:cNvSpPr txBox="1"/>
          <p:nvPr/>
        </p:nvSpPr>
        <p:spPr>
          <a:xfrm>
            <a:off x="5169084" y="3876829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3891FAD-D45D-2B47-99EA-7306D2A6332B}"/>
              </a:ext>
            </a:extLst>
          </p:cNvPr>
          <p:cNvCxnSpPr>
            <a:cxnSpLocks/>
          </p:cNvCxnSpPr>
          <p:nvPr/>
        </p:nvCxnSpPr>
        <p:spPr bwMode="auto">
          <a:xfrm>
            <a:off x="1919536" y="4510092"/>
            <a:ext cx="879144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68642A1-A21A-2943-AA6C-3CA299D6E215}"/>
              </a:ext>
            </a:extLst>
          </p:cNvPr>
          <p:cNvCxnSpPr/>
          <p:nvPr/>
        </p:nvCxnSpPr>
        <p:spPr bwMode="auto">
          <a:xfrm>
            <a:off x="3509844" y="4033976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0B82B5-DC1E-6641-BCAB-9F00A83B49C6}"/>
              </a:ext>
            </a:extLst>
          </p:cNvPr>
          <p:cNvCxnSpPr/>
          <p:nvPr/>
        </p:nvCxnSpPr>
        <p:spPr bwMode="auto">
          <a:xfrm>
            <a:off x="4878328" y="4033976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5015592-C9AB-6948-AB03-01FCAAC5B40A}"/>
              </a:ext>
            </a:extLst>
          </p:cNvPr>
          <p:cNvCxnSpPr/>
          <p:nvPr/>
        </p:nvCxnSpPr>
        <p:spPr bwMode="auto">
          <a:xfrm>
            <a:off x="6174472" y="4093898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95B4FC-A458-9A40-9214-3FEFF7E1CFDA}"/>
              </a:ext>
            </a:extLst>
          </p:cNvPr>
          <p:cNvSpPr txBox="1"/>
          <p:nvPr/>
        </p:nvSpPr>
        <p:spPr>
          <a:xfrm>
            <a:off x="6465227" y="3871822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E1E14AF-7D73-9A4E-9407-F7A41F15B5A5}"/>
              </a:ext>
            </a:extLst>
          </p:cNvPr>
          <p:cNvSpPr txBox="1"/>
          <p:nvPr/>
        </p:nvSpPr>
        <p:spPr>
          <a:xfrm>
            <a:off x="7773219" y="3870890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N-4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3A88206-5649-F446-9FEE-A395D288DFF5}"/>
              </a:ext>
            </a:extLst>
          </p:cNvPr>
          <p:cNvCxnSpPr/>
          <p:nvPr/>
        </p:nvCxnSpPr>
        <p:spPr bwMode="auto">
          <a:xfrm>
            <a:off x="7482463" y="402803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41E83D6-52A5-074C-AD88-A26C04C872AC}"/>
              </a:ext>
            </a:extLst>
          </p:cNvPr>
          <p:cNvCxnSpPr/>
          <p:nvPr/>
        </p:nvCxnSpPr>
        <p:spPr bwMode="auto">
          <a:xfrm>
            <a:off x="8778607" y="4087959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78EC64C-5939-1041-82B4-F0B439BDE48E}"/>
              </a:ext>
            </a:extLst>
          </p:cNvPr>
          <p:cNvSpPr txBox="1"/>
          <p:nvPr/>
        </p:nvSpPr>
        <p:spPr>
          <a:xfrm>
            <a:off x="9080564" y="3871822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N-5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AD739D9-DADB-E043-9164-BFB58050DB1D}"/>
              </a:ext>
            </a:extLst>
          </p:cNvPr>
          <p:cNvCxnSpPr/>
          <p:nvPr/>
        </p:nvCxnSpPr>
        <p:spPr bwMode="auto">
          <a:xfrm>
            <a:off x="10097800" y="402803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3EEC18C-6847-A240-88C2-459435159831}"/>
              </a:ext>
            </a:extLst>
          </p:cNvPr>
          <p:cNvSpPr txBox="1"/>
          <p:nvPr/>
        </p:nvSpPr>
        <p:spPr>
          <a:xfrm>
            <a:off x="5224679" y="4651718"/>
            <a:ext cx="52610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3BE0A05-C4A5-3D47-9133-F341ECE2C625}"/>
              </a:ext>
            </a:extLst>
          </p:cNvPr>
          <p:cNvSpPr txBox="1"/>
          <p:nvPr/>
        </p:nvSpPr>
        <p:spPr>
          <a:xfrm>
            <a:off x="6439235" y="4658589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D6082D-408C-5B45-BFC0-FB3D246C5F29}"/>
              </a:ext>
            </a:extLst>
          </p:cNvPr>
          <p:cNvSpPr txBox="1"/>
          <p:nvPr/>
        </p:nvSpPr>
        <p:spPr>
          <a:xfrm>
            <a:off x="7747227" y="4657657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65A617B-8CD8-EB47-B948-E37CBA6EDE08}"/>
              </a:ext>
            </a:extLst>
          </p:cNvPr>
          <p:cNvSpPr txBox="1"/>
          <p:nvPr/>
        </p:nvSpPr>
        <p:spPr>
          <a:xfrm>
            <a:off x="9043370" y="4652650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63F4EAD-D2DF-8049-B0F7-9D073DA1018A}"/>
              </a:ext>
            </a:extLst>
          </p:cNvPr>
          <p:cNvSpPr txBox="1"/>
          <p:nvPr/>
        </p:nvSpPr>
        <p:spPr>
          <a:xfrm>
            <a:off x="10702039" y="4270747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time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36CFB838-6B94-CB41-8ECB-F9EA1AF635F9}"/>
              </a:ext>
            </a:extLst>
          </p:cNvPr>
          <p:cNvCxnSpPr/>
          <p:nvPr/>
        </p:nvCxnSpPr>
        <p:spPr bwMode="auto">
          <a:xfrm>
            <a:off x="2135560" y="402803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9B7941-E646-4340-AA5B-FE6E3F52EE09}"/>
              </a:ext>
            </a:extLst>
          </p:cNvPr>
          <p:cNvSpPr txBox="1"/>
          <p:nvPr/>
        </p:nvSpPr>
        <p:spPr>
          <a:xfrm>
            <a:off x="124186" y="368622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Key for authenticator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3A86A18-7FA1-ED49-A172-8CFA428644BE}"/>
              </a:ext>
            </a:extLst>
          </p:cNvPr>
          <p:cNvSpPr txBox="1"/>
          <p:nvPr/>
        </p:nvSpPr>
        <p:spPr>
          <a:xfrm>
            <a:off x="307205" y="4552445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Disclosed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F8636C2-CA19-544A-AF6D-2AA54B267307}"/>
              </a:ext>
            </a:extLst>
          </p:cNvPr>
          <p:cNvSpPr/>
          <p:nvPr/>
        </p:nvSpPr>
        <p:spPr bwMode="auto">
          <a:xfrm>
            <a:off x="5683045" y="5142271"/>
            <a:ext cx="884903" cy="157342"/>
          </a:xfrm>
          <a:custGeom>
            <a:avLst/>
            <a:gdLst>
              <a:gd name="connsiteX0" fmla="*/ 884903 w 884903"/>
              <a:gd name="connsiteY0" fmla="*/ 0 h 157342"/>
              <a:gd name="connsiteX1" fmla="*/ 452284 w 884903"/>
              <a:gd name="connsiteY1" fmla="*/ 157316 h 157342"/>
              <a:gd name="connsiteX2" fmla="*/ 0 w 884903"/>
              <a:gd name="connsiteY2" fmla="*/ 9832 h 1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3" h="157342">
                <a:moveTo>
                  <a:pt x="884903" y="0"/>
                </a:moveTo>
                <a:cubicBezTo>
                  <a:pt x="742335" y="77838"/>
                  <a:pt x="599768" y="155677"/>
                  <a:pt x="452284" y="157316"/>
                </a:cubicBezTo>
                <a:cubicBezTo>
                  <a:pt x="304800" y="158955"/>
                  <a:pt x="152400" y="84393"/>
                  <a:pt x="0" y="9832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E4E2AD3-08AD-7B40-AF14-A3DD45CF5C9C}"/>
              </a:ext>
            </a:extLst>
          </p:cNvPr>
          <p:cNvSpPr/>
          <p:nvPr/>
        </p:nvSpPr>
        <p:spPr bwMode="auto">
          <a:xfrm>
            <a:off x="7040011" y="5145939"/>
            <a:ext cx="884903" cy="157342"/>
          </a:xfrm>
          <a:custGeom>
            <a:avLst/>
            <a:gdLst>
              <a:gd name="connsiteX0" fmla="*/ 884903 w 884903"/>
              <a:gd name="connsiteY0" fmla="*/ 0 h 157342"/>
              <a:gd name="connsiteX1" fmla="*/ 452284 w 884903"/>
              <a:gd name="connsiteY1" fmla="*/ 157316 h 157342"/>
              <a:gd name="connsiteX2" fmla="*/ 0 w 884903"/>
              <a:gd name="connsiteY2" fmla="*/ 9832 h 1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3" h="157342">
                <a:moveTo>
                  <a:pt x="884903" y="0"/>
                </a:moveTo>
                <a:cubicBezTo>
                  <a:pt x="742335" y="77838"/>
                  <a:pt x="599768" y="155677"/>
                  <a:pt x="452284" y="157316"/>
                </a:cubicBezTo>
                <a:cubicBezTo>
                  <a:pt x="304800" y="158955"/>
                  <a:pt x="152400" y="84393"/>
                  <a:pt x="0" y="9832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7E78075-F587-5D48-B49C-BAD6843F55B5}"/>
              </a:ext>
            </a:extLst>
          </p:cNvPr>
          <p:cNvSpPr/>
          <p:nvPr/>
        </p:nvSpPr>
        <p:spPr bwMode="auto">
          <a:xfrm>
            <a:off x="8336155" y="5157764"/>
            <a:ext cx="884903" cy="157342"/>
          </a:xfrm>
          <a:custGeom>
            <a:avLst/>
            <a:gdLst>
              <a:gd name="connsiteX0" fmla="*/ 884903 w 884903"/>
              <a:gd name="connsiteY0" fmla="*/ 0 h 157342"/>
              <a:gd name="connsiteX1" fmla="*/ 452284 w 884903"/>
              <a:gd name="connsiteY1" fmla="*/ 157316 h 157342"/>
              <a:gd name="connsiteX2" fmla="*/ 0 w 884903"/>
              <a:gd name="connsiteY2" fmla="*/ 9832 h 1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3" h="157342">
                <a:moveTo>
                  <a:pt x="884903" y="0"/>
                </a:moveTo>
                <a:cubicBezTo>
                  <a:pt x="742335" y="77838"/>
                  <a:pt x="599768" y="155677"/>
                  <a:pt x="452284" y="157316"/>
                </a:cubicBezTo>
                <a:cubicBezTo>
                  <a:pt x="304800" y="158955"/>
                  <a:pt x="152400" y="84393"/>
                  <a:pt x="0" y="9832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F6F9F30-7E2A-7549-AD7D-DA11A8013503}"/>
              </a:ext>
            </a:extLst>
          </p:cNvPr>
          <p:cNvSpPr txBox="1"/>
          <p:nvPr/>
        </p:nvSpPr>
        <p:spPr>
          <a:xfrm>
            <a:off x="5761073" y="5255008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381315-D312-6546-84A1-0FDD20BE05D1}"/>
              </a:ext>
            </a:extLst>
          </p:cNvPr>
          <p:cNvSpPr txBox="1"/>
          <p:nvPr/>
        </p:nvSpPr>
        <p:spPr>
          <a:xfrm>
            <a:off x="7163102" y="5281663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A04EEBB-9CFF-C84A-B28B-9699ABD5C046}"/>
              </a:ext>
            </a:extLst>
          </p:cNvPr>
          <p:cNvSpPr txBox="1"/>
          <p:nvPr/>
        </p:nvSpPr>
        <p:spPr>
          <a:xfrm>
            <a:off x="8397700" y="5319315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3159B99-6631-7B47-84D3-89D7825E0EFE}"/>
              </a:ext>
            </a:extLst>
          </p:cNvPr>
          <p:cNvSpPr txBox="1"/>
          <p:nvPr/>
        </p:nvSpPr>
        <p:spPr>
          <a:xfrm>
            <a:off x="5181536" y="5420162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52F15559-E4C1-8045-AA80-AFC264AEF591}"/>
              </a:ext>
            </a:extLst>
          </p:cNvPr>
          <p:cNvCxnSpPr>
            <a:stCxn id="20" idx="2"/>
            <a:endCxn id="38" idx="0"/>
          </p:cNvCxnSpPr>
          <p:nvPr/>
        </p:nvCxnSpPr>
        <p:spPr bwMode="auto">
          <a:xfrm>
            <a:off x="5487732" y="5113383"/>
            <a:ext cx="8153" cy="3067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B388ABE-2A3C-4843-85E4-B5FA9E6CF560}"/>
              </a:ext>
            </a:extLst>
          </p:cNvPr>
          <p:cNvSpPr txBox="1"/>
          <p:nvPr/>
        </p:nvSpPr>
        <p:spPr>
          <a:xfrm>
            <a:off x="4762868" y="50821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Hash’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9BC10F6-7C04-0B4A-A692-8468BFACC9E2}"/>
              </a:ext>
            </a:extLst>
          </p:cNvPr>
          <p:cNvSpPr txBox="1"/>
          <p:nvPr/>
        </p:nvSpPr>
        <p:spPr>
          <a:xfrm>
            <a:off x="4543912" y="5865440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Authenticate frames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signed by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K’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N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55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36B83C-518F-DC4D-B47C-6B3A4C16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 First Key Verification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66693C-6176-6943-9EBF-79EE7836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01575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The first key, </a:t>
            </a:r>
            <a:r>
              <a:rPr kumimoji="1" lang="en-US" altLang="ja-JP" i="1" dirty="0"/>
              <a:t>K</a:t>
            </a:r>
            <a:r>
              <a:rPr kumimoji="1" lang="en-US" altLang="ja-JP" i="1" baseline="-25000" dirty="0"/>
              <a:t>N</a:t>
            </a:r>
            <a:r>
              <a:rPr kumimoji="1" lang="en-US" altLang="ja-JP" dirty="0"/>
              <a:t>, has to be verified by other method.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i="1" dirty="0"/>
              <a:t>K</a:t>
            </a:r>
            <a:r>
              <a:rPr lang="en-US" altLang="ja-JP" i="1" baseline="-25000" dirty="0"/>
              <a:t>N</a:t>
            </a:r>
            <a:r>
              <a:rPr lang="en-US" altLang="ja-JP" dirty="0"/>
              <a:t> should be verified by public key algorithm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CDC3C8-5816-CD4F-98A1-099E3C3402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33F751-AF5D-324C-AE8C-9AD774D7AFD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6095DA67-EA34-BE47-81E8-BDCFB1EA12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846B710-974E-714E-9BE7-7F32326588FC}"/>
              </a:ext>
            </a:extLst>
          </p:cNvPr>
          <p:cNvSpPr/>
          <p:nvPr/>
        </p:nvSpPr>
        <p:spPr bwMode="auto">
          <a:xfrm>
            <a:off x="4511824" y="3423401"/>
            <a:ext cx="1080120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</a:t>
            </a:r>
            <a:r>
              <a:rPr kumimoji="0" lang="en-US" altLang="ja-JP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11929F-FD50-EB4A-B7E9-6C7E99F1EF56}"/>
              </a:ext>
            </a:extLst>
          </p:cNvPr>
          <p:cNvSpPr/>
          <p:nvPr/>
        </p:nvSpPr>
        <p:spPr bwMode="auto">
          <a:xfrm>
            <a:off x="4511824" y="3860995"/>
            <a:ext cx="1080120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Signature</a:t>
            </a:r>
            <a:endParaRPr kumimoji="0" lang="ja-JP" altLang="en-US" sz="1600" b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182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CC02AA-6B76-3547-9263-E6C7785F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 Last </a:t>
            </a:r>
            <a:r>
              <a:rPr kumimoji="1" lang="en-US" altLang="ja-JP" i="1" dirty="0"/>
              <a:t>d</a:t>
            </a:r>
            <a:r>
              <a:rPr kumimoji="1" lang="en-US" altLang="ja-JP" dirty="0"/>
              <a:t> keys Disclosure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78659A-1B14-DD46-8A3D-A3D0EA77D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9437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The last </a:t>
            </a:r>
            <a:r>
              <a:rPr kumimoji="1" lang="en-US" altLang="ja-JP" i="1" dirty="0"/>
              <a:t>d</a:t>
            </a:r>
            <a:r>
              <a:rPr kumimoji="1" lang="en-US" altLang="ja-JP" dirty="0"/>
              <a:t> keys, </a:t>
            </a:r>
            <a:r>
              <a:rPr kumimoji="1" lang="en-US" altLang="ja-JP" i="1" dirty="0"/>
              <a:t>K</a:t>
            </a:r>
            <a:r>
              <a:rPr kumimoji="1" lang="en-US" altLang="ja-JP" i="1" baseline="-25000" dirty="0"/>
              <a:t>1</a:t>
            </a:r>
            <a:r>
              <a:rPr kumimoji="1" lang="en-US" altLang="ja-JP" dirty="0"/>
              <a:t> and </a:t>
            </a:r>
            <a:r>
              <a:rPr kumimoji="1" lang="en-US" altLang="ja-JP" i="1" dirty="0"/>
              <a:t>K</a:t>
            </a:r>
            <a:r>
              <a:rPr kumimoji="1" lang="en-US" altLang="ja-JP" i="1" baseline="-25000" dirty="0"/>
              <a:t>0 </a:t>
            </a:r>
            <a:r>
              <a:rPr lang="en-US" altLang="ja-JP" dirty="0"/>
              <a:t>when </a:t>
            </a:r>
            <a:r>
              <a:rPr lang="en-US" altLang="ja-JP" i="1" dirty="0"/>
              <a:t>d</a:t>
            </a:r>
            <a:r>
              <a:rPr lang="en-US" altLang="ja-JP" dirty="0"/>
              <a:t> = 2</a:t>
            </a:r>
            <a:r>
              <a:rPr kumimoji="1" lang="en-US" altLang="ja-JP" dirty="0"/>
              <a:t>, should be disclosed after the key sequence finished.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DE2272-BE20-114D-AED3-A06319CE4A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9214D5-0838-4B4B-BE6F-C7AD5BE672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D2F1D1A-EEE5-E349-B973-9D481A916B8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B7B598B2-394B-C040-B6F1-C9C545421080}"/>
              </a:ext>
            </a:extLst>
          </p:cNvPr>
          <p:cNvCxnSpPr>
            <a:cxnSpLocks/>
          </p:cNvCxnSpPr>
          <p:nvPr/>
        </p:nvCxnSpPr>
        <p:spPr bwMode="auto">
          <a:xfrm>
            <a:off x="4112177" y="5861619"/>
            <a:ext cx="2631895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A527CF-BBC1-4142-8074-C2D02751D337}"/>
              </a:ext>
            </a:extLst>
          </p:cNvPr>
          <p:cNvSpPr txBox="1"/>
          <p:nvPr/>
        </p:nvSpPr>
        <p:spPr>
          <a:xfrm>
            <a:off x="6778913" y="5630786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time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365241F-8F7B-514B-9778-6A6202D1CDF4}"/>
              </a:ext>
            </a:extLst>
          </p:cNvPr>
          <p:cNvCxnSpPr>
            <a:cxnSpLocks/>
          </p:cNvCxnSpPr>
          <p:nvPr/>
        </p:nvCxnSpPr>
        <p:spPr bwMode="auto">
          <a:xfrm>
            <a:off x="4400209" y="4682310"/>
            <a:ext cx="0" cy="176655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9B3CB7C-BE0F-EA4D-9162-0118B03E8395}"/>
              </a:ext>
            </a:extLst>
          </p:cNvPr>
          <p:cNvCxnSpPr>
            <a:cxnSpLocks/>
          </p:cNvCxnSpPr>
          <p:nvPr/>
        </p:nvCxnSpPr>
        <p:spPr bwMode="auto">
          <a:xfrm>
            <a:off x="5624345" y="4727657"/>
            <a:ext cx="0" cy="172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97FAF669-EFB0-7F4E-A860-642E6F4154A8}"/>
              </a:ext>
            </a:extLst>
          </p:cNvPr>
          <p:cNvCxnSpPr/>
          <p:nvPr/>
        </p:nvCxnSpPr>
        <p:spPr bwMode="auto">
          <a:xfrm>
            <a:off x="4400210" y="6119239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86D659A-56BF-C54B-B15B-F2BF8CE1CFAD}"/>
              </a:ext>
            </a:extLst>
          </p:cNvPr>
          <p:cNvSpPr txBox="1"/>
          <p:nvPr/>
        </p:nvSpPr>
        <p:spPr>
          <a:xfrm>
            <a:off x="4663464" y="537513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0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9637BAD-591D-2A49-B688-3301FD0AC17E}"/>
              </a:ext>
            </a:extLst>
          </p:cNvPr>
          <p:cNvSpPr txBox="1"/>
          <p:nvPr/>
        </p:nvSpPr>
        <p:spPr>
          <a:xfrm>
            <a:off x="4663464" y="46823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2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A33CD2AE-D733-7047-BCEE-D8B0F1F0EC25}"/>
              </a:ext>
            </a:extLst>
          </p:cNvPr>
          <p:cNvSpPr/>
          <p:nvPr/>
        </p:nvSpPr>
        <p:spPr bwMode="auto">
          <a:xfrm>
            <a:off x="4583832" y="2756949"/>
            <a:ext cx="792088" cy="7963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D4EBA650-738C-D745-97F3-B558301EC66D}"/>
              </a:ext>
            </a:extLst>
          </p:cNvPr>
          <p:cNvSpPr/>
          <p:nvPr/>
        </p:nvSpPr>
        <p:spPr bwMode="auto">
          <a:xfrm>
            <a:off x="4583832" y="3568199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Auth (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K’</a:t>
            </a:r>
            <a:r>
              <a:rPr kumimoji="0" lang="en-US" altLang="ja-JP" sz="12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0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)</a:t>
            </a: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A2681AB-155B-6444-B147-B3D625AE20C3}"/>
              </a:ext>
            </a:extLst>
          </p:cNvPr>
          <p:cNvSpPr/>
          <p:nvPr/>
        </p:nvSpPr>
        <p:spPr bwMode="auto">
          <a:xfrm>
            <a:off x="4583832" y="4014076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</a:t>
            </a:r>
            <a:r>
              <a:rPr kumimoji="0" lang="en-US" altLang="ja-JP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2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50218054-5E07-6E4F-A917-45ED1A89481A}"/>
              </a:ext>
            </a:extLst>
          </p:cNvPr>
          <p:cNvSpPr/>
          <p:nvPr/>
        </p:nvSpPr>
        <p:spPr bwMode="auto">
          <a:xfrm>
            <a:off x="5795960" y="3583240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</a:t>
            </a:r>
            <a:r>
              <a:rPr kumimoji="0" lang="en-US" altLang="ja-JP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716F832-B805-274F-AFAF-5CD0C3139E36}"/>
              </a:ext>
            </a:extLst>
          </p:cNvPr>
          <p:cNvSpPr/>
          <p:nvPr/>
        </p:nvSpPr>
        <p:spPr bwMode="auto">
          <a:xfrm>
            <a:off x="5795960" y="4005793"/>
            <a:ext cx="792088" cy="437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K</a:t>
            </a:r>
            <a:r>
              <a:rPr kumimoji="0" lang="en-US" altLang="ja-JP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0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F17D2DF-FDF5-4945-AADF-F99DC065A29C}"/>
              </a:ext>
            </a:extLst>
          </p:cNvPr>
          <p:cNvSpPr txBox="1"/>
          <p:nvPr/>
        </p:nvSpPr>
        <p:spPr>
          <a:xfrm>
            <a:off x="4705023" y="6049016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26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Frame Sequence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9F8F10-3409-9942-AF6E-4FD82AD5E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906" y="3061817"/>
            <a:ext cx="2143046" cy="659740"/>
          </a:xfrm>
        </p:spPr>
        <p:txBody>
          <a:bodyPr/>
          <a:lstStyle/>
          <a:p>
            <a:pPr marL="0" indent="0"/>
            <a:r>
              <a:rPr kumimoji="1" lang="en-US" altLang="ja-JP" sz="1800" dirty="0" err="1"/>
              <a:t>eBCS</a:t>
            </a:r>
            <a:r>
              <a:rPr kumimoji="1" lang="en-US" altLang="ja-JP" sz="1800" dirty="0"/>
              <a:t> Info frame</a:t>
            </a:r>
          </a:p>
          <a:p>
            <a:pPr marL="57150" indent="0"/>
            <a:r>
              <a:rPr lang="en-US" altLang="ja-JP" sz="1400" b="0" dirty="0"/>
              <a:t>Transmitted in </a:t>
            </a:r>
            <a:r>
              <a:rPr lang="en-US" altLang="ja-JP" sz="1400" b="0" i="1" dirty="0"/>
              <a:t>T</a:t>
            </a:r>
            <a:r>
              <a:rPr lang="en-US" altLang="ja-JP" sz="1400" b="0" i="1" baseline="-25000" dirty="0"/>
              <a:t>I</a:t>
            </a:r>
            <a:r>
              <a:rPr lang="en-US" altLang="ja-JP" sz="1400" b="0" dirty="0"/>
              <a:t> interval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3B41A14-76A3-3A4F-86A7-EA2339996E35}"/>
              </a:ext>
            </a:extLst>
          </p:cNvPr>
          <p:cNvSpPr/>
          <p:nvPr/>
        </p:nvSpPr>
        <p:spPr bwMode="auto">
          <a:xfrm>
            <a:off x="3546284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3906324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CE474BC5-3C75-544B-859A-B12116F6B9DD}"/>
              </a:ext>
            </a:extLst>
          </p:cNvPr>
          <p:cNvCxnSpPr>
            <a:cxnSpLocks/>
          </p:cNvCxnSpPr>
          <p:nvPr/>
        </p:nvCxnSpPr>
        <p:spPr bwMode="auto">
          <a:xfrm>
            <a:off x="1343472" y="5697794"/>
            <a:ext cx="9361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31B7E00-CF77-EE4E-A2AC-D8B8C7B2928C}"/>
              </a:ext>
            </a:extLst>
          </p:cNvPr>
          <p:cNvSpPr txBox="1"/>
          <p:nvPr/>
        </p:nvSpPr>
        <p:spPr>
          <a:xfrm>
            <a:off x="1662020" y="562117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K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I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361A2CD-4A84-3047-8D5E-4D51E192EA14}"/>
              </a:ext>
            </a:extLst>
          </p:cNvPr>
          <p:cNvSpPr txBox="1"/>
          <p:nvPr/>
        </p:nvSpPr>
        <p:spPr>
          <a:xfrm>
            <a:off x="3237462" y="4059287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 Data frames</a:t>
            </a:r>
            <a:endParaRPr kumimoji="1" lang="ja-JP" altLang="en-US" sz="1800" b="1">
              <a:solidFill>
                <a:schemeClr val="tx1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A383F99-9EE6-E549-80C7-0918993A3889}"/>
              </a:ext>
            </a:extLst>
          </p:cNvPr>
          <p:cNvCxnSpPr>
            <a:cxnSpLocks/>
          </p:cNvCxnSpPr>
          <p:nvPr/>
        </p:nvCxnSpPr>
        <p:spPr bwMode="auto">
          <a:xfrm flipH="1">
            <a:off x="1719340" y="3758333"/>
            <a:ext cx="163253" cy="4129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28A14FD-5E12-5446-A749-326EE14734CF}"/>
              </a:ext>
            </a:extLst>
          </p:cNvPr>
          <p:cNvCxnSpPr>
            <a:cxnSpLocks/>
          </p:cNvCxnSpPr>
          <p:nvPr/>
        </p:nvCxnSpPr>
        <p:spPr bwMode="auto">
          <a:xfrm>
            <a:off x="3428981" y="3758333"/>
            <a:ext cx="3531115" cy="5542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2313A2-00C8-1940-B180-FF39564835A8}"/>
              </a:ext>
            </a:extLst>
          </p:cNvPr>
          <p:cNvSpPr txBox="1"/>
          <p:nvPr/>
        </p:nvSpPr>
        <p:spPr>
          <a:xfrm>
            <a:off x="4273670" y="1560982"/>
            <a:ext cx="408477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/>
            <a:r>
              <a:rPr lang="en-US" altLang="ja-JP" sz="1600" dirty="0" err="1">
                <a:solidFill>
                  <a:schemeClr val="tx1"/>
                </a:solidFill>
              </a:rPr>
              <a:t>eBCS</a:t>
            </a:r>
            <a:r>
              <a:rPr lang="en-US" altLang="ja-JP" sz="1600" dirty="0">
                <a:solidFill>
                  <a:schemeClr val="tx1"/>
                </a:solidFill>
              </a:rPr>
              <a:t> Info frame includes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 err="1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 err="1">
                <a:solidFill>
                  <a:schemeClr val="tx1"/>
                </a:solidFill>
              </a:rPr>
              <a:t>s,N</a:t>
            </a:r>
            <a:r>
              <a:rPr lang="en-US" altLang="ja-JP" sz="1400" dirty="0">
                <a:solidFill>
                  <a:schemeClr val="tx1"/>
                </a:solidFill>
              </a:rPr>
              <a:t> (where </a:t>
            </a:r>
            <a:r>
              <a:rPr lang="en-US" altLang="ja-JP" sz="1400" i="1" dirty="0">
                <a:solidFill>
                  <a:schemeClr val="tx1"/>
                </a:solidFill>
              </a:rPr>
              <a:t>s</a:t>
            </a:r>
            <a:r>
              <a:rPr lang="en-US" altLang="ja-JP" sz="1400" dirty="0">
                <a:solidFill>
                  <a:schemeClr val="tx1"/>
                </a:solidFill>
              </a:rPr>
              <a:t> is the seq num of </a:t>
            </a:r>
            <a:r>
              <a:rPr lang="en-US" altLang="ja-JP" sz="1400" dirty="0" err="1">
                <a:solidFill>
                  <a:schemeClr val="tx1"/>
                </a:solidFill>
              </a:rPr>
              <a:t>eBCS</a:t>
            </a:r>
            <a:r>
              <a:rPr lang="en-US" altLang="ja-JP" sz="1400" dirty="0">
                <a:solidFill>
                  <a:schemeClr val="tx1"/>
                </a:solidFill>
              </a:rPr>
              <a:t> Info)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s-1,L</a:t>
            </a:r>
            <a:r>
              <a:rPr lang="en-US" altLang="ja-JP" sz="1400" dirty="0">
                <a:solidFill>
                  <a:schemeClr val="tx1"/>
                </a:solidFill>
              </a:rPr>
              <a:t> (where </a:t>
            </a:r>
            <a:r>
              <a:rPr lang="en-US" altLang="ja-JP" sz="1400" i="1" dirty="0">
                <a:solidFill>
                  <a:schemeClr val="tx1"/>
                </a:solidFill>
              </a:rPr>
              <a:t>L</a:t>
            </a:r>
            <a:r>
              <a:rPr lang="en-US" altLang="ja-JP" sz="1400" dirty="0">
                <a:solidFill>
                  <a:schemeClr val="tx1"/>
                </a:solidFill>
              </a:rPr>
              <a:t> is the last used key index)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s-1,L+1</a:t>
            </a:r>
            <a:r>
              <a:rPr lang="en-US" altLang="ja-JP" sz="1400" dirty="0">
                <a:solidFill>
                  <a:schemeClr val="tx1"/>
                </a:solidFill>
              </a:rPr>
              <a:t> (if </a:t>
            </a:r>
            <a:r>
              <a:rPr lang="en-US" altLang="ja-JP" sz="1400" i="1" dirty="0">
                <a:solidFill>
                  <a:schemeClr val="tx1"/>
                </a:solidFill>
              </a:rPr>
              <a:t>d</a:t>
            </a:r>
            <a:r>
              <a:rPr lang="en-US" altLang="ja-JP" sz="1400" dirty="0">
                <a:solidFill>
                  <a:schemeClr val="tx1"/>
                </a:solidFill>
              </a:rPr>
              <a:t> = 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Timestamp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T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T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i="1" dirty="0">
                <a:solidFill>
                  <a:schemeClr val="tx1"/>
                </a:solidFill>
              </a:rPr>
              <a:t>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400" dirty="0">
                <a:solidFill>
                  <a:schemeClr val="tx1"/>
                </a:solidFill>
              </a:rPr>
              <a:t> Info sequence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Public key with CA signature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solidFill>
                  <a:schemeClr val="tx1"/>
                </a:solidFill>
              </a:rPr>
              <a:t>Signature by the sender’s </a:t>
            </a:r>
            <a:r>
              <a:rPr lang="en-US" altLang="ja-JP" sz="1400" dirty="0">
                <a:solidFill>
                  <a:schemeClr val="tx1"/>
                </a:solidFill>
              </a:rPr>
              <a:t>private key</a:t>
            </a:r>
            <a:endParaRPr kumimoji="1"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83FAD7B-DA55-4045-93FF-9F785E63EB4C}"/>
              </a:ext>
            </a:extLst>
          </p:cNvPr>
          <p:cNvSpPr txBox="1"/>
          <p:nvPr/>
        </p:nvSpPr>
        <p:spPr>
          <a:xfrm>
            <a:off x="787095" y="1680403"/>
            <a:ext cx="3764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Sender generates one-way key chain before</a:t>
            </a:r>
          </a:p>
          <a:p>
            <a:r>
              <a:rPr kumimoji="1" lang="en-US" altLang="ja-JP" sz="1600" dirty="0">
                <a:solidFill>
                  <a:schemeClr val="tx1"/>
                </a:solidFill>
              </a:rPr>
              <a:t>generating each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600" dirty="0">
                <a:solidFill>
                  <a:schemeClr val="tx1"/>
                </a:solidFill>
              </a:rPr>
              <a:t> Info frame</a:t>
            </a:r>
          </a:p>
          <a:p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en-US" altLang="ja-JP" sz="1600" i="1" dirty="0" err="1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 err="1">
                <a:solidFill>
                  <a:schemeClr val="tx1"/>
                </a:solidFill>
              </a:rPr>
              <a:t>s,N</a:t>
            </a:r>
            <a:r>
              <a:rPr kumimoji="1" lang="en-US" altLang="ja-JP" sz="1600" dirty="0">
                <a:solidFill>
                  <a:schemeClr val="tx1"/>
                </a:solidFill>
              </a:rPr>
              <a:t>, 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>
                <a:solidFill>
                  <a:schemeClr val="tx1"/>
                </a:solidFill>
              </a:rPr>
              <a:t>s,N-1</a:t>
            </a:r>
            <a:r>
              <a:rPr kumimoji="1" lang="en-US" altLang="ja-JP" sz="1600" dirty="0">
                <a:solidFill>
                  <a:schemeClr val="tx1"/>
                </a:solidFill>
              </a:rPr>
              <a:t>, 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>
                <a:solidFill>
                  <a:schemeClr val="tx1"/>
                </a:solidFill>
              </a:rPr>
              <a:t>s,N-2</a:t>
            </a:r>
            <a:r>
              <a:rPr kumimoji="1" lang="en-US" altLang="ja-JP" sz="1600" dirty="0">
                <a:solidFill>
                  <a:schemeClr val="tx1"/>
                </a:solidFill>
              </a:rPr>
              <a:t>, …, 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>
                <a:solidFill>
                  <a:schemeClr val="tx1"/>
                </a:solidFill>
              </a:rPr>
              <a:t>s,0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4135830" y="1978021"/>
            <a:ext cx="202062" cy="503504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5B6DB74-66ED-2042-B7E2-407D68ED99BE}"/>
              </a:ext>
            </a:extLst>
          </p:cNvPr>
          <p:cNvSpPr txBox="1"/>
          <p:nvPr/>
        </p:nvSpPr>
        <p:spPr>
          <a:xfrm>
            <a:off x="7954361" y="1550246"/>
            <a:ext cx="429957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/>
            <a:r>
              <a:rPr lang="en-US" altLang="ja-JP" sz="1600" dirty="0" err="1">
                <a:solidFill>
                  <a:schemeClr val="tx1"/>
                </a:solidFill>
              </a:rPr>
              <a:t>eBCS</a:t>
            </a:r>
            <a:r>
              <a:rPr lang="en-US" altLang="ja-JP" sz="1600" dirty="0">
                <a:solidFill>
                  <a:schemeClr val="tx1"/>
                </a:solidFill>
              </a:rPr>
              <a:t> Data frame includes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s,i+2</a:t>
            </a:r>
            <a:r>
              <a:rPr lang="en-US" altLang="ja-JP" sz="1400" dirty="0">
                <a:solidFill>
                  <a:schemeClr val="tx1"/>
                </a:solidFill>
              </a:rPr>
              <a:t> (where </a:t>
            </a:r>
            <a:r>
              <a:rPr lang="en-US" altLang="ja-JP" sz="1400" i="1" dirty="0">
                <a:solidFill>
                  <a:schemeClr val="tx1"/>
                </a:solidFill>
              </a:rPr>
              <a:t>s</a:t>
            </a:r>
            <a:r>
              <a:rPr lang="en-US" altLang="ja-JP" sz="1400" dirty="0">
                <a:solidFill>
                  <a:schemeClr val="tx1"/>
                </a:solidFill>
              </a:rPr>
              <a:t> is the seq num of </a:t>
            </a:r>
            <a:r>
              <a:rPr lang="en-US" altLang="ja-JP" sz="1400" dirty="0" err="1">
                <a:solidFill>
                  <a:schemeClr val="tx1"/>
                </a:solidFill>
              </a:rPr>
              <a:t>eBCS</a:t>
            </a:r>
            <a:r>
              <a:rPr lang="en-US" altLang="ja-JP" sz="1400" dirty="0">
                <a:solidFill>
                  <a:schemeClr val="tx1"/>
                </a:solidFill>
              </a:rPr>
              <a:t> Info,</a:t>
            </a:r>
            <a:br>
              <a:rPr lang="en-US" altLang="ja-JP" sz="1400" dirty="0">
                <a:solidFill>
                  <a:schemeClr val="tx1"/>
                </a:solidFill>
              </a:rPr>
            </a:br>
            <a:r>
              <a:rPr lang="en-US" altLang="ja-JP" sz="1400" dirty="0">
                <a:solidFill>
                  <a:schemeClr val="tx1"/>
                </a:solidFill>
              </a:rPr>
              <a:t>            </a:t>
            </a:r>
            <a:r>
              <a:rPr lang="en-US" altLang="ja-JP" sz="1400" i="1" dirty="0">
                <a:solidFill>
                  <a:schemeClr val="tx1"/>
                </a:solidFill>
              </a:rPr>
              <a:t>d</a:t>
            </a:r>
            <a:r>
              <a:rPr lang="en-US" altLang="ja-JP" sz="1400" dirty="0">
                <a:solidFill>
                  <a:schemeClr val="tx1"/>
                </a:solidFill>
              </a:rPr>
              <a:t>=2)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 err="1">
                <a:solidFill>
                  <a:schemeClr val="tx1"/>
                </a:solidFill>
              </a:rPr>
              <a:t>A</a:t>
            </a:r>
            <a:r>
              <a:rPr lang="en-US" altLang="ja-JP" sz="1400" i="1" baseline="-25000" dirty="0" err="1">
                <a:solidFill>
                  <a:schemeClr val="tx1"/>
                </a:solidFill>
              </a:rPr>
              <a:t>s,i</a:t>
            </a:r>
            <a:r>
              <a:rPr lang="en-US" altLang="ja-JP" sz="1400" dirty="0">
                <a:solidFill>
                  <a:schemeClr val="tx1"/>
                </a:solidFill>
              </a:rPr>
              <a:t> (Authenticator generated by the key </a:t>
            </a:r>
            <a:r>
              <a:rPr lang="en-US" altLang="ja-JP" sz="1400" i="1" dirty="0" err="1">
                <a:solidFill>
                  <a:schemeClr val="tx1"/>
                </a:solidFill>
              </a:rPr>
              <a:t>K’</a:t>
            </a:r>
            <a:r>
              <a:rPr lang="en-US" altLang="ja-JP" sz="1400" i="1" baseline="-25000" dirty="0" err="1">
                <a:solidFill>
                  <a:schemeClr val="tx1"/>
                </a:solidFill>
              </a:rPr>
              <a:t>s,i</a:t>
            </a:r>
            <a:r>
              <a:rPr lang="en-US" altLang="ja-JP" sz="1400" dirty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Key index: </a:t>
            </a:r>
            <a:r>
              <a:rPr lang="en-US" altLang="ja-JP" sz="1400" i="1" dirty="0">
                <a:solidFill>
                  <a:schemeClr val="tx1"/>
                </a:solidFill>
              </a:rPr>
              <a:t>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400" dirty="0">
                <a:solidFill>
                  <a:schemeClr val="tx1"/>
                </a:solidFill>
              </a:rPr>
              <a:t> Info seq num:</a:t>
            </a:r>
            <a:r>
              <a:rPr kumimoji="1" lang="en-US" altLang="ja-JP" sz="1400" i="1" dirty="0">
                <a:solidFill>
                  <a:schemeClr val="tx1"/>
                </a:solidFill>
              </a:rPr>
              <a:t> s</a:t>
            </a:r>
          </a:p>
        </p:txBody>
      </p:sp>
    </p:spTree>
    <p:extLst>
      <p:ext uri="{BB962C8B-B14F-4D97-AF65-F5344CB8AC3E}">
        <p14:creationId xmlns:p14="http://schemas.microsoft.com/office/powerpoint/2010/main" val="2496274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0C48541-AB1D-0A4C-B62B-7CCBA85F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Receiver Procedure (1)</a:t>
            </a:r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051233C-B04A-5347-8EB2-A1F500909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Wait for receiving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Info frame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When a receiver receives an </a:t>
            </a:r>
            <a:r>
              <a:rPr lang="en-US" altLang="ja-JP" dirty="0" err="1"/>
              <a:t>eBCS</a:t>
            </a:r>
            <a:r>
              <a:rPr lang="en-US" altLang="ja-JP" dirty="0"/>
              <a:t> Info frame: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Verify </a:t>
            </a:r>
            <a:r>
              <a:rPr lang="en-US" altLang="ja-JP" dirty="0"/>
              <a:t>the sender’s public key by CA signature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Verify the frame integrity by the sender’s public key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Verify the timestamp is in the allowable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Remember </a:t>
            </a:r>
            <a:r>
              <a:rPr kumimoji="1" lang="en-US" altLang="ja-JP" i="1" dirty="0" err="1"/>
              <a:t>K</a:t>
            </a:r>
            <a:r>
              <a:rPr kumimoji="1" lang="en-US" altLang="ja-JP" i="1" baseline="-25000" dirty="0" err="1"/>
              <a:t>c,N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I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K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d</a:t>
            </a:r>
            <a:r>
              <a:rPr kumimoji="1" lang="en-US" altLang="ja-JP" dirty="0"/>
              <a:t> and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Info Sequence Number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Now the receiver is ready to process </a:t>
            </a:r>
            <a:r>
              <a:rPr lang="en-US" altLang="ja-JP" dirty="0" err="1"/>
              <a:t>eBCS</a:t>
            </a:r>
            <a:r>
              <a:rPr lang="en-US" altLang="ja-JP" dirty="0"/>
              <a:t> Data frames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989338-2714-1D45-9918-95889F4803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A8FC89-B107-7C49-98FF-5EEF64721D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79881B-DCD1-F645-A087-3EAA084DC0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1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describes a proposal for </a:t>
            </a:r>
            <a:r>
              <a:rPr lang="en-GB" dirty="0" err="1"/>
              <a:t>eBCS</a:t>
            </a:r>
            <a:r>
              <a:rPr lang="en-GB" dirty="0"/>
              <a:t> frame authentication that addresses </a:t>
            </a:r>
            <a:r>
              <a:rPr lang="en-GB" dirty="0" err="1"/>
              <a:t>TGbc</a:t>
            </a:r>
            <a:r>
              <a:rPr lang="en-GB" dirty="0"/>
              <a:t> R3.3.1 in 11-19-151r5.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0C48541-AB1D-0A4C-B62B-7CCBA85F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Receiver Procedure (2)</a:t>
            </a:r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051233C-B04A-5347-8EB2-A1F500909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When the receiver receives an </a:t>
            </a:r>
            <a:r>
              <a:rPr lang="en-US" altLang="ja-JP" sz="2000" dirty="0" err="1"/>
              <a:t>eBCS</a:t>
            </a:r>
            <a:r>
              <a:rPr lang="en-US" altLang="ja-JP" sz="2000" dirty="0"/>
              <a:t> Data frame: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Verify the disclosed key (</a:t>
            </a:r>
            <a:r>
              <a:rPr kumimoji="1" lang="en-US" altLang="ja-JP" sz="1800" i="1" dirty="0"/>
              <a:t>K</a:t>
            </a:r>
            <a:r>
              <a:rPr kumimoji="1" lang="en-US" altLang="ja-JP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If the frames with authenticator generated by the key </a:t>
            </a:r>
            <a:r>
              <a:rPr kumimoji="1" lang="en-US" altLang="ja-JP" sz="1800" i="1" dirty="0"/>
              <a:t>K</a:t>
            </a:r>
            <a:r>
              <a:rPr kumimoji="1" lang="en-US" altLang="ja-JP" sz="1800" dirty="0"/>
              <a:t> are buffered,</a:t>
            </a:r>
            <a:br>
              <a:rPr kumimoji="1" lang="en-US" altLang="ja-JP" sz="1800" dirty="0"/>
            </a:br>
            <a:r>
              <a:rPr kumimoji="1" lang="en-US" altLang="ja-JP" sz="1800" dirty="0"/>
              <a:t>authenticate the frames.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If the authentication succeeds, forward the frames to upper layer.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If the authentication fails, discard the frames and the key </a:t>
            </a:r>
            <a:r>
              <a:rPr kumimoji="1" lang="en-US" altLang="ja-JP" sz="1600" i="1" dirty="0"/>
              <a:t>K</a:t>
            </a:r>
            <a:r>
              <a:rPr kumimoji="1" lang="en-US" altLang="ja-JP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When the receiver receives the next </a:t>
            </a:r>
            <a:r>
              <a:rPr lang="en-US" altLang="ja-JP" sz="2000" dirty="0" err="1"/>
              <a:t>eBCS</a:t>
            </a:r>
            <a:r>
              <a:rPr lang="en-US" altLang="ja-JP" sz="2000" dirty="0"/>
              <a:t> Info frame: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Verify </a:t>
            </a:r>
            <a:r>
              <a:rPr kumimoji="1" lang="en-US" altLang="ja-JP" sz="1800" dirty="0" err="1"/>
              <a:t>eBCS</a:t>
            </a:r>
            <a:r>
              <a:rPr kumimoji="1" lang="en-US" altLang="ja-JP" sz="1800" dirty="0"/>
              <a:t> Info frame as previously described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Extract the keys to be disclosed (</a:t>
            </a:r>
            <a:r>
              <a:rPr lang="en-US" altLang="ja-JP" sz="1800" i="1" dirty="0"/>
              <a:t>Ks</a:t>
            </a:r>
            <a:r>
              <a:rPr lang="en-US" altLang="ja-JP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If the frames with authenticator generated by the key </a:t>
            </a:r>
            <a:r>
              <a:rPr lang="en-US" altLang="ja-JP" sz="1800" i="1" dirty="0"/>
              <a:t>Ks</a:t>
            </a:r>
            <a:r>
              <a:rPr lang="en-US" altLang="ja-JP" sz="1800" dirty="0"/>
              <a:t> are buffered,</a:t>
            </a:r>
            <a:br>
              <a:rPr lang="en-US" altLang="ja-JP" sz="1800" dirty="0"/>
            </a:br>
            <a:r>
              <a:rPr lang="en-US" altLang="ja-JP" sz="1800" dirty="0"/>
              <a:t>authenticate the frames.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If the authentication succeeds, forward the frames to upper layer.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If the authentication fails, discard the frames.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1" lang="en-US" altLang="ja-JP" sz="18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989338-2714-1D45-9918-95889F4803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1CD163DD-D5E7-41DA-95F2-71530C24F8C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A8FC89-B107-7C49-98FF-5EEF64721D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79881B-DCD1-F645-A087-3EAA084DC0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2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Recovery from Missing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Data Frames</a:t>
            </a:r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3B41A14-76A3-3A4F-86A7-EA2339996E35}"/>
              </a:ext>
            </a:extLst>
          </p:cNvPr>
          <p:cNvSpPr/>
          <p:nvPr/>
        </p:nvSpPr>
        <p:spPr bwMode="auto">
          <a:xfrm>
            <a:off x="3546284" y="4673692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3906324" y="4670793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138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Sequence S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0BF0F94-E4AE-2B43-A017-093F0F8FA557}"/>
              </a:ext>
            </a:extLst>
          </p:cNvPr>
          <p:cNvSpPr/>
          <p:nvPr/>
        </p:nvSpPr>
        <p:spPr bwMode="auto">
          <a:xfrm rot="16200000">
            <a:off x="2036322" y="4187604"/>
            <a:ext cx="158130" cy="7920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>
            <a:extLst>
              <a:ext uri="{FF2B5EF4-FFF2-40B4-BE49-F238E27FC236}">
                <a16:creationId xmlns:a16="http://schemas.microsoft.com/office/drawing/2014/main" id="{3E3660E3-1983-D143-8B86-CDB4C901C1B5}"/>
              </a:ext>
            </a:extLst>
          </p:cNvPr>
          <p:cNvSpPr/>
          <p:nvPr/>
        </p:nvSpPr>
        <p:spPr bwMode="auto">
          <a:xfrm rot="16200000">
            <a:off x="2892010" y="4206611"/>
            <a:ext cx="173579" cy="7590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2" name="右中かっこ 71">
            <a:extLst>
              <a:ext uri="{FF2B5EF4-FFF2-40B4-BE49-F238E27FC236}">
                <a16:creationId xmlns:a16="http://schemas.microsoft.com/office/drawing/2014/main" id="{ABC42EAA-0FDB-0D46-AF38-4A5717EDA4E0}"/>
              </a:ext>
            </a:extLst>
          </p:cNvPr>
          <p:cNvSpPr/>
          <p:nvPr/>
        </p:nvSpPr>
        <p:spPr bwMode="auto">
          <a:xfrm rot="16200000">
            <a:off x="3789902" y="4241153"/>
            <a:ext cx="180125" cy="68492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右中かっこ 73">
            <a:extLst>
              <a:ext uri="{FF2B5EF4-FFF2-40B4-BE49-F238E27FC236}">
                <a16:creationId xmlns:a16="http://schemas.microsoft.com/office/drawing/2014/main" id="{A0A46C4C-0259-F44C-9439-C812CAFF6004}"/>
              </a:ext>
            </a:extLst>
          </p:cNvPr>
          <p:cNvSpPr/>
          <p:nvPr/>
        </p:nvSpPr>
        <p:spPr bwMode="auto">
          <a:xfrm rot="16200000">
            <a:off x="4769155" y="4256796"/>
            <a:ext cx="194234" cy="63800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5633116" y="4101309"/>
            <a:ext cx="172959" cy="91744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E5D96CD-A543-BA44-8332-9D24538D88CA}"/>
              </a:ext>
            </a:extLst>
          </p:cNvPr>
          <p:cNvSpPr txBox="1"/>
          <p:nvPr/>
        </p:nvSpPr>
        <p:spPr>
          <a:xfrm>
            <a:off x="6328214" y="383326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C6BCA733-A397-1241-92E5-E9314BD43112}"/>
              </a:ext>
            </a:extLst>
          </p:cNvPr>
          <p:cNvCxnSpPr>
            <a:cxnSpLocks/>
          </p:cNvCxnSpPr>
          <p:nvPr/>
        </p:nvCxnSpPr>
        <p:spPr bwMode="auto">
          <a:xfrm>
            <a:off x="6970404" y="6021288"/>
            <a:ext cx="40221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E6EB09F-0176-0C4D-8242-18655B63A074}"/>
              </a:ext>
            </a:extLst>
          </p:cNvPr>
          <p:cNvSpPr txBox="1"/>
          <p:nvPr/>
        </p:nvSpPr>
        <p:spPr>
          <a:xfrm>
            <a:off x="8623601" y="5972144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Sequence S+1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2AB05B2-9486-2548-84F7-0DA5EB9B1F9D}"/>
              </a:ext>
            </a:extLst>
          </p:cNvPr>
          <p:cNvSpPr txBox="1"/>
          <p:nvPr/>
        </p:nvSpPr>
        <p:spPr>
          <a:xfrm>
            <a:off x="6848962" y="3266567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4A3DC8F-15D9-584F-8ADF-66715E2474A2}"/>
              </a:ext>
            </a:extLst>
          </p:cNvPr>
          <p:cNvSpPr txBox="1"/>
          <p:nvPr/>
        </p:nvSpPr>
        <p:spPr>
          <a:xfrm>
            <a:off x="5447928" y="3826611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S,3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079515E-ED98-8249-B2EC-831DB5939BF4}"/>
              </a:ext>
            </a:extLst>
          </p:cNvPr>
          <p:cNvSpPr txBox="1"/>
          <p:nvPr/>
        </p:nvSpPr>
        <p:spPr>
          <a:xfrm>
            <a:off x="4584077" y="3842051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bg2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S,2</a:t>
            </a:r>
          </a:p>
          <a:p>
            <a:r>
              <a:rPr kumimoji="1" lang="en-US" altLang="ja-JP" sz="1800" i="1" dirty="0">
                <a:solidFill>
                  <a:schemeClr val="bg2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S,4</a:t>
            </a:r>
            <a:endParaRPr kumimoji="1" lang="ja-JP" altLang="en-US" sz="1800" i="1" baseline="-25000">
              <a:solidFill>
                <a:schemeClr val="bg2"/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514B8C-B65D-6D46-8422-43658263D218}"/>
              </a:ext>
            </a:extLst>
          </p:cNvPr>
          <p:cNvSpPr txBox="1"/>
          <p:nvPr/>
        </p:nvSpPr>
        <p:spPr>
          <a:xfrm>
            <a:off x="3614427" y="383326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bg2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S,3</a:t>
            </a:r>
          </a:p>
          <a:p>
            <a:r>
              <a:rPr kumimoji="1" lang="en-US" altLang="ja-JP" sz="1800" i="1" dirty="0">
                <a:solidFill>
                  <a:schemeClr val="bg2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S,5</a:t>
            </a:r>
            <a:endParaRPr kumimoji="1" lang="ja-JP" altLang="en-US" sz="1800" i="1" baseline="-25000">
              <a:solidFill>
                <a:schemeClr val="bg2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4DBFAC5-32E4-EA47-8AB4-76E01C400A0A}"/>
              </a:ext>
            </a:extLst>
          </p:cNvPr>
          <p:cNvSpPr txBox="1"/>
          <p:nvPr/>
        </p:nvSpPr>
        <p:spPr>
          <a:xfrm>
            <a:off x="2713341" y="3848981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S,4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S,6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2E1BA63-07E4-B947-AC82-44A1ECB3DB7E}"/>
              </a:ext>
            </a:extLst>
          </p:cNvPr>
          <p:cNvSpPr txBox="1"/>
          <p:nvPr/>
        </p:nvSpPr>
        <p:spPr>
          <a:xfrm>
            <a:off x="1833055" y="3854213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S,7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4E08A75-5057-E849-BFB1-4FD041091CD6}"/>
              </a:ext>
            </a:extLst>
          </p:cNvPr>
          <p:cNvSpPr txBox="1"/>
          <p:nvPr/>
        </p:nvSpPr>
        <p:spPr>
          <a:xfrm>
            <a:off x="1209206" y="3304388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S-1,0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S-1,1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E6197E-8F93-AE40-BEF7-D87D4880CA93}"/>
              </a:ext>
            </a:extLst>
          </p:cNvPr>
          <p:cNvSpPr txBox="1"/>
          <p:nvPr/>
        </p:nvSpPr>
        <p:spPr>
          <a:xfrm>
            <a:off x="1352093" y="1715113"/>
            <a:ext cx="38843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In case of missing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S,5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S,4</a:t>
            </a:r>
            <a:r>
              <a:rPr kumimoji="1" lang="en-US" altLang="ja-JP" sz="1800" dirty="0">
                <a:solidFill>
                  <a:schemeClr val="tx1"/>
                </a:solidFill>
              </a:rPr>
              <a:t>: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S,5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S,4</a:t>
            </a:r>
            <a:r>
              <a:rPr kumimoji="1" lang="en-US" altLang="ja-JP" sz="1800" dirty="0">
                <a:solidFill>
                  <a:schemeClr val="tx1"/>
                </a:solidFill>
              </a:rPr>
              <a:t> can be calculated from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S,3</a:t>
            </a:r>
          </a:p>
          <a:p>
            <a:endParaRPr kumimoji="1" lang="en-US" altLang="ja-JP" sz="1800" dirty="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S,4</a:t>
            </a:r>
            <a:r>
              <a:rPr kumimoji="1" lang="en-US" altLang="ja-JP" sz="1800" dirty="0">
                <a:solidFill>
                  <a:schemeClr val="tx1"/>
                </a:solidFill>
              </a:rPr>
              <a:t> = Hash(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S,3</a:t>
            </a:r>
            <a:r>
              <a:rPr kumimoji="1" lang="en-US" altLang="ja-JP" sz="1800" dirty="0">
                <a:solidFill>
                  <a:schemeClr val="tx1"/>
                </a:solidFill>
              </a:rPr>
              <a:t>)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S,5</a:t>
            </a:r>
            <a:r>
              <a:rPr kumimoji="1" lang="en-US" altLang="ja-JP" sz="1800" dirty="0">
                <a:solidFill>
                  <a:schemeClr val="tx1"/>
                </a:solidFill>
              </a:rPr>
              <a:t> = Hash(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S,4</a:t>
            </a:r>
            <a:r>
              <a:rPr kumimoji="1" lang="en-US" altLang="ja-JP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FAB15EC9-ABD3-744C-A170-F54A5E7823D4}"/>
              </a:ext>
            </a:extLst>
          </p:cNvPr>
          <p:cNvSpPr txBox="1"/>
          <p:nvPr/>
        </p:nvSpPr>
        <p:spPr>
          <a:xfrm>
            <a:off x="6606495" y="1715113"/>
            <a:ext cx="5121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In this case, the receiver has to buffer the frames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that have the authenticator generated by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S,5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S,4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until receiving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S,3</a:t>
            </a:r>
            <a:r>
              <a:rPr kumimoji="1" lang="en-US" altLang="ja-JP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979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Recovery from Missing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Info Frames</a:t>
            </a:r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4129210" y="4224748"/>
            <a:ext cx="288032" cy="1296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3B41A14-76A3-3A4F-86A7-EA2339996E35}"/>
              </a:ext>
            </a:extLst>
          </p:cNvPr>
          <p:cNvSpPr/>
          <p:nvPr/>
        </p:nvSpPr>
        <p:spPr bwMode="auto">
          <a:xfrm>
            <a:off x="3440488" y="4673692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3800528" y="4670793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63329" y="4659783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921245" y="4658262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81285" y="465536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914287" y="465536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90351" y="465978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>
            <a:cxnSpLocks/>
          </p:cNvCxnSpPr>
          <p:nvPr/>
        </p:nvCxnSpPr>
        <p:spPr bwMode="auto">
          <a:xfrm>
            <a:off x="1343472" y="6021288"/>
            <a:ext cx="278573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2130624" y="5972144"/>
            <a:ext cx="138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Sequence S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0BF0F94-E4AE-2B43-A017-093F0F8FA557}"/>
              </a:ext>
            </a:extLst>
          </p:cNvPr>
          <p:cNvSpPr/>
          <p:nvPr/>
        </p:nvSpPr>
        <p:spPr bwMode="auto">
          <a:xfrm rot="16200000">
            <a:off x="2036322" y="4187604"/>
            <a:ext cx="158130" cy="7920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>
            <a:extLst>
              <a:ext uri="{FF2B5EF4-FFF2-40B4-BE49-F238E27FC236}">
                <a16:creationId xmlns:a16="http://schemas.microsoft.com/office/drawing/2014/main" id="{3E3660E3-1983-D143-8B86-CDB4C901C1B5}"/>
              </a:ext>
            </a:extLst>
          </p:cNvPr>
          <p:cNvSpPr/>
          <p:nvPr/>
        </p:nvSpPr>
        <p:spPr bwMode="auto">
          <a:xfrm rot="16200000">
            <a:off x="2892010" y="4206611"/>
            <a:ext cx="173579" cy="7590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2" name="右中かっこ 71">
            <a:extLst>
              <a:ext uri="{FF2B5EF4-FFF2-40B4-BE49-F238E27FC236}">
                <a16:creationId xmlns:a16="http://schemas.microsoft.com/office/drawing/2014/main" id="{ABC42EAA-0FDB-0D46-AF38-4A5717EDA4E0}"/>
              </a:ext>
            </a:extLst>
          </p:cNvPr>
          <p:cNvSpPr/>
          <p:nvPr/>
        </p:nvSpPr>
        <p:spPr bwMode="auto">
          <a:xfrm rot="16200000">
            <a:off x="3684106" y="4241153"/>
            <a:ext cx="180125" cy="68492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右中かっこ 73">
            <a:extLst>
              <a:ext uri="{FF2B5EF4-FFF2-40B4-BE49-F238E27FC236}">
                <a16:creationId xmlns:a16="http://schemas.microsoft.com/office/drawing/2014/main" id="{A0A46C4C-0259-F44C-9439-C812CAFF6004}"/>
              </a:ext>
            </a:extLst>
          </p:cNvPr>
          <p:cNvSpPr/>
          <p:nvPr/>
        </p:nvSpPr>
        <p:spPr bwMode="auto">
          <a:xfrm rot="16200000">
            <a:off x="4793158" y="4245786"/>
            <a:ext cx="194234" cy="63800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5657119" y="4090299"/>
            <a:ext cx="172959" cy="91744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E5D96CD-A543-BA44-8332-9D24538D88CA}"/>
              </a:ext>
            </a:extLst>
          </p:cNvPr>
          <p:cNvSpPr txBox="1"/>
          <p:nvPr/>
        </p:nvSpPr>
        <p:spPr>
          <a:xfrm>
            <a:off x="6277917" y="3869437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C6BCA733-A397-1241-92E5-E9314BD43112}"/>
              </a:ext>
            </a:extLst>
          </p:cNvPr>
          <p:cNvCxnSpPr>
            <a:cxnSpLocks/>
          </p:cNvCxnSpPr>
          <p:nvPr/>
        </p:nvCxnSpPr>
        <p:spPr bwMode="auto">
          <a:xfrm>
            <a:off x="6970404" y="6021288"/>
            <a:ext cx="40221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E6EB09F-0176-0C4D-8242-18655B63A074}"/>
              </a:ext>
            </a:extLst>
          </p:cNvPr>
          <p:cNvSpPr txBox="1"/>
          <p:nvPr/>
        </p:nvSpPr>
        <p:spPr>
          <a:xfrm>
            <a:off x="7464052" y="6002513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Sequence S+2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2AB05B2-9486-2548-84F7-0DA5EB9B1F9D}"/>
              </a:ext>
            </a:extLst>
          </p:cNvPr>
          <p:cNvSpPr txBox="1"/>
          <p:nvPr/>
        </p:nvSpPr>
        <p:spPr>
          <a:xfrm>
            <a:off x="4007768" y="3266567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S,0</a:t>
            </a:r>
          </a:p>
          <a:p>
            <a:r>
              <a:rPr kumimoji="1" lang="en-US" altLang="ja-JP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S,1</a:t>
            </a:r>
          </a:p>
          <a:p>
            <a:r>
              <a:rPr kumimoji="1" lang="en-US" altLang="ja-JP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S+1,5</a:t>
            </a:r>
            <a:endParaRPr kumimoji="1" lang="ja-JP" altLang="en-US" sz="1800" i="1" baseline="-25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4A3DC8F-15D9-584F-8ADF-66715E2474A2}"/>
              </a:ext>
            </a:extLst>
          </p:cNvPr>
          <p:cNvSpPr txBox="1"/>
          <p:nvPr/>
        </p:nvSpPr>
        <p:spPr>
          <a:xfrm>
            <a:off x="5471931" y="3815601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S+1,3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079515E-ED98-8249-B2EC-831DB5939BF4}"/>
              </a:ext>
            </a:extLst>
          </p:cNvPr>
          <p:cNvSpPr txBox="1"/>
          <p:nvPr/>
        </p:nvSpPr>
        <p:spPr>
          <a:xfrm>
            <a:off x="4608080" y="3831041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S+1,2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S+1,4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514B8C-B65D-6D46-8422-43658263D218}"/>
              </a:ext>
            </a:extLst>
          </p:cNvPr>
          <p:cNvSpPr txBox="1"/>
          <p:nvPr/>
        </p:nvSpPr>
        <p:spPr>
          <a:xfrm>
            <a:off x="3508631" y="383326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4DBFAC5-32E4-EA47-8AB4-76E01C400A0A}"/>
              </a:ext>
            </a:extLst>
          </p:cNvPr>
          <p:cNvSpPr txBox="1"/>
          <p:nvPr/>
        </p:nvSpPr>
        <p:spPr>
          <a:xfrm>
            <a:off x="2713341" y="3848981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S,3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2E1BA63-07E4-B947-AC82-44A1ECB3DB7E}"/>
              </a:ext>
            </a:extLst>
          </p:cNvPr>
          <p:cNvSpPr txBox="1"/>
          <p:nvPr/>
        </p:nvSpPr>
        <p:spPr>
          <a:xfrm>
            <a:off x="1833055" y="3854213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S,2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S,4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4E08A75-5057-E849-BFB1-4FD041091CD6}"/>
              </a:ext>
            </a:extLst>
          </p:cNvPr>
          <p:cNvSpPr txBox="1"/>
          <p:nvPr/>
        </p:nvSpPr>
        <p:spPr>
          <a:xfrm>
            <a:off x="1209206" y="3304388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S-1,0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S-1,1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S,5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E6197E-8F93-AE40-BEF7-D87D4880CA93}"/>
              </a:ext>
            </a:extLst>
          </p:cNvPr>
          <p:cNvSpPr txBox="1"/>
          <p:nvPr/>
        </p:nvSpPr>
        <p:spPr>
          <a:xfrm>
            <a:off x="1352093" y="1629287"/>
            <a:ext cx="10037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In case of missing </a:t>
            </a:r>
            <a:r>
              <a:rPr kumimoji="1" lang="en-US" altLang="ja-JP" sz="18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dirty="0">
                <a:solidFill>
                  <a:schemeClr val="tx1"/>
                </a:solidFill>
              </a:rPr>
              <a:t> Info frame for the sequence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S+1</a:t>
            </a:r>
            <a:r>
              <a:rPr kumimoji="1" lang="en-US" altLang="ja-JP" sz="1800" dirty="0">
                <a:solidFill>
                  <a:schemeClr val="tx1"/>
                </a:solidFill>
              </a:rPr>
              <a:t>, the receiver discards all frames that are authenticated by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S,1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S,0</a:t>
            </a:r>
            <a:r>
              <a:rPr kumimoji="1" lang="en-US" altLang="ja-JP" sz="1800" dirty="0">
                <a:solidFill>
                  <a:schemeClr val="tx1"/>
                </a:solidFill>
              </a:rPr>
              <a:t>, and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 </a:t>
            </a:r>
            <a:endParaRPr kumimoji="1" lang="en-US" altLang="ja-JP" sz="1800" dirty="0">
              <a:solidFill>
                <a:schemeClr val="tx1"/>
              </a:solidFill>
            </a:endParaRP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Option 1: Discards all frames in the sequence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S+1</a:t>
            </a:r>
            <a:r>
              <a:rPr kumimoji="1" lang="en-US" altLang="ja-JP" sz="1800" dirty="0">
                <a:solidFill>
                  <a:schemeClr val="tx1"/>
                </a:solidFill>
              </a:rPr>
              <a:t>.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Option 2: Buffer all frames in the sequence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S+1</a:t>
            </a:r>
            <a:r>
              <a:rPr kumimoji="1" lang="en-US" altLang="ja-JP" sz="1800" dirty="0">
                <a:solidFill>
                  <a:schemeClr val="tx1"/>
                </a:solidFill>
              </a:rPr>
              <a:t>.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                When the receiver receives the </a:t>
            </a:r>
            <a:r>
              <a:rPr kumimoji="1" lang="en-US" altLang="ja-JP" sz="18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dirty="0">
                <a:solidFill>
                  <a:schemeClr val="tx1"/>
                </a:solidFill>
              </a:rPr>
              <a:t> Info frame for the sequence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S+2</a:t>
            </a:r>
            <a:r>
              <a:rPr kumimoji="1" lang="en-US" altLang="ja-JP" sz="1800" dirty="0">
                <a:solidFill>
                  <a:schemeClr val="tx1"/>
                </a:solidFill>
              </a:rPr>
              <a:t>,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                the receiver authenticates the buffered frames by the keys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S+1,1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S+1,0</a:t>
            </a:r>
            <a:r>
              <a:rPr kumimoji="1" lang="en-US" altLang="ja-JP" sz="1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19B2602B-76D0-E749-9549-0CD275882AA0}"/>
              </a:ext>
            </a:extLst>
          </p:cNvPr>
          <p:cNvSpPr/>
          <p:nvPr/>
        </p:nvSpPr>
        <p:spPr bwMode="auto">
          <a:xfrm>
            <a:off x="3448429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40789AB-5581-254F-B422-A78C2FC6E38F}"/>
              </a:ext>
            </a:extLst>
          </p:cNvPr>
          <p:cNvSpPr/>
          <p:nvPr/>
        </p:nvSpPr>
        <p:spPr bwMode="auto">
          <a:xfrm>
            <a:off x="3806345" y="466618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EA019C35-172E-9048-980A-B3CF9C5952CA}"/>
              </a:ext>
            </a:extLst>
          </p:cNvPr>
          <p:cNvSpPr/>
          <p:nvPr/>
        </p:nvSpPr>
        <p:spPr bwMode="auto">
          <a:xfrm>
            <a:off x="4570437" y="4656417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3258B05-6BC7-C74B-97CA-1A2BC58F2339}"/>
              </a:ext>
            </a:extLst>
          </p:cNvPr>
          <p:cNvSpPr/>
          <p:nvPr/>
        </p:nvSpPr>
        <p:spPr bwMode="auto">
          <a:xfrm>
            <a:off x="4928353" y="4656227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1FD4CB4-CBD4-B041-B574-AF909603CFA5}"/>
              </a:ext>
            </a:extLst>
          </p:cNvPr>
          <p:cNvSpPr/>
          <p:nvPr/>
        </p:nvSpPr>
        <p:spPr bwMode="auto">
          <a:xfrm>
            <a:off x="6977714" y="4227165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BE70D265-4560-C84C-929F-A178C2A1E634}"/>
              </a:ext>
            </a:extLst>
          </p:cNvPr>
          <p:cNvSpPr txBox="1"/>
          <p:nvPr/>
        </p:nvSpPr>
        <p:spPr>
          <a:xfrm>
            <a:off x="6856272" y="3268984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accent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accent1"/>
                </a:solidFill>
              </a:rPr>
              <a:t>S+1,0</a:t>
            </a:r>
          </a:p>
          <a:p>
            <a:r>
              <a:rPr kumimoji="1" lang="en-US" altLang="ja-JP" sz="1800" i="1" dirty="0">
                <a:solidFill>
                  <a:schemeClr val="accent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accent1"/>
                </a:solidFill>
              </a:rPr>
              <a:t>S+1,1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S+2,5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5190382E-0C61-3548-B900-97FC98CEE2D1}"/>
              </a:ext>
            </a:extLst>
          </p:cNvPr>
          <p:cNvCxnSpPr>
            <a:cxnSpLocks/>
          </p:cNvCxnSpPr>
          <p:nvPr/>
        </p:nvCxnSpPr>
        <p:spPr bwMode="auto">
          <a:xfrm>
            <a:off x="4151784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0437A45A-99D0-3944-B829-EC42D07A32E1}"/>
              </a:ext>
            </a:extLst>
          </p:cNvPr>
          <p:cNvCxnSpPr>
            <a:cxnSpLocks/>
          </p:cNvCxnSpPr>
          <p:nvPr/>
        </p:nvCxnSpPr>
        <p:spPr bwMode="auto">
          <a:xfrm>
            <a:off x="4164051" y="6021288"/>
            <a:ext cx="278573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E36F44-0F33-7342-9CB9-598F03704D15}"/>
              </a:ext>
            </a:extLst>
          </p:cNvPr>
          <p:cNvSpPr txBox="1"/>
          <p:nvPr/>
        </p:nvSpPr>
        <p:spPr>
          <a:xfrm>
            <a:off x="4951203" y="5972144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Sequence S+1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94B1D14-4770-3246-9913-9924B9D2FB14}"/>
              </a:ext>
            </a:extLst>
          </p:cNvPr>
          <p:cNvSpPr/>
          <p:nvPr/>
        </p:nvSpPr>
        <p:spPr bwMode="auto">
          <a:xfrm>
            <a:off x="2554808" y="3869437"/>
            <a:ext cx="1596976" cy="1719803"/>
          </a:xfrm>
          <a:prstGeom prst="rect">
            <a:avLst/>
          </a:prstGeom>
          <a:solidFill>
            <a:srgbClr val="FF3B30">
              <a:alpha val="1098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9DD5D20-5B45-3C46-A150-982A023D93D6}"/>
              </a:ext>
            </a:extLst>
          </p:cNvPr>
          <p:cNvSpPr txBox="1"/>
          <p:nvPr/>
        </p:nvSpPr>
        <p:spPr>
          <a:xfrm>
            <a:off x="2913131" y="357320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accent1"/>
                </a:solidFill>
              </a:rPr>
              <a:t>Discard</a:t>
            </a:r>
            <a:endParaRPr kumimoji="1" lang="ja-JP" altLang="en-US" sz="18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81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CED6601D-9069-EC4E-B6A9-2A008A60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Prevent Missing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Info Frame</a:t>
            </a:r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6E67F59C-C4F0-C44A-9F8D-AC1D7DEC2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As described in the previous slide, missing an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Info frame causes large data losses.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To prevent missing </a:t>
            </a:r>
            <a:r>
              <a:rPr lang="en-US" altLang="ja-JP" dirty="0" err="1"/>
              <a:t>eBCS</a:t>
            </a:r>
            <a:r>
              <a:rPr lang="en-US" altLang="ja-JP" dirty="0"/>
              <a:t> Info frames,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 err="1"/>
              <a:t>eBCS</a:t>
            </a:r>
            <a:r>
              <a:rPr kumimoji="1" lang="en-US" altLang="ja-JP" dirty="0"/>
              <a:t> Info frames should be transmitted in lower rate (e.g. MCS 0).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err="1"/>
              <a:t>eBCS</a:t>
            </a:r>
            <a:r>
              <a:rPr lang="en-US" altLang="ja-JP" dirty="0"/>
              <a:t> Info frames should be transmitted multiple times.</a:t>
            </a:r>
            <a:endParaRPr kumimoji="1" lang="en-US" altLang="ja-JP" dirty="0"/>
          </a:p>
          <a:p>
            <a:pPr lvl="1">
              <a:buFont typeface="Arial" panose="020B0604020202020204" pitchFamily="34" charset="0"/>
              <a:buChar char="•"/>
            </a:pP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3435AC-E9DF-4649-A5F4-E68B64622E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6F9A87-CBF8-414E-81D7-62C1B953E4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3578FE-47E7-514E-94CB-8FED5A2004F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733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Irregular Sequence Reset</a:t>
            </a:r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621178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325034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4160480" y="4314572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779159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782058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782058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779159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779159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631641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657955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657955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657955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657955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657955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657955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660415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657955"/>
            <a:ext cx="0" cy="3031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782058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774739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774739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777638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777638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770319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6501305" y="4777738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6918283" y="4766660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>
            <a:cxnSpLocks/>
          </p:cNvCxnSpPr>
          <p:nvPr/>
        </p:nvCxnSpPr>
        <p:spPr bwMode="auto">
          <a:xfrm>
            <a:off x="1343472" y="6125234"/>
            <a:ext cx="281700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2115386" y="6125234"/>
            <a:ext cx="13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Sequence S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0BF0F94-E4AE-2B43-A017-093F0F8FA557}"/>
              </a:ext>
            </a:extLst>
          </p:cNvPr>
          <p:cNvSpPr/>
          <p:nvPr/>
        </p:nvSpPr>
        <p:spPr bwMode="auto">
          <a:xfrm rot="16200000">
            <a:off x="2036322" y="4291550"/>
            <a:ext cx="158130" cy="7920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>
            <a:extLst>
              <a:ext uri="{FF2B5EF4-FFF2-40B4-BE49-F238E27FC236}">
                <a16:creationId xmlns:a16="http://schemas.microsoft.com/office/drawing/2014/main" id="{3E3660E3-1983-D143-8B86-CDB4C901C1B5}"/>
              </a:ext>
            </a:extLst>
          </p:cNvPr>
          <p:cNvSpPr/>
          <p:nvPr/>
        </p:nvSpPr>
        <p:spPr bwMode="auto">
          <a:xfrm rot="16200000">
            <a:off x="2892010" y="4310557"/>
            <a:ext cx="173579" cy="7590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6743213" y="4306553"/>
            <a:ext cx="195820" cy="73038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C6BCA733-A397-1241-92E5-E9314BD43112}"/>
              </a:ext>
            </a:extLst>
          </p:cNvPr>
          <p:cNvCxnSpPr>
            <a:cxnSpLocks/>
          </p:cNvCxnSpPr>
          <p:nvPr/>
        </p:nvCxnSpPr>
        <p:spPr bwMode="auto">
          <a:xfrm>
            <a:off x="4160480" y="6125234"/>
            <a:ext cx="186351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E6EB09F-0176-0C4D-8242-18655B63A074}"/>
              </a:ext>
            </a:extLst>
          </p:cNvPr>
          <p:cNvSpPr txBox="1"/>
          <p:nvPr/>
        </p:nvSpPr>
        <p:spPr>
          <a:xfrm>
            <a:off x="4183240" y="6094643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Sequence S+1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2AB05B2-9486-2548-84F7-0DA5EB9B1F9D}"/>
              </a:ext>
            </a:extLst>
          </p:cNvPr>
          <p:cNvSpPr txBox="1"/>
          <p:nvPr/>
        </p:nvSpPr>
        <p:spPr>
          <a:xfrm>
            <a:off x="4039038" y="3356391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S,4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S+1,8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4A3DC8F-15D9-584F-8ADF-66715E2474A2}"/>
              </a:ext>
            </a:extLst>
          </p:cNvPr>
          <p:cNvSpPr txBox="1"/>
          <p:nvPr/>
        </p:nvSpPr>
        <p:spPr>
          <a:xfrm>
            <a:off x="6475927" y="3926898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S+2,5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S+2,7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4DBFAC5-32E4-EA47-8AB4-76E01C400A0A}"/>
              </a:ext>
            </a:extLst>
          </p:cNvPr>
          <p:cNvSpPr txBox="1"/>
          <p:nvPr/>
        </p:nvSpPr>
        <p:spPr>
          <a:xfrm>
            <a:off x="2713341" y="3952927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S,4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S,6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2E1BA63-07E4-B947-AC82-44A1ECB3DB7E}"/>
              </a:ext>
            </a:extLst>
          </p:cNvPr>
          <p:cNvSpPr txBox="1"/>
          <p:nvPr/>
        </p:nvSpPr>
        <p:spPr>
          <a:xfrm>
            <a:off x="1833055" y="3958159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S,7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4E08A75-5057-E849-BFB1-4FD041091CD6}"/>
              </a:ext>
            </a:extLst>
          </p:cNvPr>
          <p:cNvSpPr txBox="1"/>
          <p:nvPr/>
        </p:nvSpPr>
        <p:spPr>
          <a:xfrm>
            <a:off x="1209206" y="3408334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S-1,0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S-1,1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E6197E-8F93-AE40-BEF7-D87D4880CA93}"/>
              </a:ext>
            </a:extLst>
          </p:cNvPr>
          <p:cNvSpPr txBox="1"/>
          <p:nvPr/>
        </p:nvSpPr>
        <p:spPr>
          <a:xfrm>
            <a:off x="1352093" y="1715112"/>
            <a:ext cx="10037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TESLA key is usually piggybacked in </a:t>
            </a:r>
            <a:r>
              <a:rPr kumimoji="1" lang="en-US" altLang="ja-JP" sz="18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dirty="0">
                <a:solidFill>
                  <a:schemeClr val="tx1"/>
                </a:solidFill>
              </a:rPr>
              <a:t> frames.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In case of no data to be sent in a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T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K</a:t>
            </a:r>
            <a:r>
              <a:rPr kumimoji="1" lang="en-US" altLang="ja-JP" sz="1800" dirty="0">
                <a:solidFill>
                  <a:schemeClr val="tx1"/>
                </a:solidFill>
              </a:rPr>
              <a:t>, the transmitter resets the sequence and transmits </a:t>
            </a:r>
            <a:r>
              <a:rPr kumimoji="1" lang="en-US" altLang="ja-JP" sz="18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dirty="0">
                <a:solidFill>
                  <a:schemeClr val="tx1"/>
                </a:solidFill>
              </a:rPr>
              <a:t> Info frame of the next sequence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S</a:t>
            </a:r>
            <a:r>
              <a:rPr kumimoji="1" lang="en-US" altLang="ja-JP" sz="1800" dirty="0">
                <a:solidFill>
                  <a:schemeClr val="tx1"/>
                </a:solidFill>
              </a:rPr>
              <a:t>+1 to disclose the keys.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In case of no data to be sent in the sequence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S</a:t>
            </a:r>
            <a:r>
              <a:rPr kumimoji="1" lang="en-US" altLang="ja-JP" sz="1800" dirty="0">
                <a:solidFill>
                  <a:schemeClr val="tx1"/>
                </a:solidFill>
              </a:rPr>
              <a:t>+1, the transmitter stop transmission until the data to be sent comes. When the transmitter (re)starts a sequence, the first </a:t>
            </a:r>
            <a:r>
              <a:rPr kumimoji="1" lang="en-US" altLang="ja-JP" sz="18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dirty="0">
                <a:solidFill>
                  <a:schemeClr val="tx1"/>
                </a:solidFill>
              </a:rPr>
              <a:t> Info frame does not include the keys to be disclosed.</a:t>
            </a:r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27EBB7ED-8195-4940-B095-0EC929D3B5F6}"/>
              </a:ext>
            </a:extLst>
          </p:cNvPr>
          <p:cNvCxnSpPr>
            <a:cxnSpLocks/>
          </p:cNvCxnSpPr>
          <p:nvPr/>
        </p:nvCxnSpPr>
        <p:spPr bwMode="auto">
          <a:xfrm>
            <a:off x="4160480" y="5655495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871B6A62-CCBE-8C42-B384-2D39B8660B54}"/>
              </a:ext>
            </a:extLst>
          </p:cNvPr>
          <p:cNvSpPr/>
          <p:nvPr/>
        </p:nvSpPr>
        <p:spPr bwMode="auto">
          <a:xfrm>
            <a:off x="6023992" y="432542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A164623-F734-1842-982E-C7A4193E84F2}"/>
              </a:ext>
            </a:extLst>
          </p:cNvPr>
          <p:cNvSpPr txBox="1"/>
          <p:nvPr/>
        </p:nvSpPr>
        <p:spPr>
          <a:xfrm>
            <a:off x="5891554" y="395243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S+2,8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8686EDE5-DDD5-964A-80B6-A5E74B13D29F}"/>
              </a:ext>
            </a:extLst>
          </p:cNvPr>
          <p:cNvCxnSpPr>
            <a:cxnSpLocks/>
          </p:cNvCxnSpPr>
          <p:nvPr/>
        </p:nvCxnSpPr>
        <p:spPr bwMode="auto">
          <a:xfrm>
            <a:off x="6023992" y="5655495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ED96F521-62A7-314A-8F5B-A897FC7097A6}"/>
              </a:ext>
            </a:extLst>
          </p:cNvPr>
          <p:cNvCxnSpPr>
            <a:cxnSpLocks/>
          </p:cNvCxnSpPr>
          <p:nvPr/>
        </p:nvCxnSpPr>
        <p:spPr bwMode="auto">
          <a:xfrm>
            <a:off x="6001231" y="6125234"/>
            <a:ext cx="455926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BA0CCC9-FDC9-6A49-A143-A919AAC3D7F0}"/>
              </a:ext>
            </a:extLst>
          </p:cNvPr>
          <p:cNvSpPr txBox="1"/>
          <p:nvPr/>
        </p:nvSpPr>
        <p:spPr>
          <a:xfrm>
            <a:off x="7353182" y="6094643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Sequence S+2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30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98139-F7C9-3949-97BD-9D68B2F3C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Parameters</a:t>
            </a:r>
            <a:endParaRPr kumimoji="1" lang="ja-JP" altLang="en-US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2AC3D742-B0F6-C14E-BA12-35EBF1137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i="1" dirty="0"/>
              <a:t>d</a:t>
            </a:r>
            <a:r>
              <a:rPr kumimoji="1" lang="en-US" altLang="ja-JP" dirty="0"/>
              <a:t>: Fixed to 2 is reasonable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i="1" dirty="0"/>
              <a:t>T</a:t>
            </a:r>
            <a:r>
              <a:rPr lang="en-US" altLang="ja-JP" i="1" baseline="-25000" dirty="0"/>
              <a:t>K</a:t>
            </a:r>
            <a:r>
              <a:rPr lang="en-US" altLang="ja-JP" dirty="0"/>
              <a:t>: Longer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K</a:t>
            </a:r>
            <a:r>
              <a:rPr lang="en-US" altLang="ja-JP" dirty="0"/>
              <a:t> requires receivers’ memory to buffer received frames.</a:t>
            </a:r>
            <a:br>
              <a:rPr lang="en-US" altLang="ja-JP" dirty="0"/>
            </a:br>
            <a:r>
              <a:rPr lang="en-US" altLang="ja-JP" dirty="0"/>
              <a:t>       The clock of the transmitter and the receivers have to be roughly</a:t>
            </a:r>
            <a:br>
              <a:rPr lang="en-US" altLang="ja-JP" dirty="0"/>
            </a:br>
            <a:r>
              <a:rPr lang="en-US" altLang="ja-JP" dirty="0"/>
              <a:t>       synchronized with the accuracy of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K</a:t>
            </a:r>
            <a:r>
              <a:rPr lang="en-US" altLang="ja-JP" dirty="0"/>
              <a:t> to prevent from replay attack.</a:t>
            </a:r>
            <a:endParaRPr kumimoji="1"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i="1" dirty="0"/>
              <a:t>T</a:t>
            </a:r>
            <a:r>
              <a:rPr lang="en-US" altLang="ja-JP" i="1" baseline="-25000" dirty="0"/>
              <a:t>I</a:t>
            </a:r>
            <a:r>
              <a:rPr lang="en-US" altLang="ja-JP" dirty="0"/>
              <a:t>: Longer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I</a:t>
            </a:r>
            <a:r>
              <a:rPr lang="en-US" altLang="ja-JP" dirty="0"/>
              <a:t> requires the transmitter’s memory to store a sequence of key chain.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1E165D-95CC-B447-980F-AB8348FB35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37B037-54C1-7745-89A5-0E890491588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E0EEF6-35E9-734C-86B7-9BC8995609B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28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C22434-3BA7-5049-A78C-1A4C65F5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Multiple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APs Environment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25E6E9-E732-9046-9F87-BED005DDB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3037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In case of multiple APs transmit the same contents, each AP uses its own public/private key and TESLA keys.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Keys are independent from contents.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0DDB97-9A85-724C-AD4D-90867657FE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0A4C9D-FAC1-3641-B1BA-6AB6A9B0B94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E274589B-2DA6-5A42-8EF4-3F1A08E8CCF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7" name="フローチャート: 磁気ディスク 6">
            <a:extLst>
              <a:ext uri="{FF2B5EF4-FFF2-40B4-BE49-F238E27FC236}">
                <a16:creationId xmlns:a16="http://schemas.microsoft.com/office/drawing/2014/main" id="{691B6511-9F83-5746-8316-CF5F1B227871}"/>
              </a:ext>
            </a:extLst>
          </p:cNvPr>
          <p:cNvSpPr/>
          <p:nvPr/>
        </p:nvSpPr>
        <p:spPr bwMode="auto">
          <a:xfrm>
            <a:off x="5180543" y="3461546"/>
            <a:ext cx="914400" cy="612648"/>
          </a:xfrm>
          <a:prstGeom prst="flowChartMagneticDisk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Server</a:t>
            </a: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AA8DF2-A993-2949-811E-0B1E9832BC58}"/>
              </a:ext>
            </a:extLst>
          </p:cNvPr>
          <p:cNvSpPr txBox="1"/>
          <p:nvPr/>
        </p:nvSpPr>
        <p:spPr>
          <a:xfrm>
            <a:off x="3647728" y="4293096"/>
            <a:ext cx="73289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AP1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B2EA03-506C-CF40-8BA6-2685716DA083}"/>
              </a:ext>
            </a:extLst>
          </p:cNvPr>
          <p:cNvSpPr txBox="1"/>
          <p:nvPr/>
        </p:nvSpPr>
        <p:spPr>
          <a:xfrm>
            <a:off x="6816080" y="4293096"/>
            <a:ext cx="73289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AP2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7D39AB-5062-364E-8130-F6E83C377B47}"/>
              </a:ext>
            </a:extLst>
          </p:cNvPr>
          <p:cNvSpPr txBox="1"/>
          <p:nvPr/>
        </p:nvSpPr>
        <p:spPr>
          <a:xfrm>
            <a:off x="5271296" y="5589240"/>
            <a:ext cx="741934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4B5ED83-DACC-7549-AC8B-BAA242BCE4CB}"/>
              </a:ext>
            </a:extLst>
          </p:cNvPr>
          <p:cNvCxnSpPr>
            <a:stCxn id="7" idx="2"/>
            <a:endCxn id="8" idx="0"/>
          </p:cNvCxnSpPr>
          <p:nvPr/>
        </p:nvCxnSpPr>
        <p:spPr bwMode="auto">
          <a:xfrm flipH="1">
            <a:off x="4014175" y="3767870"/>
            <a:ext cx="1166368" cy="5252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3F39770-6662-1E4B-A8CB-9124AA15DF56}"/>
              </a:ext>
            </a:extLst>
          </p:cNvPr>
          <p:cNvCxnSpPr>
            <a:stCxn id="7" idx="4"/>
            <a:endCxn id="9" idx="0"/>
          </p:cNvCxnSpPr>
          <p:nvPr/>
        </p:nvCxnSpPr>
        <p:spPr bwMode="auto">
          <a:xfrm>
            <a:off x="6094943" y="3767870"/>
            <a:ext cx="1087584" cy="5252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63B87B9-0C17-7941-8746-2F359653E50D}"/>
              </a:ext>
            </a:extLst>
          </p:cNvPr>
          <p:cNvCxnSpPr>
            <a:stCxn id="9" idx="2"/>
          </p:cNvCxnSpPr>
          <p:nvPr/>
        </p:nvCxnSpPr>
        <p:spPr bwMode="auto">
          <a:xfrm flipH="1">
            <a:off x="6013230" y="4754761"/>
            <a:ext cx="1169297" cy="8344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B007A5B0-218E-F74C-9EC1-65B3F9BFB0DC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4014175" y="4754761"/>
            <a:ext cx="1257121" cy="8344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70B20F5-554E-C040-80A8-35F4553FE4AB}"/>
              </a:ext>
            </a:extLst>
          </p:cNvPr>
          <p:cNvSpPr txBox="1"/>
          <p:nvPr/>
        </p:nvSpPr>
        <p:spPr>
          <a:xfrm>
            <a:off x="6486335" y="368712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Contents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6C5216A-E8EC-A34A-AB14-41F252B411BA}"/>
              </a:ext>
            </a:extLst>
          </p:cNvPr>
          <p:cNvSpPr txBox="1"/>
          <p:nvPr/>
        </p:nvSpPr>
        <p:spPr>
          <a:xfrm>
            <a:off x="3773347" y="368232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Contents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C721733-BB89-E944-9F46-26D44360FC45}"/>
              </a:ext>
            </a:extLst>
          </p:cNvPr>
          <p:cNvSpPr txBox="1"/>
          <p:nvPr/>
        </p:nvSpPr>
        <p:spPr>
          <a:xfrm>
            <a:off x="6987322" y="477283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Use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AP2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F8FA966-DDD4-DA48-AC5B-C7C4736B9A5A}"/>
              </a:ext>
            </a:extLst>
          </p:cNvPr>
          <p:cNvSpPr txBox="1"/>
          <p:nvPr/>
        </p:nvSpPr>
        <p:spPr>
          <a:xfrm>
            <a:off x="3248433" y="4770244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Use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AP1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20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AAB6B2-BB8D-0F41-BC11-11233C87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Option for Latency Sensitive Application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54F380-1002-6749-A107-EFD86597E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In TESLA, at least </a:t>
            </a:r>
            <a:r>
              <a:rPr lang="en-US" altLang="ja-JP" i="1" dirty="0"/>
              <a:t>d</a:t>
            </a:r>
            <a:r>
              <a:rPr lang="en-US" altLang="ja-JP" dirty="0"/>
              <a:t> *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K</a:t>
            </a:r>
            <a:r>
              <a:rPr lang="en-US" altLang="ja-JP" dirty="0"/>
              <a:t> latency is produced.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For latency sensitive applications, </a:t>
            </a:r>
            <a:r>
              <a:rPr lang="en-US" altLang="ja-JP" dirty="0"/>
              <a:t>an option that all frames are signed by digital signature should be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This option requires more computational resources for both sender and receiver.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Latency and computational cost are trade-off.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F46FC3-62E0-DB42-A6CC-75B02A6724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524408-A61C-0D44-B1D5-5BDA6F19C8E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468D05BD-EE2B-1440-814C-A1D66E4FB2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429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2C056A-24B5-C14B-9203-D2D18962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B41B2E-E2DF-B34B-BC18-9F59107A1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 err="1"/>
              <a:t>eBCS</a:t>
            </a:r>
            <a:r>
              <a:rPr kumimoji="1" lang="en-US" altLang="ja-JP" dirty="0"/>
              <a:t> should support 2 types of frame authentication mechanism.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TESLA with Public Key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Public Key only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597602-D348-194A-B812-EDF0F4450F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BEE0A8-B580-904E-937E-B713BF97897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BDA4924-0BD0-EC4E-8952-6D92B630E9F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97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75DCFD-DF60-8C44-BFAE-DF9C58312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Comparison</a:t>
            </a:r>
            <a:endParaRPr kumimoji="1" lang="ja-JP" altLang="en-US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3E9EBA37-7731-7340-8F6B-122D013F6E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1981200"/>
          <a:ext cx="10942241" cy="4216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9876">
                  <a:extLst>
                    <a:ext uri="{9D8B030D-6E8A-4147-A177-3AD203B41FA5}">
                      <a16:colId xmlns:a16="http://schemas.microsoft.com/office/drawing/2014/main" val="3334100569"/>
                    </a:ext>
                  </a:extLst>
                </a:gridCol>
                <a:gridCol w="5155900">
                  <a:extLst>
                    <a:ext uri="{9D8B030D-6E8A-4147-A177-3AD203B41FA5}">
                      <a16:colId xmlns:a16="http://schemas.microsoft.com/office/drawing/2014/main" val="1509180985"/>
                    </a:ext>
                  </a:extLst>
                </a:gridCol>
                <a:gridCol w="4176465">
                  <a:extLst>
                    <a:ext uri="{9D8B030D-6E8A-4147-A177-3AD203B41FA5}">
                      <a16:colId xmlns:a16="http://schemas.microsoft.com/office/drawing/2014/main" val="2463418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TESLA w/Public key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Public key only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37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Computational cost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Low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High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56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Authenticator size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 bytes (SHA-256, SHA3-256)</a:t>
                      </a:r>
                    </a:p>
                    <a:p>
                      <a:r>
                        <a:rPr kumimoji="1" lang="en-US" altLang="ja-JP" dirty="0"/>
                        <a:t>32 bytes (SHA3-512) 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256 bytes (RSA2048)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28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Public key</a:t>
                      </a:r>
                    </a:p>
                    <a:p>
                      <a:r>
                        <a:rPr kumimoji="1" lang="en-US" altLang="ja-JP" dirty="0"/>
                        <a:t>(&gt; 1,000 bytes)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Included only in </a:t>
                      </a:r>
                      <a:r>
                        <a:rPr kumimoji="1" lang="en-US" altLang="ja-JP" dirty="0" err="1"/>
                        <a:t>eBCS</a:t>
                      </a:r>
                      <a:r>
                        <a:rPr kumimoji="1" lang="en-US" altLang="ja-JP" dirty="0"/>
                        <a:t> Info frame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Included in every frame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263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Buffering / Delay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Receivers have to buffer frames until the key is disclosed</a:t>
                      </a:r>
                      <a:endParaRPr kumimoji="1" lang="en-US" altLang="ja-JP" i="1" baseline="-25000" dirty="0"/>
                    </a:p>
                    <a:p>
                      <a:r>
                        <a:rPr kumimoji="1" lang="en-US" altLang="ja-JP" dirty="0"/>
                        <a:t>e.g. 200ms (</a:t>
                      </a:r>
                      <a:r>
                        <a:rPr kumimoji="1" lang="en-US" altLang="ja-JP" i="1" dirty="0"/>
                        <a:t>T</a:t>
                      </a:r>
                      <a:r>
                        <a:rPr kumimoji="1" lang="en-US" altLang="ja-JP" i="1" baseline="-25000" dirty="0"/>
                        <a:t>K</a:t>
                      </a:r>
                      <a:r>
                        <a:rPr kumimoji="1" lang="en-US" altLang="ja-JP" dirty="0"/>
                        <a:t> = 100ms)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No buffering required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74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Fault tolerance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Missing </a:t>
                      </a:r>
                      <a:r>
                        <a:rPr kumimoji="1" lang="en-US" altLang="ja-JP" dirty="0" err="1"/>
                        <a:t>eBCS</a:t>
                      </a:r>
                      <a:r>
                        <a:rPr kumimoji="1" lang="en-US" altLang="ja-JP" dirty="0"/>
                        <a:t> Info frame causes loss of data in </a:t>
                      </a:r>
                      <a:r>
                        <a:rPr kumimoji="1" lang="en-US" altLang="ja-JP" i="1" dirty="0"/>
                        <a:t>T</a:t>
                      </a:r>
                      <a:r>
                        <a:rPr kumimoji="1" lang="en-US" altLang="ja-JP" i="1" baseline="-25000" dirty="0"/>
                        <a:t>I</a:t>
                      </a:r>
                      <a:r>
                        <a:rPr kumimoji="1" lang="en-US" altLang="ja-JP" dirty="0"/>
                        <a:t>, or require buffering frames during </a:t>
                      </a:r>
                      <a:r>
                        <a:rPr kumimoji="1" lang="en-US" altLang="ja-JP" i="1" dirty="0"/>
                        <a:t>T</a:t>
                      </a:r>
                      <a:r>
                        <a:rPr kumimoji="1" lang="en-US" altLang="ja-JP" i="1" baseline="-25000" dirty="0"/>
                        <a:t>I</a:t>
                      </a:r>
                      <a:endParaRPr kumimoji="1" lang="ja-JP" altLang="en-US" i="1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Missing frame does not affect other frames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59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Adequacy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0" baseline="0" dirty="0"/>
                        <a:t>Good for high throughput, continuous data</a:t>
                      </a:r>
                      <a:endParaRPr kumimoji="1" lang="ja-JP" altLang="en-US" i="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Good for small, time sensitive data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9672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0F68B2-83AD-DC4E-85B6-B639649AD6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671C7B-A684-C940-8BA1-0052CB55661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36493ED9-3F59-214D-B84D-7B29F4E2250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08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ECB80-5557-8B4B-85EC-55461AFA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TGbc</a:t>
            </a:r>
            <a:r>
              <a:rPr kumimoji="1" lang="en-US" altLang="ja-JP" dirty="0"/>
              <a:t> R3.3.1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78C3E6-5C38-4B48-B1D4-E4738E6B7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" altLang="ja-JP" dirty="0"/>
              <a:t>The 802.11bc amendment shall provide origin authenticity protection for broadcast data frames.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385504-69B3-FE4F-8F0B-7B81E038DB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A235F2-28D9-9B4D-91AF-EA14317957A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E49F73A9-F35A-FF4B-A071-A624880431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293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B02834-5B95-794A-912C-C10F8F90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Considerations for the Use Cases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E999A5-F554-764E-A1E4-0CC61A74A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Consider the performances and requirements for the </a:t>
            </a:r>
            <a:r>
              <a:rPr kumimoji="1" lang="en-US" altLang="ja-JP" dirty="0" err="1"/>
              <a:t>TGbc</a:t>
            </a:r>
            <a:r>
              <a:rPr kumimoji="1" lang="en-US" altLang="ja-JP" dirty="0"/>
              <a:t> use cases in 11-19/268r5.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7A5C56-F8E9-8A42-B242-DA34403FC9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B7D925-6703-6846-8765-F8D195502D2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BA212904-2434-8846-8EDF-75AEDDF35C9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835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93BB85-6641-B24A-BA8F-A333128A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Categorization of the Use Cases</a:t>
            </a:r>
            <a:endParaRPr kumimoji="1" lang="ja-JP" altLang="en-US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590B06AB-604E-364F-AFF0-11FF93F46A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75520" y="1830390"/>
          <a:ext cx="7701880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1080">
                  <a:extLst>
                    <a:ext uri="{9D8B030D-6E8A-4147-A177-3AD203B41FA5}">
                      <a16:colId xmlns:a16="http://schemas.microsoft.com/office/drawing/2014/main" val="4149509131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18717012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1732319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2151112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Use Case</a:t>
                      </a:r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Data Type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Stream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39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Stadium Video Distribution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Video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623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Low Power Sensor UL Broadcast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Small data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No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510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3a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Railroad Crossing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Small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No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085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3b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Traveler Information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Static data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880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Broadcast Services for Event Production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Video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7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Multi-lingual and Emergency Broadcast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Audio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99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VR eSports Video Distribution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Video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828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Multi-Channel Data Distribution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Static data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02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Lecture room slide distribution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Static data / Video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24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Regional based broadcast TV service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Video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402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AP tagged UL forwarding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Small data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No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273681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987872-F049-F147-ABB3-7395039575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A2A642-E7DF-BD47-B893-7D3C26866C4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6E053269-1D16-DC4A-B48A-1004D17AD44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954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DC5AC-9664-5340-B65A-9F91D731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Video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3755BD-C916-E543-B9ED-368969B26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001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High bit rate and continuous.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TESLA w/public key is better for this use case.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Assumption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/>
              <a:t>Payload size of a frame: 1,500 B/frame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i="1" dirty="0"/>
              <a:t>T</a:t>
            </a:r>
            <a:r>
              <a:rPr lang="en-US" altLang="ja-JP" sz="1600" i="1" baseline="-25000" dirty="0"/>
              <a:t>K</a:t>
            </a:r>
            <a:r>
              <a:rPr lang="en-US" altLang="ja-JP" sz="1600" dirty="0"/>
              <a:t>: 100ms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i="1" dirty="0"/>
              <a:t>d</a:t>
            </a:r>
            <a:r>
              <a:rPr lang="en-US" altLang="ja-JP" sz="1600" dirty="0"/>
              <a:t>: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Full HD (1920x1080@30fps)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/>
              <a:t>12Mbps (AV1 level 4.0) = 1.5MB/s = 1,000 frames/s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/>
              <a:t>Delay: 200ms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/>
              <a:t>Buffer size: 300kB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4K (3840x2160@30fps)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30Mbps (AV1 level 5.0) = 3.75MB/s = 2,500 frames/s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dirty="0"/>
              <a:t>Delay: 200ms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Buffer size: 750kB</a:t>
            </a:r>
            <a:endParaRPr kumimoji="1" lang="ja-JP" altLang="en-US" sz="16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98B774-B61C-144E-B72D-300B5840AB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7F5BE0-E7EC-C247-B669-3FD22C3E4E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061C8BB-BF3A-0A43-AE64-0345B557EEE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251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DC5AC-9664-5340-B65A-9F91D731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Audio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3755BD-C916-E543-B9ED-368969B26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001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Small but frequent and continuous data transmission.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TESLA w/public key is better for this use case.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128kbps/channel = 16kB/s/channel = 11 frames/s/channel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Delay: 200ms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Buffer size: 4.5kB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98B774-B61C-144E-B72D-300B5840AB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7F5BE0-E7EC-C247-B669-3FD22C3E4E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061C8BB-BF3A-0A43-AE64-0345B557EEE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365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D9C7D-C070-7044-A4E7-98B31EE9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Static data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5020AA-BDE0-8D48-B88E-113D4D488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Not frequently changed contents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Broadcast serialized files repeatedly (e.g. HLML/CSS/JS/image files)</a:t>
            </a:r>
            <a:endParaRPr kumimoji="1" lang="en-US" altLang="ja-JP" sz="2000" dirty="0"/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Continuous transmission, not time sensitive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200" dirty="0"/>
              <a:t>TESLA w/Public key is better for this use case.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200" dirty="0"/>
              <a:t>Expect 15MB of contents transferred 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1s: 15MB/s = 10,000 frames/s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Buffer: 3MB</a:t>
            </a:r>
            <a:endParaRPr kumimoji="1" lang="en-US" altLang="ja-JP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5s: 3MB/s = 2,000 frames/s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Buffer: 600kB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10s: 1.5MB/s = 1,000 frames/s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Buffer: 300kB</a:t>
            </a:r>
            <a:endParaRPr kumimoji="1" lang="ja-JP" altLang="en-US" sz="16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3DCBAF-377A-8644-B5AB-439E4160E1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80C49B-3705-0D44-BF7F-7E8F56ED330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EB9C90F5-29F0-F84B-AACA-902F5B57F26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948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7AFB01-1D4F-1E42-93FF-5BEE80F7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Small data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8CD67A-EE20-F946-9FCC-D466B033D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Small and irregular data transmission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Public key only mechanism is better for this use case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No delay / No buffer required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BB7C7A-A396-174E-9A24-AE9CC7494E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5C0FC8-BAFD-7745-9EEA-AAF9484FD0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FB4483B0-0966-3B47-85D1-8EC243CD15F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07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IETF RFC4082 </a:t>
            </a:r>
            <a:r>
              <a:rPr lang="en" altLang="ja-JP" dirty="0"/>
              <a:t>Timed Efficient Stream Loss-Tolerant Authentication (TESLA): Multicast Source Authentication Transform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36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F34952-B50B-A846-92E8-B8A0511A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Comments &amp; Questions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AAD759-9538-D54C-B90D-C28B0BEF5E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3BB210-1E23-CB4D-9A9F-67A2664A330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530266C-3E6B-C643-BA73-7ABF8EF40BB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17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91BD36-4681-A74F-8B27-6EB0C09F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Architecture Assumption</a:t>
            </a:r>
            <a:endParaRPr kumimoji="1" lang="ja-JP" altLang="en-US"/>
          </a:p>
        </p:txBody>
      </p:sp>
      <p:sp>
        <p:nvSpPr>
          <p:cNvPr id="32" name="コンテンツ プレースホルダー 31">
            <a:extLst>
              <a:ext uri="{FF2B5EF4-FFF2-40B4-BE49-F238E27FC236}">
                <a16:creationId xmlns:a16="http://schemas.microsoft.com/office/drawing/2014/main" id="{E4523084-B4A5-D546-8F78-8A304EBF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096303"/>
            <a:ext cx="10361084" cy="19981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AP broadcasts the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frames that </a:t>
            </a:r>
            <a:r>
              <a:rPr lang="en-US" altLang="ja-JP" dirty="0"/>
              <a:t>include the received </a:t>
            </a:r>
            <a:r>
              <a:rPr kumimoji="1" lang="en-US" altLang="ja-JP" dirty="0"/>
              <a:t>multicast/broadcast frames.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374C05-D5B7-4743-A784-405699B074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53E886-8288-DB40-A57A-80F4E33D3F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8B2FD7FD-36F9-6746-87D7-1F93456361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2B3CE8-AAF2-1147-B651-8883F561AB83}"/>
              </a:ext>
            </a:extLst>
          </p:cNvPr>
          <p:cNvSpPr txBox="1"/>
          <p:nvPr/>
        </p:nvSpPr>
        <p:spPr>
          <a:xfrm>
            <a:off x="4871864" y="2837018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EEC819D-8087-5F41-BF60-439E63F75073}"/>
              </a:ext>
            </a:extLst>
          </p:cNvPr>
          <p:cNvCxnSpPr>
            <a:cxnSpLocks/>
          </p:cNvCxnSpPr>
          <p:nvPr/>
        </p:nvCxnSpPr>
        <p:spPr bwMode="auto">
          <a:xfrm flipV="1">
            <a:off x="1631504" y="305304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70C0FC1-4E10-8340-B679-E38179379049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3390" y="3045637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AC7F979E-BFD6-7842-AD1B-C46B3119E23F}"/>
              </a:ext>
            </a:extLst>
          </p:cNvPr>
          <p:cNvGrpSpPr/>
          <p:nvPr/>
        </p:nvGrpSpPr>
        <p:grpSpPr>
          <a:xfrm>
            <a:off x="8757729" y="2276606"/>
            <a:ext cx="1503934" cy="1223665"/>
            <a:chOff x="8757729" y="2276606"/>
            <a:chExt cx="1503934" cy="1223665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924FFA9-9D5B-FF49-80FB-157E21425FEE}"/>
                </a:ext>
              </a:extLst>
            </p:cNvPr>
            <p:cNvSpPr txBox="1"/>
            <p:nvPr/>
          </p:nvSpPr>
          <p:spPr>
            <a:xfrm>
              <a:off x="8757729" y="22766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50175BE-E787-304C-BE16-2B22D5C636E6}"/>
                </a:ext>
              </a:extLst>
            </p:cNvPr>
            <p:cNvSpPr txBox="1"/>
            <p:nvPr/>
          </p:nvSpPr>
          <p:spPr>
            <a:xfrm>
              <a:off x="8910129" y="24290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07DEAC7-8595-EE49-B049-0ACEEB6742EF}"/>
                </a:ext>
              </a:extLst>
            </p:cNvPr>
            <p:cNvSpPr txBox="1"/>
            <p:nvPr/>
          </p:nvSpPr>
          <p:spPr>
            <a:xfrm>
              <a:off x="9062529" y="25814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3B941A0-FAB1-324B-9DD0-E007A2A262CE}"/>
                </a:ext>
              </a:extLst>
            </p:cNvPr>
            <p:cNvSpPr txBox="1"/>
            <p:nvPr/>
          </p:nvSpPr>
          <p:spPr>
            <a:xfrm>
              <a:off x="9214929" y="27338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8172A5B-8113-4F4E-BE74-3176EB9413E2}"/>
                </a:ext>
              </a:extLst>
            </p:cNvPr>
            <p:cNvSpPr txBox="1"/>
            <p:nvPr/>
          </p:nvSpPr>
          <p:spPr>
            <a:xfrm>
              <a:off x="9367329" y="28862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E6F125A-B185-E743-A4F0-ABB5A0175110}"/>
                </a:ext>
              </a:extLst>
            </p:cNvPr>
            <p:cNvSpPr txBox="1"/>
            <p:nvPr/>
          </p:nvSpPr>
          <p:spPr>
            <a:xfrm>
              <a:off x="9519729" y="30386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396ABF1-A38D-9F46-A46F-33273FB11EDF}"/>
              </a:ext>
            </a:extLst>
          </p:cNvPr>
          <p:cNvSpPr/>
          <p:nvPr/>
        </p:nvSpPr>
        <p:spPr bwMode="auto">
          <a:xfrm>
            <a:off x="1703512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A9EA1A8-2E53-E347-9408-3910D109299C}"/>
              </a:ext>
            </a:extLst>
          </p:cNvPr>
          <p:cNvSpPr/>
          <p:nvPr/>
        </p:nvSpPr>
        <p:spPr bwMode="auto">
          <a:xfrm>
            <a:off x="2204691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230564A-162A-9446-8D59-3D486ED5B061}"/>
              </a:ext>
            </a:extLst>
          </p:cNvPr>
          <p:cNvSpPr/>
          <p:nvPr/>
        </p:nvSpPr>
        <p:spPr bwMode="auto">
          <a:xfrm>
            <a:off x="2714501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6E807E-10AD-FD49-9AF6-D6B8694E5381}"/>
              </a:ext>
            </a:extLst>
          </p:cNvPr>
          <p:cNvSpPr/>
          <p:nvPr/>
        </p:nvSpPr>
        <p:spPr bwMode="auto">
          <a:xfrm>
            <a:off x="3215680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9DF1170-A3C1-B94B-A206-3188D2F77D8B}"/>
              </a:ext>
            </a:extLst>
          </p:cNvPr>
          <p:cNvSpPr/>
          <p:nvPr/>
        </p:nvSpPr>
        <p:spPr bwMode="auto">
          <a:xfrm>
            <a:off x="3714229" y="2510055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2B3C96C-7A18-B942-AE2D-661D263D3BF7}"/>
              </a:ext>
            </a:extLst>
          </p:cNvPr>
          <p:cNvSpPr/>
          <p:nvPr/>
        </p:nvSpPr>
        <p:spPr bwMode="auto">
          <a:xfrm>
            <a:off x="4215408" y="2510055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06B4E54-849C-AC4B-AD84-15DAC28E24DB}"/>
              </a:ext>
            </a:extLst>
          </p:cNvPr>
          <p:cNvSpPr/>
          <p:nvPr/>
        </p:nvSpPr>
        <p:spPr bwMode="auto">
          <a:xfrm>
            <a:off x="5600379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6AC4039-EA4A-7D4A-84A0-6AF43C4CC759}"/>
              </a:ext>
            </a:extLst>
          </p:cNvPr>
          <p:cNvSpPr/>
          <p:nvPr/>
        </p:nvSpPr>
        <p:spPr bwMode="auto">
          <a:xfrm>
            <a:off x="6101558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C3B7427-E0D0-D345-8BCC-6F03221BF89F}"/>
              </a:ext>
            </a:extLst>
          </p:cNvPr>
          <p:cNvSpPr/>
          <p:nvPr/>
        </p:nvSpPr>
        <p:spPr bwMode="auto">
          <a:xfrm>
            <a:off x="6611368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998D12E-163B-0947-9FF2-CEE63A37954A}"/>
              </a:ext>
            </a:extLst>
          </p:cNvPr>
          <p:cNvSpPr/>
          <p:nvPr/>
        </p:nvSpPr>
        <p:spPr bwMode="auto">
          <a:xfrm>
            <a:off x="7112547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74C8C00-FF3A-2E43-A04C-B7A0C4534696}"/>
              </a:ext>
            </a:extLst>
          </p:cNvPr>
          <p:cNvSpPr/>
          <p:nvPr/>
        </p:nvSpPr>
        <p:spPr bwMode="auto">
          <a:xfrm>
            <a:off x="7611096" y="2505206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FD5EEFF-105C-D74C-A15C-C18AD4A8034A}"/>
              </a:ext>
            </a:extLst>
          </p:cNvPr>
          <p:cNvSpPr/>
          <p:nvPr/>
        </p:nvSpPr>
        <p:spPr bwMode="auto">
          <a:xfrm>
            <a:off x="8112275" y="2505206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FA66527-CE64-1D4C-9CB4-58221CB791F9}"/>
              </a:ext>
            </a:extLst>
          </p:cNvPr>
          <p:cNvSpPr txBox="1"/>
          <p:nvPr/>
        </p:nvSpPr>
        <p:spPr>
          <a:xfrm>
            <a:off x="1401386" y="2043541"/>
            <a:ext cx="3642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Multicast/Broadcast Frames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CE2951A-B06F-F44B-A59A-0CC0C0563E41}"/>
              </a:ext>
            </a:extLst>
          </p:cNvPr>
          <p:cNvSpPr txBox="1"/>
          <p:nvPr/>
        </p:nvSpPr>
        <p:spPr>
          <a:xfrm>
            <a:off x="6013191" y="2060111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chemeClr val="tx1"/>
                </a:solidFill>
              </a:rPr>
              <a:t>eBCS</a:t>
            </a:r>
            <a:r>
              <a:rPr kumimoji="1" lang="en-US" altLang="ja-JP" dirty="0">
                <a:solidFill>
                  <a:schemeClr val="tx1"/>
                </a:solidFill>
              </a:rPr>
              <a:t> Frames</a:t>
            </a:r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1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1584BE-09A1-F244-B786-9DA1A15F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Problem in Current GTKSA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F26115-73F4-0C4D-B807-FA4687F5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070685"/>
            <a:ext cx="10361084" cy="20237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Current GTKSA uses symmetric algorithm.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Both AP and STAs use the same key.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If a user who has malicious intention can join the GTKSA, the user can easily make a rogue AP.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Current GTKSA is not suitable for </a:t>
            </a:r>
            <a:r>
              <a:rPr kumimoji="1" lang="en-US" altLang="ja-JP" dirty="0"/>
              <a:t>public use</a:t>
            </a:r>
            <a:r>
              <a:rPr lang="en-US" altLang="ja-JP" dirty="0"/>
              <a:t>, untrusted user may join.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FE12A6-178C-7F47-96E6-85A73DBB58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278781-2067-FA4D-9A58-693F6EFAE4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E77AC04-A060-C24A-96A3-90752CF5396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24DBC50-AB44-734F-895B-088FF1A2D87D}"/>
              </a:ext>
            </a:extLst>
          </p:cNvPr>
          <p:cNvSpPr txBox="1"/>
          <p:nvPr/>
        </p:nvSpPr>
        <p:spPr>
          <a:xfrm>
            <a:off x="2470138" y="228729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EFC97B2-07FF-A442-9752-456F8BB4098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249591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A02D0A-7730-6549-8E6C-043AFEA33502}"/>
              </a:ext>
            </a:extLst>
          </p:cNvPr>
          <p:cNvSpPr txBox="1"/>
          <p:nvPr/>
        </p:nvSpPr>
        <p:spPr>
          <a:xfrm>
            <a:off x="6356003" y="1726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BAE28F-AAB7-D843-9DFB-AF38E05BEF64}"/>
              </a:ext>
            </a:extLst>
          </p:cNvPr>
          <p:cNvSpPr txBox="1"/>
          <p:nvPr/>
        </p:nvSpPr>
        <p:spPr>
          <a:xfrm>
            <a:off x="6508403" y="18792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D5BEEA1-03EE-8D4A-A11E-4D67DA0FBC0E}"/>
              </a:ext>
            </a:extLst>
          </p:cNvPr>
          <p:cNvSpPr txBox="1"/>
          <p:nvPr/>
        </p:nvSpPr>
        <p:spPr>
          <a:xfrm>
            <a:off x="6660803" y="20316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27C7638-5516-B042-A3FD-10B44CE93590}"/>
              </a:ext>
            </a:extLst>
          </p:cNvPr>
          <p:cNvSpPr txBox="1"/>
          <p:nvPr/>
        </p:nvSpPr>
        <p:spPr>
          <a:xfrm>
            <a:off x="6813203" y="21840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BE99F1-E5CA-BC46-ACBE-FAEC5A9BAFD6}"/>
              </a:ext>
            </a:extLst>
          </p:cNvPr>
          <p:cNvSpPr txBox="1"/>
          <p:nvPr/>
        </p:nvSpPr>
        <p:spPr>
          <a:xfrm>
            <a:off x="6965603" y="23364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F1CFE6-95E4-164F-AD6C-7DBA739D5E59}"/>
              </a:ext>
            </a:extLst>
          </p:cNvPr>
          <p:cNvSpPr txBox="1"/>
          <p:nvPr/>
        </p:nvSpPr>
        <p:spPr>
          <a:xfrm>
            <a:off x="7118003" y="2488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87C7A31-C871-1149-ACE4-7EED866291C5}"/>
              </a:ext>
            </a:extLst>
          </p:cNvPr>
          <p:cNvSpPr txBox="1"/>
          <p:nvPr/>
        </p:nvSpPr>
        <p:spPr>
          <a:xfrm>
            <a:off x="4007768" y="3092539"/>
            <a:ext cx="78739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/>
              <a:t>Rogue</a:t>
            </a:r>
          </a:p>
          <a:p>
            <a:r>
              <a:rPr kumimoji="1" lang="en-US" altLang="ja-JP" sz="1800" dirty="0"/>
              <a:t>AP</a:t>
            </a:r>
            <a:endParaRPr kumimoji="1" lang="ja-JP" altLang="en-US" sz="180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5544E87-6E62-3D4E-B727-AE6440A04BF8}"/>
              </a:ext>
            </a:extLst>
          </p:cNvPr>
          <p:cNvCxnSpPr>
            <a:cxnSpLocks/>
          </p:cNvCxnSpPr>
          <p:nvPr/>
        </p:nvCxnSpPr>
        <p:spPr bwMode="auto">
          <a:xfrm flipV="1">
            <a:off x="4795163" y="2693816"/>
            <a:ext cx="1713240" cy="736475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C74CB99E-B482-9443-B3B3-CECEDA326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752" y="2778259"/>
            <a:ext cx="631522" cy="63152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B0C3EBB-966E-D642-98D2-05A0D275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844" y="3410280"/>
            <a:ext cx="631522" cy="63152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3FF89BB-142D-344A-AAFA-091652DCC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976" y="2007213"/>
            <a:ext cx="631522" cy="6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56B06F-97E4-9E49-BDF7-B72C36AC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Requirements for the algorithm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525ACE-82FC-BA4C-9AB7-97FF5D77C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308114"/>
            <a:ext cx="10361084" cy="17862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Only the correct AP can sign the frames.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STAs can verify the signature.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3DB6D6-0B3D-0E46-B2BD-765337ABFE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523D72-5FD2-8543-B5F5-0A88DFBDAA5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145B35E-29F2-8E44-9EB6-AE215D5C303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4538C8-D537-A541-8FA1-C7016F3CF26E}"/>
              </a:ext>
            </a:extLst>
          </p:cNvPr>
          <p:cNvSpPr txBox="1"/>
          <p:nvPr/>
        </p:nvSpPr>
        <p:spPr>
          <a:xfrm>
            <a:off x="2470138" y="228729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99924AB-35E0-6044-8C7B-DE0E65D65D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249591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C60D98-BBDB-494B-9EB8-6BE3819F36A6}"/>
              </a:ext>
            </a:extLst>
          </p:cNvPr>
          <p:cNvSpPr txBox="1"/>
          <p:nvPr/>
        </p:nvSpPr>
        <p:spPr>
          <a:xfrm>
            <a:off x="6356003" y="1726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7224CA-FBC2-8542-A246-26FDA22C2FA6}"/>
              </a:ext>
            </a:extLst>
          </p:cNvPr>
          <p:cNvSpPr txBox="1"/>
          <p:nvPr/>
        </p:nvSpPr>
        <p:spPr>
          <a:xfrm>
            <a:off x="6508403" y="18792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78D831-906B-FE4A-89AC-FEB5F84B343D}"/>
              </a:ext>
            </a:extLst>
          </p:cNvPr>
          <p:cNvSpPr txBox="1"/>
          <p:nvPr/>
        </p:nvSpPr>
        <p:spPr>
          <a:xfrm>
            <a:off x="6660803" y="20316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D83870F-1E2F-3B46-9098-CF391A528039}"/>
              </a:ext>
            </a:extLst>
          </p:cNvPr>
          <p:cNvSpPr txBox="1"/>
          <p:nvPr/>
        </p:nvSpPr>
        <p:spPr>
          <a:xfrm>
            <a:off x="6813203" y="21840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3C73BB-E9FE-6741-A6DF-18C8725D48A8}"/>
              </a:ext>
            </a:extLst>
          </p:cNvPr>
          <p:cNvSpPr txBox="1"/>
          <p:nvPr/>
        </p:nvSpPr>
        <p:spPr>
          <a:xfrm>
            <a:off x="6965603" y="23364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3C695E-E9FA-3448-B3CC-9E5B309EA831}"/>
              </a:ext>
            </a:extLst>
          </p:cNvPr>
          <p:cNvSpPr txBox="1"/>
          <p:nvPr/>
        </p:nvSpPr>
        <p:spPr>
          <a:xfrm>
            <a:off x="7118003" y="2488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33A8FE-BACB-6D44-AF98-107A695D4E2C}"/>
              </a:ext>
            </a:extLst>
          </p:cNvPr>
          <p:cNvSpPr txBox="1"/>
          <p:nvPr/>
        </p:nvSpPr>
        <p:spPr>
          <a:xfrm>
            <a:off x="4007768" y="3092539"/>
            <a:ext cx="78739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/>
              <a:t>Rogue</a:t>
            </a:r>
          </a:p>
          <a:p>
            <a:r>
              <a:rPr kumimoji="1" lang="en-US" altLang="ja-JP" sz="1800" dirty="0"/>
              <a:t>AP</a:t>
            </a:r>
            <a:endParaRPr kumimoji="1" lang="ja-JP" altLang="en-US" sz="180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BEC2BB9-824B-F149-85E1-6BB9C2518C47}"/>
              </a:ext>
            </a:extLst>
          </p:cNvPr>
          <p:cNvCxnSpPr>
            <a:cxnSpLocks/>
          </p:cNvCxnSpPr>
          <p:nvPr/>
        </p:nvCxnSpPr>
        <p:spPr bwMode="auto">
          <a:xfrm flipV="1">
            <a:off x="4795163" y="2693816"/>
            <a:ext cx="1713240" cy="736475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26DA27D9-AC9D-0749-B69A-A25F53BDB5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91844" y="3410280"/>
            <a:ext cx="631522" cy="63152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BB6E17D-D595-1742-82E9-11E5C6D151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48976" y="2007213"/>
            <a:ext cx="631522" cy="63152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8A3CF7E-7D5B-2148-8F7E-FA3F0AAF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77544" y="2805532"/>
            <a:ext cx="594120" cy="59412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B14B629-B558-9C4C-8500-16CDBD73C7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86812" y="1821919"/>
            <a:ext cx="631522" cy="6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2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5F53F8-B0B0-8446-A967-18E6DB5B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Digital Signature (Public Key Algorithm)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63A63B-082C-324D-9C24-52BE5AF9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123851"/>
            <a:ext cx="10361084" cy="1970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AP has a “private key” and “public key” pair.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“private key” is never disclosed.</a:t>
            </a:r>
            <a:endParaRPr lang="ja-JP" alt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AP distributes “public key” to STAs.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Signature signed by the “private key” can be verified only by the “public key”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Remaining issue: How to verify that the “public key” is correct?</a:t>
            </a:r>
            <a:endParaRPr kumimoji="1"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E2E399-1A6B-6340-A3AD-34E9D1FFF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CE1055-F8DE-4B48-95FD-91307C249DA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0CFF2EB4-5DDC-034B-986A-D1B07D4D71F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CFE298-DCAC-BF4C-8253-360605A5E7EB}"/>
              </a:ext>
            </a:extLst>
          </p:cNvPr>
          <p:cNvSpPr txBox="1"/>
          <p:nvPr/>
        </p:nvSpPr>
        <p:spPr>
          <a:xfrm>
            <a:off x="2470138" y="228729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C87123B-BEA5-A547-A607-AEC38C7F0B7F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249591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46E36F-2AEB-C14D-A0C2-00870058B4D5}"/>
              </a:ext>
            </a:extLst>
          </p:cNvPr>
          <p:cNvSpPr txBox="1"/>
          <p:nvPr/>
        </p:nvSpPr>
        <p:spPr>
          <a:xfrm>
            <a:off x="6356003" y="1726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A8C113E-7127-F649-B63C-1497D39424C8}"/>
              </a:ext>
            </a:extLst>
          </p:cNvPr>
          <p:cNvSpPr txBox="1"/>
          <p:nvPr/>
        </p:nvSpPr>
        <p:spPr>
          <a:xfrm>
            <a:off x="6508403" y="18792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C5070A-8693-DF4D-8FA7-CCEDD6CC0FAE}"/>
              </a:ext>
            </a:extLst>
          </p:cNvPr>
          <p:cNvSpPr txBox="1"/>
          <p:nvPr/>
        </p:nvSpPr>
        <p:spPr>
          <a:xfrm>
            <a:off x="6660803" y="20316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81EEAC-7B7F-1D40-A1EE-5B1D75D8D828}"/>
              </a:ext>
            </a:extLst>
          </p:cNvPr>
          <p:cNvSpPr txBox="1"/>
          <p:nvPr/>
        </p:nvSpPr>
        <p:spPr>
          <a:xfrm>
            <a:off x="6813203" y="21840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18D7FC-D6C5-C74C-BF91-BD3CC9DF928C}"/>
              </a:ext>
            </a:extLst>
          </p:cNvPr>
          <p:cNvSpPr txBox="1"/>
          <p:nvPr/>
        </p:nvSpPr>
        <p:spPr>
          <a:xfrm>
            <a:off x="6965603" y="23364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1E2810D-BEB7-294D-B929-F685AB9C82B0}"/>
              </a:ext>
            </a:extLst>
          </p:cNvPr>
          <p:cNvSpPr txBox="1"/>
          <p:nvPr/>
        </p:nvSpPr>
        <p:spPr>
          <a:xfrm>
            <a:off x="7118003" y="2488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7A52111-748E-7143-851D-851FFBA05C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48976" y="2007213"/>
            <a:ext cx="631522" cy="63152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043668B-E404-3144-82C6-75DFB8778F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77544" y="2924319"/>
            <a:ext cx="594120" cy="59412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CA616DB-FAE9-8A4D-B3A8-28B896C66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57498" y="2595417"/>
            <a:ext cx="631522" cy="63152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B560BD4-7E5D-6441-8586-099A74218225}"/>
              </a:ext>
            </a:extLst>
          </p:cNvPr>
          <p:cNvSpPr/>
          <p:nvPr/>
        </p:nvSpPr>
        <p:spPr bwMode="auto">
          <a:xfrm>
            <a:off x="3428981" y="2595417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7BB5F8A-DC44-D741-B987-EA53EA1B4BDD}"/>
              </a:ext>
            </a:extLst>
          </p:cNvPr>
          <p:cNvSpPr/>
          <p:nvPr/>
        </p:nvSpPr>
        <p:spPr bwMode="auto">
          <a:xfrm>
            <a:off x="3428981" y="3104045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AAE080F-7EE1-E94D-8CD8-FD8AAEEC3918}"/>
              </a:ext>
            </a:extLst>
          </p:cNvPr>
          <p:cNvSpPr/>
          <p:nvPr/>
        </p:nvSpPr>
        <p:spPr bwMode="auto">
          <a:xfrm>
            <a:off x="2821858" y="3529781"/>
            <a:ext cx="757084" cy="236045"/>
          </a:xfrm>
          <a:custGeom>
            <a:avLst/>
            <a:gdLst>
              <a:gd name="connsiteX0" fmla="*/ 0 w 757084"/>
              <a:gd name="connsiteY0" fmla="*/ 19664 h 236045"/>
              <a:gd name="connsiteX1" fmla="*/ 403123 w 757084"/>
              <a:gd name="connsiteY1" fmla="*/ 235974 h 236045"/>
              <a:gd name="connsiteX2" fmla="*/ 757084 w 757084"/>
              <a:gd name="connsiteY2" fmla="*/ 0 h 236045"/>
              <a:gd name="connsiteX3" fmla="*/ 757084 w 757084"/>
              <a:gd name="connsiteY3" fmla="*/ 0 h 2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084" h="236045">
                <a:moveTo>
                  <a:pt x="0" y="19664"/>
                </a:moveTo>
                <a:cubicBezTo>
                  <a:pt x="138471" y="129457"/>
                  <a:pt x="276942" y="239251"/>
                  <a:pt x="403123" y="235974"/>
                </a:cubicBezTo>
                <a:cubicBezTo>
                  <a:pt x="529304" y="232697"/>
                  <a:pt x="757084" y="0"/>
                  <a:pt x="757084" y="0"/>
                </a:cubicBezTo>
                <a:lnTo>
                  <a:pt x="757084" y="0"/>
                </a:ln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1F161F6-FE67-B144-9FAC-175D60610BC7}"/>
              </a:ext>
            </a:extLst>
          </p:cNvPr>
          <p:cNvSpPr/>
          <p:nvPr/>
        </p:nvSpPr>
        <p:spPr bwMode="auto">
          <a:xfrm>
            <a:off x="7250337" y="3137741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FC62601-46FB-5C4E-92E1-F7FBA1727EC5}"/>
              </a:ext>
            </a:extLst>
          </p:cNvPr>
          <p:cNvSpPr/>
          <p:nvPr/>
        </p:nvSpPr>
        <p:spPr bwMode="auto">
          <a:xfrm>
            <a:off x="7250337" y="3646369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D7F4CFE-ED6E-0F47-B27F-B17FB57409CD}"/>
              </a:ext>
            </a:extLst>
          </p:cNvPr>
          <p:cNvSpPr/>
          <p:nvPr/>
        </p:nvSpPr>
        <p:spPr bwMode="auto">
          <a:xfrm>
            <a:off x="7924800" y="2595716"/>
            <a:ext cx="379641" cy="1170039"/>
          </a:xfrm>
          <a:custGeom>
            <a:avLst/>
            <a:gdLst>
              <a:gd name="connsiteX0" fmla="*/ 324465 w 379641"/>
              <a:gd name="connsiteY0" fmla="*/ 0 h 1170039"/>
              <a:gd name="connsiteX1" fmla="*/ 353961 w 379641"/>
              <a:gd name="connsiteY1" fmla="*/ 707923 h 1170039"/>
              <a:gd name="connsiteX2" fmla="*/ 0 w 379641"/>
              <a:gd name="connsiteY2" fmla="*/ 1170039 h 117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641" h="1170039">
                <a:moveTo>
                  <a:pt x="324465" y="0"/>
                </a:moveTo>
                <a:cubicBezTo>
                  <a:pt x="366251" y="256458"/>
                  <a:pt x="408038" y="512917"/>
                  <a:pt x="353961" y="707923"/>
                </a:cubicBezTo>
                <a:cubicBezTo>
                  <a:pt x="299884" y="902929"/>
                  <a:pt x="149942" y="1036484"/>
                  <a:pt x="0" y="1170039"/>
                </a:cubicBez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771D5C0-B120-224C-9490-389F5277B801}"/>
              </a:ext>
            </a:extLst>
          </p:cNvPr>
          <p:cNvSpPr txBox="1"/>
          <p:nvPr/>
        </p:nvSpPr>
        <p:spPr>
          <a:xfrm>
            <a:off x="2896470" y="372103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Sign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AF5D8DD-82D0-4E4D-B385-530B5419DF29}"/>
              </a:ext>
            </a:extLst>
          </p:cNvPr>
          <p:cNvSpPr txBox="1"/>
          <p:nvPr/>
        </p:nvSpPr>
        <p:spPr>
          <a:xfrm>
            <a:off x="8288822" y="3036713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818C0CE-75E1-004D-BB4A-8FB5BEFE5BA4}"/>
              </a:ext>
            </a:extLst>
          </p:cNvPr>
          <p:cNvSpPr txBox="1"/>
          <p:nvPr/>
        </p:nvSpPr>
        <p:spPr>
          <a:xfrm>
            <a:off x="1331460" y="308185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Private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20D8AFF-946E-384F-B161-994D8425E650}"/>
              </a:ext>
            </a:extLst>
          </p:cNvPr>
          <p:cNvSpPr txBox="1"/>
          <p:nvPr/>
        </p:nvSpPr>
        <p:spPr>
          <a:xfrm>
            <a:off x="4766884" y="317222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Public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1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1D9DF0-65C9-4A42-97B9-740F6E18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Public Key Infrastructure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0DB61A-5C89-124E-A9DB-0698F8A5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516075"/>
            <a:ext cx="10361084" cy="19628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CA(Certification Authority) has a “</a:t>
            </a:r>
            <a:r>
              <a:rPr kumimoji="1" lang="en-US" altLang="ja-JP" sz="2000" dirty="0">
                <a:solidFill>
                  <a:schemeClr val="accent3"/>
                </a:solidFill>
              </a:rPr>
              <a:t>private key</a:t>
            </a:r>
            <a:r>
              <a:rPr kumimoji="1" lang="en-US" altLang="ja-JP" sz="2000" dirty="0"/>
              <a:t>” and “</a:t>
            </a:r>
            <a:r>
              <a:rPr kumimoji="1" lang="en-US" altLang="ja-JP" sz="2000" dirty="0">
                <a:solidFill>
                  <a:schemeClr val="accent3"/>
                </a:solidFill>
              </a:rPr>
              <a:t>public key</a:t>
            </a:r>
            <a:r>
              <a:rPr kumimoji="1" lang="en-US" altLang="ja-JP" sz="2000" dirty="0"/>
              <a:t>” pair.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</a:t>
            </a:r>
            <a:r>
              <a:rPr lang="en-US" altLang="ja-JP" sz="2000" dirty="0">
                <a:solidFill>
                  <a:schemeClr val="accent3"/>
                </a:solidFill>
              </a:rPr>
              <a:t>CA’s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accent3"/>
                </a:solidFill>
              </a:rPr>
              <a:t>public key</a:t>
            </a:r>
            <a:r>
              <a:rPr lang="en-US" altLang="ja-JP" sz="2000" dirty="0"/>
              <a:t> is pre-installed in STAs. (e.g. included in application software)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</a:t>
            </a:r>
            <a:r>
              <a:rPr lang="en-US" altLang="ja-JP" sz="2000" dirty="0">
                <a:solidFill>
                  <a:schemeClr val="accent2"/>
                </a:solidFill>
              </a:rPr>
              <a:t>AP’s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accent2"/>
                </a:solidFill>
              </a:rPr>
              <a:t>public key</a:t>
            </a:r>
            <a:r>
              <a:rPr lang="en-US" altLang="ja-JP" sz="2000" dirty="0"/>
              <a:t> is signed by the </a:t>
            </a:r>
            <a:r>
              <a:rPr lang="en-US" altLang="ja-JP" sz="2000" dirty="0">
                <a:solidFill>
                  <a:schemeClr val="accent3"/>
                </a:solidFill>
              </a:rPr>
              <a:t>CA’s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accent3"/>
                </a:solidFill>
              </a:rPr>
              <a:t>private key</a:t>
            </a:r>
            <a:r>
              <a:rPr lang="en-US" altLang="ja-JP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AP distributes its </a:t>
            </a:r>
            <a:r>
              <a:rPr lang="en-US" altLang="ja-JP" sz="2000" dirty="0">
                <a:solidFill>
                  <a:schemeClr val="accent2"/>
                </a:solidFill>
              </a:rPr>
              <a:t>public key</a:t>
            </a:r>
            <a:r>
              <a:rPr lang="en-US" altLang="ja-JP" sz="2000" dirty="0"/>
              <a:t> with </a:t>
            </a:r>
            <a:r>
              <a:rPr lang="en-US" altLang="ja-JP" sz="2000" dirty="0">
                <a:solidFill>
                  <a:schemeClr val="accent3"/>
                </a:solidFill>
              </a:rPr>
              <a:t>signature</a:t>
            </a:r>
            <a:r>
              <a:rPr lang="en-US" altLang="ja-JP" sz="2000" dirty="0"/>
              <a:t> to STAs.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STAs verify the </a:t>
            </a:r>
            <a:r>
              <a:rPr lang="en-US" altLang="ja-JP" sz="2000" dirty="0">
                <a:solidFill>
                  <a:schemeClr val="accent3"/>
                </a:solidFill>
              </a:rPr>
              <a:t>signature</a:t>
            </a:r>
            <a:r>
              <a:rPr lang="en-US" altLang="ja-JP" sz="2000" dirty="0"/>
              <a:t> of the </a:t>
            </a:r>
            <a:r>
              <a:rPr lang="en-US" altLang="ja-JP" sz="2000" dirty="0">
                <a:solidFill>
                  <a:schemeClr val="accent2"/>
                </a:solidFill>
              </a:rPr>
              <a:t>AP’s public key</a:t>
            </a:r>
            <a:r>
              <a:rPr lang="en-US" altLang="ja-JP" sz="2000" dirty="0"/>
              <a:t> by the </a:t>
            </a:r>
            <a:r>
              <a:rPr lang="en-US" altLang="ja-JP" sz="2000" dirty="0">
                <a:solidFill>
                  <a:schemeClr val="accent3"/>
                </a:solidFill>
              </a:rPr>
              <a:t>CA’s public key</a:t>
            </a:r>
            <a:r>
              <a:rPr lang="en-US" altLang="ja-JP" sz="2000" dirty="0"/>
              <a:t>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1B3AED-03B5-7D47-9D01-EFA93A3CD7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D2A965-1191-6348-A1A6-4026EF84359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5BB1910-8E0E-864E-BEDE-11FB82F2451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C4D3AF-E97A-284C-AC64-1E8BB9A61B37}"/>
              </a:ext>
            </a:extLst>
          </p:cNvPr>
          <p:cNvSpPr txBox="1"/>
          <p:nvPr/>
        </p:nvSpPr>
        <p:spPr>
          <a:xfrm>
            <a:off x="4340137" y="270604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874D48F-E0A8-1847-BE40-080F8E3A9E8C}"/>
              </a:ext>
            </a:extLst>
          </p:cNvPr>
          <p:cNvCxnSpPr>
            <a:cxnSpLocks/>
          </p:cNvCxnSpPr>
          <p:nvPr/>
        </p:nvCxnSpPr>
        <p:spPr bwMode="auto">
          <a:xfrm flipV="1">
            <a:off x="4941663" y="291466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84F3D7-1699-6E4C-B12A-DC53D623ED06}"/>
              </a:ext>
            </a:extLst>
          </p:cNvPr>
          <p:cNvSpPr txBox="1"/>
          <p:nvPr/>
        </p:nvSpPr>
        <p:spPr>
          <a:xfrm>
            <a:off x="8226002" y="21456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38BF68-5B9E-9D42-9B70-7270F7D2D0CD}"/>
              </a:ext>
            </a:extLst>
          </p:cNvPr>
          <p:cNvSpPr txBox="1"/>
          <p:nvPr/>
        </p:nvSpPr>
        <p:spPr>
          <a:xfrm>
            <a:off x="8378402" y="22980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5C43FB-2135-1E43-9A14-80EE9BF6325D}"/>
              </a:ext>
            </a:extLst>
          </p:cNvPr>
          <p:cNvSpPr txBox="1"/>
          <p:nvPr/>
        </p:nvSpPr>
        <p:spPr>
          <a:xfrm>
            <a:off x="8530802" y="24504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C5BA1B-21AB-4E4F-B3FC-8B425E83592B}"/>
              </a:ext>
            </a:extLst>
          </p:cNvPr>
          <p:cNvSpPr txBox="1"/>
          <p:nvPr/>
        </p:nvSpPr>
        <p:spPr>
          <a:xfrm>
            <a:off x="8683202" y="26028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54AADA-DF1A-0447-9CB8-DB533FB60149}"/>
              </a:ext>
            </a:extLst>
          </p:cNvPr>
          <p:cNvSpPr txBox="1"/>
          <p:nvPr/>
        </p:nvSpPr>
        <p:spPr>
          <a:xfrm>
            <a:off x="8835602" y="27552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E4997D-E9C4-AA4F-93B9-D082338ED3B5}"/>
              </a:ext>
            </a:extLst>
          </p:cNvPr>
          <p:cNvSpPr txBox="1"/>
          <p:nvPr/>
        </p:nvSpPr>
        <p:spPr>
          <a:xfrm>
            <a:off x="8988002" y="29076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6BD2838-F67A-D949-9A25-DBF1132801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47036" y="2060607"/>
            <a:ext cx="631522" cy="63152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53D6913-5500-F142-AFD0-943FC8F199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47543" y="3343069"/>
            <a:ext cx="594120" cy="59412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2CAF812-DE06-6F42-97B0-32EC2D8A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7497" y="3014167"/>
            <a:ext cx="631522" cy="631522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AB13488-C0DC-DC44-9661-415A332C97BA}"/>
              </a:ext>
            </a:extLst>
          </p:cNvPr>
          <p:cNvSpPr/>
          <p:nvPr/>
        </p:nvSpPr>
        <p:spPr bwMode="auto">
          <a:xfrm>
            <a:off x="5298980" y="3014167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83F7CD5-EAC3-AE4F-A9BD-279EA7CC7758}"/>
              </a:ext>
            </a:extLst>
          </p:cNvPr>
          <p:cNvSpPr/>
          <p:nvPr/>
        </p:nvSpPr>
        <p:spPr bwMode="auto">
          <a:xfrm>
            <a:off x="5298980" y="3522795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B289A6A-DFE9-0844-BD6C-E31D61518E6D}"/>
              </a:ext>
            </a:extLst>
          </p:cNvPr>
          <p:cNvSpPr/>
          <p:nvPr/>
        </p:nvSpPr>
        <p:spPr bwMode="auto">
          <a:xfrm>
            <a:off x="4691857" y="3948531"/>
            <a:ext cx="757084" cy="236045"/>
          </a:xfrm>
          <a:custGeom>
            <a:avLst/>
            <a:gdLst>
              <a:gd name="connsiteX0" fmla="*/ 0 w 757084"/>
              <a:gd name="connsiteY0" fmla="*/ 19664 h 236045"/>
              <a:gd name="connsiteX1" fmla="*/ 403123 w 757084"/>
              <a:gd name="connsiteY1" fmla="*/ 235974 h 236045"/>
              <a:gd name="connsiteX2" fmla="*/ 757084 w 757084"/>
              <a:gd name="connsiteY2" fmla="*/ 0 h 236045"/>
              <a:gd name="connsiteX3" fmla="*/ 757084 w 757084"/>
              <a:gd name="connsiteY3" fmla="*/ 0 h 2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084" h="236045">
                <a:moveTo>
                  <a:pt x="0" y="19664"/>
                </a:moveTo>
                <a:cubicBezTo>
                  <a:pt x="138471" y="129457"/>
                  <a:pt x="276942" y="239251"/>
                  <a:pt x="403123" y="235974"/>
                </a:cubicBezTo>
                <a:cubicBezTo>
                  <a:pt x="529304" y="232697"/>
                  <a:pt x="757084" y="0"/>
                  <a:pt x="757084" y="0"/>
                </a:cubicBezTo>
                <a:lnTo>
                  <a:pt x="757084" y="0"/>
                </a:ln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54E0722-C5E9-A547-A344-9862F8657611}"/>
              </a:ext>
            </a:extLst>
          </p:cNvPr>
          <p:cNvSpPr/>
          <p:nvPr/>
        </p:nvSpPr>
        <p:spPr bwMode="auto">
          <a:xfrm>
            <a:off x="9120336" y="3556491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535237A-360A-5843-A7D4-FE0E7E5261DB}"/>
              </a:ext>
            </a:extLst>
          </p:cNvPr>
          <p:cNvSpPr/>
          <p:nvPr/>
        </p:nvSpPr>
        <p:spPr bwMode="auto">
          <a:xfrm>
            <a:off x="9120336" y="4065119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FF69436E-DEDD-5E4F-8C46-871BC18A5492}"/>
              </a:ext>
            </a:extLst>
          </p:cNvPr>
          <p:cNvSpPr/>
          <p:nvPr/>
        </p:nvSpPr>
        <p:spPr bwMode="auto">
          <a:xfrm>
            <a:off x="9794799" y="2522854"/>
            <a:ext cx="760856" cy="1661651"/>
          </a:xfrm>
          <a:custGeom>
            <a:avLst/>
            <a:gdLst>
              <a:gd name="connsiteX0" fmla="*/ 324465 w 379641"/>
              <a:gd name="connsiteY0" fmla="*/ 0 h 1170039"/>
              <a:gd name="connsiteX1" fmla="*/ 353961 w 379641"/>
              <a:gd name="connsiteY1" fmla="*/ 707923 h 1170039"/>
              <a:gd name="connsiteX2" fmla="*/ 0 w 379641"/>
              <a:gd name="connsiteY2" fmla="*/ 1170039 h 1170039"/>
              <a:gd name="connsiteX0" fmla="*/ 737420 w 741351"/>
              <a:gd name="connsiteY0" fmla="*/ 0 h 1799303"/>
              <a:gd name="connsiteX1" fmla="*/ 353961 w 741351"/>
              <a:gd name="connsiteY1" fmla="*/ 1337187 h 1799303"/>
              <a:gd name="connsiteX2" fmla="*/ 0 w 741351"/>
              <a:gd name="connsiteY2" fmla="*/ 1799303 h 1799303"/>
              <a:gd name="connsiteX0" fmla="*/ 737420 w 755751"/>
              <a:gd name="connsiteY0" fmla="*/ 0 h 1799303"/>
              <a:gd name="connsiteX1" fmla="*/ 629264 w 755751"/>
              <a:gd name="connsiteY1" fmla="*/ 1347019 h 1799303"/>
              <a:gd name="connsiteX2" fmla="*/ 0 w 755751"/>
              <a:gd name="connsiteY2" fmla="*/ 1799303 h 1799303"/>
              <a:gd name="connsiteX0" fmla="*/ 737420 w 742988"/>
              <a:gd name="connsiteY0" fmla="*/ 0 h 1799303"/>
              <a:gd name="connsiteX1" fmla="*/ 629264 w 742988"/>
              <a:gd name="connsiteY1" fmla="*/ 1347019 h 1799303"/>
              <a:gd name="connsiteX2" fmla="*/ 0 w 742988"/>
              <a:gd name="connsiteY2" fmla="*/ 1799303 h 1799303"/>
              <a:gd name="connsiteX0" fmla="*/ 639097 w 682425"/>
              <a:gd name="connsiteY0" fmla="*/ 0 h 1661651"/>
              <a:gd name="connsiteX1" fmla="*/ 629264 w 682425"/>
              <a:gd name="connsiteY1" fmla="*/ 1209367 h 1661651"/>
              <a:gd name="connsiteX2" fmla="*/ 0 w 682425"/>
              <a:gd name="connsiteY2" fmla="*/ 1661651 h 1661651"/>
              <a:gd name="connsiteX0" fmla="*/ 639097 w 760856"/>
              <a:gd name="connsiteY0" fmla="*/ 0 h 1661651"/>
              <a:gd name="connsiteX1" fmla="*/ 629264 w 760856"/>
              <a:gd name="connsiteY1" fmla="*/ 1209367 h 1661651"/>
              <a:gd name="connsiteX2" fmla="*/ 0 w 760856"/>
              <a:gd name="connsiteY2" fmla="*/ 1661651 h 166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0856" h="1661651">
                <a:moveTo>
                  <a:pt x="639097" y="0"/>
                </a:moveTo>
                <a:cubicBezTo>
                  <a:pt x="857863" y="148302"/>
                  <a:pt x="735780" y="932425"/>
                  <a:pt x="629264" y="1209367"/>
                </a:cubicBezTo>
                <a:cubicBezTo>
                  <a:pt x="522748" y="1486309"/>
                  <a:pt x="149942" y="1528096"/>
                  <a:pt x="0" y="1661651"/>
                </a:cubicBez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A860BF8-3DD1-E64D-B480-80DAA615529A}"/>
              </a:ext>
            </a:extLst>
          </p:cNvPr>
          <p:cNvSpPr txBox="1"/>
          <p:nvPr/>
        </p:nvSpPr>
        <p:spPr>
          <a:xfrm>
            <a:off x="4766469" y="413978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Sign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8F146BD-E9E5-6445-BA9A-641413CF8610}"/>
              </a:ext>
            </a:extLst>
          </p:cNvPr>
          <p:cNvSpPr txBox="1"/>
          <p:nvPr/>
        </p:nvSpPr>
        <p:spPr>
          <a:xfrm>
            <a:off x="10423595" y="3633244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7B606AF-BFCD-2D43-9A61-C943B0AAD606}"/>
              </a:ext>
            </a:extLst>
          </p:cNvPr>
          <p:cNvSpPr txBox="1"/>
          <p:nvPr/>
        </p:nvSpPr>
        <p:spPr>
          <a:xfrm>
            <a:off x="2063552" y="1577937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CA</a:t>
            </a:r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49AEE25-CFCC-4D42-A9CA-FC285CD8FA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16485" y="1484682"/>
            <a:ext cx="631522" cy="63152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7E4439F-3279-374D-88DB-48E584F86C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13220" y="2604920"/>
            <a:ext cx="631522" cy="63152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CE6D007-43B4-034C-A41B-5E631BE07D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95959" y="2107056"/>
            <a:ext cx="594120" cy="594120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917A72D-F2DB-A64D-9681-DAC69A611035}"/>
              </a:ext>
            </a:extLst>
          </p:cNvPr>
          <p:cNvCxnSpPr>
            <a:cxnSpLocks/>
          </p:cNvCxnSpPr>
          <p:nvPr/>
        </p:nvCxnSpPr>
        <p:spPr bwMode="auto">
          <a:xfrm flipV="1">
            <a:off x="2691949" y="1787448"/>
            <a:ext cx="5686453" cy="2599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210F4F1-2124-BF46-98A4-F7DEAB8F220D}"/>
              </a:ext>
            </a:extLst>
          </p:cNvPr>
          <p:cNvSpPr txBox="1"/>
          <p:nvPr/>
        </p:nvSpPr>
        <p:spPr>
          <a:xfrm>
            <a:off x="5173894" y="1783003"/>
            <a:ext cx="132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Trusted way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BFDE953E-0128-2C49-ACCD-A36FD30004C1}"/>
              </a:ext>
            </a:extLst>
          </p:cNvPr>
          <p:cNvCxnSpPr>
            <a:cxnSpLocks/>
            <a:endCxn id="7" idx="1"/>
          </p:cNvCxnSpPr>
          <p:nvPr/>
        </p:nvCxnSpPr>
        <p:spPr bwMode="auto">
          <a:xfrm>
            <a:off x="2690079" y="2027645"/>
            <a:ext cx="1650058" cy="909231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A54CB68-AFD9-DB4E-B701-9A224234BD5E}"/>
              </a:ext>
            </a:extLst>
          </p:cNvPr>
          <p:cNvSpPr/>
          <p:nvPr/>
        </p:nvSpPr>
        <p:spPr bwMode="auto">
          <a:xfrm>
            <a:off x="3065132" y="3204743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A4C5F97-A041-164C-A0C0-1B317E6B6B12}"/>
              </a:ext>
            </a:extLst>
          </p:cNvPr>
          <p:cNvSpPr/>
          <p:nvPr/>
        </p:nvSpPr>
        <p:spPr bwMode="auto">
          <a:xfrm>
            <a:off x="2408903" y="2802194"/>
            <a:ext cx="619432" cy="619432"/>
          </a:xfrm>
          <a:custGeom>
            <a:avLst/>
            <a:gdLst>
              <a:gd name="connsiteX0" fmla="*/ 0 w 619432"/>
              <a:gd name="connsiteY0" fmla="*/ 0 h 619432"/>
              <a:gd name="connsiteX1" fmla="*/ 137652 w 619432"/>
              <a:gd name="connsiteY1" fmla="*/ 481780 h 619432"/>
              <a:gd name="connsiteX2" fmla="*/ 619432 w 619432"/>
              <a:gd name="connsiteY2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432" h="619432">
                <a:moveTo>
                  <a:pt x="0" y="0"/>
                </a:moveTo>
                <a:cubicBezTo>
                  <a:pt x="17206" y="189270"/>
                  <a:pt x="34413" y="378541"/>
                  <a:pt x="137652" y="481780"/>
                </a:cubicBezTo>
                <a:cubicBezTo>
                  <a:pt x="240891" y="585019"/>
                  <a:pt x="430161" y="602225"/>
                  <a:pt x="619432" y="619432"/>
                </a:cubicBez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8F6817F-2A04-5944-A8C2-36F975D82E47}"/>
              </a:ext>
            </a:extLst>
          </p:cNvPr>
          <p:cNvSpPr txBox="1"/>
          <p:nvPr/>
        </p:nvSpPr>
        <p:spPr>
          <a:xfrm>
            <a:off x="2104973" y="321995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Sign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02B48B9-C4CE-F141-A968-85141606ACAD}"/>
              </a:ext>
            </a:extLst>
          </p:cNvPr>
          <p:cNvSpPr/>
          <p:nvPr/>
        </p:nvSpPr>
        <p:spPr bwMode="auto">
          <a:xfrm>
            <a:off x="6864899" y="3648716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F86545E-F825-4044-8979-51FDFCDE2516}"/>
              </a:ext>
            </a:extLst>
          </p:cNvPr>
          <p:cNvSpPr/>
          <p:nvPr/>
        </p:nvSpPr>
        <p:spPr bwMode="auto">
          <a:xfrm>
            <a:off x="9829475" y="2661489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71161330-889F-064C-8994-34D731DA35FD}"/>
              </a:ext>
            </a:extLst>
          </p:cNvPr>
          <p:cNvCxnSpPr>
            <a:stCxn id="27" idx="3"/>
          </p:cNvCxnSpPr>
          <p:nvPr/>
        </p:nvCxnSpPr>
        <p:spPr bwMode="auto">
          <a:xfrm>
            <a:off x="8948007" y="1800443"/>
            <a:ext cx="781929" cy="8023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0CDFBC6-BB72-A34E-ACC2-57020FC5676A}"/>
              </a:ext>
            </a:extLst>
          </p:cNvPr>
          <p:cNvSpPr txBox="1"/>
          <p:nvPr/>
        </p:nvSpPr>
        <p:spPr>
          <a:xfrm>
            <a:off x="9126421" y="1760235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BCC148C-8D96-8A40-8C7E-BADBD6F82308}"/>
              </a:ext>
            </a:extLst>
          </p:cNvPr>
          <p:cNvSpPr/>
          <p:nvPr/>
        </p:nvSpPr>
        <p:spPr bwMode="auto">
          <a:xfrm>
            <a:off x="3028335" y="2573302"/>
            <a:ext cx="716407" cy="104197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9E76241B-A5C0-7244-BF3E-90B1178F3D38}"/>
              </a:ext>
            </a:extLst>
          </p:cNvPr>
          <p:cNvSpPr/>
          <p:nvPr/>
        </p:nvSpPr>
        <p:spPr bwMode="auto">
          <a:xfrm>
            <a:off x="6825524" y="3020424"/>
            <a:ext cx="716407" cy="104197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DCB7D8D-2E0B-354E-AACF-46A1F6D3A61E}"/>
              </a:ext>
            </a:extLst>
          </p:cNvPr>
          <p:cNvSpPr/>
          <p:nvPr/>
        </p:nvSpPr>
        <p:spPr bwMode="auto">
          <a:xfrm>
            <a:off x="9778965" y="2047465"/>
            <a:ext cx="716407" cy="104197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64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CB0617-D93A-0C4C-84BB-5EB5955C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Performance of Digital Signature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2E383C-B84D-8347-AC7A-985D39B1F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616" y="5324635"/>
            <a:ext cx="10361084" cy="11999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Digital signature needs high computational cost.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It </a:t>
            </a:r>
            <a:r>
              <a:rPr lang="en-US" altLang="ja-JP" sz="1600" dirty="0"/>
              <a:t>takes more than 2 </a:t>
            </a:r>
            <a:r>
              <a:rPr lang="en-US" altLang="ja-JP" sz="1600" dirty="0" err="1"/>
              <a:t>msec</a:t>
            </a:r>
            <a:r>
              <a:rPr lang="en-US" altLang="ja-JP" sz="1600" dirty="0"/>
              <a:t> to verify each frame on low-end devices.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200" dirty="0"/>
              <a:t>500 frames/sec = 750kB/sec = 6Mbps (when 1 core is fully used for verification)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Other low-weight algorithm should be combined with digital signature.</a:t>
            </a:r>
            <a:endParaRPr kumimoji="1" lang="ja-JP" altLang="en-US" sz="16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C0B3F-68DA-1A45-B8EC-1B472C5AA5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4996C1-35B4-3E42-9C0E-6ABC4937F5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4C7BA21-C662-7A42-B6D1-82AC660F65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2019</a:t>
            </a:r>
            <a:endParaRPr lang="en-GB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D32FF948-7240-F645-AA5D-F20C22B5A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66029"/>
              </p:ext>
            </p:extLst>
          </p:nvPr>
        </p:nvGraphicFramePr>
        <p:xfrm>
          <a:off x="986438" y="1595640"/>
          <a:ext cx="7779560" cy="3666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71905">
                  <a:extLst>
                    <a:ext uri="{9D8B030D-6E8A-4147-A177-3AD203B41FA5}">
                      <a16:colId xmlns:a16="http://schemas.microsoft.com/office/drawing/2014/main" val="303922629"/>
                    </a:ext>
                  </a:extLst>
                </a:gridCol>
                <a:gridCol w="733367">
                  <a:extLst>
                    <a:ext uri="{9D8B030D-6E8A-4147-A177-3AD203B41FA5}">
                      <a16:colId xmlns:a16="http://schemas.microsoft.com/office/drawing/2014/main" val="4104751127"/>
                    </a:ext>
                  </a:extLst>
                </a:gridCol>
                <a:gridCol w="795713">
                  <a:extLst>
                    <a:ext uri="{9D8B030D-6E8A-4147-A177-3AD203B41FA5}">
                      <a16:colId xmlns:a16="http://schemas.microsoft.com/office/drawing/2014/main" val="4154654611"/>
                    </a:ext>
                  </a:extLst>
                </a:gridCol>
                <a:gridCol w="791139">
                  <a:extLst>
                    <a:ext uri="{9D8B030D-6E8A-4147-A177-3AD203B41FA5}">
                      <a16:colId xmlns:a16="http://schemas.microsoft.com/office/drawing/2014/main" val="1869950457"/>
                    </a:ext>
                  </a:extLst>
                </a:gridCol>
                <a:gridCol w="791139">
                  <a:extLst>
                    <a:ext uri="{9D8B030D-6E8A-4147-A177-3AD203B41FA5}">
                      <a16:colId xmlns:a16="http://schemas.microsoft.com/office/drawing/2014/main" val="1211771459"/>
                    </a:ext>
                  </a:extLst>
                </a:gridCol>
                <a:gridCol w="824605">
                  <a:extLst>
                    <a:ext uri="{9D8B030D-6E8A-4147-A177-3AD203B41FA5}">
                      <a16:colId xmlns:a16="http://schemas.microsoft.com/office/drawing/2014/main" val="1086545716"/>
                    </a:ext>
                  </a:extLst>
                </a:gridCol>
                <a:gridCol w="814012">
                  <a:extLst>
                    <a:ext uri="{9D8B030D-6E8A-4147-A177-3AD203B41FA5}">
                      <a16:colId xmlns:a16="http://schemas.microsoft.com/office/drawing/2014/main" val="1814002593"/>
                    </a:ext>
                  </a:extLst>
                </a:gridCol>
                <a:gridCol w="914180">
                  <a:extLst>
                    <a:ext uri="{9D8B030D-6E8A-4147-A177-3AD203B41FA5}">
                      <a16:colId xmlns:a16="http://schemas.microsoft.com/office/drawing/2014/main" val="2961447301"/>
                    </a:ext>
                  </a:extLst>
                </a:gridCol>
                <a:gridCol w="843500">
                  <a:extLst>
                    <a:ext uri="{9D8B030D-6E8A-4147-A177-3AD203B41FA5}">
                      <a16:colId xmlns:a16="http://schemas.microsoft.com/office/drawing/2014/main" val="218926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Core i7 3.1GHz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Linux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Core i5 3.2GHz</a:t>
                      </a:r>
                    </a:p>
                    <a:p>
                      <a:pPr algn="ctr"/>
                      <a:r>
                        <a:rPr kumimoji="1" lang="en-US" altLang="ja-JP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MacOS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AMD </a:t>
                      </a:r>
                      <a:r>
                        <a:rPr kumimoji="1" lang="en-US" altLang="ja-JP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Turion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 2.2GHz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FreeBSD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 Cortex-A7 1.1GHz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Android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23795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68611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RSA 2048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2,651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2,502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6,580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188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94,073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2,460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02599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RSA 4096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14,514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13,267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201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40,000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643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627,607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7,553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4602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L1024N160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206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390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599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1,098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7,274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13,942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943367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L2048N224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809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1,584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2,360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4,874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34,655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68,362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75580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L2048N256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1,695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799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1,548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2,436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4,702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39,672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77,262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4141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L3072N256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3,496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1,605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3,173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4,896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9,674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84,727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169,804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14642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ECDSA P256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138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247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5,027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14,792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589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ECDSA P384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4,459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8,588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4,324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8,560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17,160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35,719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94,448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184,409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8094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ECDSA P521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8,321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16,538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8,147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16,479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35,759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49,511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190,014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360,304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869571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8A4162-0CCC-5A42-80AB-1FB61F0113C2}"/>
              </a:ext>
            </a:extLst>
          </p:cNvPr>
          <p:cNvSpPr txBox="1"/>
          <p:nvPr/>
        </p:nvSpPr>
        <p:spPr>
          <a:xfrm>
            <a:off x="8819593" y="1619053"/>
            <a:ext cx="2089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usec</a:t>
            </a:r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1,500 byte  message</a:t>
            </a:r>
            <a:endParaRPr kumimoji="1" lang="ja-JP" alt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16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6">
      <a:dk1>
        <a:srgbClr val="000000"/>
      </a:dk1>
      <a:lt1>
        <a:srgbClr val="FFFFFF"/>
      </a:lt1>
      <a:dk2>
        <a:srgbClr val="4C4C4C"/>
      </a:dk2>
      <a:lt2>
        <a:srgbClr val="808080"/>
      </a:lt2>
      <a:accent1>
        <a:srgbClr val="FF3B30"/>
      </a:accent1>
      <a:accent2>
        <a:srgbClr val="4CD964"/>
      </a:accent2>
      <a:accent3>
        <a:srgbClr val="0079FF"/>
      </a:accent3>
      <a:accent4>
        <a:srgbClr val="FF9500"/>
      </a:accent4>
      <a:accent5>
        <a:srgbClr val="5856D6"/>
      </a:accent5>
      <a:accent6>
        <a:srgbClr val="59C8FA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3102</TotalTime>
  <Words>2694</Words>
  <Application>Microsoft Macintosh PowerPoint</Application>
  <PresentationFormat>ワイド画面</PresentationFormat>
  <Paragraphs>723</Paragraphs>
  <Slides>37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1" baseType="lpstr">
      <vt:lpstr>Arial</vt:lpstr>
      <vt:lpstr>Times New Roman</vt:lpstr>
      <vt:lpstr>Office テーマ</vt:lpstr>
      <vt:lpstr>文書</vt:lpstr>
      <vt:lpstr>eBCS Frame Authentication Proposal</vt:lpstr>
      <vt:lpstr>Abstract</vt:lpstr>
      <vt:lpstr>TGbc R3.3.1</vt:lpstr>
      <vt:lpstr>Architecture Assumption</vt:lpstr>
      <vt:lpstr>Problem in Current GTKSA</vt:lpstr>
      <vt:lpstr>Requirements for the algorithm</vt:lpstr>
      <vt:lpstr>Digital Signature (Public Key Algorithm)</vt:lpstr>
      <vt:lpstr>Public Key Infrastructure</vt:lpstr>
      <vt:lpstr>Performance of Digital Signature</vt:lpstr>
      <vt:lpstr>Timed Efficient Stream Loss-Tolerant Authentication (TESLA) </vt:lpstr>
      <vt:lpstr>Assumption for TESLA</vt:lpstr>
      <vt:lpstr>Generate One-way Key Chain</vt:lpstr>
      <vt:lpstr>Authenticator Generation</vt:lpstr>
      <vt:lpstr>Key Disclosure</vt:lpstr>
      <vt:lpstr>Frame Authentication</vt:lpstr>
      <vt:lpstr>The First Key Verification</vt:lpstr>
      <vt:lpstr>The Last d keys Disclosure</vt:lpstr>
      <vt:lpstr>Frame Sequence</vt:lpstr>
      <vt:lpstr>Receiver Procedure (1)</vt:lpstr>
      <vt:lpstr>Receiver Procedure (2)</vt:lpstr>
      <vt:lpstr>Recovery from Missing eBCS Data Frames</vt:lpstr>
      <vt:lpstr>Recovery from Missing eBCS Info Frames</vt:lpstr>
      <vt:lpstr>Prevent Missing eBCS Info Frame</vt:lpstr>
      <vt:lpstr>Irregular Sequence Reset</vt:lpstr>
      <vt:lpstr>Parameters</vt:lpstr>
      <vt:lpstr>Multiple eBCS APs Environment</vt:lpstr>
      <vt:lpstr>Option for Latency Sensitive Application</vt:lpstr>
      <vt:lpstr>Summary</vt:lpstr>
      <vt:lpstr>Comparison</vt:lpstr>
      <vt:lpstr>Considerations for the Use Cases</vt:lpstr>
      <vt:lpstr>Categorization of the Use Cases</vt:lpstr>
      <vt:lpstr>Video</vt:lpstr>
      <vt:lpstr>Audio</vt:lpstr>
      <vt:lpstr>Static data</vt:lpstr>
      <vt:lpstr>Small data</vt:lpstr>
      <vt:lpstr>References</vt:lpstr>
      <vt:lpstr>Comments &amp;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森岡仁志</dc:creator>
  <cp:lastModifiedBy>森岡仁志</cp:lastModifiedBy>
  <cp:revision>88</cp:revision>
  <cp:lastPrinted>1601-01-01T00:00:00Z</cp:lastPrinted>
  <dcterms:created xsi:type="dcterms:W3CDTF">2019-03-11T15:18:40Z</dcterms:created>
  <dcterms:modified xsi:type="dcterms:W3CDTF">2019-09-18T14:56:33Z</dcterms:modified>
</cp:coreProperties>
</file>