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256" r:id="rId2"/>
    <p:sldId id="257" r:id="rId3"/>
    <p:sldId id="1994" r:id="rId4"/>
    <p:sldId id="879" r:id="rId5"/>
    <p:sldId id="1995" r:id="rId6"/>
    <p:sldId id="2048" r:id="rId7"/>
    <p:sldId id="1997" r:id="rId8"/>
    <p:sldId id="2006" r:id="rId9"/>
    <p:sldId id="1999" r:id="rId10"/>
    <p:sldId id="1998" r:id="rId11"/>
    <p:sldId id="651" r:id="rId12"/>
    <p:sldId id="2000" r:id="rId13"/>
    <p:sldId id="685" r:id="rId14"/>
    <p:sldId id="2062" r:id="rId15"/>
    <p:sldId id="686" r:id="rId16"/>
    <p:sldId id="2008" r:id="rId17"/>
    <p:sldId id="2003" r:id="rId18"/>
    <p:sldId id="2004" r:id="rId19"/>
    <p:sldId id="2011" r:id="rId20"/>
    <p:sldId id="2019" r:id="rId21"/>
    <p:sldId id="2034" r:id="rId22"/>
    <p:sldId id="2033" r:id="rId23"/>
    <p:sldId id="2032" r:id="rId24"/>
    <p:sldId id="2035" r:id="rId25"/>
    <p:sldId id="2051" r:id="rId26"/>
    <p:sldId id="2049" r:id="rId27"/>
    <p:sldId id="273" r:id="rId28"/>
    <p:sldId id="286" r:id="rId29"/>
    <p:sldId id="283" r:id="rId30"/>
    <p:sldId id="287" r:id="rId31"/>
    <p:sldId id="2042" r:id="rId32"/>
    <p:sldId id="2027" r:id="rId33"/>
    <p:sldId id="266" r:id="rId34"/>
    <p:sldId id="2046" r:id="rId35"/>
    <p:sldId id="2063" r:id="rId36"/>
    <p:sldId id="2045" r:id="rId37"/>
    <p:sldId id="281" r:id="rId38"/>
    <p:sldId id="275" r:id="rId39"/>
    <p:sldId id="277" r:id="rId40"/>
    <p:sldId id="2058" r:id="rId41"/>
    <p:sldId id="2059" r:id="rId42"/>
    <p:sldId id="302" r:id="rId43"/>
    <p:sldId id="299" r:id="rId44"/>
    <p:sldId id="300" r:id="rId45"/>
    <p:sldId id="301" r:id="rId46"/>
    <p:sldId id="290" r:id="rId47"/>
    <p:sldId id="311" r:id="rId48"/>
    <p:sldId id="305" r:id="rId49"/>
    <p:sldId id="293" r:id="rId50"/>
    <p:sldId id="2041" r:id="rId51"/>
    <p:sldId id="394" r:id="rId52"/>
    <p:sldId id="2064" r:id="rId53"/>
    <p:sldId id="441" r:id="rId54"/>
    <p:sldId id="460" r:id="rId55"/>
    <p:sldId id="420" r:id="rId56"/>
    <p:sldId id="421" r:id="rId57"/>
    <p:sldId id="422" r:id="rId58"/>
    <p:sldId id="427" r:id="rId59"/>
    <p:sldId id="446" r:id="rId60"/>
    <p:sldId id="403" r:id="rId61"/>
    <p:sldId id="398" r:id="rId62"/>
    <p:sldId id="399" r:id="rId63"/>
    <p:sldId id="2052" r:id="rId64"/>
    <p:sldId id="401" r:id="rId65"/>
    <p:sldId id="404" r:id="rId66"/>
    <p:sldId id="376" r:id="rId67"/>
    <p:sldId id="2053" r:id="rId68"/>
    <p:sldId id="2054" r:id="rId69"/>
    <p:sldId id="2055" r:id="rId70"/>
    <p:sldId id="411" r:id="rId71"/>
    <p:sldId id="413" r:id="rId72"/>
    <p:sldId id="410" r:id="rId73"/>
    <p:sldId id="405" r:id="rId74"/>
    <p:sldId id="407" r:id="rId75"/>
    <p:sldId id="408" r:id="rId76"/>
    <p:sldId id="2056" r:id="rId77"/>
    <p:sldId id="2057" r:id="rId78"/>
    <p:sldId id="397" r:id="rId79"/>
    <p:sldId id="414" r:id="rId80"/>
    <p:sldId id="2065" r:id="rId81"/>
    <p:sldId id="2066" r:id="rId82"/>
    <p:sldId id="400" r:id="rId83"/>
    <p:sldId id="2060" r:id="rId84"/>
    <p:sldId id="258" r:id="rId85"/>
    <p:sldId id="259" r:id="rId86"/>
    <p:sldId id="260" r:id="rId87"/>
    <p:sldId id="261" r:id="rId88"/>
    <p:sldId id="2061" r:id="rId89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4C7166-E002-4221-B1C3-76944B579B9D}" v="71" dt="2019-03-11T17:43:30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3" autoAdjust="0"/>
    <p:restoredTop sz="94660"/>
  </p:normalViewPr>
  <p:slideViewPr>
    <p:cSldViewPr>
      <p:cViewPr varScale="1">
        <p:scale>
          <a:sx n="64" d="100"/>
          <a:sy n="64" d="100"/>
        </p:scale>
        <p:origin x="172" y="4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9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802.11-19/0425r0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March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Sumit Roy,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802.11-19/0425r0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2019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Sumit Roy, University of Washington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802.11-19/0425r0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900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689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31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111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372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925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786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010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674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96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802.11-19/0425r0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970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836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OSI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42AF-D000-4FBE-90C6-299F4A5B0AB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86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6119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50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681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3BC9-DC38-4885-8EAB-332F6273872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49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156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031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091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276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85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655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60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5" y="2320239"/>
            <a:ext cx="10929485" cy="3810086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15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857250" indent="-171450">
              <a:buSzPct val="100000"/>
              <a:buFont typeface="Lucida Grande"/>
              <a:buChar char="&gt;"/>
              <a:defRPr sz="135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2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1543050" indent="-171450">
              <a:buFont typeface="Lucida Grande"/>
              <a:buChar char="&gt;"/>
              <a:defRPr sz="105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5677" y="1730667"/>
            <a:ext cx="10912883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5675" y="371511"/>
            <a:ext cx="10912884" cy="991998"/>
          </a:xfrm>
          <a:prstGeom prst="rect">
            <a:avLst/>
          </a:prstGeom>
        </p:spPr>
        <p:txBody>
          <a:bodyPr anchor="b"/>
          <a:lstStyle>
            <a:lvl1pPr algn="l">
              <a:defRPr sz="225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FFB5BC-3F2B-41D4-AC16-18072629748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D8884-D6C7-4617-A556-3456A5AF621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567DE-F994-4CA6-8CE9-0FD5747DE18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55291A-0A5C-47B5-8A2C-0AFD8934EC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0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7" y="371510"/>
            <a:ext cx="10912883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25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3" y="1736726"/>
            <a:ext cx="10928280" cy="4015497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15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857250" indent="-171450">
              <a:buSzPct val="100000"/>
              <a:buFont typeface="Lucida Grande"/>
              <a:buChar char="&gt;"/>
              <a:defRPr sz="135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2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1543050" indent="-171450">
              <a:buFont typeface="Lucida Grande"/>
              <a:buChar char="&gt;"/>
              <a:defRPr sz="105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30DC1986-1B3B-4EA6-881E-DFEDB3679F99}"/>
              </a:ext>
            </a:extLst>
          </p:cNvPr>
          <p:cNvSpPr txBox="1">
            <a:spLocks/>
          </p:cNvSpPr>
          <p:nvPr userDrawn="1"/>
        </p:nvSpPr>
        <p:spPr>
          <a:xfrm>
            <a:off x="929217" y="228600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</a:rPr>
              <a:t>March 2019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F026ADCC-1DF0-4915-AEE9-2CBBD93047D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2268041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735275"/>
            <a:ext cx="10912883" cy="5616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800" b="1" i="0" baseline="0">
                <a:solidFill>
                  <a:srgbClr val="4B2E83"/>
                </a:solidFill>
                <a:latin typeface="Open Sans" panose="020B0606030504020204" pitchFamily="34" charset="0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3" y="1354069"/>
            <a:ext cx="10928280" cy="4455888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0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B1D1B1A3-3DF7-4002-B7AC-5AA864D37C27}"/>
              </a:ext>
            </a:extLst>
          </p:cNvPr>
          <p:cNvSpPr txBox="1">
            <a:spLocks/>
          </p:cNvSpPr>
          <p:nvPr userDrawn="1"/>
        </p:nvSpPr>
        <p:spPr>
          <a:xfrm>
            <a:off x="929217" y="228600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</a:rPr>
              <a:t>March 2019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A6F72781-6FA1-4567-BE58-117E06513E3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711624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3" y="1736726"/>
            <a:ext cx="10928280" cy="4015497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15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857250" indent="-171450">
              <a:buSzPct val="100000"/>
              <a:buFont typeface="Lucida Grande"/>
              <a:buChar char="&gt;"/>
              <a:defRPr sz="135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2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1543050" indent="-171450">
              <a:buFont typeface="Lucida Grande"/>
              <a:buChar char="&gt;"/>
              <a:defRPr sz="105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5677" y="371511"/>
            <a:ext cx="10911679" cy="991998"/>
          </a:xfrm>
          <a:prstGeom prst="rect">
            <a:avLst/>
          </a:prstGeom>
        </p:spPr>
        <p:txBody>
          <a:bodyPr anchor="b"/>
          <a:lstStyle>
            <a:lvl1pPr algn="l">
              <a:defRPr sz="225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sp>
        <p:nvSpPr>
          <p:cNvPr id="4" name="Date Placeholder 5">
            <a:extLst>
              <a:ext uri="{FF2B5EF4-FFF2-40B4-BE49-F238E27FC236}">
                <a16:creationId xmlns:a16="http://schemas.microsoft.com/office/drawing/2014/main" id="{B934A613-E2FE-49E8-B929-AFC8115FB2E1}"/>
              </a:ext>
            </a:extLst>
          </p:cNvPr>
          <p:cNvSpPr txBox="1">
            <a:spLocks/>
          </p:cNvSpPr>
          <p:nvPr userDrawn="1"/>
        </p:nvSpPr>
        <p:spPr>
          <a:xfrm>
            <a:off x="929217" y="228600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</a:rPr>
              <a:t>March 2019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EA604C30-235E-4E5D-A1BE-1FBAB841978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1652249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30467" cy="855662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9186333" y="6397626"/>
            <a:ext cx="2802467" cy="460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42161-B637-446D-9919-7C3A5524E6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48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Sumit</a:t>
            </a:r>
            <a:r>
              <a:rPr lang="en-GB" dirty="0"/>
              <a:t> Roy, University of Washington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802.11-19/0425r1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snam.org/research/wns3/wns3-2019/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ns-3: Open Source Simulator for Wireless Network Performance Evaluation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85718" y="1670708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2019-03-12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569182"/>
              </p:ext>
            </p:extLst>
          </p:nvPr>
        </p:nvGraphicFramePr>
        <p:xfrm>
          <a:off x="998538" y="2443163"/>
          <a:ext cx="11333162" cy="354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Document" r:id="rId4" imgW="10439485" imgH="3282499" progId="Word.Document.8">
                  <p:embed/>
                </p:oleObj>
              </mc:Choice>
              <mc:Fallback>
                <p:oleObj name="Document" r:id="rId4" imgW="10439485" imgH="3282499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2443163"/>
                        <a:ext cx="11333162" cy="3548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1960D6-2219-428E-9561-9C1219EE2F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61"/>
          <a:stretch/>
        </p:blipFill>
        <p:spPr>
          <a:xfrm>
            <a:off x="1295400" y="1953494"/>
            <a:ext cx="9768845" cy="4440239"/>
          </a:xfrm>
          <a:prstGeom prst="rect">
            <a:avLst/>
          </a:prstGeom>
        </p:spPr>
      </p:pic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739914"/>
            <a:ext cx="8534400" cy="533400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 Store: Current </a:t>
            </a:r>
            <a:endParaRPr lang="en-US" alt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3B7905-CEEB-4790-AA7F-320D25606C46}"/>
              </a:ext>
            </a:extLst>
          </p:cNvPr>
          <p:cNvSpPr txBox="1"/>
          <p:nvPr/>
        </p:nvSpPr>
        <p:spPr>
          <a:xfrm>
            <a:off x="2285999" y="1349514"/>
            <a:ext cx="861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Growth of project has led to the launch of an ``app store” for organizing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                                       ns-3 extensions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54C4D0-004F-4AAA-A901-9B8DA685AEA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D61BEB-26BD-4D46-8DFB-9D481897311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7222F-BF69-4439-BC79-2167FFF09E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24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6" y="435463"/>
            <a:ext cx="10361084" cy="106521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How ns-3 Operates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25" y="1341438"/>
            <a:ext cx="8664575" cy="45259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Aims for 3 </a:t>
            </a:r>
            <a:r>
              <a:rPr lang="en-US" dirty="0">
                <a:solidFill>
                  <a:schemeClr val="tx1"/>
                </a:solidFill>
              </a:rPr>
              <a:t>annual software releases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Users interact on mailing lists and chat room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Code in repos may be proposed for merge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>
                <a:solidFill>
                  <a:srgbClr val="0070C0"/>
                </a:solidFill>
              </a:rPr>
              <a:t>Code reviews occur on GitLab.com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Maintainers for each module fix or delegate bugs, participate in reviews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ns-3 </a:t>
            </a:r>
            <a:r>
              <a:rPr lang="en-US" dirty="0">
                <a:solidFill>
                  <a:schemeClr val="tx1"/>
                </a:solidFill>
              </a:rPr>
              <a:t> conducts annual workshop and developer meeting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Summer projects (Google Summer of Code, ESA Summer of Code in Space</a:t>
            </a:r>
            <a:r>
              <a:rPr lang="en-US" dirty="0"/>
              <a:t> ..</a:t>
            </a:r>
            <a:r>
              <a:rPr lang="en-US" dirty="0">
                <a:solidFill>
                  <a:schemeClr val="tx1"/>
                </a:solidFill>
              </a:rPr>
              <a:t>..)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2583E-DA63-4E1C-9441-49588C9748F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2A1D7-F95B-497B-92B5-BB5DFBB1EB3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64DD9-1082-454F-8EC9-810A22671D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116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CF6EE2B-C49C-432A-872E-2395F2418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482" y="-272304"/>
            <a:ext cx="8534400" cy="12192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What is ns-3?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041FFBA-4FA5-4AA1-BC2C-F974F1CCC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2744" y="765595"/>
            <a:ext cx="9220200" cy="12192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Software environment to build models of computer networks &amp; conduct performance evaluation studies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2CD86A5-149C-4BD5-BC55-F642ACB5A700}"/>
              </a:ext>
            </a:extLst>
          </p:cNvPr>
          <p:cNvSpPr txBox="1">
            <a:spLocks/>
          </p:cNvSpPr>
          <p:nvPr/>
        </p:nvSpPr>
        <p:spPr>
          <a:xfrm>
            <a:off x="1752601" y="1674251"/>
            <a:ext cx="9858060" cy="135070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70C0"/>
                </a:solidFill>
              </a:rPr>
              <a:t>Open source (GPLv2 license), </a:t>
            </a:r>
            <a:r>
              <a:rPr lang="en-US" sz="2000" b="1" dirty="0"/>
              <a:t>packet-level network simulator </a:t>
            </a:r>
          </a:p>
          <a:p>
            <a:pPr marL="0" indent="0">
              <a:buNone/>
            </a:pPr>
            <a:r>
              <a:rPr lang="en-US" sz="2000" b="1" dirty="0"/>
              <a:t>    </a:t>
            </a:r>
            <a:r>
              <a:rPr lang="en-US" sz="2000" dirty="0"/>
              <a:t> featuring a </a:t>
            </a:r>
            <a:r>
              <a:rPr lang="en-US" sz="2000" b="1" dirty="0"/>
              <a:t>high-performance core</a:t>
            </a:r>
            <a:r>
              <a:rPr lang="en-US" sz="2000" dirty="0"/>
              <a:t> enabling </a:t>
            </a:r>
            <a:r>
              <a:rPr lang="en-US" sz="2000" b="1" dirty="0"/>
              <a:t>parallelization</a:t>
            </a:r>
          </a:p>
          <a:p>
            <a:pPr marL="0" indent="0">
              <a:buNone/>
            </a:pPr>
            <a:r>
              <a:rPr lang="en-US" sz="2000" b="1" dirty="0"/>
              <a:t>    across a cluster</a:t>
            </a:r>
            <a:r>
              <a:rPr lang="en-US" sz="2000" dirty="0"/>
              <a:t>, </a:t>
            </a:r>
            <a:r>
              <a:rPr lang="en-US" sz="2000" b="1" dirty="0"/>
              <a:t>ability to run real code</a:t>
            </a:r>
            <a:r>
              <a:rPr lang="en-US" sz="2000" dirty="0"/>
              <a:t>, and </a:t>
            </a:r>
            <a:r>
              <a:rPr lang="en-US" sz="2000" b="1" dirty="0"/>
              <a:t>interact with</a:t>
            </a:r>
          </a:p>
          <a:p>
            <a:pPr marL="0" indent="0">
              <a:buNone/>
            </a:pPr>
            <a:r>
              <a:rPr lang="en-US" sz="2000" b="1" dirty="0"/>
              <a:t>    testbeds</a:t>
            </a:r>
          </a:p>
          <a:p>
            <a:endParaRPr lang="en-US" sz="1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74A7AB-87AE-4DDE-A583-48632BD226BB}"/>
              </a:ext>
            </a:extLst>
          </p:cNvPr>
          <p:cNvGrpSpPr/>
          <p:nvPr/>
        </p:nvGrpSpPr>
        <p:grpSpPr>
          <a:xfrm>
            <a:off x="1784282" y="3022694"/>
            <a:ext cx="8229600" cy="3561840"/>
            <a:chOff x="1478329" y="1489558"/>
            <a:chExt cx="8954964" cy="388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332588C-AF5D-4197-BE99-7CCB7155A266}"/>
                </a:ext>
              </a:extLst>
            </p:cNvPr>
            <p:cNvGrpSpPr/>
            <p:nvPr/>
          </p:nvGrpSpPr>
          <p:grpSpPr>
            <a:xfrm>
              <a:off x="2124615" y="3822831"/>
              <a:ext cx="784785" cy="1134628"/>
              <a:chOff x="4787425" y="5284351"/>
              <a:chExt cx="784785" cy="1134628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A3176A5-E6A8-41B2-AC0E-C4BEF607A4FF}"/>
                  </a:ext>
                </a:extLst>
              </p:cNvPr>
              <p:cNvCxnSpPr/>
              <p:nvPr/>
            </p:nvCxnSpPr>
            <p:spPr bwMode="auto">
              <a:xfrm>
                <a:off x="4787425" y="5284351"/>
                <a:ext cx="784785" cy="1134628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41A193B-0FAA-4ED8-A571-830BE7EA67F9}"/>
                  </a:ext>
                </a:extLst>
              </p:cNvPr>
              <p:cNvSpPr/>
              <p:nvPr/>
            </p:nvSpPr>
            <p:spPr>
              <a:xfrm>
                <a:off x="4820487" y="5534526"/>
                <a:ext cx="646642" cy="465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90A0112-5B48-4543-AB66-0C0E1CB6DB60}"/>
                </a:ext>
              </a:extLst>
            </p:cNvPr>
            <p:cNvGrpSpPr/>
            <p:nvPr/>
          </p:nvGrpSpPr>
          <p:grpSpPr>
            <a:xfrm>
              <a:off x="4337631" y="1489558"/>
              <a:ext cx="4677836" cy="3161960"/>
              <a:chOff x="3057525" y="1469569"/>
              <a:chExt cx="4677836" cy="316196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DCA6870-EAC9-4889-B58C-A673B4268CF9}"/>
                  </a:ext>
                </a:extLst>
              </p:cNvPr>
              <p:cNvSpPr/>
              <p:nvPr/>
            </p:nvSpPr>
            <p:spPr bwMode="auto">
              <a:xfrm>
                <a:off x="3057525" y="1469569"/>
                <a:ext cx="4677836" cy="307385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hangingPunct="1">
                  <a:lnSpc>
                    <a:spcPct val="27000"/>
                  </a:lnSpc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65" name="Rounded Rectangle 97">
                <a:extLst>
                  <a:ext uri="{FF2B5EF4-FFF2-40B4-BE49-F238E27FC236}">
                    <a16:creationId xmlns:a16="http://schemas.microsoft.com/office/drawing/2014/main" id="{E9ADBDB7-88EF-4BCA-A2E0-8B8B98A11734}"/>
                  </a:ext>
                </a:extLst>
              </p:cNvPr>
              <p:cNvSpPr/>
              <p:nvPr/>
            </p:nvSpPr>
            <p:spPr bwMode="auto">
              <a:xfrm>
                <a:off x="4128128" y="1600200"/>
                <a:ext cx="995415" cy="313069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Application</a:t>
                </a:r>
              </a:p>
            </p:txBody>
          </p:sp>
          <p:sp>
            <p:nvSpPr>
              <p:cNvPr id="66" name="Rounded Rectangle 98">
                <a:extLst>
                  <a:ext uri="{FF2B5EF4-FFF2-40B4-BE49-F238E27FC236}">
                    <a16:creationId xmlns:a16="http://schemas.microsoft.com/office/drawing/2014/main" id="{48A68358-ACA6-417E-BDA4-BFAD00C269F4}"/>
                  </a:ext>
                </a:extLst>
              </p:cNvPr>
              <p:cNvSpPr/>
              <p:nvPr/>
            </p:nvSpPr>
            <p:spPr bwMode="auto">
              <a:xfrm>
                <a:off x="4128128" y="2406490"/>
                <a:ext cx="1002503" cy="317635"/>
              </a:xfrm>
              <a:prstGeom prst="round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Transport</a:t>
                </a:r>
              </a:p>
            </p:txBody>
          </p:sp>
          <p:sp>
            <p:nvSpPr>
              <p:cNvPr id="67" name="Rounded Rectangle 99">
                <a:extLst>
                  <a:ext uri="{FF2B5EF4-FFF2-40B4-BE49-F238E27FC236}">
                    <a16:creationId xmlns:a16="http://schemas.microsoft.com/office/drawing/2014/main" id="{796CAAB4-ACAF-4925-A6F3-C6FBDAFD9239}"/>
                  </a:ext>
                </a:extLst>
              </p:cNvPr>
              <p:cNvSpPr/>
              <p:nvPr/>
            </p:nvSpPr>
            <p:spPr bwMode="auto">
              <a:xfrm>
                <a:off x="4128128" y="2868717"/>
                <a:ext cx="1016061" cy="321931"/>
              </a:xfrm>
              <a:prstGeom prst="round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Network</a:t>
                </a:r>
              </a:p>
            </p:txBody>
          </p:sp>
          <p:sp>
            <p:nvSpPr>
              <p:cNvPr id="68" name="Rounded Rectangle 100">
                <a:extLst>
                  <a:ext uri="{FF2B5EF4-FFF2-40B4-BE49-F238E27FC236}">
                    <a16:creationId xmlns:a16="http://schemas.microsoft.com/office/drawing/2014/main" id="{FFC75DAA-70E2-4109-9592-662062C4E1DD}"/>
                  </a:ext>
                </a:extLst>
              </p:cNvPr>
              <p:cNvSpPr/>
              <p:nvPr/>
            </p:nvSpPr>
            <p:spPr bwMode="auto">
              <a:xfrm>
                <a:off x="4128128" y="3709475"/>
                <a:ext cx="1016062" cy="275312"/>
              </a:xfrm>
              <a:prstGeom prst="roundRect">
                <a:avLst/>
              </a:prstGeom>
              <a:solidFill>
                <a:srgbClr val="F8B30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MAC</a:t>
                </a:r>
              </a:p>
            </p:txBody>
          </p:sp>
          <p:sp>
            <p:nvSpPr>
              <p:cNvPr id="69" name="Rounded Rectangle 101">
                <a:extLst>
                  <a:ext uri="{FF2B5EF4-FFF2-40B4-BE49-F238E27FC236}">
                    <a16:creationId xmlns:a16="http://schemas.microsoft.com/office/drawing/2014/main" id="{5E934CAB-8DA1-4315-8D36-19774570347B}"/>
                  </a:ext>
                </a:extLst>
              </p:cNvPr>
              <p:cNvSpPr/>
              <p:nvPr/>
            </p:nvSpPr>
            <p:spPr bwMode="auto">
              <a:xfrm>
                <a:off x="4128126" y="4096455"/>
                <a:ext cx="1016063" cy="314847"/>
              </a:xfrm>
              <a:prstGeom prst="roundRect">
                <a:avLst/>
              </a:prstGeom>
              <a:solidFill>
                <a:srgbClr val="FF5757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Phy</a:t>
                </a:r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/Channel</a:t>
                </a:r>
              </a:p>
            </p:txBody>
          </p:sp>
          <p:sp>
            <p:nvSpPr>
              <p:cNvPr id="70" name="Left Brace 69">
                <a:extLst>
                  <a:ext uri="{FF2B5EF4-FFF2-40B4-BE49-F238E27FC236}">
                    <a16:creationId xmlns:a16="http://schemas.microsoft.com/office/drawing/2014/main" id="{D62D54A6-0858-46A5-97FB-31307E78E7BD}"/>
                  </a:ext>
                </a:extLst>
              </p:cNvPr>
              <p:cNvSpPr/>
              <p:nvPr/>
            </p:nvSpPr>
            <p:spPr bwMode="auto">
              <a:xfrm>
                <a:off x="3739718" y="1579137"/>
                <a:ext cx="319988" cy="2834135"/>
              </a:xfrm>
              <a:prstGeom prst="leftBrace">
                <a:avLst>
                  <a:gd name="adj1" fmla="val 8333"/>
                  <a:gd name="adj2" fmla="val 5082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lnSpc>
                    <a:spcPct val="27000"/>
                  </a:lnSpc>
                </a:pPr>
                <a:endParaRPr lang="en-US" sz="1200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23B9F48-B1B3-4895-84C5-19CFA2D98B53}"/>
                  </a:ext>
                </a:extLst>
              </p:cNvPr>
              <p:cNvSpPr txBox="1"/>
              <p:nvPr/>
            </p:nvSpPr>
            <p:spPr>
              <a:xfrm>
                <a:off x="3145882" y="2454959"/>
                <a:ext cx="858542" cy="6048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Native ns-3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models of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 layers</a:t>
                </a:r>
              </a:p>
            </p:txBody>
          </p:sp>
          <p:sp>
            <p:nvSpPr>
              <p:cNvPr id="72" name="Rounded Rectangle 104">
                <a:extLst>
                  <a:ext uri="{FF2B5EF4-FFF2-40B4-BE49-F238E27FC236}">
                    <a16:creationId xmlns:a16="http://schemas.microsoft.com/office/drawing/2014/main" id="{01749703-0D2D-4AE0-A971-CAF311615658}"/>
                  </a:ext>
                </a:extLst>
              </p:cNvPr>
              <p:cNvSpPr/>
              <p:nvPr/>
            </p:nvSpPr>
            <p:spPr bwMode="auto">
              <a:xfrm>
                <a:off x="5269675" y="2407680"/>
                <a:ext cx="974886" cy="782252"/>
              </a:xfrm>
              <a:prstGeom prst="round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Linux</a:t>
                </a:r>
              </a:p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stack</a:t>
                </a:r>
              </a:p>
            </p:txBody>
          </p:sp>
          <p:sp>
            <p:nvSpPr>
              <p:cNvPr id="73" name="Left Brace 72">
                <a:extLst>
                  <a:ext uri="{FF2B5EF4-FFF2-40B4-BE49-F238E27FC236}">
                    <a16:creationId xmlns:a16="http://schemas.microsoft.com/office/drawing/2014/main" id="{91702F65-F743-4903-BB11-DE4EA7399561}"/>
                  </a:ext>
                </a:extLst>
              </p:cNvPr>
              <p:cNvSpPr/>
              <p:nvPr/>
            </p:nvSpPr>
            <p:spPr bwMode="auto">
              <a:xfrm flipH="1">
                <a:off x="6338631" y="1574788"/>
                <a:ext cx="163245" cy="325769"/>
              </a:xfrm>
              <a:prstGeom prst="lef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lnSpc>
                    <a:spcPct val="27000"/>
                  </a:lnSpc>
                </a:pPr>
                <a:endParaRPr lang="en-US" sz="1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A1C326B-2F41-415C-8BA1-50EFDA0A84BB}"/>
                  </a:ext>
                </a:extLst>
              </p:cNvPr>
              <p:cNvSpPr txBox="1"/>
              <p:nvPr/>
            </p:nvSpPr>
            <p:spPr>
              <a:xfrm>
                <a:off x="6558395" y="1544101"/>
                <a:ext cx="1121929" cy="6048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 applications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via Direct Code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Execution</a:t>
                </a:r>
              </a:p>
            </p:txBody>
          </p:sp>
          <p:pic>
            <p:nvPicPr>
              <p:cNvPr id="75" name="Picture 9">
                <a:extLst>
                  <a:ext uri="{FF2B5EF4-FFF2-40B4-BE49-F238E27FC236}">
                    <a16:creationId xmlns:a16="http://schemas.microsoft.com/office/drawing/2014/main" id="{50BEAA5C-CFDB-46CB-AA36-6610D2B366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3274" y="3752336"/>
                <a:ext cx="1131615" cy="681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6" name="Left Brace 75">
                <a:extLst>
                  <a:ext uri="{FF2B5EF4-FFF2-40B4-BE49-F238E27FC236}">
                    <a16:creationId xmlns:a16="http://schemas.microsoft.com/office/drawing/2014/main" id="{F9893F0E-F345-4CF7-91A7-1DF37C68DE75}"/>
                  </a:ext>
                </a:extLst>
              </p:cNvPr>
              <p:cNvSpPr/>
              <p:nvPr/>
            </p:nvSpPr>
            <p:spPr bwMode="auto">
              <a:xfrm flipH="1">
                <a:off x="6321153" y="3672159"/>
                <a:ext cx="193240" cy="770179"/>
              </a:xfrm>
              <a:prstGeom prst="lef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lnSpc>
                    <a:spcPct val="27000"/>
                  </a:lnSpc>
                </a:pPr>
                <a:endParaRPr lang="en-US" sz="1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Left Brace 76">
                <a:extLst>
                  <a:ext uri="{FF2B5EF4-FFF2-40B4-BE49-F238E27FC236}">
                    <a16:creationId xmlns:a16="http://schemas.microsoft.com/office/drawing/2014/main" id="{B8588444-06E7-4A13-ADCD-56311FE6BC77}"/>
                  </a:ext>
                </a:extLst>
              </p:cNvPr>
              <p:cNvSpPr/>
              <p:nvPr/>
            </p:nvSpPr>
            <p:spPr bwMode="auto">
              <a:xfrm flipH="1">
                <a:off x="6308689" y="2429233"/>
                <a:ext cx="193187" cy="699234"/>
              </a:xfrm>
              <a:prstGeom prst="lef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lnSpc>
                    <a:spcPct val="27000"/>
                  </a:lnSpc>
                </a:pPr>
                <a:endParaRPr lang="en-US" sz="1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7359EFD-E7FF-4A00-AE42-549A2FD0BB80}"/>
                  </a:ext>
                </a:extLst>
              </p:cNvPr>
              <p:cNvSpPr txBox="1"/>
              <p:nvPr/>
            </p:nvSpPr>
            <p:spPr>
              <a:xfrm>
                <a:off x="6559358" y="2444863"/>
                <a:ext cx="1097509" cy="772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run Linux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kernel code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via Direct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Code Execution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33BD445-E957-46DB-996F-D14075429376}"/>
                  </a:ext>
                </a:extLst>
              </p:cNvPr>
              <p:cNvSpPr txBox="1"/>
              <p:nvPr/>
            </p:nvSpPr>
            <p:spPr>
              <a:xfrm>
                <a:off x="6558395" y="3690665"/>
                <a:ext cx="1176966" cy="940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packets can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sent out over real NICs (</a:t>
                </a:r>
                <a:r>
                  <a:rPr lang="en-US" sz="1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realtime</a:t>
                </a:r>
                <a:endParaRPr lang="en-US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scheduler)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111F99F-641B-4852-9287-86410FBC6169}"/>
                  </a:ext>
                </a:extLst>
              </p:cNvPr>
              <p:cNvSpPr txBox="1"/>
              <p:nvPr/>
            </p:nvSpPr>
            <p:spPr>
              <a:xfrm>
                <a:off x="5807178" y="3179458"/>
                <a:ext cx="1314570" cy="504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modular</a:t>
                </a:r>
              </a:p>
              <a:p>
                <a:pPr defTabSz="457200"/>
                <a:r>
                  <a:rPr lang="en-US" sz="1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interconnections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B50FB8C-BDBC-4A47-8D73-186521BC4E85}"/>
                  </a:ext>
                </a:extLst>
              </p:cNvPr>
              <p:cNvSpPr txBox="1"/>
              <p:nvPr/>
            </p:nvSpPr>
            <p:spPr>
              <a:xfrm>
                <a:off x="5807178" y="1916578"/>
                <a:ext cx="1314570" cy="504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modular</a:t>
                </a:r>
              </a:p>
              <a:p>
                <a:pPr defTabSz="457200"/>
                <a:r>
                  <a:rPr lang="en-US" sz="1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interconnections</a:t>
                </a:r>
              </a:p>
            </p:txBody>
          </p:sp>
          <p:sp>
            <p:nvSpPr>
              <p:cNvPr id="82" name="Rounded Rectangle 114">
                <a:extLst>
                  <a:ext uri="{FF2B5EF4-FFF2-40B4-BE49-F238E27FC236}">
                    <a16:creationId xmlns:a16="http://schemas.microsoft.com/office/drawing/2014/main" id="{4141ED01-2F65-4515-8AA8-1495950D6D3E}"/>
                  </a:ext>
                </a:extLst>
              </p:cNvPr>
              <p:cNvSpPr/>
              <p:nvPr/>
            </p:nvSpPr>
            <p:spPr bwMode="auto">
              <a:xfrm>
                <a:off x="5269675" y="1601777"/>
                <a:ext cx="995415" cy="313069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Application</a:t>
                </a:r>
              </a:p>
            </p:txBody>
          </p:sp>
          <p:cxnSp>
            <p:nvCxnSpPr>
              <p:cNvPr id="83" name="Elbow Connector 115">
                <a:extLst>
                  <a:ext uri="{FF2B5EF4-FFF2-40B4-BE49-F238E27FC236}">
                    <a16:creationId xmlns:a16="http://schemas.microsoft.com/office/drawing/2014/main" id="{774DAD49-E5CB-4DF2-AD9E-D43ACE23B3A4}"/>
                  </a:ext>
                </a:extLst>
              </p:cNvPr>
              <p:cNvCxnSpPr/>
              <p:nvPr/>
            </p:nvCxnSpPr>
            <p:spPr bwMode="auto">
              <a:xfrm rot="16200000" flipH="1">
                <a:off x="4946053" y="2882527"/>
                <a:ext cx="494411" cy="1121018"/>
              </a:xfrm>
              <a:prstGeom prst="bent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triangle" w="lg" len="med"/>
                <a:tailEnd type="triangle" w="lg" len="med"/>
              </a:ln>
              <a:effectLst/>
            </p:spPr>
          </p:cxnSp>
          <p:cxnSp>
            <p:nvCxnSpPr>
              <p:cNvPr id="84" name="Elbow Connector 116">
                <a:extLst>
                  <a:ext uri="{FF2B5EF4-FFF2-40B4-BE49-F238E27FC236}">
                    <a16:creationId xmlns:a16="http://schemas.microsoft.com/office/drawing/2014/main" id="{8F547CB8-5FD4-4302-8ABC-8CFE25BA5419}"/>
                  </a:ext>
                </a:extLst>
              </p:cNvPr>
              <p:cNvCxnSpPr/>
              <p:nvPr/>
            </p:nvCxnSpPr>
            <p:spPr bwMode="auto">
              <a:xfrm rot="5400000">
                <a:off x="4946053" y="2881978"/>
                <a:ext cx="494411" cy="1121018"/>
              </a:xfrm>
              <a:prstGeom prst="bent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triangle" w="lg" len="med"/>
                <a:tailEnd type="triangle" w="lg" len="med"/>
              </a:ln>
              <a:effectLst/>
            </p:spPr>
          </p:cxnSp>
          <p:cxnSp>
            <p:nvCxnSpPr>
              <p:cNvPr id="85" name="Elbow Connector 117">
                <a:extLst>
                  <a:ext uri="{FF2B5EF4-FFF2-40B4-BE49-F238E27FC236}">
                    <a16:creationId xmlns:a16="http://schemas.microsoft.com/office/drawing/2014/main" id="{28F76289-7CC7-477D-BCA1-48A085D1C944}"/>
                  </a:ext>
                </a:extLst>
              </p:cNvPr>
              <p:cNvCxnSpPr/>
              <p:nvPr/>
            </p:nvCxnSpPr>
            <p:spPr bwMode="auto">
              <a:xfrm rot="16200000" flipH="1">
                <a:off x="4946052" y="1593427"/>
                <a:ext cx="494411" cy="1121018"/>
              </a:xfrm>
              <a:prstGeom prst="bent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triangle" w="lg" len="med"/>
                <a:tailEnd type="triangle" w="lg" len="med"/>
              </a:ln>
              <a:effectLst/>
            </p:spPr>
          </p:cxnSp>
          <p:cxnSp>
            <p:nvCxnSpPr>
              <p:cNvPr id="86" name="Elbow Connector 118">
                <a:extLst>
                  <a:ext uri="{FF2B5EF4-FFF2-40B4-BE49-F238E27FC236}">
                    <a16:creationId xmlns:a16="http://schemas.microsoft.com/office/drawing/2014/main" id="{66D12880-1F55-4470-BF8E-F8190DE9E70D}"/>
                  </a:ext>
                </a:extLst>
              </p:cNvPr>
              <p:cNvCxnSpPr/>
              <p:nvPr/>
            </p:nvCxnSpPr>
            <p:spPr bwMode="auto">
              <a:xfrm rot="5400000">
                <a:off x="4946052" y="1592878"/>
                <a:ext cx="494411" cy="1121018"/>
              </a:xfrm>
              <a:prstGeom prst="bent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triangle" w="lg" len="med"/>
                <a:tailEnd type="triangle" w="lg" len="med"/>
              </a:ln>
              <a:effectLst/>
            </p:spPr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E9CEB17-ABC4-41DD-BDFB-6E486093B132}"/>
                </a:ext>
              </a:extLst>
            </p:cNvPr>
            <p:cNvGrpSpPr/>
            <p:nvPr/>
          </p:nvGrpSpPr>
          <p:grpSpPr>
            <a:xfrm>
              <a:off x="3847516" y="1709995"/>
              <a:ext cx="4677836" cy="3161960"/>
              <a:chOff x="3057525" y="1469569"/>
              <a:chExt cx="4677836" cy="316196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BE35243-3EB7-4F5E-AA36-1AB5FA66B5F5}"/>
                  </a:ext>
                </a:extLst>
              </p:cNvPr>
              <p:cNvSpPr/>
              <p:nvPr/>
            </p:nvSpPr>
            <p:spPr bwMode="auto">
              <a:xfrm>
                <a:off x="3057525" y="1469569"/>
                <a:ext cx="4677836" cy="307385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hangingPunct="1">
                  <a:lnSpc>
                    <a:spcPct val="27000"/>
                  </a:lnSpc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42" name="Rounded Rectangle 73">
                <a:extLst>
                  <a:ext uri="{FF2B5EF4-FFF2-40B4-BE49-F238E27FC236}">
                    <a16:creationId xmlns:a16="http://schemas.microsoft.com/office/drawing/2014/main" id="{1D30AACF-1830-413C-B2A8-B13512E8DED2}"/>
                  </a:ext>
                </a:extLst>
              </p:cNvPr>
              <p:cNvSpPr/>
              <p:nvPr/>
            </p:nvSpPr>
            <p:spPr bwMode="auto">
              <a:xfrm>
                <a:off x="4128128" y="1600200"/>
                <a:ext cx="995415" cy="313069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Application</a:t>
                </a:r>
              </a:p>
            </p:txBody>
          </p:sp>
          <p:sp>
            <p:nvSpPr>
              <p:cNvPr id="43" name="Rounded Rectangle 74">
                <a:extLst>
                  <a:ext uri="{FF2B5EF4-FFF2-40B4-BE49-F238E27FC236}">
                    <a16:creationId xmlns:a16="http://schemas.microsoft.com/office/drawing/2014/main" id="{B5639A35-345A-410F-A881-2A229DCD1C67}"/>
                  </a:ext>
                </a:extLst>
              </p:cNvPr>
              <p:cNvSpPr/>
              <p:nvPr/>
            </p:nvSpPr>
            <p:spPr bwMode="auto">
              <a:xfrm>
                <a:off x="4128128" y="2406490"/>
                <a:ext cx="1002503" cy="317635"/>
              </a:xfrm>
              <a:prstGeom prst="round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Transport</a:t>
                </a:r>
              </a:p>
            </p:txBody>
          </p:sp>
          <p:sp>
            <p:nvSpPr>
              <p:cNvPr id="44" name="Rounded Rectangle 75">
                <a:extLst>
                  <a:ext uri="{FF2B5EF4-FFF2-40B4-BE49-F238E27FC236}">
                    <a16:creationId xmlns:a16="http://schemas.microsoft.com/office/drawing/2014/main" id="{C7AE6485-1211-4FB2-92A2-2A3293E7BC07}"/>
                  </a:ext>
                </a:extLst>
              </p:cNvPr>
              <p:cNvSpPr/>
              <p:nvPr/>
            </p:nvSpPr>
            <p:spPr bwMode="auto">
              <a:xfrm>
                <a:off x="4128128" y="2868717"/>
                <a:ext cx="1016061" cy="321931"/>
              </a:xfrm>
              <a:prstGeom prst="round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Network</a:t>
                </a:r>
              </a:p>
            </p:txBody>
          </p:sp>
          <p:sp>
            <p:nvSpPr>
              <p:cNvPr id="45" name="Rounded Rectangle 76">
                <a:extLst>
                  <a:ext uri="{FF2B5EF4-FFF2-40B4-BE49-F238E27FC236}">
                    <a16:creationId xmlns:a16="http://schemas.microsoft.com/office/drawing/2014/main" id="{9C85A869-9A32-4465-9AA6-2094212F48C3}"/>
                  </a:ext>
                </a:extLst>
              </p:cNvPr>
              <p:cNvSpPr/>
              <p:nvPr/>
            </p:nvSpPr>
            <p:spPr bwMode="auto">
              <a:xfrm>
                <a:off x="4128128" y="3709475"/>
                <a:ext cx="1016062" cy="275312"/>
              </a:xfrm>
              <a:prstGeom prst="roundRect">
                <a:avLst/>
              </a:prstGeom>
              <a:solidFill>
                <a:srgbClr val="F8B30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MAC</a:t>
                </a:r>
              </a:p>
            </p:txBody>
          </p:sp>
          <p:sp>
            <p:nvSpPr>
              <p:cNvPr id="46" name="Rounded Rectangle 77">
                <a:extLst>
                  <a:ext uri="{FF2B5EF4-FFF2-40B4-BE49-F238E27FC236}">
                    <a16:creationId xmlns:a16="http://schemas.microsoft.com/office/drawing/2014/main" id="{CB8AE08E-C79A-4313-A5D0-37489C09BD6B}"/>
                  </a:ext>
                </a:extLst>
              </p:cNvPr>
              <p:cNvSpPr/>
              <p:nvPr/>
            </p:nvSpPr>
            <p:spPr bwMode="auto">
              <a:xfrm>
                <a:off x="4128126" y="4096455"/>
                <a:ext cx="1016063" cy="314847"/>
              </a:xfrm>
              <a:prstGeom prst="roundRect">
                <a:avLst/>
              </a:prstGeom>
              <a:solidFill>
                <a:srgbClr val="FF5757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Phy</a:t>
                </a:r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/Channel</a:t>
                </a:r>
              </a:p>
            </p:txBody>
          </p:sp>
          <p:sp>
            <p:nvSpPr>
              <p:cNvPr id="47" name="Left Brace 46">
                <a:extLst>
                  <a:ext uri="{FF2B5EF4-FFF2-40B4-BE49-F238E27FC236}">
                    <a16:creationId xmlns:a16="http://schemas.microsoft.com/office/drawing/2014/main" id="{EF499965-6904-4A39-A574-86654CAC3E68}"/>
                  </a:ext>
                </a:extLst>
              </p:cNvPr>
              <p:cNvSpPr/>
              <p:nvPr/>
            </p:nvSpPr>
            <p:spPr bwMode="auto">
              <a:xfrm>
                <a:off x="3739718" y="1579137"/>
                <a:ext cx="319988" cy="2834135"/>
              </a:xfrm>
              <a:prstGeom prst="leftBrace">
                <a:avLst>
                  <a:gd name="adj1" fmla="val 8333"/>
                  <a:gd name="adj2" fmla="val 5082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lnSpc>
                    <a:spcPct val="27000"/>
                  </a:lnSpc>
                </a:pPr>
                <a:endParaRPr lang="en-US" sz="1200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756FD6F-0CB6-4B76-AB9D-0F3EEB7EB211}"/>
                  </a:ext>
                </a:extLst>
              </p:cNvPr>
              <p:cNvSpPr txBox="1"/>
              <p:nvPr/>
            </p:nvSpPr>
            <p:spPr>
              <a:xfrm>
                <a:off x="3145882" y="2454959"/>
                <a:ext cx="858542" cy="6048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Native ns-3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models of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 layers</a:t>
                </a:r>
              </a:p>
            </p:txBody>
          </p:sp>
          <p:sp>
            <p:nvSpPr>
              <p:cNvPr id="49" name="Rounded Rectangle 80">
                <a:extLst>
                  <a:ext uri="{FF2B5EF4-FFF2-40B4-BE49-F238E27FC236}">
                    <a16:creationId xmlns:a16="http://schemas.microsoft.com/office/drawing/2014/main" id="{EFB07389-99D2-40AE-8F07-8E9912CA5A9E}"/>
                  </a:ext>
                </a:extLst>
              </p:cNvPr>
              <p:cNvSpPr/>
              <p:nvPr/>
            </p:nvSpPr>
            <p:spPr bwMode="auto">
              <a:xfrm>
                <a:off x="5269675" y="2407680"/>
                <a:ext cx="974886" cy="782252"/>
              </a:xfrm>
              <a:prstGeom prst="round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Linux</a:t>
                </a:r>
              </a:p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stack</a:t>
                </a:r>
              </a:p>
            </p:txBody>
          </p:sp>
          <p:sp>
            <p:nvSpPr>
              <p:cNvPr id="50" name="Left Brace 49">
                <a:extLst>
                  <a:ext uri="{FF2B5EF4-FFF2-40B4-BE49-F238E27FC236}">
                    <a16:creationId xmlns:a16="http://schemas.microsoft.com/office/drawing/2014/main" id="{EBB65EAC-B67E-45D3-A44B-3D6FEC990587}"/>
                  </a:ext>
                </a:extLst>
              </p:cNvPr>
              <p:cNvSpPr/>
              <p:nvPr/>
            </p:nvSpPr>
            <p:spPr bwMode="auto">
              <a:xfrm flipH="1">
                <a:off x="6338631" y="1574788"/>
                <a:ext cx="163245" cy="325769"/>
              </a:xfrm>
              <a:prstGeom prst="lef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lnSpc>
                    <a:spcPct val="27000"/>
                  </a:lnSpc>
                </a:pPr>
                <a:endParaRPr lang="en-US" sz="1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5013D58-6A02-42B9-91A9-244FA9019474}"/>
                  </a:ext>
                </a:extLst>
              </p:cNvPr>
              <p:cNvSpPr txBox="1"/>
              <p:nvPr/>
            </p:nvSpPr>
            <p:spPr>
              <a:xfrm>
                <a:off x="6558395" y="1544101"/>
                <a:ext cx="1121929" cy="6048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 applications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via Direct Code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Execution</a:t>
                </a:r>
              </a:p>
            </p:txBody>
          </p:sp>
          <p:pic>
            <p:nvPicPr>
              <p:cNvPr id="52" name="Picture 9">
                <a:extLst>
                  <a:ext uri="{FF2B5EF4-FFF2-40B4-BE49-F238E27FC236}">
                    <a16:creationId xmlns:a16="http://schemas.microsoft.com/office/drawing/2014/main" id="{8F7D4478-C6E1-43AB-987F-5ECB445DC0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3274" y="3752336"/>
                <a:ext cx="1131615" cy="681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53" name="Left Brace 52">
                <a:extLst>
                  <a:ext uri="{FF2B5EF4-FFF2-40B4-BE49-F238E27FC236}">
                    <a16:creationId xmlns:a16="http://schemas.microsoft.com/office/drawing/2014/main" id="{A6471A56-E567-4CB4-8997-6A0EA2AC00EE}"/>
                  </a:ext>
                </a:extLst>
              </p:cNvPr>
              <p:cNvSpPr/>
              <p:nvPr/>
            </p:nvSpPr>
            <p:spPr bwMode="auto">
              <a:xfrm flipH="1">
                <a:off x="6321153" y="3672159"/>
                <a:ext cx="193240" cy="770179"/>
              </a:xfrm>
              <a:prstGeom prst="lef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lnSpc>
                    <a:spcPct val="27000"/>
                  </a:lnSpc>
                </a:pPr>
                <a:endParaRPr lang="en-US" sz="1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Left Brace 53">
                <a:extLst>
                  <a:ext uri="{FF2B5EF4-FFF2-40B4-BE49-F238E27FC236}">
                    <a16:creationId xmlns:a16="http://schemas.microsoft.com/office/drawing/2014/main" id="{B78DB21E-040A-4290-BF15-4B90E37A0A85}"/>
                  </a:ext>
                </a:extLst>
              </p:cNvPr>
              <p:cNvSpPr/>
              <p:nvPr/>
            </p:nvSpPr>
            <p:spPr bwMode="auto">
              <a:xfrm flipH="1">
                <a:off x="6308689" y="2429233"/>
                <a:ext cx="193187" cy="699234"/>
              </a:xfrm>
              <a:prstGeom prst="lef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lnSpc>
                    <a:spcPct val="27000"/>
                  </a:lnSpc>
                </a:pPr>
                <a:endParaRPr lang="en-US" sz="1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DDB9C3A-303B-4EF7-88F1-5EB5E2DF8144}"/>
                  </a:ext>
                </a:extLst>
              </p:cNvPr>
              <p:cNvSpPr txBox="1"/>
              <p:nvPr/>
            </p:nvSpPr>
            <p:spPr>
              <a:xfrm>
                <a:off x="6559358" y="2444863"/>
                <a:ext cx="1097509" cy="772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run Linux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kernel code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via Direct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Code Execution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393C53B-EDC4-49EE-9B78-33DB717CE40B}"/>
                  </a:ext>
                </a:extLst>
              </p:cNvPr>
              <p:cNvSpPr txBox="1"/>
              <p:nvPr/>
            </p:nvSpPr>
            <p:spPr>
              <a:xfrm>
                <a:off x="6558395" y="3690665"/>
                <a:ext cx="1176966" cy="940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packets can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sent out over real NICs (</a:t>
                </a:r>
                <a:r>
                  <a:rPr lang="en-US" sz="1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realtime</a:t>
                </a:r>
                <a:endParaRPr lang="en-US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scheduler)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F47D78-A589-43A1-97F1-7C364E05E645}"/>
                  </a:ext>
                </a:extLst>
              </p:cNvPr>
              <p:cNvSpPr txBox="1"/>
              <p:nvPr/>
            </p:nvSpPr>
            <p:spPr>
              <a:xfrm>
                <a:off x="5807178" y="3179458"/>
                <a:ext cx="1314570" cy="504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modular</a:t>
                </a:r>
              </a:p>
              <a:p>
                <a:pPr defTabSz="457200"/>
                <a:r>
                  <a:rPr lang="en-US" sz="1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interconnections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28BFDE6-706A-4078-B6FF-41C1CFC1BF27}"/>
                  </a:ext>
                </a:extLst>
              </p:cNvPr>
              <p:cNvSpPr txBox="1"/>
              <p:nvPr/>
            </p:nvSpPr>
            <p:spPr>
              <a:xfrm>
                <a:off x="5807178" y="1916578"/>
                <a:ext cx="1314570" cy="504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modular</a:t>
                </a:r>
              </a:p>
              <a:p>
                <a:pPr defTabSz="457200"/>
                <a:r>
                  <a:rPr lang="en-US" sz="1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interconnections</a:t>
                </a:r>
              </a:p>
            </p:txBody>
          </p:sp>
          <p:sp>
            <p:nvSpPr>
              <p:cNvPr id="59" name="Rounded Rectangle 90">
                <a:extLst>
                  <a:ext uri="{FF2B5EF4-FFF2-40B4-BE49-F238E27FC236}">
                    <a16:creationId xmlns:a16="http://schemas.microsoft.com/office/drawing/2014/main" id="{66FD49EC-6B6C-40D4-A4D7-EC89E46A0A58}"/>
                  </a:ext>
                </a:extLst>
              </p:cNvPr>
              <p:cNvSpPr/>
              <p:nvPr/>
            </p:nvSpPr>
            <p:spPr bwMode="auto">
              <a:xfrm>
                <a:off x="5269675" y="1601777"/>
                <a:ext cx="995415" cy="313069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Application</a:t>
                </a:r>
              </a:p>
            </p:txBody>
          </p:sp>
          <p:cxnSp>
            <p:nvCxnSpPr>
              <p:cNvPr id="60" name="Elbow Connector 91">
                <a:extLst>
                  <a:ext uri="{FF2B5EF4-FFF2-40B4-BE49-F238E27FC236}">
                    <a16:creationId xmlns:a16="http://schemas.microsoft.com/office/drawing/2014/main" id="{37497CFC-FC9C-4620-AC18-8AB6546F1BDC}"/>
                  </a:ext>
                </a:extLst>
              </p:cNvPr>
              <p:cNvCxnSpPr/>
              <p:nvPr/>
            </p:nvCxnSpPr>
            <p:spPr bwMode="auto">
              <a:xfrm rot="16200000" flipH="1">
                <a:off x="4946053" y="2882527"/>
                <a:ext cx="494411" cy="1121018"/>
              </a:xfrm>
              <a:prstGeom prst="bent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triangle" w="lg" len="med"/>
                <a:tailEnd type="triangle" w="lg" len="med"/>
              </a:ln>
              <a:effectLst/>
            </p:spPr>
          </p:cxnSp>
          <p:cxnSp>
            <p:nvCxnSpPr>
              <p:cNvPr id="61" name="Elbow Connector 92">
                <a:extLst>
                  <a:ext uri="{FF2B5EF4-FFF2-40B4-BE49-F238E27FC236}">
                    <a16:creationId xmlns:a16="http://schemas.microsoft.com/office/drawing/2014/main" id="{D9329312-5BE0-429D-863B-C618EEC9BCF0}"/>
                  </a:ext>
                </a:extLst>
              </p:cNvPr>
              <p:cNvCxnSpPr/>
              <p:nvPr/>
            </p:nvCxnSpPr>
            <p:spPr bwMode="auto">
              <a:xfrm rot="5400000">
                <a:off x="4946053" y="2881978"/>
                <a:ext cx="494411" cy="1121018"/>
              </a:xfrm>
              <a:prstGeom prst="bent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triangle" w="lg" len="med"/>
                <a:tailEnd type="triangle" w="lg" len="med"/>
              </a:ln>
              <a:effectLst/>
            </p:spPr>
          </p:cxnSp>
          <p:cxnSp>
            <p:nvCxnSpPr>
              <p:cNvPr id="62" name="Elbow Connector 93">
                <a:extLst>
                  <a:ext uri="{FF2B5EF4-FFF2-40B4-BE49-F238E27FC236}">
                    <a16:creationId xmlns:a16="http://schemas.microsoft.com/office/drawing/2014/main" id="{32E8CCBA-6DBB-4263-A6DE-AFEBF413915A}"/>
                  </a:ext>
                </a:extLst>
              </p:cNvPr>
              <p:cNvCxnSpPr/>
              <p:nvPr/>
            </p:nvCxnSpPr>
            <p:spPr bwMode="auto">
              <a:xfrm rot="16200000" flipH="1">
                <a:off x="4946052" y="1593427"/>
                <a:ext cx="494411" cy="1121018"/>
              </a:xfrm>
              <a:prstGeom prst="bent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triangle" w="lg" len="med"/>
                <a:tailEnd type="triangle" w="lg" len="med"/>
              </a:ln>
              <a:effectLst/>
            </p:spPr>
          </p:cxnSp>
          <p:cxnSp>
            <p:nvCxnSpPr>
              <p:cNvPr id="63" name="Elbow Connector 94">
                <a:extLst>
                  <a:ext uri="{FF2B5EF4-FFF2-40B4-BE49-F238E27FC236}">
                    <a16:creationId xmlns:a16="http://schemas.microsoft.com/office/drawing/2014/main" id="{A706E030-4EA3-47EF-972C-247DA747AED5}"/>
                  </a:ext>
                </a:extLst>
              </p:cNvPr>
              <p:cNvCxnSpPr/>
              <p:nvPr/>
            </p:nvCxnSpPr>
            <p:spPr bwMode="auto">
              <a:xfrm rot="5400000">
                <a:off x="4946052" y="1592878"/>
                <a:ext cx="494411" cy="1121018"/>
              </a:xfrm>
              <a:prstGeom prst="bent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triangle" w="lg" len="med"/>
                <a:tailEnd type="triangle" w="lg" len="med"/>
              </a:ln>
              <a:effectLst/>
            </p:spPr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B62110F-9243-4751-95CC-9935E4B31954}"/>
                </a:ext>
              </a:extLst>
            </p:cNvPr>
            <p:cNvGrpSpPr/>
            <p:nvPr/>
          </p:nvGrpSpPr>
          <p:grpSpPr>
            <a:xfrm>
              <a:off x="3109655" y="2048317"/>
              <a:ext cx="4765751" cy="3329973"/>
              <a:chOff x="3038969" y="1469569"/>
              <a:chExt cx="4765751" cy="3329973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93E7ADD-3881-4E58-99DE-556CFF5393A5}"/>
                  </a:ext>
                </a:extLst>
              </p:cNvPr>
              <p:cNvSpPr/>
              <p:nvPr/>
            </p:nvSpPr>
            <p:spPr bwMode="auto">
              <a:xfrm>
                <a:off x="3057525" y="1469569"/>
                <a:ext cx="4677836" cy="307385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hangingPunct="1">
                  <a:lnSpc>
                    <a:spcPct val="27000"/>
                  </a:lnSpc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19" name="Rounded Rectangle 3">
                <a:extLst>
                  <a:ext uri="{FF2B5EF4-FFF2-40B4-BE49-F238E27FC236}">
                    <a16:creationId xmlns:a16="http://schemas.microsoft.com/office/drawing/2014/main" id="{6AA14958-D35A-4AFF-BC2C-22FB07BF38CE}"/>
                  </a:ext>
                </a:extLst>
              </p:cNvPr>
              <p:cNvSpPr/>
              <p:nvPr/>
            </p:nvSpPr>
            <p:spPr bwMode="auto">
              <a:xfrm>
                <a:off x="4128128" y="1600200"/>
                <a:ext cx="1056224" cy="266647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Application</a:t>
                </a:r>
              </a:p>
            </p:txBody>
          </p:sp>
          <p:sp>
            <p:nvSpPr>
              <p:cNvPr id="20" name="Rounded Rectangle 4">
                <a:extLst>
                  <a:ext uri="{FF2B5EF4-FFF2-40B4-BE49-F238E27FC236}">
                    <a16:creationId xmlns:a16="http://schemas.microsoft.com/office/drawing/2014/main" id="{53E90E11-C177-4E3F-824B-915B5E08A65E}"/>
                  </a:ext>
                </a:extLst>
              </p:cNvPr>
              <p:cNvSpPr/>
              <p:nvPr/>
            </p:nvSpPr>
            <p:spPr bwMode="auto">
              <a:xfrm>
                <a:off x="4128128" y="2406490"/>
                <a:ext cx="1002503" cy="317635"/>
              </a:xfrm>
              <a:prstGeom prst="round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Transport</a:t>
                </a:r>
              </a:p>
            </p:txBody>
          </p:sp>
          <p:sp>
            <p:nvSpPr>
              <p:cNvPr id="21" name="Rounded Rectangle 5">
                <a:extLst>
                  <a:ext uri="{FF2B5EF4-FFF2-40B4-BE49-F238E27FC236}">
                    <a16:creationId xmlns:a16="http://schemas.microsoft.com/office/drawing/2014/main" id="{EF51F514-C430-4445-BDF3-889C9ABFC9C3}"/>
                  </a:ext>
                </a:extLst>
              </p:cNvPr>
              <p:cNvSpPr/>
              <p:nvPr/>
            </p:nvSpPr>
            <p:spPr bwMode="auto">
              <a:xfrm>
                <a:off x="4128128" y="2868717"/>
                <a:ext cx="1016061" cy="321931"/>
              </a:xfrm>
              <a:prstGeom prst="round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Network</a:t>
                </a:r>
              </a:p>
            </p:txBody>
          </p:sp>
          <p:sp>
            <p:nvSpPr>
              <p:cNvPr id="22" name="Rounded Rectangle 6">
                <a:extLst>
                  <a:ext uri="{FF2B5EF4-FFF2-40B4-BE49-F238E27FC236}">
                    <a16:creationId xmlns:a16="http://schemas.microsoft.com/office/drawing/2014/main" id="{9E8B6593-FEF2-43BD-B7C1-F7C3A34F77D3}"/>
                  </a:ext>
                </a:extLst>
              </p:cNvPr>
              <p:cNvSpPr/>
              <p:nvPr/>
            </p:nvSpPr>
            <p:spPr bwMode="auto">
              <a:xfrm>
                <a:off x="4128128" y="3709475"/>
                <a:ext cx="1016062" cy="275312"/>
              </a:xfrm>
              <a:prstGeom prst="roundRect">
                <a:avLst/>
              </a:prstGeom>
              <a:solidFill>
                <a:srgbClr val="F8B30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MAC</a:t>
                </a:r>
              </a:p>
            </p:txBody>
          </p:sp>
          <p:sp>
            <p:nvSpPr>
              <p:cNvPr id="23" name="Rounded Rectangle 7">
                <a:extLst>
                  <a:ext uri="{FF2B5EF4-FFF2-40B4-BE49-F238E27FC236}">
                    <a16:creationId xmlns:a16="http://schemas.microsoft.com/office/drawing/2014/main" id="{3393DC9F-856F-4791-A889-A959FAE3F774}"/>
                  </a:ext>
                </a:extLst>
              </p:cNvPr>
              <p:cNvSpPr/>
              <p:nvPr/>
            </p:nvSpPr>
            <p:spPr bwMode="auto">
              <a:xfrm>
                <a:off x="4128126" y="4096455"/>
                <a:ext cx="1016063" cy="314847"/>
              </a:xfrm>
              <a:prstGeom prst="roundRect">
                <a:avLst/>
              </a:prstGeom>
              <a:solidFill>
                <a:srgbClr val="FF5757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Phy</a:t>
                </a:r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/Channel</a:t>
                </a:r>
              </a:p>
            </p:txBody>
          </p:sp>
          <p:sp>
            <p:nvSpPr>
              <p:cNvPr id="24" name="Left Brace 23">
                <a:extLst>
                  <a:ext uri="{FF2B5EF4-FFF2-40B4-BE49-F238E27FC236}">
                    <a16:creationId xmlns:a16="http://schemas.microsoft.com/office/drawing/2014/main" id="{0DAA5C12-C7B8-421A-B771-42C980A108B4}"/>
                  </a:ext>
                </a:extLst>
              </p:cNvPr>
              <p:cNvSpPr/>
              <p:nvPr/>
            </p:nvSpPr>
            <p:spPr bwMode="auto">
              <a:xfrm>
                <a:off x="3739718" y="1579137"/>
                <a:ext cx="319988" cy="2834135"/>
              </a:xfrm>
              <a:prstGeom prst="leftBrace">
                <a:avLst>
                  <a:gd name="adj1" fmla="val 8333"/>
                  <a:gd name="adj2" fmla="val 5082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lnSpc>
                    <a:spcPct val="27000"/>
                  </a:lnSpc>
                </a:pPr>
                <a:endParaRPr lang="en-US" sz="1200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99E6BC9-B9CA-405D-8CF1-207C628DC41B}"/>
                  </a:ext>
                </a:extLst>
              </p:cNvPr>
              <p:cNvSpPr txBox="1"/>
              <p:nvPr/>
            </p:nvSpPr>
            <p:spPr>
              <a:xfrm>
                <a:off x="3038969" y="2391997"/>
                <a:ext cx="1174259" cy="806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4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Native ns-3</a:t>
                </a:r>
              </a:p>
              <a:p>
                <a:pPr defTabSz="457200"/>
                <a:r>
                  <a:rPr lang="en-US" sz="14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models of</a:t>
                </a:r>
              </a:p>
              <a:p>
                <a:pPr defTabSz="457200"/>
                <a:r>
                  <a:rPr lang="en-US" sz="14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 layers</a:t>
                </a:r>
              </a:p>
            </p:txBody>
          </p:sp>
          <p:sp>
            <p:nvSpPr>
              <p:cNvPr id="26" name="Rounded Rectangle 13">
                <a:extLst>
                  <a:ext uri="{FF2B5EF4-FFF2-40B4-BE49-F238E27FC236}">
                    <a16:creationId xmlns:a16="http://schemas.microsoft.com/office/drawing/2014/main" id="{876DAD8D-EBBD-47B1-A652-C3B514D464D3}"/>
                  </a:ext>
                </a:extLst>
              </p:cNvPr>
              <p:cNvSpPr/>
              <p:nvPr/>
            </p:nvSpPr>
            <p:spPr bwMode="auto">
              <a:xfrm>
                <a:off x="5269675" y="2407680"/>
                <a:ext cx="974886" cy="782252"/>
              </a:xfrm>
              <a:prstGeom prst="round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Linux</a:t>
                </a:r>
              </a:p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stack</a:t>
                </a:r>
              </a:p>
            </p:txBody>
          </p:sp>
          <p:sp>
            <p:nvSpPr>
              <p:cNvPr id="27" name="Left Brace 26">
                <a:extLst>
                  <a:ext uri="{FF2B5EF4-FFF2-40B4-BE49-F238E27FC236}">
                    <a16:creationId xmlns:a16="http://schemas.microsoft.com/office/drawing/2014/main" id="{76577404-ED7D-4702-B8B3-99D46C698F0A}"/>
                  </a:ext>
                </a:extLst>
              </p:cNvPr>
              <p:cNvSpPr/>
              <p:nvPr/>
            </p:nvSpPr>
            <p:spPr bwMode="auto">
              <a:xfrm flipH="1">
                <a:off x="6338631" y="1574788"/>
                <a:ext cx="163245" cy="325769"/>
              </a:xfrm>
              <a:prstGeom prst="lef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lnSpc>
                    <a:spcPct val="27000"/>
                  </a:lnSpc>
                </a:pPr>
                <a:endParaRPr lang="en-US" sz="1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498D7D0-DDB2-4208-8446-B0E3B33F70E3}"/>
                  </a:ext>
                </a:extLst>
              </p:cNvPr>
              <p:cNvSpPr txBox="1"/>
              <p:nvPr/>
            </p:nvSpPr>
            <p:spPr>
              <a:xfrm>
                <a:off x="6558395" y="1544101"/>
                <a:ext cx="1121929" cy="6048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 applications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via Direct Code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Execution</a:t>
                </a:r>
              </a:p>
            </p:txBody>
          </p:sp>
          <p:pic>
            <p:nvPicPr>
              <p:cNvPr id="29" name="Picture 9">
                <a:extLst>
                  <a:ext uri="{FF2B5EF4-FFF2-40B4-BE49-F238E27FC236}">
                    <a16:creationId xmlns:a16="http://schemas.microsoft.com/office/drawing/2014/main" id="{4640B0EB-6E66-426C-A3DB-3427385D3C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3274" y="3752336"/>
                <a:ext cx="1131615" cy="681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Left Brace 29">
                <a:extLst>
                  <a:ext uri="{FF2B5EF4-FFF2-40B4-BE49-F238E27FC236}">
                    <a16:creationId xmlns:a16="http://schemas.microsoft.com/office/drawing/2014/main" id="{DE1CBBA4-1906-41C8-8B31-8BA48F74BDD1}"/>
                  </a:ext>
                </a:extLst>
              </p:cNvPr>
              <p:cNvSpPr/>
              <p:nvPr/>
            </p:nvSpPr>
            <p:spPr bwMode="auto">
              <a:xfrm flipH="1">
                <a:off x="6321153" y="3672159"/>
                <a:ext cx="193240" cy="770179"/>
              </a:xfrm>
              <a:prstGeom prst="lef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lnSpc>
                    <a:spcPct val="27000"/>
                  </a:lnSpc>
                </a:pPr>
                <a:endParaRPr lang="en-US" sz="1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Left Brace 30">
                <a:extLst>
                  <a:ext uri="{FF2B5EF4-FFF2-40B4-BE49-F238E27FC236}">
                    <a16:creationId xmlns:a16="http://schemas.microsoft.com/office/drawing/2014/main" id="{00DF301E-C50B-43FB-A766-CD8605C978FA}"/>
                  </a:ext>
                </a:extLst>
              </p:cNvPr>
              <p:cNvSpPr/>
              <p:nvPr/>
            </p:nvSpPr>
            <p:spPr bwMode="auto">
              <a:xfrm flipH="1">
                <a:off x="6308689" y="2429233"/>
                <a:ext cx="193187" cy="699234"/>
              </a:xfrm>
              <a:prstGeom prst="lef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lnSpc>
                    <a:spcPct val="27000"/>
                  </a:lnSpc>
                </a:pPr>
                <a:endParaRPr lang="en-US" sz="1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D7D1D9-47A2-46E0-B382-2809C733DA1D}"/>
                  </a:ext>
                </a:extLst>
              </p:cNvPr>
              <p:cNvSpPr txBox="1"/>
              <p:nvPr/>
            </p:nvSpPr>
            <p:spPr>
              <a:xfrm>
                <a:off x="6525804" y="2366909"/>
                <a:ext cx="1278916" cy="9072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2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run Linux</a:t>
                </a:r>
              </a:p>
              <a:p>
                <a:pPr defTabSz="457200"/>
                <a:r>
                  <a:rPr lang="en-US" sz="12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kernel code</a:t>
                </a:r>
              </a:p>
              <a:p>
                <a:pPr defTabSz="457200"/>
                <a:r>
                  <a:rPr lang="en-US" sz="12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via Direct</a:t>
                </a:r>
              </a:p>
              <a:p>
                <a:pPr defTabSz="457200"/>
                <a:r>
                  <a:rPr lang="en-US" sz="12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Code Execution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CF629A2-FDA9-42BC-969C-DFD610AEBEA6}"/>
                  </a:ext>
                </a:extLst>
              </p:cNvPr>
              <p:cNvSpPr txBox="1"/>
              <p:nvPr/>
            </p:nvSpPr>
            <p:spPr>
              <a:xfrm>
                <a:off x="6492428" y="3690665"/>
                <a:ext cx="1242933" cy="1108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2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packets can</a:t>
                </a:r>
              </a:p>
              <a:p>
                <a:pPr defTabSz="457200"/>
                <a:r>
                  <a:rPr lang="en-US" sz="12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sent out over real NICs (</a:t>
                </a:r>
                <a:r>
                  <a:rPr lang="en-US" sz="1200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realtime</a:t>
                </a:r>
                <a:endParaRPr lang="en-US" sz="1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457200"/>
                <a:r>
                  <a:rPr lang="en-US" sz="12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scheduler)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D5030FC-3392-41F8-87E2-C26452256FA2}"/>
                  </a:ext>
                </a:extLst>
              </p:cNvPr>
              <p:cNvSpPr txBox="1"/>
              <p:nvPr/>
            </p:nvSpPr>
            <p:spPr>
              <a:xfrm>
                <a:off x="5807178" y="3179458"/>
                <a:ext cx="1314570" cy="504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modular</a:t>
                </a:r>
              </a:p>
              <a:p>
                <a:pPr defTabSz="457200"/>
                <a:r>
                  <a:rPr lang="en-US" sz="1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interconnections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56A8985-7F38-45E7-9985-CF48AAABC0BC}"/>
                  </a:ext>
                </a:extLst>
              </p:cNvPr>
              <p:cNvSpPr txBox="1"/>
              <p:nvPr/>
            </p:nvSpPr>
            <p:spPr>
              <a:xfrm>
                <a:off x="5807178" y="1916578"/>
                <a:ext cx="1314570" cy="504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modular</a:t>
                </a:r>
              </a:p>
              <a:p>
                <a:pPr defTabSz="457200"/>
                <a:r>
                  <a:rPr lang="en-US" sz="1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interconnections</a:t>
                </a:r>
              </a:p>
            </p:txBody>
          </p:sp>
          <p:sp>
            <p:nvSpPr>
              <p:cNvPr id="36" name="Rounded Rectangle 34">
                <a:extLst>
                  <a:ext uri="{FF2B5EF4-FFF2-40B4-BE49-F238E27FC236}">
                    <a16:creationId xmlns:a16="http://schemas.microsoft.com/office/drawing/2014/main" id="{0856960A-A690-42A8-91D0-C441F09555F0}"/>
                  </a:ext>
                </a:extLst>
              </p:cNvPr>
              <p:cNvSpPr/>
              <p:nvPr/>
            </p:nvSpPr>
            <p:spPr bwMode="auto">
              <a:xfrm>
                <a:off x="5269675" y="1601775"/>
                <a:ext cx="1035538" cy="280155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Application</a:t>
                </a:r>
              </a:p>
            </p:txBody>
          </p:sp>
          <p:cxnSp>
            <p:nvCxnSpPr>
              <p:cNvPr id="37" name="Elbow Connector 38">
                <a:extLst>
                  <a:ext uri="{FF2B5EF4-FFF2-40B4-BE49-F238E27FC236}">
                    <a16:creationId xmlns:a16="http://schemas.microsoft.com/office/drawing/2014/main" id="{649D0822-A92B-47AC-9B91-FCC5E08D5D20}"/>
                  </a:ext>
                </a:extLst>
              </p:cNvPr>
              <p:cNvCxnSpPr/>
              <p:nvPr/>
            </p:nvCxnSpPr>
            <p:spPr bwMode="auto">
              <a:xfrm rot="16200000" flipH="1">
                <a:off x="4946053" y="2882527"/>
                <a:ext cx="494411" cy="1121018"/>
              </a:xfrm>
              <a:prstGeom prst="bent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triangle" w="lg" len="med"/>
                <a:tailEnd type="triangle" w="lg" len="med"/>
              </a:ln>
              <a:effectLst/>
            </p:spPr>
          </p:cxnSp>
          <p:cxnSp>
            <p:nvCxnSpPr>
              <p:cNvPr id="38" name="Elbow Connector 39">
                <a:extLst>
                  <a:ext uri="{FF2B5EF4-FFF2-40B4-BE49-F238E27FC236}">
                    <a16:creationId xmlns:a16="http://schemas.microsoft.com/office/drawing/2014/main" id="{82F0328D-ECAA-4D42-83E8-0932A69BC52A}"/>
                  </a:ext>
                </a:extLst>
              </p:cNvPr>
              <p:cNvCxnSpPr/>
              <p:nvPr/>
            </p:nvCxnSpPr>
            <p:spPr bwMode="auto">
              <a:xfrm rot="5400000">
                <a:off x="4946053" y="2881978"/>
                <a:ext cx="494411" cy="1121018"/>
              </a:xfrm>
              <a:prstGeom prst="bent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triangle" w="lg" len="med"/>
                <a:tailEnd type="triangle" w="lg" len="med"/>
              </a:ln>
              <a:effectLst/>
            </p:spPr>
          </p:cxnSp>
          <p:cxnSp>
            <p:nvCxnSpPr>
              <p:cNvPr id="39" name="Elbow Connector 44">
                <a:extLst>
                  <a:ext uri="{FF2B5EF4-FFF2-40B4-BE49-F238E27FC236}">
                    <a16:creationId xmlns:a16="http://schemas.microsoft.com/office/drawing/2014/main" id="{E40CF3BC-64E0-42E6-AADB-918A40E836CA}"/>
                  </a:ext>
                </a:extLst>
              </p:cNvPr>
              <p:cNvCxnSpPr/>
              <p:nvPr/>
            </p:nvCxnSpPr>
            <p:spPr bwMode="auto">
              <a:xfrm rot="16200000" flipH="1">
                <a:off x="4946052" y="1593427"/>
                <a:ext cx="494411" cy="1121018"/>
              </a:xfrm>
              <a:prstGeom prst="bent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triangle" w="lg" len="med"/>
                <a:tailEnd type="triangle" w="lg" len="med"/>
              </a:ln>
              <a:effectLst/>
            </p:spPr>
          </p:cxnSp>
          <p:cxnSp>
            <p:nvCxnSpPr>
              <p:cNvPr id="40" name="Elbow Connector 45">
                <a:extLst>
                  <a:ext uri="{FF2B5EF4-FFF2-40B4-BE49-F238E27FC236}">
                    <a16:creationId xmlns:a16="http://schemas.microsoft.com/office/drawing/2014/main" id="{172F9470-6113-426A-AD57-A1EA8E4A5E98}"/>
                  </a:ext>
                </a:extLst>
              </p:cNvPr>
              <p:cNvCxnSpPr/>
              <p:nvPr/>
            </p:nvCxnSpPr>
            <p:spPr bwMode="auto">
              <a:xfrm rot="5400000">
                <a:off x="4946052" y="1592878"/>
                <a:ext cx="494411" cy="1121018"/>
              </a:xfrm>
              <a:prstGeom prst="bent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triangle" w="lg" len="med"/>
                <a:tailEnd type="triangle" w="lg" len="med"/>
              </a:ln>
              <a:effectLst/>
            </p:spPr>
          </p:cxn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F2A76B0-41D5-482D-8253-E20FE9AB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342" y="3666118"/>
              <a:ext cx="1111463" cy="76214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D31D874-462F-4DAC-9E0B-A6DF97614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91" y="2990909"/>
              <a:ext cx="1162212" cy="72400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11605C-CF58-4132-BE26-2E9AA1BB3BDB}"/>
                </a:ext>
              </a:extLst>
            </p:cNvPr>
            <p:cNvSpPr txBox="1"/>
            <p:nvPr/>
          </p:nvSpPr>
          <p:spPr>
            <a:xfrm>
              <a:off x="9073007" y="2515570"/>
              <a:ext cx="1360286" cy="1276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Alternatively,</a:t>
              </a:r>
            </a:p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scenarios can be parallelized</a:t>
              </a:r>
            </a:p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across a cluster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2C3AD2D-08D1-4BE9-84C1-68907BABB0C7}"/>
                </a:ext>
              </a:extLst>
            </p:cNvPr>
            <p:cNvCxnSpPr/>
            <p:nvPr/>
          </p:nvCxnSpPr>
          <p:spPr bwMode="auto">
            <a:xfrm flipH="1">
              <a:off x="2151544" y="2180525"/>
              <a:ext cx="897829" cy="63827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Curved Up Arrow 1">
              <a:extLst>
                <a:ext uri="{FF2B5EF4-FFF2-40B4-BE49-F238E27FC236}">
                  <a16:creationId xmlns:a16="http://schemas.microsoft.com/office/drawing/2014/main" id="{184B9546-BF53-4518-80A6-EBB5938A719B}"/>
                </a:ext>
              </a:extLst>
            </p:cNvPr>
            <p:cNvSpPr/>
            <p:nvPr/>
          </p:nvSpPr>
          <p:spPr>
            <a:xfrm>
              <a:off x="8602618" y="4785201"/>
              <a:ext cx="1116302" cy="31612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215610-670C-45D2-A139-B04F8DAC2E4C}"/>
                </a:ext>
              </a:extLst>
            </p:cNvPr>
            <p:cNvSpPr txBox="1"/>
            <p:nvPr/>
          </p:nvSpPr>
          <p:spPr>
            <a:xfrm>
              <a:off x="1478329" y="3976598"/>
              <a:ext cx="1631326" cy="1276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single simulation instance can run on a workstation</a:t>
              </a:r>
            </a:p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 laptop 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BD3257-D6B5-4C6B-8013-B5E8535E90A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5B0223-BEBB-485D-B42B-C319C3443F9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89" name="Slide Number Placeholder 88">
            <a:extLst>
              <a:ext uri="{FF2B5EF4-FFF2-40B4-BE49-F238E27FC236}">
                <a16:creationId xmlns:a16="http://schemas.microsoft.com/office/drawing/2014/main" id="{15A41B97-B58F-46F8-8942-4CCDB383EA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680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6" y="209817"/>
            <a:ext cx="10361084" cy="106521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Software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8731250" cy="4872038"/>
          </a:xfrm>
        </p:spPr>
        <p:txBody>
          <a:bodyPr/>
          <a:lstStyle/>
          <a:p>
            <a:pPr marL="0" indent="0"/>
            <a:r>
              <a:rPr lang="en-US" dirty="0">
                <a:solidFill>
                  <a:srgbClr val="00B0F0"/>
                </a:solidFill>
              </a:rPr>
              <a:t>Key differences from other network simulators- </a:t>
            </a:r>
            <a:endParaRPr lang="en-US" dirty="0"/>
          </a:p>
          <a:p>
            <a:pPr marL="0" indent="0"/>
            <a:r>
              <a:rPr lang="en-US" dirty="0"/>
              <a:t>1) Command-line, Unix orientation</a:t>
            </a:r>
          </a:p>
          <a:p>
            <a:pPr lvl="1"/>
            <a:r>
              <a:rPr lang="en-US" dirty="0"/>
              <a:t>vs. Integrated Development Environment (IDE)</a:t>
            </a:r>
          </a:p>
          <a:p>
            <a:pPr marL="82550" indent="0"/>
            <a:r>
              <a:rPr lang="en-US" dirty="0"/>
              <a:t>2) Simulations and models written directly in C++ &amp; Python</a:t>
            </a:r>
          </a:p>
          <a:p>
            <a:pPr marL="939800" lvl="1" indent="-457200"/>
            <a:r>
              <a:rPr lang="en-US" dirty="0"/>
              <a:t>vs. a domain-specific simulation language</a:t>
            </a:r>
          </a:p>
          <a:p>
            <a:pPr marL="82550" indent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C7A59-CBBB-41CA-A2A7-8F7F33BB3C2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81E9C-F480-41CF-B360-F02EA681C74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32EDA-E389-4434-966D-EFE9056A8D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026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858129"/>
            <a:ext cx="8458200" cy="609600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ns-3: Software Overview</a:t>
            </a:r>
            <a:endParaRPr lang="en-US" alt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2AC871D-9CE0-4829-B290-24CD5B94D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400" y="1600200"/>
            <a:ext cx="9713384" cy="381000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/>
              <a:t>models written in C++</a:t>
            </a:r>
          </a:p>
          <a:p>
            <a:pPr lvl="1"/>
            <a:r>
              <a:rPr lang="en-US" sz="2400" dirty="0"/>
              <a:t>- makes use of a collection of C++ design patterns and enhancements with applicability to network simulation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/>
              <a:t>ns-3 build system generates C++ libraries and Python modules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/>
              <a:t>simulation programs written in C++ or Python</a:t>
            </a:r>
          </a:p>
          <a:p>
            <a:pPr algn="l"/>
            <a:r>
              <a:rPr lang="en-US" sz="2400" dirty="0"/>
              <a:t>      - </a:t>
            </a:r>
            <a:r>
              <a:rPr lang="en-US" sz="2400" b="0" dirty="0"/>
              <a:t>programs can link to other C++ libraries or Python modules as needed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E52DC3EA-28B1-B14F-BC96-1E71742F2773}"/>
              </a:ext>
            </a:extLst>
          </p:cNvPr>
          <p:cNvSpPr/>
          <p:nvPr/>
        </p:nvSpPr>
        <p:spPr bwMode="auto">
          <a:xfrm>
            <a:off x="5791200" y="2819400"/>
            <a:ext cx="7620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endParaRPr lang="en-US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6C9E2D6E-0664-A44C-B7F2-FF8758E364AB}"/>
              </a:ext>
            </a:extLst>
          </p:cNvPr>
          <p:cNvSpPr/>
          <p:nvPr/>
        </p:nvSpPr>
        <p:spPr bwMode="auto">
          <a:xfrm>
            <a:off x="5763904" y="3733800"/>
            <a:ext cx="7620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endParaRPr lang="en-US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983A38-FA28-47B9-8376-CA7633DD9E3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F2B0B-330C-4BD4-8D38-19F307E5C47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38C10-EDF3-46E4-A65E-112FABD8F9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089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10"/>
            <a:ext cx="10361084" cy="106521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Software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levels of ns-3 software and libraries</a:t>
            </a:r>
          </a:p>
        </p:txBody>
      </p:sp>
      <p:sp>
        <p:nvSpPr>
          <p:cNvPr id="6" name="Flowchart: Alternate Process 5"/>
          <p:cNvSpPr/>
          <p:nvPr/>
        </p:nvSpPr>
        <p:spPr bwMode="auto">
          <a:xfrm>
            <a:off x="83820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lnSpc>
                <a:spcPct val="31000"/>
              </a:lnSpc>
            </a:pPr>
            <a:endParaRPr lang="en-US" sz="180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6800" y="2895600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ns-3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54864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lnSpc>
                <a:spcPct val="31000"/>
              </a:lnSpc>
            </a:pPr>
            <a:endParaRPr lang="en-US" sz="180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2895600"/>
            <a:ext cx="1311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Click routing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 bwMode="auto">
          <a:xfrm>
            <a:off x="22860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lnSpc>
                <a:spcPct val="31000"/>
              </a:lnSpc>
            </a:pPr>
            <a:endParaRPr lang="en-US" sz="1800"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2895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Netanim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 bwMode="auto">
          <a:xfrm>
            <a:off x="38862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lnSpc>
                <a:spcPct val="31000"/>
              </a:lnSpc>
            </a:pPr>
            <a:endParaRPr lang="en-US" sz="1800"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2895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pybindgen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086600" y="3048000"/>
            <a:ext cx="762000" cy="152400"/>
            <a:chOff x="5562600" y="3048000"/>
            <a:chExt cx="762000" cy="152400"/>
          </a:xfrm>
        </p:grpSpPr>
        <p:sp>
          <p:nvSpPr>
            <p:cNvPr id="17" name="Oval 16"/>
            <p:cNvSpPr/>
            <p:nvPr/>
          </p:nvSpPr>
          <p:spPr bwMode="auto">
            <a:xfrm>
              <a:off x="55626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eaLnBrk="1" hangingPunct="1">
                <a:lnSpc>
                  <a:spcPct val="27000"/>
                </a:lnSpc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8674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eaLnBrk="1" hangingPunct="1">
                <a:lnSpc>
                  <a:spcPct val="27000"/>
                </a:lnSpc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1722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eaLnBrk="1" hangingPunct="1">
                <a:lnSpc>
                  <a:spcPct val="27000"/>
                </a:lnSpc>
              </a:pPr>
              <a:endParaRPr lang="en-US" sz="1800">
                <a:latin typeface="Arial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172201" y="4252912"/>
            <a:ext cx="3944275" cy="1171576"/>
            <a:chOff x="4648200" y="4252912"/>
            <a:chExt cx="3944275" cy="1171576"/>
          </a:xfrm>
        </p:grpSpPr>
        <p:grpSp>
          <p:nvGrpSpPr>
            <p:cNvPr id="22" name="Group 21"/>
            <p:cNvGrpSpPr/>
            <p:nvPr/>
          </p:nvGrpSpPr>
          <p:grpSpPr>
            <a:xfrm>
              <a:off x="4648200" y="4953000"/>
              <a:ext cx="838200" cy="471488"/>
              <a:chOff x="4724400" y="4191000"/>
              <a:chExt cx="838200" cy="471488"/>
            </a:xfrm>
          </p:grpSpPr>
          <p:sp>
            <p:nvSpPr>
              <p:cNvPr id="20" name="Flowchart: Alternate Process 19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hangingPunct="1">
                  <a:lnSpc>
                    <a:spcPct val="31000"/>
                  </a:lnSpc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724400" y="4267200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648200" y="4267200"/>
              <a:ext cx="838200" cy="471488"/>
              <a:chOff x="4724400" y="4191000"/>
              <a:chExt cx="838200" cy="471488"/>
            </a:xfrm>
          </p:grpSpPr>
          <p:sp>
            <p:nvSpPr>
              <p:cNvPr id="24" name="Flowchart: Alternate Process 23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hangingPunct="1">
                  <a:lnSpc>
                    <a:spcPct val="31000"/>
                  </a:lnSpc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724400" y="4267200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715000" y="4267200"/>
              <a:ext cx="838200" cy="471488"/>
              <a:chOff x="4724400" y="4191000"/>
              <a:chExt cx="838200" cy="471488"/>
            </a:xfrm>
          </p:grpSpPr>
          <p:sp>
            <p:nvSpPr>
              <p:cNvPr id="27" name="Flowchart: Alternate Process 26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hangingPunct="1">
                  <a:lnSpc>
                    <a:spcPct val="31000"/>
                  </a:lnSpc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724400" y="4267200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715000" y="4953000"/>
              <a:ext cx="838200" cy="471488"/>
              <a:chOff x="4724400" y="4191000"/>
              <a:chExt cx="838200" cy="471488"/>
            </a:xfrm>
          </p:grpSpPr>
          <p:sp>
            <p:nvSpPr>
              <p:cNvPr id="30" name="Flowchart: Alternate Process 29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hangingPunct="1">
                  <a:lnSpc>
                    <a:spcPct val="31000"/>
                  </a:lnSpc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724400" y="4267200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Oval 31"/>
            <p:cNvSpPr/>
            <p:nvPr/>
          </p:nvSpPr>
          <p:spPr bwMode="auto">
            <a:xfrm>
              <a:off x="67818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eaLnBrk="1" hangingPunct="1">
                <a:lnSpc>
                  <a:spcPct val="27000"/>
                </a:lnSpc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0866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eaLnBrk="1" hangingPunct="1">
                <a:lnSpc>
                  <a:spcPct val="27000"/>
                </a:lnSpc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73914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eaLnBrk="1" hangingPunct="1">
                <a:lnSpc>
                  <a:spcPct val="27000"/>
                </a:lnSpc>
              </a:pPr>
              <a:endParaRPr lang="en-US" sz="1800">
                <a:latin typeface="Arial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7754275" y="4252912"/>
              <a:ext cx="838200" cy="471488"/>
              <a:chOff x="4724400" y="4191000"/>
              <a:chExt cx="838200" cy="471488"/>
            </a:xfrm>
          </p:grpSpPr>
          <p:sp>
            <p:nvSpPr>
              <p:cNvPr id="36" name="Flowchart: Alternate Process 35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hangingPunct="1">
                  <a:lnSpc>
                    <a:spcPct val="31000"/>
                  </a:lnSpc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724400" y="4267200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754275" y="4938712"/>
              <a:ext cx="838200" cy="471488"/>
              <a:chOff x="4724400" y="4191000"/>
              <a:chExt cx="838200" cy="471488"/>
            </a:xfrm>
          </p:grpSpPr>
          <p:sp>
            <p:nvSpPr>
              <p:cNvPr id="39" name="Flowchart: Alternate Process 38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hangingPunct="1">
                  <a:lnSpc>
                    <a:spcPct val="31000"/>
                  </a:lnSpc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724400" y="4267200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 bwMode="auto">
          <a:xfrm flipH="1">
            <a:off x="6172200" y="3352800"/>
            <a:ext cx="2057400" cy="7620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9601200" y="3429000"/>
            <a:ext cx="457200" cy="6858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1615075" y="1459468"/>
            <a:ext cx="8654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1) Several supporting libraries, not system-installed, can be used in parallel to ns-3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33600" y="426720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6600"/>
                </a:solidFill>
              </a:rPr>
              <a:t>2) ns-3 modules exist</a:t>
            </a:r>
          </a:p>
          <a:p>
            <a:r>
              <a:rPr lang="en-US" sz="1800" b="1" dirty="0">
                <a:solidFill>
                  <a:srgbClr val="006600"/>
                </a:solidFill>
              </a:rPr>
              <a:t>within the ns-3 directory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4B674-93B4-408F-91CB-8B0468ECD14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B357E-2582-4470-995C-C233BCF10AF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F2DAC4A-2920-4046-8A1E-E17A956588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952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32C74E-F927-44FF-BADE-1063AFACD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076" y="1070770"/>
            <a:ext cx="8496925" cy="235823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302184-AE4A-4A83-891E-B6B7E77CEAEC}"/>
              </a:ext>
            </a:extLst>
          </p:cNvPr>
          <p:cNvSpPr txBox="1">
            <a:spLocks/>
          </p:cNvSpPr>
          <p:nvPr/>
        </p:nvSpPr>
        <p:spPr bwMode="auto">
          <a:xfrm>
            <a:off x="1638300" y="3429001"/>
            <a:ext cx="8915400" cy="320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ns-3 programs: C++ executables that link the needed shared libraries (or Python programs that import the needed modules) </a:t>
            </a:r>
          </a:p>
          <a:p>
            <a:pPr algn="l"/>
            <a:r>
              <a:rPr lang="en-US" sz="2800" dirty="0"/>
              <a:t> ns-3 build tool '</a:t>
            </a:r>
            <a:r>
              <a:rPr lang="en-US" sz="2800" dirty="0" err="1"/>
              <a:t>waf</a:t>
            </a:r>
            <a:r>
              <a:rPr lang="en-US" sz="2800" dirty="0"/>
              <a:t>’ used to run programs</a:t>
            </a:r>
          </a:p>
          <a:p>
            <a:r>
              <a:rPr lang="en-US" sz="2800" dirty="0"/>
              <a:t>   - </a:t>
            </a:r>
            <a:r>
              <a:rPr lang="en-US" sz="2800" dirty="0" err="1"/>
              <a:t>waf</a:t>
            </a:r>
            <a:r>
              <a:rPr lang="en-US" sz="2800" dirty="0"/>
              <a:t> will place headers, object files, libraries, and    	executables in a 'build' directory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E838B-1DAE-4BC5-870F-9B1A79C1020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0A31AE-E471-478B-8E3B-95EA4023BE9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CAA7B9-39FA-4B5A-8DD8-1A64C636C1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649741"/>
            <a:ext cx="8389140" cy="645659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ns-3 Workflow</a:t>
            </a:r>
            <a:endParaRPr lang="en-US" alt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7952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FC2958-C5AA-4E06-9041-F27E3997AEB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B7E748-4032-4DE8-8815-D0A4EF3AA2D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397A9-F166-4CC8-BD41-334E488ED2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A75C46-C73E-45D8-AAF5-FDA3E0D58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003" y="685443"/>
            <a:ext cx="8610997" cy="584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62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685800"/>
            <a:ext cx="8534400" cy="1219200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ns-3 Scenario Simulation: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4FD2BC-BEF2-40CD-A7C8-73F07C949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081" y="1828800"/>
            <a:ext cx="9341839" cy="4343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97ACB-8B6B-49E5-985E-57829969755C}"/>
              </a:ext>
            </a:extLst>
          </p:cNvPr>
          <p:cNvSpPr txBox="1"/>
          <p:nvPr/>
        </p:nvSpPr>
        <p:spPr>
          <a:xfrm>
            <a:off x="3581400" y="6107668"/>
            <a:ext cx="539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TR 36.889 LAA Rel. 13 LTE-LAA/Wi-Fi Coexistence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69EB79-1843-49E1-ABA8-FD245EB0217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8FC41-0AA7-4AA0-8301-9EA57FF0527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83D64-0169-417A-8BA6-D2E2DC0A97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088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14500" y="670767"/>
            <a:ext cx="8534400" cy="1219200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6A682DB-B171-41A5-896F-DFC497DA2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600" y="1905000"/>
            <a:ext cx="8382000" cy="38100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6" name="Title 33">
            <a:extLst>
              <a:ext uri="{FF2B5EF4-FFF2-40B4-BE49-F238E27FC236}">
                <a16:creationId xmlns:a16="http://schemas.microsoft.com/office/drawing/2014/main" id="{1882F0F1-D9FC-440E-A405-446897809EB7}"/>
              </a:ext>
            </a:extLst>
          </p:cNvPr>
          <p:cNvSpPr txBox="1">
            <a:spLocks/>
          </p:cNvSpPr>
          <p:nvPr/>
        </p:nvSpPr>
        <p:spPr bwMode="auto">
          <a:xfrm>
            <a:off x="2209800" y="511175"/>
            <a:ext cx="80010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>
                <a:solidFill>
                  <a:srgbClr val="7030A0"/>
                </a:solidFill>
              </a:rPr>
              <a:t>Discrete-Event Simulation Basics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4D97C30-BA90-434B-BF2C-7AFF8E31C072}"/>
              </a:ext>
            </a:extLst>
          </p:cNvPr>
          <p:cNvSpPr txBox="1">
            <a:spLocks/>
          </p:cNvSpPr>
          <p:nvPr/>
        </p:nvSpPr>
        <p:spPr>
          <a:xfrm>
            <a:off x="1752600" y="2001385"/>
            <a:ext cx="8458200" cy="432321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Simulation time moves in discrete jumps from event to event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C++ functions schedule events to occur at specific simulation times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A simulation scheduler orders the event execution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Simulation::Run() executes a single-threaded event list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Simulation stops at specific time or when events end</a:t>
            </a:r>
          </a:p>
          <a:p>
            <a:endParaRPr lang="en-US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E396E9B-54EB-4B91-8777-3BAB15C2125C}"/>
              </a:ext>
            </a:extLst>
          </p:cNvPr>
          <p:cNvGrpSpPr/>
          <p:nvPr/>
        </p:nvGrpSpPr>
        <p:grpSpPr>
          <a:xfrm>
            <a:off x="2076157" y="4830315"/>
            <a:ext cx="7391400" cy="1496220"/>
            <a:chOff x="889000" y="4478679"/>
            <a:chExt cx="7391400" cy="1496220"/>
          </a:xfrm>
        </p:grpSpPr>
        <p:sp>
          <p:nvSpPr>
            <p:cNvPr id="9" name="Right Arrow 20">
              <a:extLst>
                <a:ext uri="{FF2B5EF4-FFF2-40B4-BE49-F238E27FC236}">
                  <a16:creationId xmlns:a16="http://schemas.microsoft.com/office/drawing/2014/main" id="{919A5877-9949-4A39-AB73-5A25B7B938F7}"/>
                </a:ext>
              </a:extLst>
            </p:cNvPr>
            <p:cNvSpPr/>
            <p:nvPr/>
          </p:nvSpPr>
          <p:spPr bwMode="auto">
            <a:xfrm>
              <a:off x="889000" y="5201785"/>
              <a:ext cx="7391400" cy="458787"/>
            </a:xfrm>
            <a:prstGeom prst="rightArrow">
              <a:avLst/>
            </a:prstGeom>
            <a:solidFill>
              <a:srgbClr val="00B8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1" hangingPunct="1">
                <a:lnSpc>
                  <a:spcPct val="27000"/>
                </a:lnSpc>
                <a:defRPr/>
              </a:pPr>
              <a:endParaRPr lang="en-US" sz="1800" ker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ADBBD8C-EE4E-4F93-8BF8-DDB0CF2AF5C1}"/>
                </a:ext>
              </a:extLst>
            </p:cNvPr>
            <p:cNvCxnSpPr/>
            <p:nvPr/>
          </p:nvCxnSpPr>
          <p:spPr bwMode="auto">
            <a:xfrm flipH="1" flipV="1">
              <a:off x="1393825" y="4478679"/>
              <a:ext cx="285750" cy="793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rgbClr val="DBF5F9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259BAAA-7085-4ACA-841C-C8CCBC2F7D6E}"/>
                </a:ext>
              </a:extLst>
            </p:cNvPr>
            <p:cNvCxnSpPr/>
            <p:nvPr/>
          </p:nvCxnSpPr>
          <p:spPr bwMode="auto">
            <a:xfrm>
              <a:off x="1531937" y="5316878"/>
              <a:ext cx="0" cy="22860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BF0820-87D3-4E34-9699-2AC66C97F574}"/>
                </a:ext>
              </a:extLst>
            </p:cNvPr>
            <p:cNvCxnSpPr/>
            <p:nvPr/>
          </p:nvCxnSpPr>
          <p:spPr bwMode="auto">
            <a:xfrm>
              <a:off x="2108200" y="5316878"/>
              <a:ext cx="0" cy="22860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F5684E5-03E3-4933-B0A7-31B62B8C9F90}"/>
                </a:ext>
              </a:extLst>
            </p:cNvPr>
            <p:cNvCxnSpPr/>
            <p:nvPr/>
          </p:nvCxnSpPr>
          <p:spPr bwMode="auto">
            <a:xfrm>
              <a:off x="2336800" y="5320846"/>
              <a:ext cx="0" cy="22860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92C0C6-EF57-426F-931F-4DC269317D46}"/>
                </a:ext>
              </a:extLst>
            </p:cNvPr>
            <p:cNvCxnSpPr/>
            <p:nvPr/>
          </p:nvCxnSpPr>
          <p:spPr bwMode="auto">
            <a:xfrm>
              <a:off x="3251200" y="5316878"/>
              <a:ext cx="0" cy="22860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EA53EDF-C14A-48F3-94C0-4D1CC9FEAC41}"/>
                </a:ext>
              </a:extLst>
            </p:cNvPr>
            <p:cNvCxnSpPr/>
            <p:nvPr/>
          </p:nvCxnSpPr>
          <p:spPr bwMode="auto">
            <a:xfrm>
              <a:off x="3403600" y="5316878"/>
              <a:ext cx="0" cy="22860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EA85CED-4A78-4F8C-BA0E-D5650B7A349E}"/>
                </a:ext>
              </a:extLst>
            </p:cNvPr>
            <p:cNvCxnSpPr/>
            <p:nvPr/>
          </p:nvCxnSpPr>
          <p:spPr bwMode="auto">
            <a:xfrm flipV="1">
              <a:off x="1531937" y="4666946"/>
              <a:ext cx="0" cy="61262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1607102-52D3-4508-8163-AC8116F5AC38}"/>
                </a:ext>
              </a:extLst>
            </p:cNvPr>
            <p:cNvCxnSpPr/>
            <p:nvPr/>
          </p:nvCxnSpPr>
          <p:spPr bwMode="auto">
            <a:xfrm>
              <a:off x="1815306" y="4685600"/>
              <a:ext cx="302419" cy="63127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99C976E-3E87-471E-854A-90D81CB2334C}"/>
                </a:ext>
              </a:extLst>
            </p:cNvPr>
            <p:cNvCxnSpPr/>
            <p:nvPr/>
          </p:nvCxnSpPr>
          <p:spPr bwMode="auto">
            <a:xfrm>
              <a:off x="1879600" y="4685600"/>
              <a:ext cx="1381124" cy="58935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BFB3AB96-6A50-474C-9BC1-44DCB68D7F4A}"/>
                </a:ext>
              </a:extLst>
            </p:cNvPr>
            <p:cNvSpPr/>
            <p:nvPr/>
          </p:nvSpPr>
          <p:spPr bwMode="auto">
            <a:xfrm>
              <a:off x="1531938" y="5627235"/>
              <a:ext cx="504825" cy="347664"/>
            </a:xfrm>
            <a:custGeom>
              <a:avLst/>
              <a:gdLst>
                <a:gd name="connsiteX0" fmla="*/ 0 w 504825"/>
                <a:gd name="connsiteY0" fmla="*/ 0 h 347664"/>
                <a:gd name="connsiteX1" fmla="*/ 185737 w 504825"/>
                <a:gd name="connsiteY1" fmla="*/ 347662 h 347664"/>
                <a:gd name="connsiteX2" fmla="*/ 504825 w 504825"/>
                <a:gd name="connsiteY2" fmla="*/ 4762 h 34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825" h="347664">
                  <a:moveTo>
                    <a:pt x="0" y="0"/>
                  </a:moveTo>
                  <a:cubicBezTo>
                    <a:pt x="50800" y="173434"/>
                    <a:pt x="101600" y="346868"/>
                    <a:pt x="185737" y="347662"/>
                  </a:cubicBezTo>
                  <a:cubicBezTo>
                    <a:pt x="269874" y="348456"/>
                    <a:pt x="387349" y="176609"/>
                    <a:pt x="504825" y="4762"/>
                  </a:cubicBezTo>
                </a:path>
              </a:pathLst>
            </a:custGeom>
            <a:noFill/>
            <a:ln w="38100" cap="flat" cmpd="sng" algn="ctr">
              <a:solidFill>
                <a:srgbClr val="DBF5F9">
                  <a:lumMod val="50000"/>
                </a:srgb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1" hangingPunct="1">
                <a:lnSpc>
                  <a:spcPct val="27000"/>
                </a:lnSpc>
                <a:defRPr/>
              </a:pPr>
              <a:endParaRPr lang="en-US" sz="1800" ker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6D4910-EA1D-4A1E-9DE4-73E6A6324FA1}"/>
                </a:ext>
              </a:extLst>
            </p:cNvPr>
            <p:cNvSpPr txBox="1"/>
            <p:nvPr/>
          </p:nvSpPr>
          <p:spPr>
            <a:xfrm>
              <a:off x="4230532" y="5206499"/>
              <a:ext cx="1719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Virtual time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D21AA60-D2B9-48A6-A79B-D407BA55F48B}"/>
              </a:ext>
            </a:extLst>
          </p:cNvPr>
          <p:cNvSpPr txBox="1"/>
          <p:nvPr/>
        </p:nvSpPr>
        <p:spPr>
          <a:xfrm>
            <a:off x="2874191" y="4648200"/>
            <a:ext cx="24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Execute a function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(may generate additional events)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DE04A0-9712-477F-AA99-E7D51688CDF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C5A8D-8732-44ED-82BB-793172B112E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A2BCF-3832-4314-AA71-470C56823D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40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Use of ns-3 for simulation of 802.11 systems and coexistence between 802.11 and other systems.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52600" y="685800"/>
            <a:ext cx="8534400" cy="685800"/>
          </a:xfrm>
          <a:ln w="44450">
            <a:noFill/>
          </a:ln>
        </p:spPr>
        <p:txBody>
          <a:bodyPr/>
          <a:lstStyle/>
          <a:p>
            <a:r>
              <a:rPr lang="en-US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ns-3 Modules</a:t>
            </a:r>
            <a:endParaRPr lang="en-US" alt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7160D4-6061-4957-9765-18986E39A92E}"/>
              </a:ext>
            </a:extLst>
          </p:cNvPr>
          <p:cNvGrpSpPr/>
          <p:nvPr/>
        </p:nvGrpSpPr>
        <p:grpSpPr>
          <a:xfrm>
            <a:off x="3633363" y="348745"/>
            <a:ext cx="6940759" cy="5791200"/>
            <a:chOff x="1981200" y="533400"/>
            <a:chExt cx="6940759" cy="57912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F11121B-B031-4083-AD83-FCBAD55D80B2}"/>
                </a:ext>
              </a:extLst>
            </p:cNvPr>
            <p:cNvGrpSpPr/>
            <p:nvPr/>
          </p:nvGrpSpPr>
          <p:grpSpPr>
            <a:xfrm>
              <a:off x="2945765" y="1982837"/>
              <a:ext cx="2693035" cy="2118886"/>
              <a:chOff x="2945765" y="1982837"/>
              <a:chExt cx="2693035" cy="2118886"/>
            </a:xfrm>
          </p:grpSpPr>
          <p:sp>
            <p:nvSpPr>
              <p:cNvPr id="62" name="Flowchart: Alternate Process 10">
                <a:extLst>
                  <a:ext uri="{FF2B5EF4-FFF2-40B4-BE49-F238E27FC236}">
                    <a16:creationId xmlns:a16="http://schemas.microsoft.com/office/drawing/2014/main" id="{92198FEA-20BC-43F0-A78F-343DC9C21B49}"/>
                  </a:ext>
                </a:extLst>
              </p:cNvPr>
              <p:cNvSpPr/>
              <p:nvPr/>
            </p:nvSpPr>
            <p:spPr bwMode="auto">
              <a:xfrm>
                <a:off x="2991655" y="1994694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3" name="Flowchart: Alternate Process 11">
                <a:extLst>
                  <a:ext uri="{FF2B5EF4-FFF2-40B4-BE49-F238E27FC236}">
                    <a16:creationId xmlns:a16="http://schemas.microsoft.com/office/drawing/2014/main" id="{8E4A4370-B624-4201-B643-FF31D0C192D2}"/>
                  </a:ext>
                </a:extLst>
              </p:cNvPr>
              <p:cNvSpPr/>
              <p:nvPr/>
            </p:nvSpPr>
            <p:spPr bwMode="auto">
              <a:xfrm>
                <a:off x="3352800" y="2743200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A27464-4B2E-401B-B969-3598C3C5BD44}"/>
                  </a:ext>
                </a:extLst>
              </p:cNvPr>
              <p:cNvSpPr txBox="1"/>
              <p:nvPr/>
            </p:nvSpPr>
            <p:spPr>
              <a:xfrm>
                <a:off x="2945765" y="2070894"/>
                <a:ext cx="12650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applications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4DEB7F1-53BB-43D7-BA31-C38EED082552}"/>
                  </a:ext>
                </a:extLst>
              </p:cNvPr>
              <p:cNvSpPr txBox="1"/>
              <p:nvPr/>
            </p:nvSpPr>
            <p:spPr>
              <a:xfrm>
                <a:off x="3429000" y="2743200"/>
                <a:ext cx="10070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internet</a:t>
                </a:r>
              </a:p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(</a:t>
                </a:r>
                <a:r>
                  <a:rPr lang="en-US" sz="1600" kern="0" dirty="0" err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IPv4</a:t>
                </a: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/</a:t>
                </a:r>
                <a:r>
                  <a:rPr lang="en-US" sz="1600" kern="0" dirty="0" err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v6</a:t>
                </a: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)</a:t>
                </a:r>
              </a:p>
            </p:txBody>
          </p:sp>
          <p:sp>
            <p:nvSpPr>
              <p:cNvPr id="66" name="Flowchart: Alternate Process 96">
                <a:extLst>
                  <a:ext uri="{FF2B5EF4-FFF2-40B4-BE49-F238E27FC236}">
                    <a16:creationId xmlns:a16="http://schemas.microsoft.com/office/drawing/2014/main" id="{02C1BCC9-BD97-46F1-AF4B-DAD78D293AA6}"/>
                  </a:ext>
                </a:extLst>
              </p:cNvPr>
              <p:cNvSpPr/>
              <p:nvPr/>
            </p:nvSpPr>
            <p:spPr bwMode="auto">
              <a:xfrm>
                <a:off x="4323545" y="1982837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94A1AAF-05EC-41A7-9297-8DBD77FD51C9}"/>
                  </a:ext>
                </a:extLst>
              </p:cNvPr>
              <p:cNvSpPr txBox="1"/>
              <p:nvPr/>
            </p:nvSpPr>
            <p:spPr>
              <a:xfrm>
                <a:off x="4256690" y="2105566"/>
                <a:ext cx="13821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internet-apps</a:t>
                </a:r>
              </a:p>
            </p:txBody>
          </p:sp>
          <p:sp>
            <p:nvSpPr>
              <p:cNvPr id="68" name="Flowchart: Alternate Process 130">
                <a:extLst>
                  <a:ext uri="{FF2B5EF4-FFF2-40B4-BE49-F238E27FC236}">
                    <a16:creationId xmlns:a16="http://schemas.microsoft.com/office/drawing/2014/main" id="{B64FB85A-1B99-4A10-A336-A2AC8A939D47}"/>
                  </a:ext>
                </a:extLst>
              </p:cNvPr>
              <p:cNvSpPr/>
              <p:nvPr/>
            </p:nvSpPr>
            <p:spPr bwMode="auto">
              <a:xfrm>
                <a:off x="3352433" y="3492123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F85B94A-F7BA-428B-88C9-EC3B78BC016A}"/>
                  </a:ext>
                </a:extLst>
              </p:cNvPr>
              <p:cNvSpPr txBox="1"/>
              <p:nvPr/>
            </p:nvSpPr>
            <p:spPr>
              <a:xfrm>
                <a:off x="3293226" y="3612406"/>
                <a:ext cx="13687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traffic-control</a:t>
                </a:r>
              </a:p>
            </p:txBody>
          </p:sp>
        </p:grpSp>
        <p:grpSp>
          <p:nvGrpSpPr>
            <p:cNvPr id="7" name="Group 120">
              <a:extLst>
                <a:ext uri="{FF2B5EF4-FFF2-40B4-BE49-F238E27FC236}">
                  <a16:creationId xmlns:a16="http://schemas.microsoft.com/office/drawing/2014/main" id="{D6BA6B7F-EEF4-4316-8660-0580C36266A7}"/>
                </a:ext>
              </a:extLst>
            </p:cNvPr>
            <p:cNvGrpSpPr/>
            <p:nvPr/>
          </p:nvGrpSpPr>
          <p:grpSpPr>
            <a:xfrm>
              <a:off x="3276600" y="5638800"/>
              <a:ext cx="1219200" cy="609600"/>
              <a:chOff x="3276600" y="5638800"/>
              <a:chExt cx="1219200" cy="609600"/>
            </a:xfrm>
            <a:solidFill>
              <a:srgbClr val="A5C249">
                <a:lumMod val="40000"/>
                <a:lumOff val="60000"/>
              </a:srgbClr>
            </a:solidFill>
          </p:grpSpPr>
          <p:sp>
            <p:nvSpPr>
              <p:cNvPr id="60" name="Flowchart: Alternate Process 4">
                <a:extLst>
                  <a:ext uri="{FF2B5EF4-FFF2-40B4-BE49-F238E27FC236}">
                    <a16:creationId xmlns:a16="http://schemas.microsoft.com/office/drawing/2014/main" id="{5BD6C8D7-D2D6-42A3-ADF1-91828C7AA934}"/>
                  </a:ext>
                </a:extLst>
              </p:cNvPr>
              <p:cNvSpPr/>
              <p:nvPr/>
            </p:nvSpPr>
            <p:spPr bwMode="auto">
              <a:xfrm>
                <a:off x="3276600" y="5638800"/>
                <a:ext cx="1219200" cy="609600"/>
              </a:xfrm>
              <a:prstGeom prst="flowChartAlternateProcess">
                <a:avLst/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E7D236D-CB8B-4A29-8351-2B3E950B4C2A}"/>
                  </a:ext>
                </a:extLst>
              </p:cNvPr>
              <p:cNvSpPr txBox="1"/>
              <p:nvPr/>
            </p:nvSpPr>
            <p:spPr>
              <a:xfrm>
                <a:off x="3581400" y="5715000"/>
                <a:ext cx="583814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core</a:t>
                </a:r>
              </a:p>
            </p:txBody>
          </p:sp>
        </p:grpSp>
        <p:grpSp>
          <p:nvGrpSpPr>
            <p:cNvPr id="8" name="Group 119">
              <a:extLst>
                <a:ext uri="{FF2B5EF4-FFF2-40B4-BE49-F238E27FC236}">
                  <a16:creationId xmlns:a16="http://schemas.microsoft.com/office/drawing/2014/main" id="{9EF2199E-920F-4150-A798-A1877FA10C12}"/>
                </a:ext>
              </a:extLst>
            </p:cNvPr>
            <p:cNvGrpSpPr/>
            <p:nvPr/>
          </p:nvGrpSpPr>
          <p:grpSpPr>
            <a:xfrm>
              <a:off x="3276600" y="4876800"/>
              <a:ext cx="1219200" cy="609600"/>
              <a:chOff x="3276600" y="4876800"/>
              <a:chExt cx="1219200" cy="609600"/>
            </a:xfrm>
            <a:solidFill>
              <a:srgbClr val="A5C249">
                <a:lumMod val="40000"/>
                <a:lumOff val="60000"/>
              </a:srgbClr>
            </a:solidFill>
          </p:grpSpPr>
          <p:sp>
            <p:nvSpPr>
              <p:cNvPr id="58" name="Flowchart: Alternate Process 7">
                <a:extLst>
                  <a:ext uri="{FF2B5EF4-FFF2-40B4-BE49-F238E27FC236}">
                    <a16:creationId xmlns:a16="http://schemas.microsoft.com/office/drawing/2014/main" id="{81A6139C-996A-4CC9-94B1-8FAE8A081CED}"/>
                  </a:ext>
                </a:extLst>
              </p:cNvPr>
              <p:cNvSpPr/>
              <p:nvPr/>
            </p:nvSpPr>
            <p:spPr bwMode="auto">
              <a:xfrm>
                <a:off x="3276600" y="4876800"/>
                <a:ext cx="1219200" cy="609600"/>
              </a:xfrm>
              <a:prstGeom prst="flowChartAlternateProcess">
                <a:avLst/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B5CDDE2-8961-4EC1-85AA-B395289E7131}"/>
                  </a:ext>
                </a:extLst>
              </p:cNvPr>
              <p:cNvSpPr txBox="1"/>
              <p:nvPr/>
            </p:nvSpPr>
            <p:spPr>
              <a:xfrm>
                <a:off x="3429000" y="4995333"/>
                <a:ext cx="902811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network</a:t>
                </a:r>
              </a:p>
            </p:txBody>
          </p:sp>
        </p:grpSp>
        <p:grpSp>
          <p:nvGrpSpPr>
            <p:cNvPr id="9" name="Group 122">
              <a:extLst>
                <a:ext uri="{FF2B5EF4-FFF2-40B4-BE49-F238E27FC236}">
                  <a16:creationId xmlns:a16="http://schemas.microsoft.com/office/drawing/2014/main" id="{DAA9C2AA-6F91-4484-9840-06D3F895B772}"/>
                </a:ext>
              </a:extLst>
            </p:cNvPr>
            <p:cNvGrpSpPr/>
            <p:nvPr/>
          </p:nvGrpSpPr>
          <p:grpSpPr>
            <a:xfrm>
              <a:off x="4800600" y="2743200"/>
              <a:ext cx="1266693" cy="3276600"/>
              <a:chOff x="4800600" y="2743200"/>
              <a:chExt cx="1266693" cy="3276600"/>
            </a:xfrm>
          </p:grpSpPr>
          <p:sp>
            <p:nvSpPr>
              <p:cNvPr id="50" name="Flowchart: Alternate Process 28">
                <a:extLst>
                  <a:ext uri="{FF2B5EF4-FFF2-40B4-BE49-F238E27FC236}">
                    <a16:creationId xmlns:a16="http://schemas.microsoft.com/office/drawing/2014/main" id="{04C6E7A4-E8FD-464C-949D-8FCF56F53314}"/>
                  </a:ext>
                </a:extLst>
              </p:cNvPr>
              <p:cNvSpPr/>
              <p:nvPr/>
            </p:nvSpPr>
            <p:spPr bwMode="auto">
              <a:xfrm>
                <a:off x="4800600" y="5334000"/>
                <a:ext cx="1219200" cy="6858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8A3E33C-43EE-4701-8773-D1822444013D}"/>
                  </a:ext>
                </a:extLst>
              </p:cNvPr>
              <p:cNvSpPr txBox="1"/>
              <p:nvPr/>
            </p:nvSpPr>
            <p:spPr>
              <a:xfrm>
                <a:off x="4800600" y="5486400"/>
                <a:ext cx="12666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propagation</a:t>
                </a:r>
              </a:p>
            </p:txBody>
          </p:sp>
          <p:sp>
            <p:nvSpPr>
              <p:cNvPr id="52" name="Flowchart: Alternate Process 30">
                <a:extLst>
                  <a:ext uri="{FF2B5EF4-FFF2-40B4-BE49-F238E27FC236}">
                    <a16:creationId xmlns:a16="http://schemas.microsoft.com/office/drawing/2014/main" id="{B2CDA199-973F-43C9-97F9-5E93007DA458}"/>
                  </a:ext>
                </a:extLst>
              </p:cNvPr>
              <p:cNvSpPr/>
              <p:nvPr/>
            </p:nvSpPr>
            <p:spPr bwMode="auto">
              <a:xfrm>
                <a:off x="4800600" y="4495800"/>
                <a:ext cx="1219200" cy="6858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F06540E-5E4B-461F-A626-DB467763D22C}"/>
                  </a:ext>
                </a:extLst>
              </p:cNvPr>
              <p:cNvSpPr txBox="1"/>
              <p:nvPr/>
            </p:nvSpPr>
            <p:spPr>
              <a:xfrm>
                <a:off x="4953000" y="4724400"/>
                <a:ext cx="8787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mobility</a:t>
                </a:r>
              </a:p>
            </p:txBody>
          </p:sp>
          <p:sp>
            <p:nvSpPr>
              <p:cNvPr id="54" name="Flowchart: Alternate Process 32">
                <a:extLst>
                  <a:ext uri="{FF2B5EF4-FFF2-40B4-BE49-F238E27FC236}">
                    <a16:creationId xmlns:a16="http://schemas.microsoft.com/office/drawing/2014/main" id="{65D3B464-DFE6-4DDC-98C2-0A3DC1FF8BD4}"/>
                  </a:ext>
                </a:extLst>
              </p:cNvPr>
              <p:cNvSpPr/>
              <p:nvPr/>
            </p:nvSpPr>
            <p:spPr bwMode="auto">
              <a:xfrm>
                <a:off x="4800600" y="3657600"/>
                <a:ext cx="1219200" cy="6858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58B8209-00D9-4B55-9B25-5368DD630301}"/>
                  </a:ext>
                </a:extLst>
              </p:cNvPr>
              <p:cNvSpPr txBox="1"/>
              <p:nvPr/>
            </p:nvSpPr>
            <p:spPr>
              <a:xfrm>
                <a:off x="5105400" y="3810000"/>
                <a:ext cx="5148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 err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mpi</a:t>
                </a:r>
                <a:endPara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Flowchart: Alternate Process 34">
                <a:extLst>
                  <a:ext uri="{FF2B5EF4-FFF2-40B4-BE49-F238E27FC236}">
                    <a16:creationId xmlns:a16="http://schemas.microsoft.com/office/drawing/2014/main" id="{1701270F-096B-4EAF-A05C-74E4B6DFFE97}"/>
                  </a:ext>
                </a:extLst>
              </p:cNvPr>
              <p:cNvSpPr/>
              <p:nvPr/>
            </p:nvSpPr>
            <p:spPr bwMode="auto">
              <a:xfrm>
                <a:off x="4800600" y="2743200"/>
                <a:ext cx="1219200" cy="6858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3C2F39B-6E96-4A2E-8363-9871C285CCB2}"/>
                  </a:ext>
                </a:extLst>
              </p:cNvPr>
              <p:cNvSpPr txBox="1"/>
              <p:nvPr/>
            </p:nvSpPr>
            <p:spPr>
              <a:xfrm>
                <a:off x="4953000" y="2895600"/>
                <a:ext cx="1066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energy</a:t>
                </a:r>
              </a:p>
            </p:txBody>
          </p:sp>
        </p:grpSp>
        <p:grpSp>
          <p:nvGrpSpPr>
            <p:cNvPr id="10" name="Group 82">
              <a:extLst>
                <a:ext uri="{FF2B5EF4-FFF2-40B4-BE49-F238E27FC236}">
                  <a16:creationId xmlns:a16="http://schemas.microsoft.com/office/drawing/2014/main" id="{B9A00DEA-13A9-484D-94A5-818971F26CFB}"/>
                </a:ext>
              </a:extLst>
            </p:cNvPr>
            <p:cNvGrpSpPr/>
            <p:nvPr/>
          </p:nvGrpSpPr>
          <p:grpSpPr>
            <a:xfrm>
              <a:off x="6248400" y="1219200"/>
              <a:ext cx="1271617" cy="5105400"/>
              <a:chOff x="6248400" y="1219200"/>
              <a:chExt cx="1271617" cy="5105400"/>
            </a:xfrm>
          </p:grpSpPr>
          <p:sp>
            <p:nvSpPr>
              <p:cNvPr id="37" name="Flowchart: Alternate Process 15">
                <a:extLst>
                  <a:ext uri="{FF2B5EF4-FFF2-40B4-BE49-F238E27FC236}">
                    <a16:creationId xmlns:a16="http://schemas.microsoft.com/office/drawing/2014/main" id="{230FECF3-DDA0-4DD4-A582-4B3C43E5F446}"/>
                  </a:ext>
                </a:extLst>
              </p:cNvPr>
              <p:cNvSpPr/>
              <p:nvPr/>
            </p:nvSpPr>
            <p:spPr bwMode="auto">
              <a:xfrm>
                <a:off x="6248400" y="1905000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Flowchart: Alternate Process 16">
                <a:extLst>
                  <a:ext uri="{FF2B5EF4-FFF2-40B4-BE49-F238E27FC236}">
                    <a16:creationId xmlns:a16="http://schemas.microsoft.com/office/drawing/2014/main" id="{17D1F1D6-9037-4B69-BFA8-1C1FF2EB0C26}"/>
                  </a:ext>
                </a:extLst>
              </p:cNvPr>
              <p:cNvSpPr/>
              <p:nvPr/>
            </p:nvSpPr>
            <p:spPr bwMode="auto">
              <a:xfrm>
                <a:off x="6248400" y="2667000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9" name="Flowchart: Alternate Process 17">
                <a:extLst>
                  <a:ext uri="{FF2B5EF4-FFF2-40B4-BE49-F238E27FC236}">
                    <a16:creationId xmlns:a16="http://schemas.microsoft.com/office/drawing/2014/main" id="{404860DB-4D9C-42C7-A8E4-81A8FFE65C77}"/>
                  </a:ext>
                </a:extLst>
              </p:cNvPr>
              <p:cNvSpPr/>
              <p:nvPr/>
            </p:nvSpPr>
            <p:spPr bwMode="auto">
              <a:xfrm>
                <a:off x="6248400" y="3429000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Flowchart: Alternate Process 18">
                <a:extLst>
                  <a:ext uri="{FF2B5EF4-FFF2-40B4-BE49-F238E27FC236}">
                    <a16:creationId xmlns:a16="http://schemas.microsoft.com/office/drawing/2014/main" id="{6BD5D625-9B7F-44F3-9F2C-F2BC8AF89B75}"/>
                  </a:ext>
                </a:extLst>
              </p:cNvPr>
              <p:cNvSpPr/>
              <p:nvPr/>
            </p:nvSpPr>
            <p:spPr bwMode="auto">
              <a:xfrm>
                <a:off x="6248400" y="4191000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Flowchart: Alternate Process 19">
                <a:extLst>
                  <a:ext uri="{FF2B5EF4-FFF2-40B4-BE49-F238E27FC236}">
                    <a16:creationId xmlns:a16="http://schemas.microsoft.com/office/drawing/2014/main" id="{F2C523F4-BE61-4B0F-8034-E367CAFB4347}"/>
                  </a:ext>
                </a:extLst>
              </p:cNvPr>
              <p:cNvSpPr/>
              <p:nvPr/>
            </p:nvSpPr>
            <p:spPr bwMode="auto">
              <a:xfrm>
                <a:off x="6248400" y="4953000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D173559-6D53-4676-88C4-A5AE16D20628}"/>
                  </a:ext>
                </a:extLst>
              </p:cNvPr>
              <p:cNvSpPr txBox="1"/>
              <p:nvPr/>
            </p:nvSpPr>
            <p:spPr>
              <a:xfrm>
                <a:off x="6324600" y="4953000"/>
                <a:ext cx="11432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nix-vector-</a:t>
                </a:r>
              </a:p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routing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E3CFD57-93D8-4E34-B009-48B751B421CA}"/>
                  </a:ext>
                </a:extLst>
              </p:cNvPr>
              <p:cNvSpPr txBox="1"/>
              <p:nvPr/>
            </p:nvSpPr>
            <p:spPr>
              <a:xfrm>
                <a:off x="6400800" y="2057400"/>
                <a:ext cx="6286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 err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aodv</a:t>
                </a:r>
                <a:endPara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E46320F-3BE4-4B70-8779-EC8BC3A50D77}"/>
                  </a:ext>
                </a:extLst>
              </p:cNvPr>
              <p:cNvSpPr txBox="1"/>
              <p:nvPr/>
            </p:nvSpPr>
            <p:spPr>
              <a:xfrm>
                <a:off x="6400800" y="2743200"/>
                <a:ext cx="6174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 err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dsdv</a:t>
                </a:r>
                <a:endPara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267A59-1E44-47BB-A76E-597A23A80F25}"/>
                  </a:ext>
                </a:extLst>
              </p:cNvPr>
              <p:cNvSpPr txBox="1"/>
              <p:nvPr/>
            </p:nvSpPr>
            <p:spPr>
              <a:xfrm>
                <a:off x="6477000" y="3581400"/>
                <a:ext cx="5148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 err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olsr</a:t>
                </a:r>
                <a:endPara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656C721-7081-4FDE-A11D-CC0AD710ED02}"/>
                  </a:ext>
                </a:extLst>
              </p:cNvPr>
              <p:cNvSpPr txBox="1"/>
              <p:nvPr/>
            </p:nvSpPr>
            <p:spPr>
              <a:xfrm>
                <a:off x="6477000" y="4343400"/>
                <a:ext cx="5822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click</a:t>
                </a:r>
              </a:p>
            </p:txBody>
          </p:sp>
          <p:sp>
            <p:nvSpPr>
              <p:cNvPr id="47" name="Right Brace 46">
                <a:extLst>
                  <a:ext uri="{FF2B5EF4-FFF2-40B4-BE49-F238E27FC236}">
                    <a16:creationId xmlns:a16="http://schemas.microsoft.com/office/drawing/2014/main" id="{19CBABFF-CAA5-4C6B-A231-E7B8D8C2D2D0}"/>
                  </a:ext>
                </a:extLst>
              </p:cNvPr>
              <p:cNvSpPr/>
              <p:nvPr/>
            </p:nvSpPr>
            <p:spPr bwMode="auto">
              <a:xfrm rot="16200000">
                <a:off x="6743700" y="1181100"/>
                <a:ext cx="228600" cy="1066800"/>
              </a:xfrm>
              <a:prstGeom prst="rightBrac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237A515-EF7F-4A22-8905-F74B2EE86FCC}"/>
                  </a:ext>
                </a:extLst>
              </p:cNvPr>
              <p:cNvSpPr txBox="1"/>
              <p:nvPr/>
            </p:nvSpPr>
            <p:spPr>
              <a:xfrm>
                <a:off x="6400800" y="1219200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b="1" kern="0" dirty="0">
                    <a:solidFill>
                      <a:srgbClr val="00B050"/>
                    </a:solidFill>
                    <a:latin typeface="Arial" charset="0"/>
                    <a:cs typeface="Arial" charset="0"/>
                  </a:rPr>
                  <a:t>protocols</a:t>
                </a:r>
              </a:p>
            </p:txBody>
          </p:sp>
          <p:sp>
            <p:nvSpPr>
              <p:cNvPr id="49" name="Flowchart: Alternate Process 81">
                <a:extLst>
                  <a:ext uri="{FF2B5EF4-FFF2-40B4-BE49-F238E27FC236}">
                    <a16:creationId xmlns:a16="http://schemas.microsoft.com/office/drawing/2014/main" id="{E340E577-F228-4304-8D0D-954D14BA33DE}"/>
                  </a:ext>
                </a:extLst>
              </p:cNvPr>
              <p:cNvSpPr/>
              <p:nvPr/>
            </p:nvSpPr>
            <p:spPr bwMode="auto">
              <a:xfrm>
                <a:off x="6248400" y="5715000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 err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openflow</a:t>
                </a:r>
                <a:endPara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" name="Group 85">
              <a:extLst>
                <a:ext uri="{FF2B5EF4-FFF2-40B4-BE49-F238E27FC236}">
                  <a16:creationId xmlns:a16="http://schemas.microsoft.com/office/drawing/2014/main" id="{DA3C9566-9D6B-4EAE-BDEF-C1DBDB3E1FCF}"/>
                </a:ext>
              </a:extLst>
            </p:cNvPr>
            <p:cNvGrpSpPr/>
            <p:nvPr/>
          </p:nvGrpSpPr>
          <p:grpSpPr>
            <a:xfrm>
              <a:off x="7620000" y="533400"/>
              <a:ext cx="1301959" cy="5791200"/>
              <a:chOff x="7620000" y="533400"/>
              <a:chExt cx="1301959" cy="5791200"/>
            </a:xfrm>
          </p:grpSpPr>
          <p:sp>
            <p:nvSpPr>
              <p:cNvPr id="21" name="Flowchart: Alternate Process 64">
                <a:extLst>
                  <a:ext uri="{FF2B5EF4-FFF2-40B4-BE49-F238E27FC236}">
                    <a16:creationId xmlns:a16="http://schemas.microsoft.com/office/drawing/2014/main" id="{C028146B-6E04-4B22-95AF-DD543EC96815}"/>
                  </a:ext>
                </a:extLst>
              </p:cNvPr>
              <p:cNvSpPr/>
              <p:nvPr/>
            </p:nvSpPr>
            <p:spPr bwMode="auto">
              <a:xfrm>
                <a:off x="7696200" y="1905000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Flowchart: Alternate Process 65">
                <a:extLst>
                  <a:ext uri="{FF2B5EF4-FFF2-40B4-BE49-F238E27FC236}">
                    <a16:creationId xmlns:a16="http://schemas.microsoft.com/office/drawing/2014/main" id="{785BD6D4-C01C-4C2C-AAC5-4BB2F3938E38}"/>
                  </a:ext>
                </a:extLst>
              </p:cNvPr>
              <p:cNvSpPr/>
              <p:nvPr/>
            </p:nvSpPr>
            <p:spPr bwMode="auto">
              <a:xfrm>
                <a:off x="7696200" y="2667000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lowchart: Alternate Process 66">
                <a:extLst>
                  <a:ext uri="{FF2B5EF4-FFF2-40B4-BE49-F238E27FC236}">
                    <a16:creationId xmlns:a16="http://schemas.microsoft.com/office/drawing/2014/main" id="{FFD300AB-EF62-43F0-9D18-80C030D225C1}"/>
                  </a:ext>
                </a:extLst>
              </p:cNvPr>
              <p:cNvSpPr/>
              <p:nvPr/>
            </p:nvSpPr>
            <p:spPr bwMode="auto">
              <a:xfrm>
                <a:off x="7696200" y="3429000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lowchart: Alternate Process 67">
                <a:extLst>
                  <a:ext uri="{FF2B5EF4-FFF2-40B4-BE49-F238E27FC236}">
                    <a16:creationId xmlns:a16="http://schemas.microsoft.com/office/drawing/2014/main" id="{40CFC5FA-53F2-49B6-974F-6C7A30D5D793}"/>
                  </a:ext>
                </a:extLst>
              </p:cNvPr>
              <p:cNvSpPr/>
              <p:nvPr/>
            </p:nvSpPr>
            <p:spPr bwMode="auto">
              <a:xfrm>
                <a:off x="7696200" y="4191000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lowchart: Alternate Process 68">
                <a:extLst>
                  <a:ext uri="{FF2B5EF4-FFF2-40B4-BE49-F238E27FC236}">
                    <a16:creationId xmlns:a16="http://schemas.microsoft.com/office/drawing/2014/main" id="{23403BDB-8615-4E48-90AC-FA25F1028BC7}"/>
                  </a:ext>
                </a:extLst>
              </p:cNvPr>
              <p:cNvSpPr/>
              <p:nvPr/>
            </p:nvSpPr>
            <p:spPr bwMode="auto">
              <a:xfrm>
                <a:off x="7696200" y="4953000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lowchart: Alternate Process 69">
                <a:extLst>
                  <a:ext uri="{FF2B5EF4-FFF2-40B4-BE49-F238E27FC236}">
                    <a16:creationId xmlns:a16="http://schemas.microsoft.com/office/drawing/2014/main" id="{702EA99B-2B7F-4F8B-96B3-448F84E96383}"/>
                  </a:ext>
                </a:extLst>
              </p:cNvPr>
              <p:cNvSpPr/>
              <p:nvPr/>
            </p:nvSpPr>
            <p:spPr bwMode="auto">
              <a:xfrm>
                <a:off x="7696200" y="5715000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8D5B11F-D038-4FEE-B879-ACB7E4D81FD1}"/>
                  </a:ext>
                </a:extLst>
              </p:cNvPr>
              <p:cNvSpPr txBox="1"/>
              <p:nvPr/>
            </p:nvSpPr>
            <p:spPr>
              <a:xfrm>
                <a:off x="7620000" y="2743200"/>
                <a:ext cx="13019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flow-monitor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0CD63C-89A8-40D3-A734-5DA9AD4F9F5B}"/>
                  </a:ext>
                </a:extLst>
              </p:cNvPr>
              <p:cNvSpPr txBox="1"/>
              <p:nvPr/>
            </p:nvSpPr>
            <p:spPr>
              <a:xfrm>
                <a:off x="7772400" y="5867400"/>
                <a:ext cx="7873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BRITE</a:t>
                </a:r>
                <a:endPara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419569A-269A-4530-9637-BFC45E34A853}"/>
                  </a:ext>
                </a:extLst>
              </p:cNvPr>
              <p:cNvSpPr txBox="1"/>
              <p:nvPr/>
            </p:nvSpPr>
            <p:spPr>
              <a:xfrm>
                <a:off x="7772400" y="4953000"/>
                <a:ext cx="10278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topology-</a:t>
                </a:r>
              </a:p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read</a:t>
                </a:r>
              </a:p>
            </p:txBody>
          </p:sp>
          <p:sp>
            <p:nvSpPr>
              <p:cNvPr id="30" name="Right Brace 29">
                <a:extLst>
                  <a:ext uri="{FF2B5EF4-FFF2-40B4-BE49-F238E27FC236}">
                    <a16:creationId xmlns:a16="http://schemas.microsoft.com/office/drawing/2014/main" id="{012E41A6-0C83-4B78-8DCA-63DB787A65C0}"/>
                  </a:ext>
                </a:extLst>
              </p:cNvPr>
              <p:cNvSpPr/>
              <p:nvPr/>
            </p:nvSpPr>
            <p:spPr bwMode="auto">
              <a:xfrm rot="16200000">
                <a:off x="8191500" y="495300"/>
                <a:ext cx="228600" cy="1066800"/>
              </a:xfrm>
              <a:prstGeom prst="rightBrac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1F47099-C7C7-4CB5-A460-82692907BB4B}"/>
                  </a:ext>
                </a:extLst>
              </p:cNvPr>
              <p:cNvSpPr txBox="1"/>
              <p:nvPr/>
            </p:nvSpPr>
            <p:spPr>
              <a:xfrm>
                <a:off x="7848600" y="533400"/>
                <a:ext cx="8098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utilities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6A15420-5762-425C-A40C-23F820386BB4}"/>
                  </a:ext>
                </a:extLst>
              </p:cNvPr>
              <p:cNvSpPr txBox="1"/>
              <p:nvPr/>
            </p:nvSpPr>
            <p:spPr>
              <a:xfrm>
                <a:off x="7772400" y="4343400"/>
                <a:ext cx="6190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stats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E1FBF4A-84DE-44F8-830C-FE53AAE0B330}"/>
                  </a:ext>
                </a:extLst>
              </p:cNvPr>
              <p:cNvSpPr txBox="1"/>
              <p:nvPr/>
            </p:nvSpPr>
            <p:spPr>
              <a:xfrm>
                <a:off x="7772400" y="1905000"/>
                <a:ext cx="8002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 err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config</a:t>
                </a: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-</a:t>
                </a:r>
              </a:p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store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BB505E5-11E2-4C86-9E61-E6177EE48953}"/>
                  </a:ext>
                </a:extLst>
              </p:cNvPr>
              <p:cNvSpPr txBox="1"/>
              <p:nvPr/>
            </p:nvSpPr>
            <p:spPr>
              <a:xfrm>
                <a:off x="7772400" y="3505200"/>
                <a:ext cx="9140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 err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netanim</a:t>
                </a:r>
                <a:endPara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Flowchart: Alternate Process 80">
                <a:extLst>
                  <a:ext uri="{FF2B5EF4-FFF2-40B4-BE49-F238E27FC236}">
                    <a16:creationId xmlns:a16="http://schemas.microsoft.com/office/drawing/2014/main" id="{CEB74575-A417-41CF-8D0F-1FD756D57249}"/>
                  </a:ext>
                </a:extLst>
              </p:cNvPr>
              <p:cNvSpPr/>
              <p:nvPr/>
            </p:nvSpPr>
            <p:spPr bwMode="auto">
              <a:xfrm>
                <a:off x="7696200" y="1143000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7419006-2CFB-4746-9E00-BCDE2C9BC9EB}"/>
                  </a:ext>
                </a:extLst>
              </p:cNvPr>
              <p:cNvSpPr txBox="1"/>
              <p:nvPr/>
            </p:nvSpPr>
            <p:spPr>
              <a:xfrm>
                <a:off x="7772400" y="1219200"/>
                <a:ext cx="10374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visualizer</a:t>
                </a:r>
                <a:endPara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B0DAE48-7B64-42C1-8A38-E3BBC5EC1066}"/>
                </a:ext>
              </a:extLst>
            </p:cNvPr>
            <p:cNvGrpSpPr/>
            <p:nvPr/>
          </p:nvGrpSpPr>
          <p:grpSpPr>
            <a:xfrm>
              <a:off x="5221287" y="4800600"/>
              <a:ext cx="1315530" cy="990600"/>
              <a:chOff x="5221287" y="4800600"/>
              <a:chExt cx="1315530" cy="990600"/>
            </a:xfrm>
          </p:grpSpPr>
          <p:sp>
            <p:nvSpPr>
              <p:cNvPr id="19" name="AutoShape 22">
                <a:extLst>
                  <a:ext uri="{FF2B5EF4-FFF2-40B4-BE49-F238E27FC236}">
                    <a16:creationId xmlns:a16="http://schemas.microsoft.com/office/drawing/2014/main" id="{42799804-CB3D-4C73-A64B-5503241D6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7800" y="4800600"/>
                <a:ext cx="1182687" cy="990600"/>
              </a:xfrm>
              <a:prstGeom prst="wedgeRoundRectCallout">
                <a:avLst>
                  <a:gd name="adj1" fmla="val -118995"/>
                  <a:gd name="adj2" fmla="val 40546"/>
                  <a:gd name="adj3" fmla="val 16667"/>
                </a:avLst>
              </a:prstGeom>
              <a:solidFill>
                <a:srgbClr val="7DDA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Text Box 23">
                <a:extLst>
                  <a:ext uri="{FF2B5EF4-FFF2-40B4-BE49-F238E27FC236}">
                    <a16:creationId xmlns:a16="http://schemas.microsoft.com/office/drawing/2014/main" id="{2579BA97-1752-40C5-ACDF-45004A7F79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1287" y="5029200"/>
                <a:ext cx="1315530" cy="64851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Events</a:t>
                </a:r>
              </a:p>
              <a:p>
                <a: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Scheduler</a:t>
                </a:r>
              </a:p>
              <a:p>
                <a: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Time arithmetic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286BE73-ADED-448A-B2E8-5834423E3CA1}"/>
                </a:ext>
              </a:extLst>
            </p:cNvPr>
            <p:cNvGrpSpPr/>
            <p:nvPr/>
          </p:nvGrpSpPr>
          <p:grpSpPr>
            <a:xfrm>
              <a:off x="4648200" y="3352800"/>
              <a:ext cx="1752600" cy="838200"/>
              <a:chOff x="4648200" y="3352800"/>
              <a:chExt cx="1752600" cy="838200"/>
            </a:xfrm>
          </p:grpSpPr>
          <p:sp>
            <p:nvSpPr>
              <p:cNvPr id="17" name="AutoShape 26">
                <a:extLst>
                  <a:ext uri="{FF2B5EF4-FFF2-40B4-BE49-F238E27FC236}">
                    <a16:creationId xmlns:a16="http://schemas.microsoft.com/office/drawing/2014/main" id="{DBE9B1D3-A858-474F-AC7F-9FF1A13F97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200" y="3352800"/>
                <a:ext cx="1752600" cy="838200"/>
              </a:xfrm>
              <a:prstGeom prst="wedgeRoundRectCallout">
                <a:avLst>
                  <a:gd name="adj1" fmla="val -62872"/>
                  <a:gd name="adj2" fmla="val 129550"/>
                  <a:gd name="adj3" fmla="val 16667"/>
                </a:avLst>
              </a:prstGeom>
              <a:solidFill>
                <a:srgbClr val="7DDA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Text Box 27">
                <a:extLst>
                  <a:ext uri="{FF2B5EF4-FFF2-40B4-BE49-F238E27FC236}">
                    <a16:creationId xmlns:a16="http://schemas.microsoft.com/office/drawing/2014/main" id="{CE38F5A8-229A-4C71-8FE7-300AFD2E17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3352800"/>
                <a:ext cx="1749495" cy="83317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Packets</a:t>
                </a:r>
              </a:p>
              <a:p>
                <a: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Packet Tags</a:t>
                </a:r>
              </a:p>
              <a:p>
                <a: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Packet Headers</a:t>
                </a:r>
              </a:p>
              <a:p>
                <a: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Pcap/ascii file writing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2C8BF94-8C75-4583-8B40-9086CF00012A}"/>
                </a:ext>
              </a:extLst>
            </p:cNvPr>
            <p:cNvGrpSpPr/>
            <p:nvPr/>
          </p:nvGrpSpPr>
          <p:grpSpPr>
            <a:xfrm>
              <a:off x="1981200" y="1981200"/>
              <a:ext cx="1708150" cy="2030412"/>
              <a:chOff x="457200" y="2008188"/>
              <a:chExt cx="1708150" cy="2030412"/>
            </a:xfrm>
          </p:grpSpPr>
          <p:sp>
            <p:nvSpPr>
              <p:cNvPr id="15" name="AutoShape 31">
                <a:extLst>
                  <a:ext uri="{FF2B5EF4-FFF2-40B4-BE49-F238E27FC236}">
                    <a16:creationId xmlns:a16="http://schemas.microsoft.com/office/drawing/2014/main" id="{B5889AD5-3D94-44A0-A881-2895726DB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00" y="2008188"/>
                <a:ext cx="1447800" cy="2030412"/>
              </a:xfrm>
              <a:prstGeom prst="wedgeRoundRectCallout">
                <a:avLst>
                  <a:gd name="adj1" fmla="val 68704"/>
                  <a:gd name="adj2" fmla="val 87770"/>
                  <a:gd name="adj3" fmla="val 16667"/>
                </a:avLst>
              </a:prstGeom>
              <a:solidFill>
                <a:srgbClr val="7DDA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Text Box 32">
                <a:extLst>
                  <a:ext uri="{FF2B5EF4-FFF2-40B4-BE49-F238E27FC236}">
                    <a16:creationId xmlns:a16="http://schemas.microsoft.com/office/drawing/2014/main" id="{82A8148F-3DD7-4B95-85BB-EF5FE3B423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2286000"/>
                <a:ext cx="1631950" cy="157184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Node class</a:t>
                </a:r>
              </a:p>
              <a:p>
                <a: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NetDevice ABC</a:t>
                </a:r>
              </a:p>
              <a:p>
                <a: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Address types</a:t>
                </a:r>
              </a:p>
              <a:p>
                <a: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(Ipv4, MAC, etc.)</a:t>
                </a:r>
              </a:p>
              <a:p>
                <a: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Queues</a:t>
                </a:r>
              </a:p>
              <a:p>
                <a: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Socket ABC</a:t>
                </a:r>
              </a:p>
              <a:p>
                <a: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Ipv4 ABCs</a:t>
                </a:r>
              </a:p>
              <a:p>
                <a: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Packet sockets</a:t>
                </a: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0DC7E1D-9945-4BEB-B043-1A42D06D4B11}"/>
              </a:ext>
            </a:extLst>
          </p:cNvPr>
          <p:cNvGrpSpPr/>
          <p:nvPr/>
        </p:nvGrpSpPr>
        <p:grpSpPr>
          <a:xfrm>
            <a:off x="838017" y="1028701"/>
            <a:ext cx="2667000" cy="5516979"/>
            <a:chOff x="228600" y="1219200"/>
            <a:chExt cx="2667000" cy="5516979"/>
          </a:xfrm>
        </p:grpSpPr>
        <p:sp>
          <p:nvSpPr>
            <p:cNvPr id="72" name="Flowchart: Alternate Process 98">
              <a:extLst>
                <a:ext uri="{FF2B5EF4-FFF2-40B4-BE49-F238E27FC236}">
                  <a16:creationId xmlns:a16="http://schemas.microsoft.com/office/drawing/2014/main" id="{7B42FF63-42A7-4001-B5A4-A0B81AE7B70A}"/>
                </a:ext>
              </a:extLst>
            </p:cNvPr>
            <p:cNvSpPr/>
            <p:nvPr/>
          </p:nvSpPr>
          <p:spPr bwMode="auto">
            <a:xfrm>
              <a:off x="228600" y="18288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1" hangingPunct="1">
                <a:lnSpc>
                  <a:spcPct val="31000"/>
                </a:lnSpc>
                <a:defRPr/>
              </a:pPr>
              <a:endParaRPr lang="en-US" sz="1800" ker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Flowchart: Alternate Process 99">
              <a:extLst>
                <a:ext uri="{FF2B5EF4-FFF2-40B4-BE49-F238E27FC236}">
                  <a16:creationId xmlns:a16="http://schemas.microsoft.com/office/drawing/2014/main" id="{04C78459-4C08-4E84-8AB9-6FBC41182C4E}"/>
                </a:ext>
              </a:extLst>
            </p:cNvPr>
            <p:cNvSpPr/>
            <p:nvPr/>
          </p:nvSpPr>
          <p:spPr bwMode="auto">
            <a:xfrm>
              <a:off x="228600" y="25908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1" hangingPunct="1">
                <a:lnSpc>
                  <a:spcPct val="31000"/>
                </a:lnSpc>
                <a:defRPr/>
              </a:pPr>
              <a:endParaRPr lang="en-US" sz="1800" ker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Flowchart: Alternate Process 100">
              <a:extLst>
                <a:ext uri="{FF2B5EF4-FFF2-40B4-BE49-F238E27FC236}">
                  <a16:creationId xmlns:a16="http://schemas.microsoft.com/office/drawing/2014/main" id="{A8F2026E-85D0-4FD0-B0F4-5251CAA69365}"/>
                </a:ext>
              </a:extLst>
            </p:cNvPr>
            <p:cNvSpPr/>
            <p:nvPr/>
          </p:nvSpPr>
          <p:spPr bwMode="auto">
            <a:xfrm>
              <a:off x="228600" y="33528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1" hangingPunct="1">
                <a:lnSpc>
                  <a:spcPct val="31000"/>
                </a:lnSpc>
                <a:defRPr/>
              </a:pPr>
              <a:endParaRPr lang="en-US" sz="1800" ker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Flowchart: Alternate Process 104">
              <a:extLst>
                <a:ext uri="{FF2B5EF4-FFF2-40B4-BE49-F238E27FC236}">
                  <a16:creationId xmlns:a16="http://schemas.microsoft.com/office/drawing/2014/main" id="{0D2F8BE6-70B9-4661-8221-86EF798D83E4}"/>
                </a:ext>
              </a:extLst>
            </p:cNvPr>
            <p:cNvSpPr/>
            <p:nvPr/>
          </p:nvSpPr>
          <p:spPr bwMode="auto">
            <a:xfrm>
              <a:off x="228600" y="41148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1" hangingPunct="1">
                <a:lnSpc>
                  <a:spcPct val="31000"/>
                </a:lnSpc>
                <a:defRPr/>
              </a:pPr>
              <a:endParaRPr lang="en-US" sz="1800" ker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Flowchart: Alternate Process 105">
              <a:extLst>
                <a:ext uri="{FF2B5EF4-FFF2-40B4-BE49-F238E27FC236}">
                  <a16:creationId xmlns:a16="http://schemas.microsoft.com/office/drawing/2014/main" id="{1EC99843-5597-4A95-A5B6-14F51EE555BC}"/>
                </a:ext>
              </a:extLst>
            </p:cNvPr>
            <p:cNvSpPr/>
            <p:nvPr/>
          </p:nvSpPr>
          <p:spPr bwMode="auto">
            <a:xfrm>
              <a:off x="228600" y="48768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1" hangingPunct="1">
                <a:lnSpc>
                  <a:spcPct val="31000"/>
                </a:lnSpc>
                <a:defRPr/>
              </a:pPr>
              <a:endParaRPr lang="en-US" sz="1800" ker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Flowchart: Alternate Process 106">
              <a:extLst>
                <a:ext uri="{FF2B5EF4-FFF2-40B4-BE49-F238E27FC236}">
                  <a16:creationId xmlns:a16="http://schemas.microsoft.com/office/drawing/2014/main" id="{99B93122-0576-45C8-AD21-70FCF80211F7}"/>
                </a:ext>
              </a:extLst>
            </p:cNvPr>
            <p:cNvSpPr/>
            <p:nvPr/>
          </p:nvSpPr>
          <p:spPr bwMode="auto">
            <a:xfrm>
              <a:off x="1676400" y="25908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1" hangingPunct="1">
                <a:lnSpc>
                  <a:spcPct val="31000"/>
                </a:lnSpc>
                <a:defRPr/>
              </a:pPr>
              <a:endParaRPr lang="en-US" sz="1800" ker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Flowchart: Alternate Process 107">
              <a:extLst>
                <a:ext uri="{FF2B5EF4-FFF2-40B4-BE49-F238E27FC236}">
                  <a16:creationId xmlns:a16="http://schemas.microsoft.com/office/drawing/2014/main" id="{FE264727-32C0-49E0-9E7B-D56F8A09CAA5}"/>
                </a:ext>
              </a:extLst>
            </p:cNvPr>
            <p:cNvSpPr/>
            <p:nvPr/>
          </p:nvSpPr>
          <p:spPr bwMode="auto">
            <a:xfrm>
              <a:off x="1676400" y="33528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1" hangingPunct="1">
                <a:lnSpc>
                  <a:spcPct val="31000"/>
                </a:lnSpc>
                <a:defRPr/>
              </a:pPr>
              <a:endParaRPr lang="en-US" sz="1800" ker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Flowchart: Alternate Process 108">
              <a:extLst>
                <a:ext uri="{FF2B5EF4-FFF2-40B4-BE49-F238E27FC236}">
                  <a16:creationId xmlns:a16="http://schemas.microsoft.com/office/drawing/2014/main" id="{B902FAA2-5998-4A4D-8994-74216A3F809C}"/>
                </a:ext>
              </a:extLst>
            </p:cNvPr>
            <p:cNvSpPr/>
            <p:nvPr/>
          </p:nvSpPr>
          <p:spPr bwMode="auto">
            <a:xfrm>
              <a:off x="1676400" y="41148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1" hangingPunct="1">
                <a:lnSpc>
                  <a:spcPct val="31000"/>
                </a:lnSpc>
                <a:defRPr/>
              </a:pPr>
              <a:endParaRPr lang="en-US" sz="1800" ker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Flowchart: Alternate Process 109">
              <a:extLst>
                <a:ext uri="{FF2B5EF4-FFF2-40B4-BE49-F238E27FC236}">
                  <a16:creationId xmlns:a16="http://schemas.microsoft.com/office/drawing/2014/main" id="{86ED8B73-107A-49DF-AB01-DEF8127EDDCB}"/>
                </a:ext>
              </a:extLst>
            </p:cNvPr>
            <p:cNvSpPr/>
            <p:nvPr/>
          </p:nvSpPr>
          <p:spPr bwMode="auto">
            <a:xfrm>
              <a:off x="1676400" y="48768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1" hangingPunct="1">
                <a:lnSpc>
                  <a:spcPct val="31000"/>
                </a:lnSpc>
                <a:defRPr/>
              </a:pPr>
              <a:endParaRPr lang="en-US" sz="1800" ker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Flowchart: Alternate Process 110">
              <a:extLst>
                <a:ext uri="{FF2B5EF4-FFF2-40B4-BE49-F238E27FC236}">
                  <a16:creationId xmlns:a16="http://schemas.microsoft.com/office/drawing/2014/main" id="{12AEA37F-3F60-4A84-8D2F-E3C084874006}"/>
                </a:ext>
              </a:extLst>
            </p:cNvPr>
            <p:cNvSpPr/>
            <p:nvPr/>
          </p:nvSpPr>
          <p:spPr bwMode="auto">
            <a:xfrm>
              <a:off x="1676400" y="56388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1" hangingPunct="1">
                <a:lnSpc>
                  <a:spcPct val="31000"/>
                </a:lnSpc>
                <a:defRPr/>
              </a:pPr>
              <a:endParaRPr lang="en-US" sz="1800" ker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Flowchart: Alternate Process 111">
              <a:extLst>
                <a:ext uri="{FF2B5EF4-FFF2-40B4-BE49-F238E27FC236}">
                  <a16:creationId xmlns:a16="http://schemas.microsoft.com/office/drawing/2014/main" id="{0514DB7C-DB27-4443-A94D-1B9D55C9CECE}"/>
                </a:ext>
              </a:extLst>
            </p:cNvPr>
            <p:cNvSpPr/>
            <p:nvPr/>
          </p:nvSpPr>
          <p:spPr bwMode="auto">
            <a:xfrm>
              <a:off x="1676400" y="6400800"/>
              <a:ext cx="1219200" cy="335379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1" hangingPunct="1">
                <a:lnSpc>
                  <a:spcPct val="31000"/>
                </a:lnSpc>
                <a:defRPr/>
              </a:pPr>
              <a:endParaRPr lang="en-US" sz="1800" ker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C8FF62D-AB31-49F2-A045-E8558D6ADB7F}"/>
                </a:ext>
              </a:extLst>
            </p:cNvPr>
            <p:cNvSpPr txBox="1"/>
            <p:nvPr/>
          </p:nvSpPr>
          <p:spPr>
            <a:xfrm>
              <a:off x="457200" y="1981200"/>
              <a:ext cx="7537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hangingPunct="1"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bridge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3B0DE48-148C-492A-9680-7870A1F662CD}"/>
                </a:ext>
              </a:extLst>
            </p:cNvPr>
            <p:cNvSpPr txBox="1"/>
            <p:nvPr/>
          </p:nvSpPr>
          <p:spPr>
            <a:xfrm>
              <a:off x="457200" y="2667000"/>
              <a:ext cx="675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hangingPunct="1">
                <a:buClrTx/>
                <a:buSzTx/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Arial" charset="0"/>
                  <a:cs typeface="Arial" charset="0"/>
                </a:rPr>
                <a:t>csma</a:t>
              </a:r>
              <a:endParaRPr lang="en-US" sz="1600" kern="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C79DAB3-478E-48B9-8E4C-160AA0F1B65D}"/>
                </a:ext>
              </a:extLst>
            </p:cNvPr>
            <p:cNvSpPr txBox="1"/>
            <p:nvPr/>
          </p:nvSpPr>
          <p:spPr>
            <a:xfrm>
              <a:off x="457200" y="3429000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hangingPunct="1"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emu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CD97CDC-802D-4EA0-A8F4-2FE41E70501D}"/>
                </a:ext>
              </a:extLst>
            </p:cNvPr>
            <p:cNvSpPr txBox="1"/>
            <p:nvPr/>
          </p:nvSpPr>
          <p:spPr>
            <a:xfrm>
              <a:off x="304800" y="4114800"/>
              <a:ext cx="9380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hangingPunct="1"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point-to-</a:t>
              </a:r>
            </a:p>
            <a:p>
              <a:pPr defTabSz="914400" eaLnBrk="1" hangingPunct="1"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point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AE9F217-D958-4085-AF0C-EF677BD267C6}"/>
                </a:ext>
              </a:extLst>
            </p:cNvPr>
            <p:cNvSpPr txBox="1"/>
            <p:nvPr/>
          </p:nvSpPr>
          <p:spPr>
            <a:xfrm>
              <a:off x="1752600" y="2743200"/>
              <a:ext cx="10294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hangingPunct="1"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spectrum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0EA1D56-CD5C-4C7B-A838-97A112978A86}"/>
                </a:ext>
              </a:extLst>
            </p:cNvPr>
            <p:cNvSpPr txBox="1"/>
            <p:nvPr/>
          </p:nvSpPr>
          <p:spPr>
            <a:xfrm>
              <a:off x="1752600" y="3581400"/>
              <a:ext cx="1107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hangingPunct="1"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tap-bridge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EB9533C-B043-457B-AFA6-548E640DE0C8}"/>
                </a:ext>
              </a:extLst>
            </p:cNvPr>
            <p:cNvSpPr txBox="1"/>
            <p:nvPr/>
          </p:nvSpPr>
          <p:spPr>
            <a:xfrm>
              <a:off x="1752600" y="4876800"/>
              <a:ext cx="113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eaLnBrk="1" hangingPunct="1"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virtual-</a:t>
              </a:r>
            </a:p>
            <a:p>
              <a:pPr defTabSz="914400" eaLnBrk="1" hangingPunct="1"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net-device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40E0C73-809D-41A8-977E-7FCF86519CB2}"/>
                </a:ext>
              </a:extLst>
            </p:cNvPr>
            <p:cNvSpPr txBox="1"/>
            <p:nvPr/>
          </p:nvSpPr>
          <p:spPr>
            <a:xfrm>
              <a:off x="1828800" y="5791200"/>
              <a:ext cx="4796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hangingPunct="1">
                <a:buClrTx/>
                <a:buSzTx/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Arial" charset="0"/>
                  <a:cs typeface="Arial" charset="0"/>
                </a:rPr>
                <a:t>wifi</a:t>
              </a:r>
              <a:endParaRPr lang="en-US" sz="1600" kern="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8105A74-435B-49C2-83EA-6B775B3FFF12}"/>
                </a:ext>
              </a:extLst>
            </p:cNvPr>
            <p:cNvSpPr txBox="1"/>
            <p:nvPr/>
          </p:nvSpPr>
          <p:spPr>
            <a:xfrm>
              <a:off x="381000" y="5029200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hangingPunct="1">
                <a:buClrTx/>
                <a:buSzTx/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Arial" charset="0"/>
                  <a:cs typeface="Arial" charset="0"/>
                </a:rPr>
                <a:t>lte</a:t>
              </a:r>
              <a:endParaRPr lang="en-US" sz="1600" kern="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D46955E-F622-4B4C-AC3D-74746C4F7F99}"/>
                </a:ext>
              </a:extLst>
            </p:cNvPr>
            <p:cNvSpPr txBox="1"/>
            <p:nvPr/>
          </p:nvSpPr>
          <p:spPr>
            <a:xfrm>
              <a:off x="1884889" y="6397625"/>
              <a:ext cx="7649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hangingPunct="1">
                <a:buClrTx/>
                <a:buSzTx/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Arial" charset="0"/>
                  <a:cs typeface="Arial" charset="0"/>
                </a:rPr>
                <a:t>wimax</a:t>
              </a:r>
              <a:endParaRPr lang="en-US" sz="1600" kern="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ight Brace 92">
              <a:extLst>
                <a:ext uri="{FF2B5EF4-FFF2-40B4-BE49-F238E27FC236}">
                  <a16:creationId xmlns:a16="http://schemas.microsoft.com/office/drawing/2014/main" id="{CC3AA578-49BF-4044-A605-B87782CFF75F}"/>
                </a:ext>
              </a:extLst>
            </p:cNvPr>
            <p:cNvSpPr/>
            <p:nvPr/>
          </p:nvSpPr>
          <p:spPr bwMode="auto">
            <a:xfrm rot="16200000">
              <a:off x="1485900" y="342900"/>
              <a:ext cx="228600" cy="2590800"/>
            </a:xfrm>
            <a:prstGeom prst="rightBrac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1" hangingPunct="1">
                <a:lnSpc>
                  <a:spcPct val="31000"/>
                </a:lnSpc>
                <a:defRPr/>
              </a:pPr>
              <a:endParaRPr lang="en-US" sz="1800" ker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57E53EE-5E74-45DC-8796-2B65AA558944}"/>
                </a:ext>
              </a:extLst>
            </p:cNvPr>
            <p:cNvSpPr txBox="1"/>
            <p:nvPr/>
          </p:nvSpPr>
          <p:spPr>
            <a:xfrm>
              <a:off x="1219200" y="1219200"/>
              <a:ext cx="9364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hangingPunct="1">
                <a:buClrTx/>
                <a:buSzTx/>
                <a:defRPr/>
              </a:pPr>
              <a:r>
                <a:rPr lang="en-US" sz="1600" b="1" kern="0" dirty="0">
                  <a:solidFill>
                    <a:srgbClr val="00B0F0"/>
                  </a:solidFill>
                  <a:latin typeface="Arial" charset="0"/>
                  <a:cs typeface="Arial" charset="0"/>
                </a:rPr>
                <a:t>devices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FEF3AC0-B18D-43FC-8217-877018DBD5D1}"/>
                </a:ext>
              </a:extLst>
            </p:cNvPr>
            <p:cNvSpPr txBox="1"/>
            <p:nvPr/>
          </p:nvSpPr>
          <p:spPr>
            <a:xfrm>
              <a:off x="1828800" y="4267200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hangingPunct="1">
                <a:buClrTx/>
                <a:buSzTx/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Arial" charset="0"/>
                  <a:cs typeface="Arial" charset="0"/>
                </a:rPr>
                <a:t>uan</a:t>
              </a:r>
              <a:endParaRPr lang="en-US" sz="1600" kern="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Flowchart: Alternate Process 125">
              <a:extLst>
                <a:ext uri="{FF2B5EF4-FFF2-40B4-BE49-F238E27FC236}">
                  <a16:creationId xmlns:a16="http://schemas.microsoft.com/office/drawing/2014/main" id="{46419ABF-E79B-43F0-B59C-31FE88D6A194}"/>
                </a:ext>
              </a:extLst>
            </p:cNvPr>
            <p:cNvSpPr/>
            <p:nvPr/>
          </p:nvSpPr>
          <p:spPr bwMode="auto">
            <a:xfrm>
              <a:off x="1641396" y="1824454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1" hangingPunct="1">
                <a:lnSpc>
                  <a:spcPct val="31000"/>
                </a:lnSpc>
                <a:defRPr/>
              </a:pPr>
              <a:endParaRPr lang="en-US" sz="1800" ker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99DA58A-1B19-49F1-AE2C-61F3423A1FE6}"/>
                </a:ext>
              </a:extLst>
            </p:cNvPr>
            <p:cNvSpPr txBox="1"/>
            <p:nvPr/>
          </p:nvSpPr>
          <p:spPr>
            <a:xfrm>
              <a:off x="1782304" y="1961137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hangingPunct="1"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mesh</a:t>
              </a:r>
            </a:p>
          </p:txBody>
        </p:sp>
        <p:sp>
          <p:nvSpPr>
            <p:cNvPr id="98" name="Flowchart: Alternate Process 127">
              <a:extLst>
                <a:ext uri="{FF2B5EF4-FFF2-40B4-BE49-F238E27FC236}">
                  <a16:creationId xmlns:a16="http://schemas.microsoft.com/office/drawing/2014/main" id="{FEAD035F-1323-4CC6-820E-F9DF9BB4F214}"/>
                </a:ext>
              </a:extLst>
            </p:cNvPr>
            <p:cNvSpPr/>
            <p:nvPr/>
          </p:nvSpPr>
          <p:spPr bwMode="auto">
            <a:xfrm>
              <a:off x="239707" y="5636627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1" hangingPunct="1">
                <a:lnSpc>
                  <a:spcPct val="31000"/>
                </a:lnSpc>
                <a:defRPr/>
              </a:pPr>
              <a:endParaRPr lang="en-US" sz="1800" ker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37368D26-7972-45D1-9D38-BEF2E232FF85}"/>
                </a:ext>
              </a:extLst>
            </p:cNvPr>
            <p:cNvSpPr txBox="1"/>
            <p:nvPr/>
          </p:nvSpPr>
          <p:spPr>
            <a:xfrm>
              <a:off x="392107" y="5789027"/>
              <a:ext cx="856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hangingPunct="1">
                <a:buClrTx/>
                <a:buSzTx/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Arial" charset="0"/>
                  <a:cs typeface="Arial" charset="0"/>
                </a:rPr>
                <a:t>lr-wpan</a:t>
              </a:r>
              <a:endParaRPr lang="en-US" sz="1600" kern="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856EE8-E01A-4F5C-8EC1-AAA114F0212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C6FB49-3759-497B-BB5E-923A742334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716E0-5BA8-4112-8D99-56259635C7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087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685800"/>
            <a:ext cx="8534400" cy="685800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 &amp; Mobility </a:t>
            </a:r>
            <a:endParaRPr lang="en-US" alt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76B315-3D4E-497F-93E3-408D94A0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1828800"/>
            <a:ext cx="8839200" cy="4572000"/>
          </a:xfrm>
        </p:spPr>
        <p:txBody>
          <a:bodyPr/>
          <a:lstStyle/>
          <a:p>
            <a:pPr algn="l"/>
            <a:r>
              <a:rPr lang="en-US" sz="2000" dirty="0"/>
              <a:t>The </a:t>
            </a:r>
            <a:r>
              <a:rPr lang="en-US" sz="2000" dirty="0" err="1"/>
              <a:t>MobilityHelper</a:t>
            </a:r>
            <a:r>
              <a:rPr lang="en-US" sz="2000" dirty="0"/>
              <a:t> combines a mobility model and position allocator.</a:t>
            </a:r>
          </a:p>
          <a:p>
            <a:r>
              <a:rPr lang="en-US" sz="2000" dirty="0"/>
              <a:t>Position Allocators setup initial position of nodes (only used when simulation starts):</a:t>
            </a:r>
          </a:p>
          <a:p>
            <a:pPr lvl="1"/>
            <a:r>
              <a:rPr lang="en-US" sz="1800" dirty="0"/>
              <a:t>List: allocate positions from a deterministic list specified by the user;</a:t>
            </a:r>
          </a:p>
          <a:p>
            <a:pPr lvl="1"/>
            <a:r>
              <a:rPr lang="en-US" sz="1800" dirty="0"/>
              <a:t>Grid: allocate positions on a rectangular 2D grid (row first or column first);</a:t>
            </a:r>
          </a:p>
          <a:p>
            <a:pPr lvl="1"/>
            <a:r>
              <a:rPr lang="en-US" sz="1800" dirty="0"/>
              <a:t>Random position allocators: allocate random positions within a selected form (rectangle, circle, …).</a:t>
            </a:r>
          </a:p>
          <a:p>
            <a:r>
              <a:rPr lang="en-US" sz="2000" dirty="0"/>
              <a:t>Mobility models specify how nodes will move during the simulation:</a:t>
            </a:r>
          </a:p>
          <a:p>
            <a:pPr lvl="1"/>
            <a:r>
              <a:rPr lang="en-US" sz="1800" dirty="0"/>
              <a:t>Constant: position, velocity or acceleration;</a:t>
            </a:r>
          </a:p>
          <a:p>
            <a:pPr lvl="1"/>
            <a:r>
              <a:rPr lang="en-US" sz="1800" dirty="0"/>
              <a:t>Waypoint: specify the location for a given time (time-position pairs);</a:t>
            </a:r>
          </a:p>
          <a:p>
            <a:pPr lvl="1"/>
            <a:r>
              <a:rPr lang="en-US" sz="1800" dirty="0"/>
              <a:t>Trace-file based: parse files and convert into ns-3 mobility events, support mobility tools such as SUMO, </a:t>
            </a:r>
            <a:r>
              <a:rPr lang="en-US" sz="1800" dirty="0" err="1"/>
              <a:t>BonnMotion</a:t>
            </a:r>
            <a:r>
              <a:rPr lang="en-US" sz="1800" dirty="0"/>
              <a:t> (using NS2 format) , </a:t>
            </a:r>
            <a:r>
              <a:rPr lang="en-US" sz="1800" dirty="0" err="1"/>
              <a:t>TraNS</a:t>
            </a:r>
            <a:endParaRPr lang="en-US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6E8E22-450E-4219-B3CD-0F7918CD871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CBEB29-E4A3-40E2-945E-39CC53779FA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2CE3F-FC66-49AE-910A-0E4AE814C8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961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762000"/>
            <a:ext cx="8534400" cy="685800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Channels: Propagation Models</a:t>
            </a:r>
            <a:endParaRPr lang="en-US" alt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8D05C28-DAF5-40E5-A200-3D0BB9CEF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1600200"/>
            <a:ext cx="9296400" cy="3810000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7030A0"/>
                </a:solidFill>
              </a:rPr>
              <a:t>Propagation module defines</a:t>
            </a:r>
            <a:r>
              <a:rPr lang="en-US" sz="2000" dirty="0"/>
              <a:t>:</a:t>
            </a:r>
          </a:p>
          <a:p>
            <a:pPr lvl="1"/>
            <a:r>
              <a:rPr lang="en-US" dirty="0"/>
              <a:t>Propagation </a:t>
            </a:r>
            <a:r>
              <a:rPr lang="en-US" u="sng" dirty="0">
                <a:solidFill>
                  <a:srgbClr val="00B050"/>
                </a:solidFill>
              </a:rPr>
              <a:t>delay</a:t>
            </a:r>
            <a:r>
              <a:rPr lang="en-US" dirty="0"/>
              <a:t> models: </a:t>
            </a:r>
            <a:br>
              <a:rPr lang="en-US" dirty="0"/>
            </a:br>
            <a:r>
              <a:rPr lang="en-US" dirty="0"/>
              <a:t>Calculate the time for signals to travel from the TX antennas to RX antennas.</a:t>
            </a:r>
          </a:p>
          <a:p>
            <a:pPr lvl="1"/>
            <a:r>
              <a:rPr lang="en-US" dirty="0"/>
              <a:t>Propagation </a:t>
            </a:r>
            <a:r>
              <a:rPr lang="en-US" u="sng" dirty="0">
                <a:solidFill>
                  <a:srgbClr val="00B050"/>
                </a:solidFill>
              </a:rPr>
              <a:t>loss</a:t>
            </a:r>
            <a:r>
              <a:rPr lang="en-US" dirty="0"/>
              <a:t> and </a:t>
            </a:r>
            <a:r>
              <a:rPr lang="en-US" u="sng" dirty="0">
                <a:solidFill>
                  <a:srgbClr val="00B050"/>
                </a:solidFill>
              </a:rPr>
              <a:t>shadowing</a:t>
            </a:r>
            <a:r>
              <a:rPr lang="en-US" dirty="0"/>
              <a:t> models: </a:t>
            </a:r>
            <a:br>
              <a:rPr lang="en-US" dirty="0"/>
            </a:br>
            <a:r>
              <a:rPr lang="en-US" dirty="0"/>
              <a:t>Calculate the Rx signal power considering the Tx signal power and the mutual Rx and Tx antennas positions.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7030A0"/>
                </a:solidFill>
              </a:rPr>
              <a:t>Propagation delay models</a:t>
            </a:r>
            <a:r>
              <a:rPr lang="en-US" sz="2000" dirty="0"/>
              <a:t>:</a:t>
            </a:r>
          </a:p>
          <a:p>
            <a:pPr lvl="1"/>
            <a:r>
              <a:rPr lang="en-US" u="sng" dirty="0" err="1"/>
              <a:t>ConstantSpeedPropagationDelayModel</a:t>
            </a:r>
            <a:r>
              <a:rPr lang="en-US" dirty="0"/>
              <a:t>: In this model, the signal travels with constant speed. The delay is calculated according with the transmitter and receiver positions.</a:t>
            </a:r>
          </a:p>
          <a:p>
            <a:pPr lvl="1"/>
            <a:r>
              <a:rPr lang="en-US" u="sng" dirty="0" err="1"/>
              <a:t>RandomPropagationDelayModel</a:t>
            </a:r>
            <a:r>
              <a:rPr lang="en-US" dirty="0"/>
              <a:t>: The propagation delay is  random, and changes each time the model is called. All packets experience a random delay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 packet order is not preserved.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8AD48C-E995-4D4D-B9FE-F753295F81E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13CF20-1551-436F-880C-E70389311EA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2B4A0-035E-4EDD-BED5-CE8B8B76D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178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19200" y="435315"/>
            <a:ext cx="8534400" cy="685800"/>
          </a:xfrm>
          <a:ln w="44450">
            <a:noFill/>
          </a:ln>
        </p:spPr>
        <p:txBody>
          <a:bodyPr/>
          <a:lstStyle/>
          <a:p>
            <a:r>
              <a:rPr lang="en-US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Propagation Models - 2</a:t>
            </a:r>
            <a:endParaRPr lang="en-US" alt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CA2E1AC-AE38-43B5-B842-005C0CF01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1219200"/>
            <a:ext cx="8305800" cy="266700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/>
              <a:t>Path loss models available include:</a:t>
            </a:r>
          </a:p>
          <a:p>
            <a:pPr lvl="2" algn="l">
              <a:buFont typeface="Wingdings" pitchFamily="2" charset="2"/>
              <a:buChar char="ü"/>
            </a:pPr>
            <a:r>
              <a:rPr lang="en-US" dirty="0"/>
              <a:t>Abstract propagation loss models:</a:t>
            </a:r>
            <a:br>
              <a:rPr lang="en-US" dirty="0"/>
            </a:br>
            <a:r>
              <a:rPr lang="en-US" dirty="0" err="1"/>
              <a:t>FixedRss</a:t>
            </a:r>
            <a:r>
              <a:rPr lang="en-US" dirty="0"/>
              <a:t>, Range, Random, Matrix, …</a:t>
            </a:r>
          </a:p>
          <a:p>
            <a:pPr lvl="2" algn="l">
              <a:buFont typeface="Wingdings" pitchFamily="2" charset="2"/>
              <a:buChar char="ü"/>
            </a:pPr>
            <a:r>
              <a:rPr lang="en-US" dirty="0"/>
              <a:t>Deterministic path loss models:</a:t>
            </a:r>
            <a:br>
              <a:rPr lang="en-US" dirty="0"/>
            </a:br>
            <a:r>
              <a:rPr lang="en-US" dirty="0" err="1"/>
              <a:t>Friis</a:t>
            </a:r>
            <a:r>
              <a:rPr lang="en-US" dirty="0"/>
              <a:t>, </a:t>
            </a:r>
            <a:r>
              <a:rPr lang="en-US" dirty="0" err="1"/>
              <a:t>LogDistance</a:t>
            </a:r>
            <a:r>
              <a:rPr lang="en-US" dirty="0"/>
              <a:t>, </a:t>
            </a:r>
            <a:r>
              <a:rPr lang="en-US" dirty="0" err="1"/>
              <a:t>ThreeLogDistance</a:t>
            </a:r>
            <a:r>
              <a:rPr lang="en-US" dirty="0"/>
              <a:t>, </a:t>
            </a:r>
            <a:r>
              <a:rPr lang="en-US" dirty="0" err="1"/>
              <a:t>TwoRayGround</a:t>
            </a:r>
            <a:r>
              <a:rPr lang="en-US" dirty="0"/>
              <a:t>, …</a:t>
            </a:r>
          </a:p>
          <a:p>
            <a:pPr lvl="2" algn="l">
              <a:buFont typeface="Wingdings" pitchFamily="2" charset="2"/>
              <a:buChar char="ü"/>
            </a:pPr>
            <a:r>
              <a:rPr lang="en-US" dirty="0"/>
              <a:t>Stochastic fading models:</a:t>
            </a:r>
            <a:br>
              <a:rPr lang="en-US" dirty="0"/>
            </a:br>
            <a:r>
              <a:rPr lang="en-US" dirty="0" err="1"/>
              <a:t>Nakagami</a:t>
            </a:r>
            <a:r>
              <a:rPr lang="en-US" dirty="0"/>
              <a:t>, Jakes, …</a:t>
            </a:r>
          </a:p>
          <a:p>
            <a:pPr algn="l"/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5C8FE7A-7E6A-42AF-991F-9F559428B557}"/>
              </a:ext>
            </a:extLst>
          </p:cNvPr>
          <p:cNvSpPr txBox="1">
            <a:spLocks/>
          </p:cNvSpPr>
          <p:nvPr/>
        </p:nvSpPr>
        <p:spPr>
          <a:xfrm>
            <a:off x="1564218" y="3429000"/>
            <a:ext cx="8458200" cy="44558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v"/>
            </a:pPr>
            <a:r>
              <a:rPr lang="en-US" sz="1800" dirty="0"/>
              <a:t> Propagation loss models can be “chained”, making a list</a:t>
            </a:r>
          </a:p>
          <a:p>
            <a:pPr marL="457200" lvl="1" indent="0">
              <a:buNone/>
            </a:pPr>
            <a:r>
              <a:rPr lang="en-US" sz="1800" dirty="0">
                <a:sym typeface="Wingdings" panose="05000000000000000000" pitchFamily="2" charset="2"/>
              </a:rPr>
              <a:t>     </a:t>
            </a:r>
            <a:r>
              <a:rPr lang="en-US" sz="1800" dirty="0"/>
              <a:t> final Rx power takes into account all the chained models. </a:t>
            </a:r>
            <a:br>
              <a:rPr lang="en-US" sz="1800" dirty="0"/>
            </a:br>
            <a:r>
              <a:rPr lang="en-US" sz="1800" dirty="0"/>
              <a:t>     </a:t>
            </a:r>
            <a:r>
              <a:rPr lang="en-US" sz="1800" u="sng" dirty="0"/>
              <a:t>Example</a:t>
            </a:r>
            <a:r>
              <a:rPr lang="en-US" sz="1800" dirty="0"/>
              <a:t>: path loss model + shadowing model + fast fading model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endParaRPr lang="en-US" sz="2000" dirty="0"/>
          </a:p>
        </p:txBody>
      </p:sp>
      <p:pic>
        <p:nvPicPr>
          <p:cNvPr id="6" name="Image 3">
            <a:extLst>
              <a:ext uri="{FF2B5EF4-FFF2-40B4-BE49-F238E27FC236}">
                <a16:creationId xmlns:a16="http://schemas.microsoft.com/office/drawing/2014/main" id="{52BC16FB-2877-464D-905E-FE80CB054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472570"/>
            <a:ext cx="6781800" cy="202335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93BCAC-81F0-4AB8-9513-776603F24AF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46E16F-D789-4CB7-81A6-D0EBCBA9F00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C9D44-D242-4133-8A81-4571BFA8BA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462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A0FA848-A6FF-4B56-88A3-742008A09294}"/>
              </a:ext>
            </a:extLst>
          </p:cNvPr>
          <p:cNvSpPr/>
          <p:nvPr/>
        </p:nvSpPr>
        <p:spPr bwMode="auto">
          <a:xfrm>
            <a:off x="2019300" y="3048000"/>
            <a:ext cx="8534400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endParaRPr lang="en-US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6A682DB-B171-41A5-896F-DFC497DA2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0200"/>
            <a:ext cx="9525000" cy="495300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030A0"/>
                </a:solidFill>
              </a:rPr>
              <a:t>History &amp; Context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030A0"/>
                </a:solidFill>
              </a:rPr>
              <a:t>Introduction to ns-3 simulator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</a:p>
          <a:p>
            <a:pPr algn="l"/>
            <a:r>
              <a:rPr lang="en-US" sz="2800" dirty="0">
                <a:solidFill>
                  <a:srgbClr val="7030A0"/>
                </a:solidFill>
              </a:rPr>
              <a:t>    - </a:t>
            </a:r>
            <a:r>
              <a:rPr lang="en-US" dirty="0">
                <a:solidFill>
                  <a:srgbClr val="7030A0"/>
                </a:solidFill>
              </a:rPr>
              <a:t>Core                        - User </a:t>
            </a:r>
            <a:r>
              <a:rPr lang="en-US" sz="2800" dirty="0">
                <a:solidFill>
                  <a:srgbClr val="7030A0"/>
                </a:solidFill>
              </a:rPr>
              <a:t> Modules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00000"/>
                </a:solidFill>
              </a:rPr>
              <a:t>Recent Upgrades 802.11 PHY/MAC (2015 -)</a:t>
            </a:r>
          </a:p>
          <a:p>
            <a:pPr algn="l"/>
            <a:r>
              <a:rPr lang="en-US" dirty="0"/>
              <a:t>   - </a:t>
            </a:r>
            <a:r>
              <a:rPr lang="en-US" sz="2800" dirty="0"/>
              <a:t>Improved CCA (.11a </a:t>
            </a:r>
            <a:r>
              <a:rPr lang="en-US" sz="2800" dirty="0">
                <a:sym typeface="Wingdings" panose="05000000000000000000" pitchFamily="2" charset="2"/>
              </a:rPr>
              <a:t> .11n/ac) &amp; PHY Abstractions</a:t>
            </a:r>
            <a:endParaRPr lang="en-US" sz="2800" dirty="0"/>
          </a:p>
          <a:p>
            <a:pPr algn="l"/>
            <a:r>
              <a:rPr lang="en-US" sz="2800" dirty="0"/>
              <a:t>    - Link-to-System Mapping</a:t>
            </a:r>
          </a:p>
          <a:p>
            <a:pPr algn="l"/>
            <a:r>
              <a:rPr lang="en-US" sz="2800" dirty="0"/>
              <a:t>    - New .11ax  MAC features 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B050"/>
                </a:solidFill>
              </a:rPr>
              <a:t>SPATIAL REUSE (BSS COLOR) 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B050"/>
                </a:solidFill>
              </a:rPr>
              <a:t>OFDMA </a:t>
            </a:r>
            <a:r>
              <a:rPr lang="en-US" sz="2400" dirty="0"/>
              <a:t>            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762000"/>
            <a:ext cx="8534400" cy="685800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US" alt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E6575-2881-48CB-84AE-62986C6751A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A8109-2960-4230-BE0A-91368AC1395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A0723-34D2-4A20-B31B-BD1C1C0C00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735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762000"/>
            <a:ext cx="8534400" cy="685800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802.11 PHY/MAC Work (UW  </a:t>
            </a:r>
            <a: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coordinated</a:t>
            </a:r>
            <a:r>
              <a:rPr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6A682DB-B171-41A5-896F-DFC497DA2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0200"/>
            <a:ext cx="9144000" cy="4953000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ACKNOWLEDGEMENTS: 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en-US" sz="2800" dirty="0">
                <a:solidFill>
                  <a:srgbClr val="FF0000"/>
                </a:solidFill>
              </a:rPr>
              <a:t>                                    depts.washington.edu/</a:t>
            </a:r>
            <a:r>
              <a:rPr lang="en-US" sz="2800" dirty="0" err="1">
                <a:solidFill>
                  <a:srgbClr val="FF0000"/>
                </a:solidFill>
              </a:rPr>
              <a:t>funlab</a:t>
            </a:r>
            <a:endParaRPr lang="en-US" sz="2800" dirty="0">
              <a:solidFill>
                <a:srgbClr val="FF000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dirty="0"/>
              <a:t>   </a:t>
            </a:r>
            <a:r>
              <a:rPr lang="en-US" u="sng" dirty="0"/>
              <a:t>Improved PHY Abstractions 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(FUNLAB students)</a:t>
            </a:r>
            <a:endParaRPr lang="en-US" dirty="0"/>
          </a:p>
          <a:p>
            <a:pPr algn="l"/>
            <a:r>
              <a:rPr lang="en-US" dirty="0"/>
              <a:t>         </a:t>
            </a:r>
            <a:r>
              <a:rPr lang="en-US" sz="2000" dirty="0"/>
              <a:t>T. </a:t>
            </a:r>
            <a:r>
              <a:rPr lang="en-US" sz="2000" dirty="0" err="1"/>
              <a:t>Bosaw</a:t>
            </a:r>
            <a:r>
              <a:rPr lang="en-US" sz="2000" dirty="0"/>
              <a:t>, B. </a:t>
            </a:r>
            <a:r>
              <a:rPr lang="en-US" sz="2000" dirty="0" err="1"/>
              <a:t>Cizdziel</a:t>
            </a:r>
            <a:r>
              <a:rPr lang="en-US" sz="2000" dirty="0"/>
              <a:t>, F. Nadeem, H. </a:t>
            </a:r>
            <a:r>
              <a:rPr lang="en-US" sz="2000" dirty="0" err="1"/>
              <a:t>Safavi</a:t>
            </a:r>
            <a:r>
              <a:rPr lang="en-US" sz="2000" dirty="0"/>
              <a:t>, R. Patidar, </a:t>
            </a:r>
          </a:p>
          <a:p>
            <a:pPr algn="l"/>
            <a:r>
              <a:rPr lang="en-US" sz="2000" dirty="0"/>
              <a:t>            A. </a:t>
            </a:r>
            <a:r>
              <a:rPr lang="en-US" sz="2000" dirty="0" err="1"/>
              <a:t>Chandramohan</a:t>
            </a:r>
            <a:r>
              <a:rPr lang="en-US" sz="2000" dirty="0"/>
              <a:t>, W. Jiang  </a:t>
            </a:r>
          </a:p>
          <a:p>
            <a:pPr algn="l"/>
            <a:endParaRPr lang="en-US" sz="2000" u="sng" dirty="0"/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2800" u="sng" dirty="0"/>
              <a:t>New .11ax MAC features </a:t>
            </a:r>
            <a:r>
              <a:rPr lang="en-US" sz="2800" dirty="0">
                <a:solidFill>
                  <a:srgbClr val="FF0000"/>
                </a:solidFill>
              </a:rPr>
              <a:t>(FUNLAB Collaborators)</a:t>
            </a:r>
          </a:p>
          <a:p>
            <a:pPr algn="l"/>
            <a:r>
              <a:rPr lang="en-US" sz="2800" dirty="0"/>
              <a:t>       </a:t>
            </a:r>
            <a:r>
              <a:rPr lang="en-US" dirty="0"/>
              <a:t>  </a:t>
            </a:r>
            <a:r>
              <a:rPr lang="en-US" sz="2000" dirty="0"/>
              <a:t>S. Carpenter, M. </a:t>
            </a:r>
            <a:r>
              <a:rPr lang="en-US" sz="2000" dirty="0" err="1"/>
              <a:t>Maity</a:t>
            </a:r>
            <a:r>
              <a:rPr lang="en-US" sz="2000" dirty="0"/>
              <a:t>,  S. </a:t>
            </a:r>
            <a:r>
              <a:rPr lang="en-US" sz="2000" dirty="0" err="1"/>
              <a:t>Deronne</a:t>
            </a:r>
            <a:r>
              <a:rPr lang="en-US" sz="2000" dirty="0"/>
              <a:t>, L. </a:t>
            </a:r>
            <a:r>
              <a:rPr lang="en-US" sz="2000" dirty="0" err="1"/>
              <a:t>Lanante</a:t>
            </a:r>
            <a:r>
              <a:rPr lang="en-US" sz="2000" dirty="0"/>
              <a:t>, Y. Gao, X. He, </a:t>
            </a:r>
          </a:p>
          <a:p>
            <a:pPr algn="l"/>
            <a:r>
              <a:rPr lang="en-US" sz="2000" dirty="0"/>
              <a:t>            V. </a:t>
            </a:r>
            <a:r>
              <a:rPr lang="en-US" sz="2000" dirty="0" err="1"/>
              <a:t>Ramaiyan</a:t>
            </a:r>
            <a:r>
              <a:rPr lang="en-US" sz="2000" dirty="0"/>
              <a:t>,  S. </a:t>
            </a:r>
            <a:r>
              <a:rPr lang="en-US" sz="2000" dirty="0" err="1"/>
              <a:t>Avallone</a:t>
            </a:r>
            <a:r>
              <a:rPr lang="en-US" sz="2000" dirty="0"/>
              <a:t>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846FC-C61C-4E2C-B18E-88C92C0C906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March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1AF310-00A9-4E16-B256-36AA1A0AE63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86A5E-47BB-4ECD-81EC-CB25243610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638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B922F2-4D71-4DA6-9CB4-4CA2A662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371" y="264445"/>
            <a:ext cx="7713774" cy="895192"/>
          </a:xfrm>
        </p:spPr>
        <p:txBody>
          <a:bodyPr/>
          <a:lstStyle/>
          <a:p>
            <a:r>
              <a:rPr lang="en-US" sz="3600" dirty="0"/>
              <a:t>Physical layer abstraction in ns-3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2A37E6-EBF0-4001-BAB4-FAFCFC4FBEAD}"/>
              </a:ext>
            </a:extLst>
          </p:cNvPr>
          <p:cNvGrpSpPr/>
          <p:nvPr/>
        </p:nvGrpSpPr>
        <p:grpSpPr>
          <a:xfrm>
            <a:off x="2273101" y="1133425"/>
            <a:ext cx="6345293" cy="1862369"/>
            <a:chOff x="2532867" y="1489211"/>
            <a:chExt cx="6976316" cy="1853541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9310651D-717D-4C49-8D67-A889AD22B68E}"/>
                </a:ext>
              </a:extLst>
            </p:cNvPr>
            <p:cNvGrpSpPr/>
            <p:nvPr/>
          </p:nvGrpSpPr>
          <p:grpSpPr>
            <a:xfrm>
              <a:off x="2532867" y="1489211"/>
              <a:ext cx="6976316" cy="1128006"/>
              <a:chOff x="2282661" y="4563866"/>
              <a:chExt cx="6976316" cy="1128006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21F673-FB28-406B-8722-41370AFA929F}"/>
                  </a:ext>
                </a:extLst>
              </p:cNvPr>
              <p:cNvSpPr txBox="1"/>
              <p:nvPr/>
            </p:nvSpPr>
            <p:spPr>
              <a:xfrm>
                <a:off x="8551895" y="5086180"/>
                <a:ext cx="707082" cy="367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/>
                  <a:t>Received </a:t>
                </a:r>
              </a:p>
              <a:p>
                <a:pPr algn="ctr"/>
                <a:r>
                  <a:rPr lang="en-US" sz="900" dirty="0"/>
                  <a:t>Signal</a:t>
                </a:r>
              </a:p>
            </p:txBody>
          </p:sp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3F696B54-3077-40EB-887E-AA4ED42BE592}"/>
                  </a:ext>
                </a:extLst>
              </p:cNvPr>
              <p:cNvSpPr/>
              <p:nvPr/>
            </p:nvSpPr>
            <p:spPr>
              <a:xfrm>
                <a:off x="3678932" y="5128222"/>
                <a:ext cx="1374559" cy="563650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</a:rPr>
                  <a:t>Transmitter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E725450-5D8C-4CE6-92C6-29199C2049F0}"/>
                  </a:ext>
                </a:extLst>
              </p:cNvPr>
              <p:cNvSpPr/>
              <p:nvPr/>
            </p:nvSpPr>
            <p:spPr>
              <a:xfrm>
                <a:off x="6869728" y="5127520"/>
                <a:ext cx="1199004" cy="563650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</a:rPr>
                  <a:t>Receiver</a:t>
                </a: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4F72BD8B-9B94-4BC6-BC71-1EE8E832BD97}"/>
                  </a:ext>
                </a:extLst>
              </p:cNvPr>
              <p:cNvSpPr/>
              <p:nvPr/>
            </p:nvSpPr>
            <p:spPr>
              <a:xfrm>
                <a:off x="5351129" y="5127520"/>
                <a:ext cx="1199004" cy="563650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</a:rPr>
                  <a:t>Channel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35A416-C7F0-495F-BA4F-6C8830CB3012}"/>
                  </a:ext>
                </a:extLst>
              </p:cNvPr>
              <p:cNvSpPr txBox="1"/>
              <p:nvPr/>
            </p:nvSpPr>
            <p:spPr>
              <a:xfrm>
                <a:off x="2282661" y="5086180"/>
                <a:ext cx="848075" cy="367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/>
                  <a:t>Transmitted </a:t>
                </a:r>
              </a:p>
              <a:p>
                <a:pPr algn="ctr"/>
                <a:r>
                  <a:rPr lang="en-US" sz="900" dirty="0"/>
                  <a:t>Signal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08A85B1B-1810-43DD-8F0B-04591DAEB391}"/>
                  </a:ext>
                </a:extLst>
              </p:cNvPr>
              <p:cNvCxnSpPr>
                <a:cxnSpLocks/>
                <a:stCxn id="7" idx="3"/>
                <a:endCxn id="3" idx="1"/>
              </p:cNvCxnSpPr>
              <p:nvPr/>
            </p:nvCxnSpPr>
            <p:spPr>
              <a:xfrm>
                <a:off x="3130736" y="5269971"/>
                <a:ext cx="548195" cy="14007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FC0ED62F-E9FD-4D26-A3FC-1B29A7679017}"/>
                  </a:ext>
                </a:extLst>
              </p:cNvPr>
              <p:cNvCxnSpPr>
                <a:cxnSpLocks/>
                <a:stCxn id="3" idx="3"/>
                <a:endCxn id="19" idx="1"/>
              </p:cNvCxnSpPr>
              <p:nvPr/>
            </p:nvCxnSpPr>
            <p:spPr>
              <a:xfrm flipV="1">
                <a:off x="5053491" y="5409345"/>
                <a:ext cx="297638" cy="7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C428A7F-E252-4045-A9A1-2F52CC724F71}"/>
                  </a:ext>
                </a:extLst>
              </p:cNvPr>
              <p:cNvCxnSpPr>
                <a:cxnSpLocks/>
                <a:stCxn id="19" idx="3"/>
                <a:endCxn id="17" idx="1"/>
              </p:cNvCxnSpPr>
              <p:nvPr/>
            </p:nvCxnSpPr>
            <p:spPr>
              <a:xfrm>
                <a:off x="6550133" y="5409345"/>
                <a:ext cx="3195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87084B70-61DC-4644-A3B4-14E9B3173241}"/>
                  </a:ext>
                </a:extLst>
              </p:cNvPr>
              <p:cNvCxnSpPr>
                <a:cxnSpLocks/>
                <a:stCxn id="17" idx="3"/>
                <a:endCxn id="20" idx="1"/>
              </p:cNvCxnSpPr>
              <p:nvPr/>
            </p:nvCxnSpPr>
            <p:spPr>
              <a:xfrm flipV="1">
                <a:off x="8068733" y="5269971"/>
                <a:ext cx="483162" cy="1393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F97313B-E2E1-477F-9375-A5135C5EDA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1436" y="4563866"/>
                <a:ext cx="653768" cy="57139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B28B702C-BCA1-4725-8A09-38B12270E0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663695" y="4614508"/>
                <a:ext cx="483484" cy="422563"/>
              </a:xfrm>
              <a:prstGeom prst="rect">
                <a:avLst/>
              </a:prstGeom>
            </p:spPr>
          </p:pic>
        </p:grpSp>
        <p:cxnSp>
          <p:nvCxnSpPr>
            <p:cNvPr id="81" name="Connector: Curved 80">
              <a:extLst>
                <a:ext uri="{FF2B5EF4-FFF2-40B4-BE49-F238E27FC236}">
                  <a16:creationId xmlns:a16="http://schemas.microsoft.com/office/drawing/2014/main" id="{98D58335-6B59-449C-8CD3-878F36984523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5964630" y="-325597"/>
              <a:ext cx="12700" cy="6198738"/>
            </a:xfrm>
            <a:prstGeom prst="curvedConnector3">
              <a:avLst>
                <a:gd name="adj1" fmla="val -5524142"/>
              </a:avLst>
            </a:prstGeom>
            <a:ln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4BEEF1F-C462-48A3-8395-244175075272}"/>
                </a:ext>
              </a:extLst>
            </p:cNvPr>
            <p:cNvSpPr txBox="1"/>
            <p:nvPr/>
          </p:nvSpPr>
          <p:spPr>
            <a:xfrm>
              <a:off x="5846750" y="3113014"/>
              <a:ext cx="470918" cy="229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/>
                <a:t>Error</a:t>
              </a:r>
            </a:p>
          </p:txBody>
        </p:sp>
      </p:grp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A1773A4-B7B8-417A-9949-FB98A2BD32F4}"/>
              </a:ext>
            </a:extLst>
          </p:cNvPr>
          <p:cNvSpPr txBox="1">
            <a:spLocks/>
          </p:cNvSpPr>
          <p:nvPr/>
        </p:nvSpPr>
        <p:spPr>
          <a:xfrm>
            <a:off x="929217" y="3097036"/>
            <a:ext cx="5108215" cy="32148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Physical Layer </a:t>
            </a:r>
            <a:endParaRPr lang="en-US" sz="2000" b="0" dirty="0"/>
          </a:p>
          <a:p>
            <a:r>
              <a:rPr lang="en-US" sz="1800" b="0" dirty="0">
                <a:solidFill>
                  <a:srgbClr val="0070C0"/>
                </a:solidFill>
              </a:rPr>
              <a:t>End-to-end FULL PHY simulations are time expensive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70C0"/>
                </a:solidFill>
              </a:rPr>
              <a:t>      </a:t>
            </a:r>
            <a:r>
              <a:rPr lang="en-US" sz="1800" b="0" dirty="0">
                <a:solidFill>
                  <a:srgbClr val="0070C0"/>
                </a:solidFill>
                <a:sym typeface="Wingdings" panose="05000000000000000000" pitchFamily="2" charset="2"/>
              </a:rPr>
              <a:t> cannot be incorporated into a MAC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70C0"/>
                </a:solidFill>
                <a:sym typeface="Wingdings" panose="05000000000000000000" pitchFamily="2" charset="2"/>
              </a:rPr>
              <a:t>          Layer simulation @ run-time </a:t>
            </a:r>
            <a:endParaRPr lang="en-US" sz="1800" b="0" dirty="0">
              <a:solidFill>
                <a:srgbClr val="0070C0"/>
              </a:solidFill>
            </a:endParaRPr>
          </a:p>
          <a:p>
            <a:r>
              <a:rPr lang="en-US" sz="1800" b="0" dirty="0">
                <a:solidFill>
                  <a:srgbClr val="0070C0"/>
                </a:solidFill>
              </a:rPr>
              <a:t>For MAC and above layers, all the information needed at a particular state:</a:t>
            </a:r>
          </a:p>
          <a:p>
            <a:pPr lvl="1"/>
            <a:r>
              <a:rPr lang="en-US" sz="1800" b="0" dirty="0">
                <a:solidFill>
                  <a:srgbClr val="0070C0"/>
                </a:solidFill>
              </a:rPr>
              <a:t>whether packet is successfully decoded or not?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FBE9F-15B7-48A7-BDC8-F923C694E4E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55291A-0A5C-47B5-8A2C-0AFD8934ECAB}" type="slidenum">
              <a:rPr lang="en-US" smtClean="0"/>
              <a:t>26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AAE8FD-8C84-4ECD-A651-7A54E0638DB9}"/>
              </a:ext>
            </a:extLst>
          </p:cNvPr>
          <p:cNvSpPr/>
          <p:nvPr/>
        </p:nvSpPr>
        <p:spPr>
          <a:xfrm>
            <a:off x="6154569" y="3413208"/>
            <a:ext cx="4800600" cy="223445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Physical Layer Abstraction for ns-3</a:t>
            </a:r>
          </a:p>
          <a:p>
            <a:pPr marL="342900" indent="-342900">
              <a:spcBef>
                <a:spcPct val="20000"/>
              </a:spcBef>
              <a:buFont typeface="Lucida Grande"/>
              <a:buChar char="&gt;"/>
            </a:pPr>
            <a:r>
              <a:rPr lang="en-US" sz="1600" dirty="0">
                <a:solidFill>
                  <a:srgbClr val="FFC000"/>
                </a:solidFill>
                <a:latin typeface="Open Sans"/>
              </a:rPr>
              <a:t>ns-3 transports packets (not symbols).</a:t>
            </a:r>
          </a:p>
          <a:p>
            <a:pPr>
              <a:spcBef>
                <a:spcPct val="20000"/>
              </a:spcBef>
            </a:pPr>
            <a:endParaRPr lang="en-US" sz="1600" dirty="0">
              <a:solidFill>
                <a:srgbClr val="FFC000"/>
              </a:solidFill>
              <a:latin typeface="Open Sans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FFC000"/>
                </a:solidFill>
                <a:latin typeface="Open Sans"/>
              </a:rPr>
              <a:t> Link layer abstraction is necessary </a:t>
            </a:r>
          </a:p>
          <a:p>
            <a:pPr>
              <a:spcBef>
                <a:spcPct val="20000"/>
              </a:spcBef>
            </a:pPr>
            <a:r>
              <a:rPr lang="en-US" sz="1600" dirty="0">
                <a:solidFill>
                  <a:srgbClr val="FFC000"/>
                </a:solidFill>
                <a:latin typeface="Open Sans"/>
              </a:rPr>
              <a:t>    - Any accurate link abstraction must be </a:t>
            </a:r>
          </a:p>
          <a:p>
            <a:pPr>
              <a:spcBef>
                <a:spcPct val="20000"/>
              </a:spcBef>
            </a:pPr>
            <a:r>
              <a:rPr lang="en-US" sz="1600" dirty="0">
                <a:solidFill>
                  <a:srgbClr val="FFC000"/>
                </a:solidFill>
                <a:latin typeface="Open Sans"/>
              </a:rPr>
              <a:t>      conducted off-line and results available for</a:t>
            </a:r>
          </a:p>
          <a:p>
            <a:pPr>
              <a:spcBef>
                <a:spcPct val="20000"/>
              </a:spcBef>
            </a:pPr>
            <a:r>
              <a:rPr lang="en-US" sz="1600" dirty="0">
                <a:solidFill>
                  <a:srgbClr val="FFC000"/>
                </a:solidFill>
                <a:latin typeface="Open Sans"/>
              </a:rPr>
              <a:t>      use (at run-time in ns-3) via look-up tables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96B051-B916-4EE9-9A39-1397AE0F6FF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March 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F5D756-754A-4C4D-9EFA-0AB40C523FB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3406251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81209" y="1819310"/>
            <a:ext cx="10301042" cy="619090"/>
          </a:xfrm>
        </p:spPr>
        <p:txBody>
          <a:bodyPr>
            <a:normAutofit fontScale="92500"/>
          </a:bodyPr>
          <a:lstStyle/>
          <a:p>
            <a:r>
              <a:rPr lang="en-US" sz="4000" b="1" dirty="0"/>
              <a:t>ns-3 PHY Packet Error Models: </a:t>
            </a:r>
            <a:r>
              <a:rPr lang="en-US" sz="4000" b="1" dirty="0">
                <a:solidFill>
                  <a:srgbClr val="FF0000"/>
                </a:solidFill>
              </a:rPr>
              <a:t>status c. 2015</a:t>
            </a:r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10643" y="1261382"/>
            <a:ext cx="8799211" cy="3810000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dirty="0"/>
              <a:t> Narrowband, Additive White Gaussian Noise (AWGN) models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</a:t>
            </a:r>
            <a:r>
              <a:rPr lang="en-US" sz="2000" dirty="0">
                <a:solidFill>
                  <a:srgbClr val="C00000"/>
                </a:solidFill>
              </a:rPr>
              <a:t>- no wideband modulation or freq. selective channel models </a:t>
            </a:r>
            <a:r>
              <a:rPr lang="en-US" sz="2000" dirty="0"/>
              <a:t>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ym typeface="Wingdings" panose="05000000000000000000" pitchFamily="2" charset="2"/>
              </a:rPr>
              <a:t>     How was  I</a:t>
            </a:r>
            <a:r>
              <a:rPr lang="en-US" sz="2000" dirty="0"/>
              <a:t>nterference handled?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-  added to noise power and treated as equivalent (SINR model)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  Temporal interference is handled via 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- Split the frame based on changing SINR boundaries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- Assume independence across these “chunks”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F84EB3-0AF6-4D3F-B0EB-1768F114F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209" y="3475934"/>
            <a:ext cx="8398374" cy="335041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AAB5F5-ADA1-4725-97F3-D317C9091259}"/>
              </a:ext>
            </a:extLst>
          </p:cNvPr>
          <p:cNvSpPr txBox="1">
            <a:spLocks/>
          </p:cNvSpPr>
          <p:nvPr/>
        </p:nvSpPr>
        <p:spPr>
          <a:xfrm>
            <a:off x="929217" y="228600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March 2019</a:t>
            </a: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9E9E97F9-73BB-4E26-9C5E-C8823378A5E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4081072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CA035F-7883-479B-9C95-8DABDE7389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1" y="1372999"/>
            <a:ext cx="9306951" cy="2284601"/>
          </a:xfrm>
        </p:spPr>
        <p:txBody>
          <a:bodyPr/>
          <a:lstStyle/>
          <a:p>
            <a:pPr marL="0" indent="0">
              <a:buNone/>
            </a:pPr>
            <a:endParaRPr lang="en-US" sz="2400" b="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0" dirty="0"/>
              <a:t> </a:t>
            </a:r>
            <a:r>
              <a:rPr lang="en-US" sz="2000" dirty="0"/>
              <a:t>Original error rate model (for ns-2, thereafter ported to ns-3) from YANS </a:t>
            </a:r>
          </a:p>
          <a:p>
            <a:pPr lvl="1"/>
            <a:r>
              <a:rPr lang="en-US" sz="2000" dirty="0"/>
              <a:t>- Upper bound on probability of error assuming: binary convolution coding and hard decision Viterbi decoding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49F825-A622-4218-9160-7B9498D59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144" y="876999"/>
            <a:ext cx="8184663" cy="991998"/>
          </a:xfrm>
        </p:spPr>
        <p:txBody>
          <a:bodyPr/>
          <a:lstStyle/>
          <a:p>
            <a:r>
              <a:rPr lang="en-US" sz="3600" dirty="0"/>
              <a:t>Wi-Fi 802.11a PHY Error Model  </a:t>
            </a:r>
            <a:r>
              <a:rPr lang="en-US" sz="3600" dirty="0">
                <a:solidFill>
                  <a:srgbClr val="FF0000"/>
                </a:solidFill>
              </a:rPr>
              <a:t>c. 2015  (YANS)</a:t>
            </a:r>
            <a:r>
              <a:rPr lang="en-US" sz="3600" dirty="0"/>
              <a:t>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FA860-1C1E-41D9-8D5A-522ED4FF4F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55291A-0A5C-47B5-8A2C-0AFD8934ECAB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92A2B-5BE8-4781-84DC-2F7E02C6A201}"/>
              </a:ext>
            </a:extLst>
          </p:cNvPr>
          <p:cNvSpPr txBox="1"/>
          <p:nvPr/>
        </p:nvSpPr>
        <p:spPr>
          <a:xfrm>
            <a:off x="1828800" y="5981001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*M </a:t>
            </a:r>
            <a:r>
              <a:rPr lang="en-US" sz="1400" dirty="0" err="1">
                <a:solidFill>
                  <a:srgbClr val="FF0000"/>
                </a:solidFill>
              </a:rPr>
              <a:t>Lacage</a:t>
            </a:r>
            <a:r>
              <a:rPr lang="en-US" sz="1400" dirty="0">
                <a:solidFill>
                  <a:srgbClr val="FF0000"/>
                </a:solidFill>
              </a:rPr>
              <a:t> and T. Henderson ``Yet Another Network Simulator (YANS)”  Proc of  w-ns2, ACM 2006.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E8F773-E224-48FB-AF4E-4F9D49DEEAA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12E6A3-F0B0-44B6-8DA3-D5A4B11D87E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1505927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                                  ns-3 Wi-Fi PHY model</a:t>
            </a:r>
          </a:p>
        </p:txBody>
      </p:sp>
      <p:pic>
        <p:nvPicPr>
          <p:cNvPr id="9" name="Picture 66">
            <a:extLst>
              <a:ext uri="{FF2B5EF4-FFF2-40B4-BE49-F238E27FC236}">
                <a16:creationId xmlns:a16="http://schemas.microsoft.com/office/drawing/2014/main" id="{CF473559-D3CB-0940-ADC6-DC2398F14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82772"/>
            <a:ext cx="9113260" cy="5307511"/>
          </a:xfrm>
          <a:prstGeom prst="rect">
            <a:avLst/>
          </a:prstGeom>
        </p:spPr>
      </p:pic>
      <p:sp>
        <p:nvSpPr>
          <p:cNvPr id="4" name="Date Placeholder 5">
            <a:extLst>
              <a:ext uri="{FF2B5EF4-FFF2-40B4-BE49-F238E27FC236}">
                <a16:creationId xmlns:a16="http://schemas.microsoft.com/office/drawing/2014/main" id="{C2E9FD6B-5FB3-4B55-A09C-1FFB73BEE067}"/>
              </a:ext>
            </a:extLst>
          </p:cNvPr>
          <p:cNvSpPr txBox="1">
            <a:spLocks/>
          </p:cNvSpPr>
          <p:nvPr/>
        </p:nvSpPr>
        <p:spPr>
          <a:xfrm>
            <a:off x="929217" y="228600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</a:rPr>
              <a:t>March 2019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5E8C6F73-E980-4064-B667-AF232A5181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271195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762000"/>
            <a:ext cx="8534400" cy="685800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US" alt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6A682DB-B171-41A5-896F-DFC497DA2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0200"/>
            <a:ext cx="9525000" cy="495300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030A0"/>
                </a:solidFill>
              </a:rPr>
              <a:t>History &amp; Context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030A0"/>
                </a:solidFill>
              </a:rPr>
              <a:t>Introduction to ns-3 simulator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</a:p>
          <a:p>
            <a:pPr algn="l"/>
            <a:r>
              <a:rPr lang="en-US" sz="2800" dirty="0">
                <a:solidFill>
                  <a:srgbClr val="7030A0"/>
                </a:solidFill>
              </a:rPr>
              <a:t>    - </a:t>
            </a:r>
            <a:r>
              <a:rPr lang="en-US" dirty="0">
                <a:solidFill>
                  <a:srgbClr val="7030A0"/>
                </a:solidFill>
              </a:rPr>
              <a:t>Core                        - User 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Modules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00000"/>
                </a:solidFill>
              </a:rPr>
              <a:t>Recent Upgrades ns-3 802.11 PHY/MAC </a:t>
            </a:r>
          </a:p>
          <a:p>
            <a:pPr algn="l"/>
            <a:r>
              <a:rPr lang="en-US" dirty="0"/>
              <a:t>    - Improved CCA (.11a </a:t>
            </a:r>
            <a:r>
              <a:rPr lang="en-US" dirty="0">
                <a:sym typeface="Wingdings" panose="05000000000000000000" pitchFamily="2" charset="2"/>
              </a:rPr>
              <a:t> .11n/ac) &amp; PHY Abstractions</a:t>
            </a:r>
            <a:endParaRPr lang="en-US" dirty="0"/>
          </a:p>
          <a:p>
            <a:pPr algn="l"/>
            <a:r>
              <a:rPr lang="en-US" dirty="0"/>
              <a:t>    - Link-to-System Mapping</a:t>
            </a:r>
          </a:p>
          <a:p>
            <a:pPr algn="l"/>
            <a:r>
              <a:rPr lang="en-US" sz="2800" dirty="0"/>
              <a:t>   - </a:t>
            </a:r>
            <a:r>
              <a:rPr lang="en-US" dirty="0"/>
              <a:t>New .11ax  MAC features 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B050"/>
                </a:solidFill>
              </a:rPr>
              <a:t>SPATIAL REUSE (BSS COLOR) 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B050"/>
                </a:solidFill>
              </a:rPr>
              <a:t>OFDMA </a:t>
            </a:r>
            <a:r>
              <a:rPr lang="en-US" sz="2400" b="1" dirty="0"/>
              <a:t>          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4C9011-FFCA-461A-92AF-3EB33F71823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FACDD0-4EDA-48D7-814C-5F6A3CF4F4E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09BE9-B614-4709-85A4-F000F45147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879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71600" y="2040904"/>
            <a:ext cx="4572707" cy="420749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No separate model for PREAMBLE DETECT  (i.e. no separation of Header &amp; Payload in ns-3) </a:t>
            </a:r>
          </a:p>
        </p:txBody>
      </p:sp>
      <p:pic>
        <p:nvPicPr>
          <p:cNvPr id="5" name="Picture 4" descr="Reception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87234"/>
            <a:ext cx="4963658" cy="30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993456" y="2438400"/>
            <a:ext cx="287610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de-DE" altLang="en-US" sz="1600" dirty="0">
              <a:solidFill>
                <a:schemeClr val="tx1"/>
              </a:solidFill>
            </a:endParaRPr>
          </a:p>
          <a:p>
            <a:r>
              <a:rPr lang="de-DE" altLang="en-US" sz="1600" b="1" u="sng" dirty="0">
                <a:solidFill>
                  <a:schemeClr val="tx1"/>
                </a:solidFill>
              </a:rPr>
              <a:t>1st decision</a:t>
            </a:r>
            <a:r>
              <a:rPr lang="de-DE" altLang="en-US" sz="1600" dirty="0">
                <a:solidFill>
                  <a:schemeClr val="tx1"/>
                </a:solidFill>
              </a:rPr>
              <a:t>: is the header </a:t>
            </a:r>
            <a:br>
              <a:rPr lang="de-DE" altLang="en-US" sz="1600" dirty="0">
                <a:solidFill>
                  <a:schemeClr val="tx1"/>
                </a:solidFill>
              </a:rPr>
            </a:br>
            <a:r>
              <a:rPr lang="de-DE" altLang="en-US" sz="1600" dirty="0">
                <a:solidFill>
                  <a:schemeClr val="tx1"/>
                </a:solidFill>
              </a:rPr>
              <a:t> successfully decoded?</a:t>
            </a:r>
          </a:p>
          <a:p>
            <a:r>
              <a:rPr lang="de-DE" altLang="en-US" sz="1600" b="1" u="sng" dirty="0">
                <a:solidFill>
                  <a:schemeClr val="tx1"/>
                </a:solidFill>
              </a:rPr>
              <a:t>2nd decision</a:t>
            </a:r>
            <a:r>
              <a:rPr lang="de-DE" altLang="en-US" sz="1600" dirty="0">
                <a:solidFill>
                  <a:schemeClr val="tx1"/>
                </a:solidFill>
              </a:rPr>
              <a:t>: is the payload </a:t>
            </a:r>
            <a:br>
              <a:rPr lang="de-DE" altLang="en-US" sz="1600" dirty="0">
                <a:solidFill>
                  <a:schemeClr val="tx1"/>
                </a:solidFill>
              </a:rPr>
            </a:br>
            <a:r>
              <a:rPr lang="de-DE" altLang="en-US" sz="1600" dirty="0">
                <a:solidFill>
                  <a:schemeClr val="tx1"/>
                </a:solidFill>
              </a:rPr>
              <a:t>then successfully decoded?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4F8549A-34E3-4A2A-B572-01AB08EDA231}"/>
              </a:ext>
            </a:extLst>
          </p:cNvPr>
          <p:cNvSpPr txBox="1">
            <a:spLocks/>
          </p:cNvSpPr>
          <p:nvPr/>
        </p:nvSpPr>
        <p:spPr bwMode="auto">
          <a:xfrm>
            <a:off x="1631279" y="363927"/>
            <a:ext cx="8929442" cy="85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2250" b="0" i="0" kern="1200" baseline="0">
                <a:solidFill>
                  <a:srgbClr val="4B2E83"/>
                </a:solidFill>
                <a:latin typeface="Encode Sans Normal Black"/>
                <a:ea typeface="+mn-ea"/>
                <a:cs typeface="Encode Sans Normal Black"/>
              </a:defRPr>
            </a:lvl1pPr>
            <a:lvl2pPr marL="3429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685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0287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Issues with ns-3 </a:t>
            </a:r>
            <a:r>
              <a:rPr lang="en-US" sz="3600" b="1" dirty="0" err="1"/>
              <a:t>WiFi</a:t>
            </a:r>
            <a:r>
              <a:rPr lang="en-US" sz="3600" b="1" dirty="0"/>
              <a:t> PHY Abstraction </a:t>
            </a:r>
            <a:r>
              <a:rPr lang="en-US" sz="3600" b="1" dirty="0">
                <a:solidFill>
                  <a:srgbClr val="FF0000"/>
                </a:solidFill>
              </a:rPr>
              <a:t>c. 2015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FBF21C-60B4-4C36-A1D0-790263316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204" y="1621590"/>
            <a:ext cx="5211854" cy="272756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55FB2F0-C7B4-4E6B-BC5F-AD74B2640B4A}"/>
              </a:ext>
            </a:extLst>
          </p:cNvPr>
          <p:cNvSpPr txBox="1">
            <a:spLocks/>
          </p:cNvSpPr>
          <p:nvPr/>
        </p:nvSpPr>
        <p:spPr bwMode="auto">
          <a:xfrm>
            <a:off x="6858001" y="4784966"/>
            <a:ext cx="351335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&gt;"/>
              <a:defRPr sz="18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/>
              <a:buChar char="&gt;"/>
              <a:defRPr sz="135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&gt;"/>
              <a:defRPr sz="105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 Lack of packet capture</a:t>
            </a:r>
          </a:p>
          <a:p>
            <a:pPr marL="457200" lvl="1" indent="0">
              <a:buNone/>
            </a:pPr>
            <a:r>
              <a:rPr lang="en-US" sz="2000" dirty="0"/>
              <a:t> due to difference in received signal strength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sz="1200" dirty="0"/>
          </a:p>
          <a:p>
            <a:pPr marL="342900" lvl="1" indent="0">
              <a:buNone/>
            </a:pPr>
            <a:endParaRPr lang="en-US" sz="1200" dirty="0"/>
          </a:p>
          <a:p>
            <a:pPr marL="342900" lvl="1" indent="0">
              <a:buNone/>
            </a:pPr>
            <a:endParaRPr lang="en-US" sz="1200" dirty="0"/>
          </a:p>
          <a:p>
            <a:pPr marL="342900" lvl="1" indent="0">
              <a:buNone/>
            </a:pPr>
            <a:endParaRPr lang="en-US" sz="1200" dirty="0"/>
          </a:p>
          <a:p>
            <a:pPr marL="342900" lvl="1" indent="0">
              <a:buNone/>
            </a:pPr>
            <a:endParaRPr lang="en-US" sz="1200" dirty="0"/>
          </a:p>
          <a:p>
            <a:pPr marL="342900" lvl="1" indent="0">
              <a:buNone/>
            </a:pPr>
            <a:endParaRPr lang="en-US" sz="1200" dirty="0"/>
          </a:p>
          <a:p>
            <a:pPr marL="342900" lvl="1" indent="0">
              <a:buNone/>
            </a:pPr>
            <a:endParaRPr lang="en-US" sz="1200" dirty="0"/>
          </a:p>
          <a:p>
            <a:pPr marL="342900" lvl="1" indent="0">
              <a:buNone/>
            </a:pPr>
            <a:endParaRPr lang="en-US" sz="1200" dirty="0"/>
          </a:p>
          <a:p>
            <a:pPr marL="342900" lvl="1" indent="0">
              <a:buNone/>
            </a:pPr>
            <a:endParaRPr lang="en-US" sz="1200" dirty="0"/>
          </a:p>
          <a:p>
            <a:pPr marL="342900" lvl="1" indent="0">
              <a:buNone/>
            </a:pPr>
            <a:endParaRPr lang="en-US" sz="1050" b="0" dirty="0"/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B72C8D36-39C5-4F52-85DD-50E0B1864BFF}"/>
              </a:ext>
            </a:extLst>
          </p:cNvPr>
          <p:cNvSpPr txBox="1">
            <a:spLocks/>
          </p:cNvSpPr>
          <p:nvPr/>
        </p:nvSpPr>
        <p:spPr>
          <a:xfrm>
            <a:off x="929217" y="228600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March 2019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44EBF92A-5DD7-4A89-9FF0-DB78C15BEE6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1455060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3490B-4C7B-4232-AF56-03010BF55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ns- 3 Wi-Fi Status </a:t>
            </a:r>
            <a:r>
              <a:rPr lang="en-US" dirty="0">
                <a:solidFill>
                  <a:srgbClr val="C00000"/>
                </a:solidFill>
              </a:rPr>
              <a:t>c. 2015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C9E68DE-AEED-4CB4-9658-749517FC7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646238"/>
            <a:ext cx="8229600" cy="452596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- No MIMO (only SISO single spatial stream)</a:t>
            </a:r>
          </a:p>
          <a:p>
            <a:r>
              <a:rPr lang="en-US" sz="2800" dirty="0">
                <a:solidFill>
                  <a:srgbClr val="C00000"/>
                </a:solidFill>
              </a:rPr>
              <a:t>- </a:t>
            </a:r>
            <a:r>
              <a:rPr lang="en-US" dirty="0">
                <a:solidFill>
                  <a:srgbClr val="C00000"/>
                </a:solidFill>
              </a:rPr>
              <a:t>No roaming (no support for multi-channel operation)</a:t>
            </a:r>
          </a:p>
          <a:p>
            <a:pPr lvl="1"/>
            <a:r>
              <a:rPr lang="en-US" dirty="0"/>
              <a:t>Physical layer supports channel switching in state machine logic (deferring channel switch until end of Tx) but not supported in MAC </a:t>
            </a:r>
          </a:p>
          <a:p>
            <a:r>
              <a:rPr lang="en-US" dirty="0">
                <a:solidFill>
                  <a:srgbClr val="C00000"/>
                </a:solidFill>
              </a:rPr>
              <a:t>- Active and Passive probing both supported</a:t>
            </a:r>
          </a:p>
          <a:p>
            <a:pPr marL="0" indent="0"/>
            <a:r>
              <a:rPr lang="en-US" sz="2800" dirty="0"/>
              <a:t>    - </a:t>
            </a:r>
            <a:r>
              <a:rPr lang="en-US" sz="2000" dirty="0"/>
              <a:t>STA associates with 1</a:t>
            </a:r>
            <a:r>
              <a:rPr lang="en-US" sz="2000" baseline="30000" dirty="0"/>
              <a:t>st</a:t>
            </a:r>
            <a:r>
              <a:rPr lang="en-US" sz="2000" dirty="0"/>
              <a:t> beacon </a:t>
            </a:r>
          </a:p>
          <a:p>
            <a:pPr marL="0" indent="0"/>
            <a:endParaRPr lang="en-US" sz="2000" dirty="0"/>
          </a:p>
          <a:p>
            <a:endParaRPr lang="en-US" sz="2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2B80DC-8655-4F34-8098-0C0D9DD95B3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E6861-1BE2-482C-9E9A-2E3F21BC5F1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543D7-197B-46D5-A2A3-86E9131EBA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744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838200"/>
            <a:ext cx="8534400" cy="685800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Changes: `Spectrum’ Wi-Fi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6A682DB-B171-41A5-896F-DFC497DA2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9753600" cy="426720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/>
              <a:t>Followed similar framework implemented for LTE (by Nicola </a:t>
            </a:r>
            <a:r>
              <a:rPr lang="en-US" dirty="0" err="1"/>
              <a:t>Baldo</a:t>
            </a:r>
            <a:r>
              <a:rPr lang="en-US" dirty="0"/>
              <a:t>) </a:t>
            </a:r>
          </a:p>
          <a:p>
            <a:pPr algn="l"/>
            <a:endParaRPr lang="en-US" sz="2000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7030A0"/>
                </a:solidFill>
              </a:rPr>
              <a:t>`Spectrum’ framework enables</a:t>
            </a:r>
          </a:p>
          <a:p>
            <a:pPr algn="l"/>
            <a:r>
              <a:rPr lang="en-US" dirty="0">
                <a:solidFill>
                  <a:srgbClr val="7030A0"/>
                </a:solidFill>
              </a:rPr>
              <a:t>    1.  time-frequency (spectral) representations of PHY signals </a:t>
            </a:r>
          </a:p>
          <a:p>
            <a:pPr algn="l"/>
            <a:r>
              <a:rPr lang="en-US" dirty="0">
                <a:solidFill>
                  <a:srgbClr val="7030A0"/>
                </a:solidFill>
              </a:rPr>
              <a:t>    2.  multiple signals on a channel (co-channel interference)    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03128-16B0-4BA5-A721-97C261F5287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7F1166-765E-42DC-964C-A28DD970345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370D3B-D735-473E-85AF-4CF57A54B0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45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13200" y="97321"/>
            <a:ext cx="8184662" cy="991998"/>
          </a:xfrm>
        </p:spPr>
        <p:txBody>
          <a:bodyPr>
            <a:normAutofit/>
          </a:bodyPr>
          <a:lstStyle/>
          <a:p>
            <a:r>
              <a:rPr lang="en-US" sz="3200" b="1" dirty="0"/>
              <a:t>SPECTRUM MODULE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20642" y="3263632"/>
            <a:ext cx="8550715" cy="314691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Three key pieces </a:t>
            </a:r>
          </a:p>
          <a:p>
            <a:pPr lvl="1"/>
            <a:r>
              <a:rPr lang="en-US" sz="1800" dirty="0" err="1"/>
              <a:t>SpectrumValue</a:t>
            </a:r>
            <a:r>
              <a:rPr lang="en-US" sz="1800" dirty="0"/>
              <a:t>, </a:t>
            </a:r>
            <a:r>
              <a:rPr lang="en-US" sz="1800" dirty="0" err="1"/>
              <a:t>SpectrumChannel</a:t>
            </a:r>
            <a:r>
              <a:rPr lang="en-US" sz="1800" dirty="0"/>
              <a:t>, </a:t>
            </a:r>
            <a:r>
              <a:rPr lang="en-US" sz="1800" dirty="0" err="1"/>
              <a:t>SpectrumPhy</a:t>
            </a:r>
            <a:endParaRPr lang="en-US" sz="1800" dirty="0"/>
          </a:p>
          <a:p>
            <a:r>
              <a:rPr lang="en-US" dirty="0" err="1">
                <a:solidFill>
                  <a:srgbClr val="FF0000"/>
                </a:solidFill>
              </a:rPr>
              <a:t>SpectrumValue</a:t>
            </a:r>
            <a:r>
              <a:rPr lang="en-US" dirty="0"/>
              <a:t> is the </a:t>
            </a:r>
            <a:r>
              <a:rPr lang="en-US" dirty="0">
                <a:solidFill>
                  <a:srgbClr val="FFC000"/>
                </a:solidFill>
              </a:rPr>
              <a:t>signal abstraction </a:t>
            </a:r>
            <a:r>
              <a:rPr lang="en-US" dirty="0"/>
              <a:t>being passed through to the channel (and to users)</a:t>
            </a:r>
          </a:p>
          <a:p>
            <a:r>
              <a:rPr lang="en-US" dirty="0" err="1">
                <a:solidFill>
                  <a:srgbClr val="FF0000"/>
                </a:solidFill>
              </a:rPr>
              <a:t>SpectrumChannel</a:t>
            </a:r>
            <a:r>
              <a:rPr lang="en-US" dirty="0"/>
              <a:t> delays/attenuates/modifies the transmitted signal as specified before providing copies to all receivers</a:t>
            </a:r>
          </a:p>
          <a:p>
            <a:r>
              <a:rPr lang="en-US" dirty="0" err="1">
                <a:solidFill>
                  <a:srgbClr val="FF0000"/>
                </a:solidFill>
              </a:rPr>
              <a:t>SpectrumPhy</a:t>
            </a:r>
            <a:r>
              <a:rPr lang="en-US" dirty="0"/>
              <a:t> allows different types of devices to interact through the wireless channel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201373" y="1429886"/>
            <a:ext cx="7845100" cy="1493178"/>
            <a:chOff x="1245654" y="2456287"/>
            <a:chExt cx="6796528" cy="1108846"/>
          </a:xfrm>
        </p:grpSpPr>
        <p:sp>
          <p:nvSpPr>
            <p:cNvPr id="6" name="Rectangle 5"/>
            <p:cNvSpPr/>
            <p:nvPr/>
          </p:nvSpPr>
          <p:spPr>
            <a:xfrm>
              <a:off x="1767154" y="3339103"/>
              <a:ext cx="5753529" cy="22603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SpectrumChannel</a:t>
              </a:r>
              <a:endParaRPr lang="en-US" sz="16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263721" y="2456287"/>
              <a:ext cx="1212351" cy="50959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b="1" dirty="0"/>
                <a:t>  Dev 1 </a:t>
              </a:r>
            </a:p>
            <a:p>
              <a:r>
                <a:rPr lang="en-US" sz="1400" dirty="0"/>
                <a:t>(</a:t>
              </a:r>
              <a:r>
                <a:rPr lang="en-US" sz="1200" dirty="0" err="1"/>
                <a:t>SpectrumPhy</a:t>
              </a:r>
              <a:r>
                <a:rPr lang="en-US" sz="1200" dirty="0"/>
                <a:t>)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>
              <a:stCxn id="7" idx="2"/>
            </p:cNvCxnSpPr>
            <p:nvPr/>
          </p:nvCxnSpPr>
          <p:spPr>
            <a:xfrm flipH="1">
              <a:off x="1869896" y="2965886"/>
              <a:ext cx="1" cy="37321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2876763" y="2456287"/>
              <a:ext cx="1212351" cy="50959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b="1" dirty="0"/>
                <a:t>    Dev 2 </a:t>
              </a:r>
            </a:p>
            <a:p>
              <a:r>
                <a:rPr lang="en-US" sz="1400" dirty="0"/>
                <a:t>(</a:t>
              </a:r>
              <a:r>
                <a:rPr lang="en-US" sz="1200" dirty="0" err="1"/>
                <a:t>SpectrumPhy</a:t>
              </a:r>
              <a:r>
                <a:rPr lang="en-US" sz="1200" dirty="0"/>
                <a:t>)</a:t>
              </a:r>
              <a:endParaRPr lang="en-US" sz="14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3482938" y="2965886"/>
              <a:ext cx="1" cy="37321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6811765" y="2456287"/>
              <a:ext cx="1212351" cy="50959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b="1" dirty="0"/>
                <a:t>     Dev N </a:t>
              </a:r>
            </a:p>
            <a:p>
              <a:r>
                <a:rPr lang="en-US" sz="1400" dirty="0"/>
                <a:t>(</a:t>
              </a:r>
              <a:r>
                <a:rPr lang="en-US" sz="1200" dirty="0" err="1"/>
                <a:t>SpectrumPhy</a:t>
              </a:r>
              <a:r>
                <a:rPr lang="en-US" sz="1200" dirty="0"/>
                <a:t>)</a:t>
              </a:r>
              <a:endParaRPr lang="en-US" sz="14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7417940" y="2965886"/>
              <a:ext cx="1" cy="37321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5116531" y="2598070"/>
              <a:ext cx="667817" cy="113016"/>
              <a:chOff x="4798032" y="2671281"/>
              <a:chExt cx="667817" cy="113016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4798032" y="2671281"/>
                <a:ext cx="113016" cy="113016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085707" y="2671281"/>
                <a:ext cx="113016" cy="113016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352833" y="2671281"/>
                <a:ext cx="113016" cy="113016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245654" y="3021689"/>
              <a:ext cx="1248483" cy="251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C00000"/>
                  </a:solidFill>
                </a:rPr>
                <a:t>SpectrumValue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58697" y="3021689"/>
              <a:ext cx="1248483" cy="251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C00000"/>
                  </a:solidFill>
                </a:rPr>
                <a:t>SpectrumValue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93699" y="3021689"/>
              <a:ext cx="1248483" cy="251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C00000"/>
                  </a:solidFill>
                </a:rPr>
                <a:t>SpectrumValue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4" name="Date Placeholder 5">
            <a:extLst>
              <a:ext uri="{FF2B5EF4-FFF2-40B4-BE49-F238E27FC236}">
                <a16:creationId xmlns:a16="http://schemas.microsoft.com/office/drawing/2014/main" id="{C4B0CAEA-7635-4086-A619-413030997433}"/>
              </a:ext>
            </a:extLst>
          </p:cNvPr>
          <p:cNvSpPr txBox="1">
            <a:spLocks/>
          </p:cNvSpPr>
          <p:nvPr/>
        </p:nvSpPr>
        <p:spPr>
          <a:xfrm>
            <a:off x="929217" y="228600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</a:rPr>
              <a:t>March 2019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5" name="Footer Placeholder 7">
            <a:extLst>
              <a:ext uri="{FF2B5EF4-FFF2-40B4-BE49-F238E27FC236}">
                <a16:creationId xmlns:a16="http://schemas.microsoft.com/office/drawing/2014/main" id="{DCCEBA0C-E106-4622-B581-4CAF20277D9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1750829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33600" y="74802"/>
            <a:ext cx="8184662" cy="99199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SPECTRUM VALUE: SIGNAL ABSTRACTION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35995" y="1311672"/>
            <a:ext cx="8196210" cy="4015497"/>
          </a:xfrm>
        </p:spPr>
        <p:txBody>
          <a:bodyPr/>
          <a:lstStyle/>
          <a:p>
            <a:r>
              <a:rPr lang="en-US" dirty="0" err="1"/>
              <a:t>SpectrumValue</a:t>
            </a:r>
            <a:r>
              <a:rPr lang="en-US" dirty="0"/>
              <a:t> : a vector of sub-band attributes </a:t>
            </a:r>
          </a:p>
          <a:p>
            <a:r>
              <a:rPr lang="en-US" dirty="0"/>
              <a:t>Each sub-band:</a:t>
            </a:r>
          </a:p>
          <a:p>
            <a:pPr lvl="1"/>
            <a:r>
              <a:rPr lang="en-US" sz="1800" dirty="0"/>
              <a:t>Center frequency                     - Bandwidth</a:t>
            </a:r>
          </a:p>
          <a:p>
            <a:pPr lvl="1"/>
            <a:r>
              <a:rPr lang="en-US" sz="1800" dirty="0"/>
              <a:t>Sub-band power spectral density</a:t>
            </a:r>
          </a:p>
          <a:p>
            <a:r>
              <a:rPr lang="en-US" dirty="0"/>
              <a:t>Each wireless technology populates the correct sub-band values (e.g. the correct PSD / FFT resolution)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4F51553-9BB9-48F2-AA7B-2CDC6EE1BE8B}"/>
              </a:ext>
            </a:extLst>
          </p:cNvPr>
          <p:cNvSpPr txBox="1">
            <a:spLocks/>
          </p:cNvSpPr>
          <p:nvPr/>
        </p:nvSpPr>
        <p:spPr bwMode="auto">
          <a:xfrm>
            <a:off x="1524000" y="3373834"/>
            <a:ext cx="6477000" cy="224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&gt;"/>
              <a:defRPr sz="18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/>
              <a:buChar char="&gt;"/>
              <a:defRPr sz="135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&gt;"/>
              <a:defRPr sz="105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Adjustable granularity for power spectral density</a:t>
            </a:r>
          </a:p>
          <a:p>
            <a:r>
              <a:rPr lang="en-US" dirty="0"/>
              <a:t>Allows for sub-band interference</a:t>
            </a:r>
          </a:p>
          <a:p>
            <a:r>
              <a:rPr lang="en-US" dirty="0"/>
              <a:t>Automatically converts signals with differing </a:t>
            </a:r>
          </a:p>
          <a:p>
            <a:pPr marL="0" indent="0">
              <a:buNone/>
            </a:pPr>
            <a:r>
              <a:rPr lang="en-US" dirty="0"/>
              <a:t>   resolution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0B1D0D-F204-4E2E-A123-831F4AEC2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192737"/>
            <a:ext cx="3984089" cy="2988067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8CCA68-C40D-4DC7-836A-3B101B6D26DF}"/>
              </a:ext>
            </a:extLst>
          </p:cNvPr>
          <p:cNvSpPr txBox="1">
            <a:spLocks/>
          </p:cNvSpPr>
          <p:nvPr/>
        </p:nvSpPr>
        <p:spPr>
          <a:xfrm>
            <a:off x="929217" y="228600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</a:rPr>
              <a:t>March 2019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408787B0-7D55-4984-AA6C-EA0DD5C53AE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51074" y="201611"/>
            <a:ext cx="9045331" cy="102695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92D050"/>
                </a:solidFill>
              </a:rPr>
              <a:t>CURRENT ns-3 WI-FI MODELS IN SPECTRUM PHY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88375" y="1254155"/>
            <a:ext cx="8686800" cy="20573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Switch physical layer models from legacy </a:t>
            </a:r>
            <a:r>
              <a:rPr lang="en-US" sz="2800" dirty="0" err="1">
                <a:solidFill>
                  <a:srgbClr val="FF0000"/>
                </a:solidFill>
              </a:rPr>
              <a:t>WifiPhy</a:t>
            </a:r>
            <a:r>
              <a:rPr lang="en-US" sz="2800" dirty="0">
                <a:solidFill>
                  <a:srgbClr val="FF0000"/>
                </a:solidFill>
              </a:rPr>
              <a:t> to </a:t>
            </a:r>
            <a:r>
              <a:rPr lang="en-US" sz="2800" dirty="0" err="1">
                <a:solidFill>
                  <a:srgbClr val="FF0000"/>
                </a:solidFill>
              </a:rPr>
              <a:t>SpectrumWifiPhy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/>
              <a:t> PHY characterization is typically conducted with symbol-level "link simulators" for higher fidelity</a:t>
            </a:r>
          </a:p>
          <a:p>
            <a:pPr lvl="1"/>
            <a:r>
              <a:rPr lang="en-US" dirty="0"/>
              <a:t>e.g. MATLAB WLAN System Toolbox </a:t>
            </a:r>
          </a:p>
          <a:p>
            <a:r>
              <a:rPr lang="en-US" dirty="0"/>
              <a:t> Convert Link Sim (Symbol-Error-Rate) to Block/Packet Error Rates</a:t>
            </a:r>
          </a:p>
          <a:p>
            <a:pPr marL="0" indent="0">
              <a:buNone/>
            </a:pPr>
            <a:r>
              <a:rPr lang="en-US" dirty="0"/>
              <a:t>      via </a:t>
            </a:r>
            <a:r>
              <a:rPr lang="en-US" dirty="0">
                <a:solidFill>
                  <a:srgbClr val="0070C0"/>
                </a:solidFill>
              </a:rPr>
              <a:t>Link-to-System Mapping 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A76B27D-F830-4D3D-87D8-D401A841744C}"/>
              </a:ext>
            </a:extLst>
          </p:cNvPr>
          <p:cNvSpPr txBox="1">
            <a:spLocks/>
          </p:cNvSpPr>
          <p:nvPr/>
        </p:nvSpPr>
        <p:spPr bwMode="auto">
          <a:xfrm>
            <a:off x="1825283" y="3311553"/>
            <a:ext cx="8196210" cy="44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&gt;"/>
              <a:defRPr sz="18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/>
              <a:buChar char="&gt;"/>
              <a:defRPr sz="135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&gt;"/>
              <a:defRPr sz="105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100D392-8126-4A59-A4C9-2F75CC299985}"/>
              </a:ext>
            </a:extLst>
          </p:cNvPr>
          <p:cNvSpPr txBox="1">
            <a:spLocks/>
          </p:cNvSpPr>
          <p:nvPr/>
        </p:nvSpPr>
        <p:spPr bwMode="auto">
          <a:xfrm>
            <a:off x="1752036" y="4095311"/>
            <a:ext cx="8915965" cy="301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&gt;"/>
              <a:defRPr sz="18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/>
              <a:buChar char="&gt;"/>
              <a:defRPr sz="135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&gt;"/>
              <a:defRPr sz="105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</a:t>
            </a:r>
            <a:r>
              <a:rPr lang="en-US" u="sng" dirty="0"/>
              <a:t>Additions (some completed, others ongoing work) 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Error Rate models for some frequency selective fading channels (</a:t>
            </a:r>
            <a:r>
              <a:rPr lang="en-US" dirty="0" err="1"/>
              <a:t>TGn</a:t>
            </a:r>
            <a:r>
              <a:rPr lang="en-US" dirty="0"/>
              <a:t> Channel Model D)  </a:t>
            </a:r>
            <a:r>
              <a:rPr lang="en-US" dirty="0">
                <a:solidFill>
                  <a:srgbClr val="FFC000"/>
                </a:solidFill>
              </a:rPr>
              <a:t>[completed]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Include SU MIMO scenarios (multiple streams)  </a:t>
            </a:r>
            <a:r>
              <a:rPr lang="en-US" dirty="0">
                <a:solidFill>
                  <a:srgbClr val="FFC000"/>
                </a:solidFill>
              </a:rPr>
              <a:t>[completed]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7030A0"/>
                </a:solidFill>
              </a:rPr>
              <a:t> MU-MIMO </a:t>
            </a:r>
            <a:r>
              <a:rPr lang="en-US" dirty="0">
                <a:solidFill>
                  <a:srgbClr val="FFC000"/>
                </a:solidFill>
              </a:rPr>
              <a:t>[ongoing] 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A15C1A8-7AA9-436E-A2E5-8A1A683AB38A}"/>
              </a:ext>
            </a:extLst>
          </p:cNvPr>
          <p:cNvSpPr txBox="1">
            <a:spLocks/>
          </p:cNvSpPr>
          <p:nvPr/>
        </p:nvSpPr>
        <p:spPr>
          <a:xfrm>
            <a:off x="929217" y="228600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</a:rPr>
              <a:t>March 2019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D19B4B8A-8BED-46ED-BC11-6049E275965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7506796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970E8-CCC1-4B4E-A790-7E8E2C4A0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WiFi</a:t>
            </a:r>
            <a:r>
              <a:rPr lang="en-US" b="1" dirty="0"/>
              <a:t> Error Model Design Target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2B64F1-CF86-4B85-B88B-0443CA3E202F}"/>
              </a:ext>
            </a:extLst>
          </p:cNvPr>
          <p:cNvGrpSpPr/>
          <p:nvPr/>
        </p:nvGrpSpPr>
        <p:grpSpPr>
          <a:xfrm>
            <a:off x="1128162" y="2607501"/>
            <a:ext cx="10361084" cy="3107499"/>
            <a:chOff x="322891" y="2839069"/>
            <a:chExt cx="11812425" cy="3641236"/>
          </a:xfrm>
        </p:grpSpPr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0546F87A-3A10-4838-BF56-17ED87EA0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672" y="2876586"/>
              <a:ext cx="2737614" cy="129659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808080"/>
              </a:outerShdw>
            </a:effectLst>
          </p:spPr>
          <p:txBody>
            <a:bodyPr lIns="67500" tIns="35100" rIns="67500" bIns="35100"/>
            <a:lstStyle/>
            <a:p>
              <a:pPr>
                <a:tabLst>
                  <a:tab pos="0" algn="l"/>
                  <a:tab pos="342900" algn="l"/>
                  <a:tab pos="685800" algn="l"/>
                  <a:tab pos="1028700" algn="l"/>
                  <a:tab pos="1371600" algn="l"/>
                  <a:tab pos="1714500" algn="l"/>
                  <a:tab pos="2057400" algn="l"/>
                  <a:tab pos="2400300" algn="l"/>
                  <a:tab pos="2743200" algn="l"/>
                  <a:tab pos="3086100" algn="l"/>
                  <a:tab pos="3429000" algn="l"/>
                  <a:tab pos="3771900" algn="l"/>
                  <a:tab pos="4114800" algn="l"/>
                  <a:tab pos="4457700" algn="l"/>
                  <a:tab pos="4800600" algn="l"/>
                  <a:tab pos="5143500" algn="l"/>
                  <a:tab pos="5486400" algn="l"/>
                  <a:tab pos="5829300" algn="l"/>
                  <a:tab pos="6172200" algn="l"/>
                  <a:tab pos="6515100" algn="l"/>
                  <a:tab pos="6858000" algn="l"/>
                </a:tabLst>
              </a:pPr>
              <a:endParaRPr lang="en-GB" sz="1350" b="1" dirty="0">
                <a:solidFill>
                  <a:srgbClr val="000000"/>
                </a:solidFill>
              </a:endParaRPr>
            </a:p>
            <a:p>
              <a:pPr>
                <a:tabLst>
                  <a:tab pos="0" algn="l"/>
                  <a:tab pos="342900" algn="l"/>
                  <a:tab pos="685800" algn="l"/>
                  <a:tab pos="1028700" algn="l"/>
                  <a:tab pos="1371600" algn="l"/>
                  <a:tab pos="1714500" algn="l"/>
                  <a:tab pos="2057400" algn="l"/>
                  <a:tab pos="2400300" algn="l"/>
                  <a:tab pos="2743200" algn="l"/>
                  <a:tab pos="3086100" algn="l"/>
                  <a:tab pos="3429000" algn="l"/>
                  <a:tab pos="3771900" algn="l"/>
                  <a:tab pos="4114800" algn="l"/>
                  <a:tab pos="4457700" algn="l"/>
                  <a:tab pos="4800600" algn="l"/>
                  <a:tab pos="5143500" algn="l"/>
                  <a:tab pos="5486400" algn="l"/>
                  <a:tab pos="5829300" algn="l"/>
                  <a:tab pos="6172200" algn="l"/>
                  <a:tab pos="6515100" algn="l"/>
                  <a:tab pos="6858000" algn="l"/>
                </a:tabLst>
              </a:pPr>
              <a:r>
                <a:rPr lang="en-GB" sz="1350" b="1" dirty="0" err="1">
                  <a:solidFill>
                    <a:srgbClr val="000000"/>
                  </a:solidFill>
                </a:rPr>
                <a:t>SpectrumChannel</a:t>
              </a:r>
              <a:endParaRPr lang="en-GB" sz="1350" b="1" dirty="0">
                <a:solidFill>
                  <a:srgbClr val="00000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936B897-BED5-4370-ABC5-104A63DEABC3}"/>
                </a:ext>
              </a:extLst>
            </p:cNvPr>
            <p:cNvGrpSpPr/>
            <p:nvPr/>
          </p:nvGrpSpPr>
          <p:grpSpPr>
            <a:xfrm>
              <a:off x="322891" y="2868193"/>
              <a:ext cx="1706797" cy="1863689"/>
              <a:chOff x="2621720" y="2890808"/>
              <a:chExt cx="1706797" cy="1863689"/>
            </a:xfrm>
          </p:grpSpPr>
          <p:sp>
            <p:nvSpPr>
              <p:cNvPr id="41" name="Rounded Rectangle 3">
                <a:extLst>
                  <a:ext uri="{FF2B5EF4-FFF2-40B4-BE49-F238E27FC236}">
                    <a16:creationId xmlns:a16="http://schemas.microsoft.com/office/drawing/2014/main" id="{7EF1F143-E803-437D-825A-DC53D02C52C1}"/>
                  </a:ext>
                </a:extLst>
              </p:cNvPr>
              <p:cNvSpPr/>
              <p:nvPr/>
            </p:nvSpPr>
            <p:spPr>
              <a:xfrm>
                <a:off x="2621720" y="3259982"/>
                <a:ext cx="1489189" cy="1494515"/>
              </a:xfrm>
              <a:prstGeom prst="roundRect">
                <a:avLst/>
              </a:prstGeom>
              <a:solidFill>
                <a:srgbClr val="F8F8F8">
                  <a:alpha val="6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24BB45E-096B-4E86-97FE-D38D19555BFB}"/>
                  </a:ext>
                </a:extLst>
              </p:cNvPr>
              <p:cNvSpPr/>
              <p:nvPr/>
            </p:nvSpPr>
            <p:spPr>
              <a:xfrm>
                <a:off x="2775943" y="4265383"/>
                <a:ext cx="1210865" cy="3429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CA7D17F-AF9A-4DAC-A4AE-49A39ACA2A52}"/>
                  </a:ext>
                </a:extLst>
              </p:cNvPr>
              <p:cNvSpPr txBox="1"/>
              <p:nvPr/>
            </p:nvSpPr>
            <p:spPr>
              <a:xfrm>
                <a:off x="2759099" y="4298333"/>
                <a:ext cx="1555993" cy="357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/>
                  <a:t>SpectrumWifiPhy</a:t>
                </a:r>
                <a:endParaRPr lang="en-US" sz="1200" dirty="0"/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0952CAE2-70A9-4C5F-A44A-8F92E9882A9F}"/>
                  </a:ext>
                </a:extLst>
              </p:cNvPr>
              <p:cNvGrpSpPr/>
              <p:nvPr/>
            </p:nvGrpSpPr>
            <p:grpSpPr>
              <a:xfrm>
                <a:off x="3997238" y="4195739"/>
                <a:ext cx="331279" cy="337543"/>
                <a:chOff x="2271332" y="3779044"/>
                <a:chExt cx="441705" cy="450056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9263578F-488A-4617-B231-1B3CBB151387}"/>
                    </a:ext>
                  </a:extLst>
                </p:cNvPr>
                <p:cNvCxnSpPr/>
                <p:nvPr/>
              </p:nvCxnSpPr>
              <p:spPr>
                <a:xfrm>
                  <a:off x="2271332" y="4229100"/>
                  <a:ext cx="3559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BF46D2CA-65EC-4E89-8A5D-40E5BC020D11}"/>
                    </a:ext>
                  </a:extLst>
                </p:cNvPr>
                <p:cNvCxnSpPr/>
                <p:nvPr/>
              </p:nvCxnSpPr>
              <p:spPr>
                <a:xfrm>
                  <a:off x="2627312" y="3990548"/>
                  <a:ext cx="0" cy="23854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Isosceles Triangle 52">
                  <a:extLst>
                    <a:ext uri="{FF2B5EF4-FFF2-40B4-BE49-F238E27FC236}">
                      <a16:creationId xmlns:a16="http://schemas.microsoft.com/office/drawing/2014/main" id="{DAC72D32-2B4A-4358-9FC2-9C49E914B71E}"/>
                    </a:ext>
                  </a:extLst>
                </p:cNvPr>
                <p:cNvSpPr/>
                <p:nvPr/>
              </p:nvSpPr>
              <p:spPr>
                <a:xfrm flipV="1">
                  <a:off x="2541587" y="3779044"/>
                  <a:ext cx="171450" cy="185737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B7B14CD-7BB5-41BE-8555-6A3EDC84797C}"/>
                  </a:ext>
                </a:extLst>
              </p:cNvPr>
              <p:cNvSpPr/>
              <p:nvPr/>
            </p:nvSpPr>
            <p:spPr>
              <a:xfrm>
                <a:off x="2786373" y="3661580"/>
                <a:ext cx="1210865" cy="3429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57DF5F2-2883-45CE-8222-E630C47DA2CF}"/>
                  </a:ext>
                </a:extLst>
              </p:cNvPr>
              <p:cNvSpPr txBox="1"/>
              <p:nvPr/>
            </p:nvSpPr>
            <p:spPr>
              <a:xfrm>
                <a:off x="3058421" y="3689699"/>
                <a:ext cx="891884" cy="357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/>
                  <a:t>MacLow</a:t>
                </a:r>
                <a:endParaRPr lang="en-US" sz="1200" dirty="0"/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1CB03C58-3F43-4FEC-872E-265DBD0B8447}"/>
                  </a:ext>
                </a:extLst>
              </p:cNvPr>
              <p:cNvCxnSpPr/>
              <p:nvPr/>
            </p:nvCxnSpPr>
            <p:spPr>
              <a:xfrm>
                <a:off x="3402234" y="3436029"/>
                <a:ext cx="0" cy="2255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68CD4CA-A888-4C31-9327-AACCEC3EA55A}"/>
                  </a:ext>
                </a:extLst>
              </p:cNvPr>
              <p:cNvSpPr txBox="1"/>
              <p:nvPr/>
            </p:nvSpPr>
            <p:spPr>
              <a:xfrm>
                <a:off x="2960441" y="3204256"/>
                <a:ext cx="1154317" cy="357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/>
                  <a:t>upper layers</a:t>
                </a: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4C3DDE92-298D-4BBF-800C-651531438E91}"/>
                  </a:ext>
                </a:extLst>
              </p:cNvPr>
              <p:cNvCxnSpPr/>
              <p:nvPr/>
            </p:nvCxnSpPr>
            <p:spPr>
              <a:xfrm>
                <a:off x="3394945" y="4004482"/>
                <a:ext cx="0" cy="2255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8520EB0-ECE2-496C-B421-FB50C65B2108}"/>
                  </a:ext>
                </a:extLst>
              </p:cNvPr>
              <p:cNvSpPr txBox="1"/>
              <p:nvPr/>
            </p:nvSpPr>
            <p:spPr>
              <a:xfrm>
                <a:off x="2698664" y="2890808"/>
                <a:ext cx="1110476" cy="357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Wi-Fi node</a:t>
                </a: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D30601C-10CD-4C95-8B2D-D276F0B0C7E7}"/>
                </a:ext>
              </a:extLst>
            </p:cNvPr>
            <p:cNvCxnSpPr/>
            <p:nvPr/>
          </p:nvCxnSpPr>
          <p:spPr>
            <a:xfrm flipV="1">
              <a:off x="2103444" y="3726506"/>
              <a:ext cx="317314" cy="395606"/>
            </a:xfrm>
            <a:prstGeom prst="straightConnector1">
              <a:avLst/>
            </a:prstGeom>
            <a:ln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DF9C09A-035A-463C-9EA2-67677AE49093}"/>
                </a:ext>
              </a:extLst>
            </p:cNvPr>
            <p:cNvGrpSpPr/>
            <p:nvPr/>
          </p:nvGrpSpPr>
          <p:grpSpPr>
            <a:xfrm>
              <a:off x="5411010" y="2839069"/>
              <a:ext cx="4086801" cy="2156272"/>
              <a:chOff x="7412766" y="2517711"/>
              <a:chExt cx="4086801" cy="2156272"/>
            </a:xfrm>
          </p:grpSpPr>
          <p:sp>
            <p:nvSpPr>
              <p:cNvPr id="26" name="Rounded Rectangle 31">
                <a:extLst>
                  <a:ext uri="{FF2B5EF4-FFF2-40B4-BE49-F238E27FC236}">
                    <a16:creationId xmlns:a16="http://schemas.microsoft.com/office/drawing/2014/main" id="{5B46B4D0-7DFF-4ABA-9E42-A95E1F03A646}"/>
                  </a:ext>
                </a:extLst>
              </p:cNvPr>
              <p:cNvSpPr/>
              <p:nvPr/>
            </p:nvSpPr>
            <p:spPr>
              <a:xfrm>
                <a:off x="7412766" y="2804761"/>
                <a:ext cx="4076202" cy="1869222"/>
              </a:xfrm>
              <a:prstGeom prst="roundRect">
                <a:avLst/>
              </a:prstGeom>
              <a:solidFill>
                <a:srgbClr val="F8F8F8">
                  <a:alpha val="6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8B5AD79-EC49-4CA8-B9C2-7BB68AE8E749}"/>
                  </a:ext>
                </a:extLst>
              </p:cNvPr>
              <p:cNvSpPr/>
              <p:nvPr/>
            </p:nvSpPr>
            <p:spPr>
              <a:xfrm>
                <a:off x="7584745" y="3915160"/>
                <a:ext cx="1210865" cy="3429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CF286F-21DE-494C-A390-1BB04C331284}"/>
                  </a:ext>
                </a:extLst>
              </p:cNvPr>
              <p:cNvSpPr txBox="1"/>
              <p:nvPr/>
            </p:nvSpPr>
            <p:spPr>
              <a:xfrm>
                <a:off x="7567900" y="3952736"/>
                <a:ext cx="1555993" cy="357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/>
                  <a:t>SpectrumWifiPhy</a:t>
                </a:r>
                <a:endParaRPr lang="en-US" sz="1200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C22E10E-491B-4312-9312-2500A4C9F79A}"/>
                  </a:ext>
                </a:extLst>
              </p:cNvPr>
              <p:cNvSpPr/>
              <p:nvPr/>
            </p:nvSpPr>
            <p:spPr>
              <a:xfrm>
                <a:off x="7595175" y="3311357"/>
                <a:ext cx="1210865" cy="3429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B782A53-393B-45A4-A4EB-9DE2369B73BB}"/>
                  </a:ext>
                </a:extLst>
              </p:cNvPr>
              <p:cNvCxnSpPr/>
              <p:nvPr/>
            </p:nvCxnSpPr>
            <p:spPr>
              <a:xfrm flipH="1">
                <a:off x="8200606" y="3654257"/>
                <a:ext cx="10430" cy="2609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246DDB6-A4DC-48F2-BD5B-555E24453C17}"/>
                  </a:ext>
                </a:extLst>
              </p:cNvPr>
              <p:cNvSpPr txBox="1"/>
              <p:nvPr/>
            </p:nvSpPr>
            <p:spPr>
              <a:xfrm>
                <a:off x="7855297" y="3340181"/>
                <a:ext cx="891884" cy="357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/>
                  <a:t>MacLow</a:t>
                </a:r>
                <a:endParaRPr lang="en-US" sz="1200" dirty="0"/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91FE7FBE-DE69-4D3E-B49F-9032B78CDA9A}"/>
                  </a:ext>
                </a:extLst>
              </p:cNvPr>
              <p:cNvCxnSpPr/>
              <p:nvPr/>
            </p:nvCxnSpPr>
            <p:spPr>
              <a:xfrm>
                <a:off x="8211036" y="3085806"/>
                <a:ext cx="0" cy="2255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7F828EB-4F5C-4F4F-A73E-F88AA388B7B4}"/>
                  </a:ext>
                </a:extLst>
              </p:cNvPr>
              <p:cNvSpPr txBox="1"/>
              <p:nvPr/>
            </p:nvSpPr>
            <p:spPr>
              <a:xfrm>
                <a:off x="7769243" y="2854033"/>
                <a:ext cx="1154317" cy="357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/>
                  <a:t>upper layers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920E550-E8BA-4CF0-94B0-1691D7816139}"/>
                  </a:ext>
                </a:extLst>
              </p:cNvPr>
              <p:cNvSpPr/>
              <p:nvPr/>
            </p:nvSpPr>
            <p:spPr>
              <a:xfrm>
                <a:off x="9124942" y="3915684"/>
                <a:ext cx="973514" cy="3429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32DE89E-90AC-4B24-B93D-1FE9EA944DD3}"/>
                  </a:ext>
                </a:extLst>
              </p:cNvPr>
              <p:cNvSpPr txBox="1"/>
              <p:nvPr/>
            </p:nvSpPr>
            <p:spPr>
              <a:xfrm>
                <a:off x="9106952" y="3952738"/>
                <a:ext cx="1312394" cy="357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Signal Tracker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6A5FF086-A1E5-4E62-937D-CB0DF80F838C}"/>
                  </a:ext>
                </a:extLst>
              </p:cNvPr>
              <p:cNvCxnSpPr/>
              <p:nvPr/>
            </p:nvCxnSpPr>
            <p:spPr>
              <a:xfrm flipH="1" flipV="1">
                <a:off x="8806040" y="4097801"/>
                <a:ext cx="321311" cy="94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9F26B76-0F59-42C9-940B-449665C1366D}"/>
                  </a:ext>
                </a:extLst>
              </p:cNvPr>
              <p:cNvSpPr/>
              <p:nvPr/>
            </p:nvSpPr>
            <p:spPr>
              <a:xfrm>
                <a:off x="10417360" y="3910382"/>
                <a:ext cx="901779" cy="3429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FD3D676-5C8F-473A-8FF4-0FADA28BEF65}"/>
                  </a:ext>
                </a:extLst>
              </p:cNvPr>
              <p:cNvSpPr txBox="1"/>
              <p:nvPr/>
            </p:nvSpPr>
            <p:spPr>
              <a:xfrm>
                <a:off x="10401211" y="3977710"/>
                <a:ext cx="1098356" cy="357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/>
                  <a:t>ErrorModel</a:t>
                </a:r>
                <a:endParaRPr lang="en-US" sz="1200" dirty="0"/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8E99B14C-0A41-4FA4-AF62-A5D0712BDB59}"/>
                  </a:ext>
                </a:extLst>
              </p:cNvPr>
              <p:cNvCxnSpPr/>
              <p:nvPr/>
            </p:nvCxnSpPr>
            <p:spPr>
              <a:xfrm flipH="1" flipV="1">
                <a:off x="10106480" y="4081833"/>
                <a:ext cx="321311" cy="94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B8F6280-110B-429A-9AA9-58F9E601EB68}"/>
                  </a:ext>
                </a:extLst>
              </p:cNvPr>
              <p:cNvSpPr txBox="1"/>
              <p:nvPr/>
            </p:nvSpPr>
            <p:spPr>
              <a:xfrm>
                <a:off x="7622570" y="2517711"/>
                <a:ext cx="1110476" cy="357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Wi-Fi node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3E5F690-40EA-4C9B-957C-01EE09D56D4E}"/>
                </a:ext>
              </a:extLst>
            </p:cNvPr>
            <p:cNvGrpSpPr/>
            <p:nvPr/>
          </p:nvGrpSpPr>
          <p:grpSpPr>
            <a:xfrm flipH="1">
              <a:off x="5242715" y="4122112"/>
              <a:ext cx="331279" cy="337542"/>
              <a:chOff x="2271332" y="3779044"/>
              <a:chExt cx="441705" cy="450056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F13CBF5-DC02-44F0-B877-FB8F89C7503A}"/>
                  </a:ext>
                </a:extLst>
              </p:cNvPr>
              <p:cNvCxnSpPr/>
              <p:nvPr/>
            </p:nvCxnSpPr>
            <p:spPr>
              <a:xfrm>
                <a:off x="2271332" y="4229100"/>
                <a:ext cx="3559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49E314F-2935-4373-945F-DF1B333C7016}"/>
                  </a:ext>
                </a:extLst>
              </p:cNvPr>
              <p:cNvCxnSpPr/>
              <p:nvPr/>
            </p:nvCxnSpPr>
            <p:spPr>
              <a:xfrm>
                <a:off x="2627312" y="3990559"/>
                <a:ext cx="0" cy="2385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E4964F39-9C19-4BB0-BA99-90B429D7154F}"/>
                  </a:ext>
                </a:extLst>
              </p:cNvPr>
              <p:cNvSpPr/>
              <p:nvPr/>
            </p:nvSpPr>
            <p:spPr>
              <a:xfrm flipV="1">
                <a:off x="2541587" y="3779044"/>
                <a:ext cx="171450" cy="185737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09E856C-1E38-4599-81D5-0A3B3F611B9D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5186004" y="3524883"/>
              <a:ext cx="22854" cy="198372"/>
            </a:xfrm>
            <a:prstGeom prst="straightConnector1">
              <a:avLst/>
            </a:prstGeom>
            <a:ln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B431C3D-B5CE-4312-A905-ED0CE64A23B9}"/>
                </a:ext>
              </a:extLst>
            </p:cNvPr>
            <p:cNvCxnSpPr/>
            <p:nvPr/>
          </p:nvCxnSpPr>
          <p:spPr>
            <a:xfrm flipH="1" flipV="1">
              <a:off x="9325700" y="4403190"/>
              <a:ext cx="622490" cy="8946"/>
            </a:xfrm>
            <a:prstGeom prst="straightConnector1">
              <a:avLst/>
            </a:prstGeom>
            <a:ln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497E8E-3511-4B21-AFD0-E75890D46AF3}"/>
                </a:ext>
              </a:extLst>
            </p:cNvPr>
            <p:cNvSpPr txBox="1"/>
            <p:nvPr/>
          </p:nvSpPr>
          <p:spPr>
            <a:xfrm>
              <a:off x="9929416" y="3733775"/>
              <a:ext cx="2205900" cy="1789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Error model objects</a:t>
              </a:r>
            </a:p>
            <a:p>
              <a:r>
                <a:rPr lang="en-US" sz="1350" dirty="0"/>
                <a:t>probabilistically drop</a:t>
              </a:r>
            </a:p>
            <a:p>
              <a:r>
                <a:rPr lang="en-US" sz="1350" dirty="0"/>
                <a:t>packets based on the Effective SINR of the received</a:t>
              </a:r>
            </a:p>
            <a:p>
              <a:r>
                <a:rPr lang="en-US" sz="1350" dirty="0"/>
                <a:t>packets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D4872B-526F-40BB-B2F7-1046B2BD682A}"/>
                </a:ext>
              </a:extLst>
            </p:cNvPr>
            <p:cNvSpPr txBox="1"/>
            <p:nvPr/>
          </p:nvSpPr>
          <p:spPr>
            <a:xfrm>
              <a:off x="7743304" y="5424269"/>
              <a:ext cx="1149617" cy="33262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35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100" dirty="0">
                  <a:solidFill>
                    <a:schemeClr val="tx1"/>
                  </a:solidFill>
                </a:rPr>
                <a:t>RBIR/EESM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BECDCA-6F3F-48DC-908C-C7CF4369DE40}"/>
                </a:ext>
              </a:extLst>
            </p:cNvPr>
            <p:cNvSpPr txBox="1"/>
            <p:nvPr/>
          </p:nvSpPr>
          <p:spPr>
            <a:xfrm>
              <a:off x="7384999" y="5885137"/>
              <a:ext cx="1631476" cy="595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Effective SINR Mapping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95DDC0C-2A9C-4045-99D7-C5FC60B1BEA8}"/>
                </a:ext>
              </a:extLst>
            </p:cNvPr>
            <p:cNvSpPr/>
            <p:nvPr/>
          </p:nvSpPr>
          <p:spPr>
            <a:xfrm>
              <a:off x="8413864" y="3584238"/>
              <a:ext cx="958114" cy="35984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PER Look up Table</a:t>
              </a:r>
            </a:p>
          </p:txBody>
        </p:sp>
        <p:cxnSp>
          <p:nvCxnSpPr>
            <p:cNvPr id="16" name="Straight Arrow Connector 72">
              <a:extLst>
                <a:ext uri="{FF2B5EF4-FFF2-40B4-BE49-F238E27FC236}">
                  <a16:creationId xmlns:a16="http://schemas.microsoft.com/office/drawing/2014/main" id="{2C37A876-FC7A-43A0-AABA-E1113DE03F1B}"/>
                </a:ext>
              </a:extLst>
            </p:cNvPr>
            <p:cNvCxnSpPr/>
            <p:nvPr/>
          </p:nvCxnSpPr>
          <p:spPr>
            <a:xfrm rot="16200000" flipH="1">
              <a:off x="7130043" y="5056894"/>
              <a:ext cx="1063536" cy="126041"/>
            </a:xfrm>
            <a:prstGeom prst="bentConnector3">
              <a:avLst>
                <a:gd name="adj1" fmla="val 99215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74">
              <a:extLst>
                <a:ext uri="{FF2B5EF4-FFF2-40B4-BE49-F238E27FC236}">
                  <a16:creationId xmlns:a16="http://schemas.microsoft.com/office/drawing/2014/main" id="{EA9F6CAE-6567-4016-9341-B8F9174D4906}"/>
                </a:ext>
              </a:extLst>
            </p:cNvPr>
            <p:cNvCxnSpPr>
              <a:cxnSpLocks/>
              <a:stCxn id="13" idx="3"/>
              <a:endCxn id="38" idx="2"/>
            </p:cNvCxnSpPr>
            <p:nvPr/>
          </p:nvCxnSpPr>
          <p:spPr>
            <a:xfrm flipV="1">
              <a:off x="8892921" y="4656169"/>
              <a:ext cx="55712" cy="934413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C3E36E7-41B1-42D2-941C-91E99EDA453B}"/>
                </a:ext>
              </a:extLst>
            </p:cNvPr>
            <p:cNvCxnSpPr>
              <a:cxnSpLocks/>
              <a:stCxn id="15" idx="2"/>
              <a:endCxn id="37" idx="0"/>
            </p:cNvCxnSpPr>
            <p:nvPr/>
          </p:nvCxnSpPr>
          <p:spPr>
            <a:xfrm flipH="1">
              <a:off x="8866493" y="3944083"/>
              <a:ext cx="26429" cy="28765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BE1FC1A-C600-42C8-822B-0A9A6068CCD6}"/>
                </a:ext>
              </a:extLst>
            </p:cNvPr>
            <p:cNvCxnSpPr/>
            <p:nvPr/>
          </p:nvCxnSpPr>
          <p:spPr>
            <a:xfrm>
              <a:off x="8893332" y="2955666"/>
              <a:ext cx="0" cy="451498"/>
            </a:xfrm>
            <a:prstGeom prst="straightConnector1">
              <a:avLst/>
            </a:prstGeom>
            <a:ln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801E56-57A1-41D8-9A73-A36B5EABF259}"/>
                </a:ext>
              </a:extLst>
            </p:cNvPr>
            <p:cNvSpPr txBox="1"/>
            <p:nvPr/>
          </p:nvSpPr>
          <p:spPr>
            <a:xfrm>
              <a:off x="6718388" y="5073888"/>
              <a:ext cx="963315" cy="83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Sub channel SINRs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CA410F-6DD4-4121-ACAA-E7911D3A2A4A}"/>
                </a:ext>
              </a:extLst>
            </p:cNvPr>
            <p:cNvSpPr txBox="1"/>
            <p:nvPr/>
          </p:nvSpPr>
          <p:spPr>
            <a:xfrm>
              <a:off x="9055988" y="4988294"/>
              <a:ext cx="963315" cy="555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Effective SINR</a:t>
              </a:r>
            </a:p>
          </p:txBody>
        </p: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BFDC7BD-1D48-48C3-AEF6-46DFB0A469B8}"/>
              </a:ext>
            </a:extLst>
          </p:cNvPr>
          <p:cNvCxnSpPr>
            <a:cxnSpLocks/>
          </p:cNvCxnSpPr>
          <p:nvPr/>
        </p:nvCxnSpPr>
        <p:spPr>
          <a:xfrm>
            <a:off x="5429363" y="3281959"/>
            <a:ext cx="381132" cy="294083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96A506-4E08-4729-988C-86055DF22B0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54" name="Footer Placeholder 53">
            <a:extLst>
              <a:ext uri="{FF2B5EF4-FFF2-40B4-BE49-F238E27FC236}">
                <a16:creationId xmlns:a16="http://schemas.microsoft.com/office/drawing/2014/main" id="{E603A6FE-13D9-4131-9F9A-0EB7E252EA8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C9A18CAE-6179-4D9D-B0D1-57B656F329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6369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039A9F-5443-4E85-B335-11C50558AC88}"/>
              </a:ext>
            </a:extLst>
          </p:cNvPr>
          <p:cNvSpPr/>
          <p:nvPr/>
        </p:nvSpPr>
        <p:spPr bwMode="auto">
          <a:xfrm>
            <a:off x="2261312" y="5519848"/>
            <a:ext cx="5815889" cy="96664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endParaRPr lang="en-US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Added: </a:t>
            </a:r>
            <a:r>
              <a:rPr lang="en-US" sz="3600" b="1" dirty="0"/>
              <a:t>Multi-Stage Reception for Wi-Fi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51771" y="1278301"/>
            <a:ext cx="8196210" cy="401549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Legacy ns-3 reception model</a:t>
            </a:r>
          </a:p>
          <a:p>
            <a:pPr lvl="1"/>
            <a:r>
              <a:rPr lang="en-US" dirty="0"/>
              <a:t>Lack of preamble reception</a:t>
            </a:r>
          </a:p>
          <a:p>
            <a:pPr lvl="1"/>
            <a:r>
              <a:rPr lang="en-US" dirty="0"/>
              <a:t>Only Packet Decision at the end of the frame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New reception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772" y="2839456"/>
            <a:ext cx="4263341" cy="120444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EEEDA27-2C09-4747-8299-403C7ECEA2B5}"/>
              </a:ext>
            </a:extLst>
          </p:cNvPr>
          <p:cNvSpPr txBox="1">
            <a:spLocks/>
          </p:cNvSpPr>
          <p:nvPr/>
        </p:nvSpPr>
        <p:spPr bwMode="auto">
          <a:xfrm>
            <a:off x="1358353" y="3766078"/>
            <a:ext cx="7646495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&gt;"/>
              <a:defRPr sz="18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/>
              <a:buChar char="&gt;"/>
              <a:defRPr sz="135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&gt;"/>
              <a:defRPr sz="105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sz="1800" dirty="0"/>
              <a:t>Packet Capture </a:t>
            </a:r>
          </a:p>
          <a:p>
            <a:pPr lvl="1"/>
            <a:r>
              <a:rPr lang="en-US" sz="1800" dirty="0"/>
              <a:t>Potential frame drops at PLCP preamble/header</a:t>
            </a:r>
          </a:p>
          <a:p>
            <a:pPr lvl="2"/>
            <a:r>
              <a:rPr lang="en-US" sz="1400" dirty="0">
                <a:solidFill>
                  <a:srgbClr val="C00000"/>
                </a:solidFill>
              </a:rPr>
              <a:t>Low SNR/SINR</a:t>
            </a:r>
          </a:p>
          <a:p>
            <a:pPr lvl="2"/>
            <a:r>
              <a:rPr lang="en-US" sz="1400" dirty="0">
                <a:solidFill>
                  <a:srgbClr val="C00000"/>
                </a:solidFill>
              </a:rPr>
              <a:t>Significant in coexistence studies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E6DAE3-4992-4090-B87F-3A1F550FFC30}"/>
              </a:ext>
            </a:extLst>
          </p:cNvPr>
          <p:cNvSpPr txBox="1">
            <a:spLocks/>
          </p:cNvSpPr>
          <p:nvPr/>
        </p:nvSpPr>
        <p:spPr bwMode="auto">
          <a:xfrm>
            <a:off x="2261312" y="5514696"/>
            <a:ext cx="8416067" cy="172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         </a:t>
            </a:r>
            <a:r>
              <a:rPr lang="en-US" sz="2000" dirty="0">
                <a:solidFill>
                  <a:srgbClr val="C00000"/>
                </a:solidFill>
              </a:rPr>
              <a:t>Threshold-based models for </a:t>
            </a:r>
          </a:p>
          <a:p>
            <a:pPr algn="l"/>
            <a:r>
              <a:rPr lang="en-US" sz="2000" dirty="0">
                <a:solidFill>
                  <a:srgbClr val="C00000"/>
                </a:solidFill>
              </a:rPr>
              <a:t>  various CCA detection algorithms &amp; channels </a:t>
            </a:r>
          </a:p>
          <a:p>
            <a:pPr algn="l"/>
            <a:endParaRPr lang="en-US" sz="2800" dirty="0"/>
          </a:p>
          <a:p>
            <a:pPr algn="l"/>
            <a:endParaRPr lang="en-US" sz="2800" dirty="0"/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2040A2FF-07DB-4A96-B291-938EB9F9AD1C}"/>
              </a:ext>
            </a:extLst>
          </p:cNvPr>
          <p:cNvSpPr txBox="1">
            <a:spLocks/>
          </p:cNvSpPr>
          <p:nvPr/>
        </p:nvSpPr>
        <p:spPr>
          <a:xfrm>
            <a:off x="929217" y="228600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</a:rPr>
              <a:t>March 2019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79E47D3-BC88-409A-8CBB-6A85FD9A7A5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1044168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C3776-8FD6-4B9E-B9FC-4E0BC3AEAC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30971" y="1572608"/>
            <a:ext cx="5343407" cy="1400236"/>
          </a:xfrm>
        </p:spPr>
        <p:txBody>
          <a:bodyPr>
            <a:noAutofit/>
          </a:bodyPr>
          <a:lstStyle/>
          <a:p>
            <a:r>
              <a:rPr lang="en-US" dirty="0"/>
              <a:t>PER is a function of Signal to Noise Ratio (SNR) for the packet.</a:t>
            </a:r>
          </a:p>
          <a:p>
            <a:r>
              <a:rPr lang="en-US" dirty="0"/>
              <a:t>Packet Size and MCS (Modulation and coding scheme)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8545A8-39C6-42CF-AF97-41D79CCAE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.11a 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/>
              <a:t> .11n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8769EB6-A7D2-48A8-8BBC-E66BCF5537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7" b="16559"/>
          <a:stretch/>
        </p:blipFill>
        <p:spPr>
          <a:xfrm>
            <a:off x="7290383" y="3227007"/>
            <a:ext cx="2944729" cy="1462474"/>
          </a:xfrm>
          <a:prstGeom prst="rect">
            <a:avLst/>
          </a:prstGeom>
        </p:spPr>
      </p:pic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5A59248C-59AC-476B-95E0-787F4A31F0C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56890" y="2972844"/>
          <a:ext cx="4645983" cy="3199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262">
                  <a:extLst>
                    <a:ext uri="{9D8B030D-6E8A-4147-A177-3AD203B41FA5}">
                      <a16:colId xmlns:a16="http://schemas.microsoft.com/office/drawing/2014/main" val="3368364722"/>
                    </a:ext>
                  </a:extLst>
                </a:gridCol>
                <a:gridCol w="1395069">
                  <a:extLst>
                    <a:ext uri="{9D8B030D-6E8A-4147-A177-3AD203B41FA5}">
                      <a16:colId xmlns:a16="http://schemas.microsoft.com/office/drawing/2014/main" val="2958964976"/>
                    </a:ext>
                  </a:extLst>
                </a:gridCol>
                <a:gridCol w="961457">
                  <a:extLst>
                    <a:ext uri="{9D8B030D-6E8A-4147-A177-3AD203B41FA5}">
                      <a16:colId xmlns:a16="http://schemas.microsoft.com/office/drawing/2014/main" val="91031713"/>
                    </a:ext>
                  </a:extLst>
                </a:gridCol>
                <a:gridCol w="1111195">
                  <a:extLst>
                    <a:ext uri="{9D8B030D-6E8A-4147-A177-3AD203B41FA5}">
                      <a16:colId xmlns:a16="http://schemas.microsoft.com/office/drawing/2014/main" val="744303400"/>
                    </a:ext>
                  </a:extLst>
                </a:gridCol>
              </a:tblGrid>
              <a:tr h="5882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MCS</a:t>
                      </a:r>
                    </a:p>
                    <a:p>
                      <a:pPr algn="ctr"/>
                      <a:r>
                        <a:rPr lang="en-US" sz="1400" dirty="0"/>
                        <a:t>No.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Modulation</a:t>
                      </a:r>
                    </a:p>
                    <a:p>
                      <a:pPr algn="ctr"/>
                      <a:r>
                        <a:rPr lang="en-US" sz="1400" dirty="0"/>
                        <a:t>Type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Coding</a:t>
                      </a:r>
                    </a:p>
                    <a:p>
                      <a:pPr algn="ctr"/>
                      <a:r>
                        <a:rPr lang="en-US" sz="1400" dirty="0"/>
                        <a:t>Rate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Data Rate</a:t>
                      </a:r>
                    </a:p>
                    <a:p>
                      <a:pPr algn="ctr"/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Mbps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8492219"/>
                  </a:ext>
                </a:extLst>
              </a:tr>
              <a:tr h="3263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BPSK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1/2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01890735"/>
                  </a:ext>
                </a:extLst>
              </a:tr>
              <a:tr h="3263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QPSK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1/2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76546902"/>
                  </a:ext>
                </a:extLst>
              </a:tr>
              <a:tr h="3263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QPSK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3/4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19.5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19177371"/>
                  </a:ext>
                </a:extLst>
              </a:tr>
              <a:tr h="3263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16-QAM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1/2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3618401"/>
                  </a:ext>
                </a:extLst>
              </a:tr>
              <a:tr h="3263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16-QAM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3/4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058963"/>
                  </a:ext>
                </a:extLst>
              </a:tr>
              <a:tr h="3263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64-QAM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2/3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83519599"/>
                  </a:ext>
                </a:extLst>
              </a:tr>
              <a:tr h="3263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64-QAM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3/4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58.5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29791611"/>
                  </a:ext>
                </a:extLst>
              </a:tr>
              <a:tr h="3263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64-QAM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5/6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16869300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F81AB01A-2F9B-4D3F-9D6F-DBCFFE680749}"/>
              </a:ext>
            </a:extLst>
          </p:cNvPr>
          <p:cNvGrpSpPr/>
          <p:nvPr/>
        </p:nvGrpSpPr>
        <p:grpSpPr>
          <a:xfrm>
            <a:off x="7368407" y="1278290"/>
            <a:ext cx="1307306" cy="1665918"/>
            <a:chOff x="7792541" y="1207777"/>
            <a:chExt cx="1743075" cy="2221223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7CB6E04-FA2B-4F7D-8B4C-7C9AFF49D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2541" y="1600200"/>
              <a:ext cx="1743075" cy="18288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456D6E-EC0A-42B0-996A-BEF6970BBFA1}"/>
                </a:ext>
              </a:extLst>
            </p:cNvPr>
            <p:cNvSpPr txBox="1"/>
            <p:nvPr/>
          </p:nvSpPr>
          <p:spPr>
            <a:xfrm>
              <a:off x="8091540" y="1207777"/>
              <a:ext cx="1139628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5"/>
                  </a:solidFill>
                </a:rPr>
                <a:t>BPSK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032A8F-04EB-4C56-9C86-79409C2BB3DA}"/>
              </a:ext>
            </a:extLst>
          </p:cNvPr>
          <p:cNvSpPr txBox="1"/>
          <p:nvPr/>
        </p:nvSpPr>
        <p:spPr>
          <a:xfrm>
            <a:off x="7115184" y="4997860"/>
            <a:ext cx="31932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BPSK: Binary Phase Shift Keying</a:t>
            </a:r>
          </a:p>
          <a:p>
            <a:r>
              <a:rPr lang="en-US" sz="1400" dirty="0"/>
              <a:t>QPSK: Quadrature Phase Shift Keying</a:t>
            </a:r>
          </a:p>
          <a:p>
            <a:r>
              <a:rPr lang="en-US" sz="1400" dirty="0"/>
              <a:t>QAM: Quadrature Amplitude Modulation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CA264-1502-41F4-A5BB-E6526E32E394}"/>
              </a:ext>
            </a:extLst>
          </p:cNvPr>
          <p:cNvSpPr txBox="1"/>
          <p:nvPr/>
        </p:nvSpPr>
        <p:spPr>
          <a:xfrm>
            <a:off x="8567428" y="2090294"/>
            <a:ext cx="2887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6865D8-11BE-4E00-B0A4-AFC2B38D9628}"/>
              </a:ext>
            </a:extLst>
          </p:cNvPr>
          <p:cNvSpPr txBox="1"/>
          <p:nvPr/>
        </p:nvSpPr>
        <p:spPr>
          <a:xfrm>
            <a:off x="8022058" y="2662267"/>
            <a:ext cx="2887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Q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46E6FC-A844-43C3-A2E5-56593328E5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" t="-2033" r="66914" b="18592"/>
          <a:stretch/>
        </p:blipFill>
        <p:spPr>
          <a:xfrm>
            <a:off x="8964467" y="1212885"/>
            <a:ext cx="1701358" cy="175995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51D1F-9966-445E-9031-ED52971523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55291A-0A5C-47B5-8A2C-0AFD8934ECAB}" type="slidenum">
              <a:rPr lang="en-US" smtClean="0"/>
              <a:t>38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9C8DCE2-A24E-458C-9467-4F5480B8809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5B93938-FEBB-4738-BBCE-D9EA063E412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26671364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F070E2-F9BD-4408-9322-41E270370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90435" y="1590919"/>
            <a:ext cx="3656886" cy="3535698"/>
          </a:xfrm>
        </p:spPr>
        <p:txBody>
          <a:bodyPr/>
          <a:lstStyle/>
          <a:p>
            <a:pPr marL="0" indent="0">
              <a:buNone/>
            </a:pPr>
            <a:endParaRPr lang="en-US" b="0" dirty="0"/>
          </a:p>
          <a:p>
            <a:r>
              <a:rPr lang="en-US" dirty="0">
                <a:solidFill>
                  <a:srgbClr val="C00000"/>
                </a:solidFill>
              </a:rPr>
              <a:t>Link Sim Configuration</a:t>
            </a:r>
          </a:p>
          <a:p>
            <a:pPr lvl="1"/>
            <a:r>
              <a:rPr lang="en-US" sz="1800" b="0" dirty="0"/>
              <a:t>802.11n sim for SISO configuration under AWGN channel, MCS 0 –7 and packet size 1000 Bytes.</a:t>
            </a:r>
          </a:p>
          <a:p>
            <a:r>
              <a:rPr lang="en-US" dirty="0">
                <a:solidFill>
                  <a:srgbClr val="C00000"/>
                </a:solidFill>
              </a:rPr>
              <a:t>Validation with </a:t>
            </a:r>
            <a:r>
              <a:rPr lang="en-US" dirty="0" err="1">
                <a:solidFill>
                  <a:srgbClr val="C00000"/>
                </a:solidFill>
              </a:rPr>
              <a:t>TGn</a:t>
            </a:r>
            <a:r>
              <a:rPr lang="en-US" dirty="0">
                <a:solidFill>
                  <a:srgbClr val="C00000"/>
                </a:solidFill>
              </a:rPr>
              <a:t> results</a:t>
            </a:r>
          </a:p>
          <a:p>
            <a:pPr lvl="1"/>
            <a:r>
              <a:rPr lang="en-US" sz="1800" b="0" dirty="0"/>
              <a:t>Better alignment for all MCS</a:t>
            </a:r>
          </a:p>
          <a:p>
            <a:endParaRPr lang="en-US" b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3D19CD-9F66-46FD-A4E2-1196E878D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049" y="613270"/>
            <a:ext cx="10938551" cy="744391"/>
          </a:xfrm>
        </p:spPr>
        <p:txBody>
          <a:bodyPr/>
          <a:lstStyle/>
          <a:p>
            <a:r>
              <a:rPr lang="en-US" sz="2800" dirty="0"/>
              <a:t>.11n AWGN Error Models Validation - using </a:t>
            </a:r>
            <a:r>
              <a:rPr lang="en-US" sz="2800" dirty="0" err="1"/>
              <a:t>Matlab</a:t>
            </a:r>
            <a:r>
              <a:rPr lang="en-US" sz="2800" dirty="0"/>
              <a:t> WLAN </a:t>
            </a:r>
            <a:r>
              <a:rPr lang="en-US" sz="2800" dirty="0" err="1"/>
              <a:t>ToolBox</a:t>
            </a:r>
            <a:r>
              <a:rPr lang="en-US" sz="28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C3EFFE-8F6D-499F-BCB8-B31CC5A7D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60" r="15084" b="25461"/>
          <a:stretch/>
        </p:blipFill>
        <p:spPr>
          <a:xfrm>
            <a:off x="5218872" y="1308478"/>
            <a:ext cx="6146294" cy="438738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88B9B2D-98CB-4F65-8D5A-62A81B3A1716}"/>
              </a:ext>
            </a:extLst>
          </p:cNvPr>
          <p:cNvGrpSpPr/>
          <p:nvPr/>
        </p:nvGrpSpPr>
        <p:grpSpPr>
          <a:xfrm>
            <a:off x="6145742" y="3719596"/>
            <a:ext cx="1010783" cy="1057087"/>
            <a:chOff x="5562600" y="3936891"/>
            <a:chExt cx="1010783" cy="105708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DF2A0B8-1869-43C7-ABDE-9657FFB0F685}"/>
                </a:ext>
              </a:extLst>
            </p:cNvPr>
            <p:cNvSpPr/>
            <p:nvPr/>
          </p:nvSpPr>
          <p:spPr>
            <a:xfrm>
              <a:off x="6165114" y="3936891"/>
              <a:ext cx="408269" cy="32631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4D1405-DF55-4A03-9FC8-48D944445533}"/>
                </a:ext>
              </a:extLst>
            </p:cNvPr>
            <p:cNvSpPr txBox="1"/>
            <p:nvPr/>
          </p:nvSpPr>
          <p:spPr>
            <a:xfrm>
              <a:off x="5562600" y="4624646"/>
              <a:ext cx="722538" cy="36933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MCS-0</a:t>
              </a:r>
            </a:p>
            <a:p>
              <a:r>
                <a:rPr lang="en-US" sz="900" dirty="0"/>
                <a:t>&lt; 0.5 dB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17E1634-FAA1-4353-BA16-1FD418B3E282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V="1">
              <a:off x="5923870" y="4206588"/>
              <a:ext cx="361269" cy="41805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0E4472-372D-44A7-9BD3-60A49AAAA6F3}"/>
              </a:ext>
            </a:extLst>
          </p:cNvPr>
          <p:cNvGrpSpPr/>
          <p:nvPr/>
        </p:nvGrpSpPr>
        <p:grpSpPr>
          <a:xfrm>
            <a:off x="9858476" y="2073907"/>
            <a:ext cx="1264606" cy="676401"/>
            <a:chOff x="9323868" y="2544528"/>
            <a:chExt cx="1264606" cy="6764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0BA103B-7CE1-42EA-87FD-4FB7CE21BCA8}"/>
                </a:ext>
              </a:extLst>
            </p:cNvPr>
            <p:cNvSpPr/>
            <p:nvPr/>
          </p:nvSpPr>
          <p:spPr>
            <a:xfrm>
              <a:off x="9323868" y="2894615"/>
              <a:ext cx="408269" cy="32631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A747D8-208B-4B21-BF51-8D2545C961F3}"/>
                </a:ext>
              </a:extLst>
            </p:cNvPr>
            <p:cNvSpPr txBox="1"/>
            <p:nvPr/>
          </p:nvSpPr>
          <p:spPr>
            <a:xfrm>
              <a:off x="9974220" y="2544528"/>
              <a:ext cx="614254" cy="36933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900" dirty="0"/>
                <a:t>MCS-7</a:t>
              </a:r>
            </a:p>
            <a:p>
              <a:r>
                <a:rPr lang="en-US" sz="900" dirty="0"/>
                <a:t>&lt; 1 dB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0069B25-279A-480D-AA90-E0C03D6C08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10234" y="2747460"/>
              <a:ext cx="444097" cy="29431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1BDFFD-178B-4BF6-B6AE-BBB057EBD78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55291A-0A5C-47B5-8A2C-0AFD8934ECAB}" type="slidenum">
              <a:rPr lang="en-US" smtClean="0"/>
              <a:t>39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E2A648-F4BA-4888-BE1C-F68EFC144FB3}"/>
              </a:ext>
            </a:extLst>
          </p:cNvPr>
          <p:cNvSpPr txBox="1"/>
          <p:nvPr/>
        </p:nvSpPr>
        <p:spPr>
          <a:xfrm>
            <a:off x="1668698" y="5791200"/>
            <a:ext cx="10370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E . </a:t>
            </a:r>
            <a:r>
              <a:rPr lang="en-US" sz="1600" dirty="0" err="1">
                <a:solidFill>
                  <a:schemeClr val="tx1"/>
                </a:solidFill>
              </a:rPr>
              <a:t>Perahia</a:t>
            </a:r>
            <a:r>
              <a:rPr lang="en-US" sz="1600" dirty="0">
                <a:solidFill>
                  <a:schemeClr val="tx1"/>
                </a:solidFill>
              </a:rPr>
              <a:t> and R. Stacey. 2013, ``Next Generation Wireless LANs: 802.11n and 802.11 ac,” Cambridge University Press.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3A9F65-BAEE-43EC-AED0-010397816FF8}"/>
              </a:ext>
            </a:extLst>
          </p:cNvPr>
          <p:cNvSpPr txBox="1"/>
          <p:nvPr/>
        </p:nvSpPr>
        <p:spPr>
          <a:xfrm>
            <a:off x="1640624" y="6204920"/>
            <a:ext cx="6998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S. A. Mujtaba, `` </a:t>
            </a:r>
            <a:r>
              <a:rPr lang="en-US" sz="1400" dirty="0" err="1">
                <a:solidFill>
                  <a:schemeClr val="tx1"/>
                </a:solidFill>
              </a:rPr>
              <a:t>TGnSync</a:t>
            </a:r>
            <a:r>
              <a:rPr lang="en-US" sz="1400" dirty="0">
                <a:solidFill>
                  <a:schemeClr val="tx1"/>
                </a:solidFill>
              </a:rPr>
              <a:t> Proposal PHY Results. IEEE P802.11 Wireless LANs, 2005.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731762-CCA7-4B01-8DCE-519620B6AB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78AF691-701A-4C69-AA76-43B2574FB9D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144515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34615"/>
            <a:ext cx="8686800" cy="68580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ns-3: Open Source Network Simulator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41438"/>
            <a:ext cx="9144000" cy="4525962"/>
          </a:xfrm>
        </p:spPr>
        <p:txBody>
          <a:bodyPr/>
          <a:lstStyle/>
          <a:p>
            <a:r>
              <a:rPr lang="en-US" sz="2800" i="1" dirty="0">
                <a:solidFill>
                  <a:srgbClr val="006600"/>
                </a:solidFill>
              </a:rPr>
              <a:t>network performance evaluation </a:t>
            </a:r>
            <a:r>
              <a:rPr lang="en-US" sz="2800" dirty="0">
                <a:solidFill>
                  <a:srgbClr val="006600"/>
                </a:solidFill>
              </a:rPr>
              <a:t>for</a:t>
            </a:r>
            <a:r>
              <a:rPr lang="en-US" sz="2800" i="1" dirty="0">
                <a:solidFill>
                  <a:srgbClr val="006600"/>
                </a:solidFill>
              </a:rPr>
              <a:t> research &amp; educational use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2057400" y="4274513"/>
            <a:ext cx="2364750" cy="1749753"/>
            <a:chOff x="533400" y="4274512"/>
            <a:chExt cx="2364750" cy="1749753"/>
          </a:xfrm>
        </p:grpSpPr>
        <p:grpSp>
          <p:nvGrpSpPr>
            <p:cNvPr id="62" name="Group 61"/>
            <p:cNvGrpSpPr/>
            <p:nvPr/>
          </p:nvGrpSpPr>
          <p:grpSpPr>
            <a:xfrm>
              <a:off x="533400" y="4343400"/>
              <a:ext cx="2364750" cy="1680865"/>
              <a:chOff x="533400" y="4343400"/>
              <a:chExt cx="2364750" cy="1680865"/>
            </a:xfrm>
          </p:grpSpPr>
          <p:pic>
            <p:nvPicPr>
              <p:cNvPr id="48131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62000" y="4343400"/>
                <a:ext cx="1403350" cy="129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533400" y="5562600"/>
                <a:ext cx="23647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</a:rPr>
                  <a:t>NS-3 Consortium</a:t>
                </a:r>
              </a:p>
            </p:txBody>
          </p:sp>
        </p:grpSp>
        <p:sp>
          <p:nvSpPr>
            <p:cNvPr id="54" name="Right Arrow 53"/>
            <p:cNvSpPr/>
            <p:nvPr/>
          </p:nvSpPr>
          <p:spPr bwMode="auto">
            <a:xfrm rot="20071386">
              <a:off x="2253125" y="4274512"/>
              <a:ext cx="457200" cy="3048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eaLnBrk="1" hangingPunct="1">
                <a:lnSpc>
                  <a:spcPct val="27000"/>
                </a:lnSpc>
              </a:pPr>
              <a:endParaRPr lang="en-US" sz="1800">
                <a:latin typeface="Arial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676400" y="2133600"/>
            <a:ext cx="8593000" cy="4271665"/>
            <a:chOff x="152400" y="2362200"/>
            <a:chExt cx="8593000" cy="4271665"/>
          </a:xfrm>
        </p:grpSpPr>
        <p:grpSp>
          <p:nvGrpSpPr>
            <p:cNvPr id="60" name="Group 59"/>
            <p:cNvGrpSpPr/>
            <p:nvPr/>
          </p:nvGrpSpPr>
          <p:grpSpPr>
            <a:xfrm>
              <a:off x="152400" y="2438400"/>
              <a:ext cx="2361544" cy="1452265"/>
              <a:chOff x="152400" y="2438400"/>
              <a:chExt cx="2361544" cy="1452265"/>
            </a:xfrm>
          </p:grpSpPr>
          <p:pic>
            <p:nvPicPr>
              <p:cNvPr id="7" name="Picture 6" descr="thinking-ma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143000" y="2438400"/>
                <a:ext cx="381000" cy="614516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52400" y="3429000"/>
                <a:ext cx="2361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</a:rPr>
                  <a:t>model developers</a:t>
                </a:r>
              </a:p>
            </p:txBody>
          </p:sp>
          <p:pic>
            <p:nvPicPr>
              <p:cNvPr id="17" name="Picture 16" descr="thinking-ma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09600" y="2590800"/>
                <a:ext cx="381000" cy="614516"/>
              </a:xfrm>
              <a:prstGeom prst="rect">
                <a:avLst/>
              </a:prstGeom>
            </p:spPr>
          </p:pic>
          <p:pic>
            <p:nvPicPr>
              <p:cNvPr id="18" name="Picture 17" descr="thinking-ma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24000" y="2819400"/>
                <a:ext cx="381000" cy="614516"/>
              </a:xfrm>
              <a:prstGeom prst="rect">
                <a:avLst/>
              </a:prstGeom>
            </p:spPr>
          </p:pic>
        </p:grpSp>
        <p:grpSp>
          <p:nvGrpSpPr>
            <p:cNvPr id="52" name="Group 51"/>
            <p:cNvGrpSpPr/>
            <p:nvPr/>
          </p:nvGrpSpPr>
          <p:grpSpPr>
            <a:xfrm>
              <a:off x="3581400" y="4800600"/>
              <a:ext cx="2225289" cy="1376065"/>
              <a:chOff x="3581400" y="4953000"/>
              <a:chExt cx="2225289" cy="137606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581400" y="5867400"/>
                <a:ext cx="22252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</a:rPr>
                  <a:t>ns-3 maintainers</a:t>
                </a:r>
              </a:p>
            </p:txBody>
          </p:sp>
          <p:pic>
            <p:nvPicPr>
              <p:cNvPr id="39" name="Picture 38" descr="peopl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581400" y="4953000"/>
                <a:ext cx="1821655" cy="129540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7391400" y="2514600"/>
              <a:ext cx="1311578" cy="1833265"/>
              <a:chOff x="7391400" y="2514600"/>
              <a:chExt cx="1311578" cy="1833265"/>
            </a:xfrm>
          </p:grpSpPr>
          <p:pic>
            <p:nvPicPr>
              <p:cNvPr id="8" name="Picture 7" descr="documents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543800" y="2514600"/>
                <a:ext cx="941924" cy="1219200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7391400" y="3886200"/>
                <a:ext cx="13115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</a:rPr>
                  <a:t>Research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934200" y="4876800"/>
              <a:ext cx="1811200" cy="1757065"/>
              <a:chOff x="6934200" y="4876800"/>
              <a:chExt cx="1811200" cy="175706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6934200" y="4876800"/>
                <a:ext cx="1722352" cy="1249033"/>
                <a:chOff x="5181600" y="4267200"/>
                <a:chExt cx="1722352" cy="1249033"/>
              </a:xfrm>
            </p:grpSpPr>
            <p:pic>
              <p:nvPicPr>
                <p:cNvPr id="9" name="Picture 8" descr="classroom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181600" y="4419600"/>
                  <a:ext cx="579352" cy="639433"/>
                </a:xfrm>
                <a:prstGeom prst="rect">
                  <a:avLst/>
                </a:prstGeom>
              </p:spPr>
            </p:pic>
            <p:pic>
              <p:nvPicPr>
                <p:cNvPr id="10" name="Picture 9" descr="classroom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562600" y="4876800"/>
                  <a:ext cx="579352" cy="639433"/>
                </a:xfrm>
                <a:prstGeom prst="rect">
                  <a:avLst/>
                </a:prstGeom>
              </p:spPr>
            </p:pic>
            <p:pic>
              <p:nvPicPr>
                <p:cNvPr id="11" name="Picture 10" descr="classroom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943600" y="4267200"/>
                  <a:ext cx="579352" cy="639433"/>
                </a:xfrm>
                <a:prstGeom prst="rect">
                  <a:avLst/>
                </a:prstGeom>
              </p:spPr>
            </p:pic>
            <p:pic>
              <p:nvPicPr>
                <p:cNvPr id="12" name="Picture 11" descr="classroom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6324600" y="4724400"/>
                  <a:ext cx="579352" cy="639433"/>
                </a:xfrm>
                <a:prstGeom prst="rect">
                  <a:avLst/>
                </a:prstGeom>
              </p:spPr>
            </p:pic>
          </p:grpSp>
          <p:sp>
            <p:nvSpPr>
              <p:cNvPr id="49" name="TextBox 48"/>
              <p:cNvSpPr txBox="1"/>
              <p:nvPr/>
            </p:nvSpPr>
            <p:spPr>
              <a:xfrm>
                <a:off x="7315200" y="6172200"/>
                <a:ext cx="14302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</a:rPr>
                  <a:t>Education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2895600" y="2362200"/>
              <a:ext cx="3200400" cy="2519065"/>
              <a:chOff x="2819400" y="2590800"/>
              <a:chExt cx="3200400" cy="2519065"/>
            </a:xfrm>
          </p:grpSpPr>
          <p:sp>
            <p:nvSpPr>
              <p:cNvPr id="42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810000" y="2590800"/>
                <a:ext cx="2209800" cy="1981200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22" name="Picture 21" descr="wireless-network-md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419600" y="2819400"/>
                <a:ext cx="1046804" cy="990600"/>
              </a:xfrm>
              <a:prstGeom prst="rect">
                <a:avLst/>
              </a:prstGeom>
            </p:spPr>
          </p:pic>
          <p:grpSp>
            <p:nvGrpSpPr>
              <p:cNvPr id="40" name="Group 39"/>
              <p:cNvGrpSpPr/>
              <p:nvPr/>
            </p:nvGrpSpPr>
            <p:grpSpPr>
              <a:xfrm>
                <a:off x="4267200" y="3733800"/>
                <a:ext cx="1295400" cy="563774"/>
                <a:chOff x="4495800" y="3733800"/>
                <a:chExt cx="1295400" cy="563774"/>
              </a:xfrm>
            </p:grpSpPr>
            <p:pic>
              <p:nvPicPr>
                <p:cNvPr id="6" name="Picture 15"/>
                <p:cNvPicPr>
                  <a:picLocks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495800" y="3733800"/>
                  <a:ext cx="304800" cy="1827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15"/>
                <p:cNvPicPr>
                  <a:picLocks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495800" y="4114800"/>
                  <a:ext cx="304800" cy="1827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15"/>
                <p:cNvPicPr>
                  <a:picLocks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953000" y="3886200"/>
                  <a:ext cx="304800" cy="1827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15"/>
                <p:cNvPicPr>
                  <a:picLocks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486400" y="3886200"/>
                  <a:ext cx="304800" cy="1827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27" name="Straight Connector 26"/>
                <p:cNvCxnSpPr>
                  <a:stCxn id="24" idx="3"/>
                  <a:endCxn id="25" idx="1"/>
                </p:cNvCxnSpPr>
                <p:nvPr/>
              </p:nvCxnSpPr>
              <p:spPr bwMode="auto">
                <a:xfrm>
                  <a:off x="5257800" y="3977587"/>
                  <a:ext cx="228600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Straight Connector 29"/>
                <p:cNvCxnSpPr>
                  <a:endCxn id="24" idx="2"/>
                </p:cNvCxnSpPr>
                <p:nvPr/>
              </p:nvCxnSpPr>
              <p:spPr bwMode="auto">
                <a:xfrm flipV="1">
                  <a:off x="4800600" y="4068974"/>
                  <a:ext cx="304800" cy="122028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/>
                <p:cNvCxnSpPr>
                  <a:endCxn id="24" idx="1"/>
                </p:cNvCxnSpPr>
                <p:nvPr/>
              </p:nvCxnSpPr>
              <p:spPr bwMode="auto">
                <a:xfrm>
                  <a:off x="4800600" y="3855828"/>
                  <a:ext cx="152400" cy="121759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" name="Straight Connector 35"/>
                <p:cNvCxnSpPr>
                  <a:endCxn id="23" idx="0"/>
                </p:cNvCxnSpPr>
                <p:nvPr/>
              </p:nvCxnSpPr>
              <p:spPr bwMode="auto">
                <a:xfrm>
                  <a:off x="4648200" y="3886200"/>
                  <a:ext cx="0" cy="22860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pic>
            <p:nvPicPr>
              <p:cNvPr id="38" name="Picture 37" descr="monitor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19400" y="3276600"/>
                <a:ext cx="685800" cy="838200"/>
              </a:xfrm>
              <a:prstGeom prst="rect">
                <a:avLst/>
              </a:prstGeom>
            </p:spPr>
          </p:pic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3581400" y="2895600"/>
                <a:ext cx="381000" cy="30480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3505200" y="4114800"/>
                <a:ext cx="838200" cy="45720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0" name="TextBox 49"/>
              <p:cNvSpPr txBox="1"/>
              <p:nvPr/>
            </p:nvSpPr>
            <p:spPr>
              <a:xfrm>
                <a:off x="3352800" y="4648200"/>
                <a:ext cx="18517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</a:rPr>
                  <a:t>ns-3 software</a:t>
                </a:r>
              </a:p>
            </p:txBody>
          </p:sp>
        </p:grpSp>
        <p:sp>
          <p:nvSpPr>
            <p:cNvPr id="55" name="Right Arrow 54"/>
            <p:cNvSpPr/>
            <p:nvPr/>
          </p:nvSpPr>
          <p:spPr bwMode="auto">
            <a:xfrm rot="1765703">
              <a:off x="6217583" y="4588454"/>
              <a:ext cx="457200" cy="3048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eaLnBrk="1" hangingPunct="1">
                <a:lnSpc>
                  <a:spcPct val="27000"/>
                </a:lnSpc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6" name="Right Arrow 55"/>
            <p:cNvSpPr/>
            <p:nvPr/>
          </p:nvSpPr>
          <p:spPr bwMode="auto">
            <a:xfrm>
              <a:off x="6444125" y="3048000"/>
              <a:ext cx="457200" cy="3048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eaLnBrk="1" hangingPunct="1">
                <a:lnSpc>
                  <a:spcPct val="27000"/>
                </a:lnSpc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9" name="Right Arrow 58"/>
            <p:cNvSpPr/>
            <p:nvPr/>
          </p:nvSpPr>
          <p:spPr bwMode="auto">
            <a:xfrm>
              <a:off x="2133600" y="3048000"/>
              <a:ext cx="457200" cy="3048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eaLnBrk="1" hangingPunct="1">
                <a:lnSpc>
                  <a:spcPct val="27000"/>
                </a:lnSpc>
              </a:pPr>
              <a:endParaRPr lang="en-US" sz="1800">
                <a:latin typeface="Arial" charset="0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48254-8784-47F4-A5F0-6297DF5308D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717ED-0FBA-4973-BEA2-520FB8238B0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290ABB2-6D6E-4991-BDD6-1672BE789C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63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ns-3 Wi-Fi PHY reception (1)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3AEC8CB-F644-F74F-AAAC-4BA1A793FF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6401" y="1354069"/>
            <a:ext cx="8703115" cy="4513331"/>
          </a:xfrm>
        </p:spPr>
        <p:txBody>
          <a:bodyPr/>
          <a:lstStyle/>
          <a:p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Packet reception occurs originally in 2 stages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PLCP preamble and header (lower modulation rate than the payload);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Payload of the packet (generally use a higher modulation).</a:t>
            </a:r>
          </a:p>
          <a:p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both the preamble/header and payload are successfully received, the packet is passed up to the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MacLow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object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Even if packet objects received by the PHY are not part of the reception process, they are remembered by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InterferenceHelper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object for purposes of SINR computation and making clear channel assessment decisions.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TX vector added as a packet tag and read once all PHY payload has been successfully received, then forwarded up.</a:t>
            </a:r>
          </a:p>
        </p:txBody>
      </p:sp>
      <p:sp>
        <p:nvSpPr>
          <p:cNvPr id="4" name="Date Placeholder 5">
            <a:extLst>
              <a:ext uri="{FF2B5EF4-FFF2-40B4-BE49-F238E27FC236}">
                <a16:creationId xmlns:a16="http://schemas.microsoft.com/office/drawing/2014/main" id="{1091FCDE-4B9B-4158-BE8C-5EE134B74512}"/>
              </a:ext>
            </a:extLst>
          </p:cNvPr>
          <p:cNvSpPr txBox="1">
            <a:spLocks/>
          </p:cNvSpPr>
          <p:nvPr/>
        </p:nvSpPr>
        <p:spPr>
          <a:xfrm>
            <a:off x="929217" y="228600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</a:rPr>
              <a:t>March 2019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D1E201FF-37DD-40D3-BDBF-E675DCE36C5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995597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ns-3 Wi-Fi PHY reception (2)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3AEC8CB-F644-F74F-AAAC-4BA1A793FF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23103" y="1354068"/>
            <a:ext cx="9049697" cy="4513331"/>
          </a:xfrm>
        </p:spPr>
        <p:txBody>
          <a:bodyPr/>
          <a:lstStyle/>
          <a:p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InterferenceHelper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Object that tracks all incoming packets;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Calculates probability of error values for packet being received;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Evaluates whether energy on the channel rises above the CCA threshold.</a:t>
            </a:r>
          </a:p>
          <a:p>
            <a:pPr marL="457200" lvl="1" indent="0"/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  <p:pic>
        <p:nvPicPr>
          <p:cNvPr id="4" name="Picture 2" descr="_images/snir.png">
            <a:extLst>
              <a:ext uri="{FF2B5EF4-FFF2-40B4-BE49-F238E27FC236}">
                <a16:creationId xmlns:a16="http://schemas.microsoft.com/office/drawing/2014/main" id="{32136D81-8A47-FB42-999C-108FDC7C85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97"/>
          <a:stretch/>
        </p:blipFill>
        <p:spPr bwMode="auto">
          <a:xfrm>
            <a:off x="1603714" y="3642511"/>
            <a:ext cx="4521594" cy="18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_images/snir.png">
            <a:extLst>
              <a:ext uri="{FF2B5EF4-FFF2-40B4-BE49-F238E27FC236}">
                <a16:creationId xmlns:a16="http://schemas.microsoft.com/office/drawing/2014/main" id="{45864630-F185-4E45-A765-171D109A3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3"/>
          <a:stretch/>
        </p:blipFill>
        <p:spPr bwMode="auto">
          <a:xfrm>
            <a:off x="6362554" y="3455980"/>
            <a:ext cx="390634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E20A853E-6FE7-49CB-9852-54D49E91181D}"/>
              </a:ext>
            </a:extLst>
          </p:cNvPr>
          <p:cNvSpPr txBox="1">
            <a:spLocks/>
          </p:cNvSpPr>
          <p:nvPr/>
        </p:nvSpPr>
        <p:spPr>
          <a:xfrm>
            <a:off x="929217" y="228600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</a:rPr>
              <a:t>March 2019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CD0CE9-CA6D-4A07-96CF-131AC6BECC0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4053379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29217" y="632069"/>
            <a:ext cx="10912883" cy="561650"/>
          </a:xfrm>
        </p:spPr>
        <p:txBody>
          <a:bodyPr/>
          <a:lstStyle/>
          <a:p>
            <a:r>
              <a:rPr lang="en-US" dirty="0" err="1"/>
              <a:t>OfdmTableErrorModel</a:t>
            </a:r>
            <a:r>
              <a:rPr lang="en-US" dirty="0"/>
              <a:t>  (AWGN)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00200" y="1312790"/>
            <a:ext cx="9296400" cy="481813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each MCS: step through SNR range in 0.2 dB increments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Send enough packets to meet confidence interval goals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Simulations performed in accordance with CC-59</a:t>
            </a:r>
            <a:r>
              <a:rPr lang="en-US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dirty="0"/>
              <a:t>Ideal channel, perfect estimation, perfect synchronization, known noise variance, no phase noise, etc.</a:t>
            </a:r>
          </a:p>
          <a:p>
            <a:pPr>
              <a:spcBef>
                <a:spcPts val="0"/>
              </a:spcBef>
            </a:pPr>
            <a:r>
              <a:rPr lang="en-US" dirty="0"/>
              <a:t>Table loaded at initialization, and users can replace default tables with their own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4175783" y="5023299"/>
            <a:ext cx="29839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Sample table data, 802.11n, MCS 0, 1458 byte packets</a:t>
            </a:r>
          </a:p>
          <a:p>
            <a:endParaRPr lang="en-US" sz="1400" dirty="0"/>
          </a:p>
          <a:p>
            <a:r>
              <a:rPr lang="en-US" sz="1400" dirty="0"/>
              <a:t>First column is SNR (dB), second is PER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6647" y="3796606"/>
            <a:ext cx="26246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# MCS 0</a:t>
            </a:r>
          </a:p>
          <a:p>
            <a:r>
              <a:rPr lang="hr-HR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-4.00000 1.00000</a:t>
            </a:r>
          </a:p>
          <a:p>
            <a:r>
              <a:rPr lang="mr-IN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-3.80000 1.00000</a:t>
            </a:r>
          </a:p>
          <a:p>
            <a:r>
              <a:rPr lang="en-US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...</a:t>
            </a:r>
            <a:endParaRPr lang="nb-NO" sz="1200" dirty="0">
              <a:solidFill>
                <a:srgbClr val="00206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nb-NO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-0.80000 1.00000</a:t>
            </a:r>
          </a:p>
          <a:p>
            <a:r>
              <a:rPr lang="mr-IN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-0.60000 0.99751</a:t>
            </a:r>
          </a:p>
          <a:p>
            <a:r>
              <a:rPr lang="mr-IN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-0.40000 0.98284</a:t>
            </a:r>
          </a:p>
          <a:p>
            <a:r>
              <a:rPr lang="hr-HR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-0.20000 0.93473</a:t>
            </a:r>
          </a:p>
          <a:p>
            <a:r>
              <a:rPr lang="sk-SK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0.00000 </a:t>
            </a:r>
            <a:r>
              <a:rPr lang="en-US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sk-SK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0.77713</a:t>
            </a:r>
          </a:p>
          <a:p>
            <a:r>
              <a:rPr lang="sk-SK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0.20000 </a:t>
            </a:r>
            <a:r>
              <a:rPr lang="en-US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sk-SK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0.61598</a:t>
            </a:r>
          </a:p>
          <a:p>
            <a:r>
              <a:rPr lang="sk-SK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0.40000 </a:t>
            </a:r>
            <a:r>
              <a:rPr lang="en-US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sk-SK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0.39391</a:t>
            </a:r>
          </a:p>
          <a:p>
            <a:r>
              <a:rPr lang="hr-HR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0.60000</a:t>
            </a:r>
            <a:r>
              <a:rPr lang="en-US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hr-HR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0.23602</a:t>
            </a:r>
          </a:p>
          <a:p>
            <a:r>
              <a:rPr lang="cs-CZ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0.80000 </a:t>
            </a:r>
            <a:r>
              <a:rPr lang="en-US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cs-CZ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0.12170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7F3CF047-31A9-4EAD-B9B1-66A1090F3826}"/>
              </a:ext>
            </a:extLst>
          </p:cNvPr>
          <p:cNvSpPr txBox="1">
            <a:spLocks/>
          </p:cNvSpPr>
          <p:nvPr/>
        </p:nvSpPr>
        <p:spPr>
          <a:xfrm>
            <a:off x="929217" y="228600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</a:rPr>
              <a:t>March 2019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18A494-6FC3-422B-97C9-20AC70852C6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6120408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8E543D-1D0C-4EC3-AF5A-FD61D0A31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5364" y="1151790"/>
            <a:ext cx="9997036" cy="530267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Frequency-selective channels present a vector of subcarrier SNRs to the receiver</a:t>
            </a:r>
          </a:p>
          <a:p>
            <a:pPr marL="457200" lvl="1" indent="0"/>
            <a:endParaRPr lang="en-US" sz="1600" b="0" dirty="0"/>
          </a:p>
          <a:p>
            <a:pPr marL="457200" lvl="1" indent="0"/>
            <a:endParaRPr lang="en-US" sz="1600" b="0" dirty="0"/>
          </a:p>
          <a:p>
            <a:pPr marL="457200" lvl="1" indent="0"/>
            <a:endParaRPr lang="en-US" sz="1600" b="0" dirty="0"/>
          </a:p>
          <a:p>
            <a:pPr marL="457200" lvl="1" indent="0"/>
            <a:endParaRPr lang="en-US" sz="1600" b="0" dirty="0"/>
          </a:p>
          <a:p>
            <a:pPr marL="457200" lvl="1" indent="0"/>
            <a:endParaRPr lang="en-US" sz="1600" b="0" dirty="0"/>
          </a:p>
          <a:p>
            <a:pPr marL="457200" lvl="1" indent="0"/>
            <a:endParaRPr lang="en-US" sz="1600" b="0" dirty="0"/>
          </a:p>
          <a:p>
            <a:pPr marL="457200" lvl="1" indent="0"/>
            <a:endParaRPr lang="en-US" sz="1600" b="0" dirty="0"/>
          </a:p>
          <a:p>
            <a:pPr marL="457200" lvl="1" indent="0"/>
            <a:endParaRPr lang="en-US" sz="1600" b="0" dirty="0"/>
          </a:p>
          <a:p>
            <a:pPr marL="457200" lvl="1" indent="0"/>
            <a:endParaRPr lang="en-US" sz="1600" b="0" dirty="0"/>
          </a:p>
          <a:p>
            <a:pPr lvl="1"/>
            <a:endParaRPr lang="en-US" sz="1350" b="0" dirty="0"/>
          </a:p>
          <a:p>
            <a:pPr lvl="1"/>
            <a:endParaRPr lang="en-US" sz="1350" b="0" dirty="0"/>
          </a:p>
          <a:p>
            <a:pPr marL="342900" lvl="1" indent="0">
              <a:spcBef>
                <a:spcPts val="0"/>
              </a:spcBef>
            </a:pPr>
            <a:endParaRPr lang="en-US" sz="1350" b="0" dirty="0"/>
          </a:p>
          <a:p>
            <a:pPr marL="342900" lvl="1" indent="0">
              <a:spcBef>
                <a:spcPts val="0"/>
              </a:spcBef>
            </a:pPr>
            <a:r>
              <a:rPr lang="en-US" sz="1600" b="0" dirty="0"/>
              <a:t>Generating tables for all channel realizations is not feasible.</a:t>
            </a:r>
          </a:p>
          <a:p>
            <a:pPr>
              <a:spcBef>
                <a:spcPts val="0"/>
              </a:spcBef>
            </a:pPr>
            <a:r>
              <a:rPr lang="en-US" sz="1600" b="0" dirty="0"/>
              <a:t>Mapping with less complexity is desired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FF0000"/>
                </a:solidFill>
              </a:rPr>
              <a:t>Link to System Mapping </a:t>
            </a:r>
            <a:r>
              <a:rPr lang="en-US" sz="1600" b="0" dirty="0"/>
              <a:t>approach</a:t>
            </a:r>
          </a:p>
          <a:p>
            <a:pPr lvl="2">
              <a:spcBef>
                <a:spcPts val="0"/>
              </a:spcBef>
            </a:pPr>
            <a:r>
              <a:rPr lang="en-US" sz="1600" b="0" dirty="0"/>
              <a:t>Distills offline link simulation into simpler table representation</a:t>
            </a: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CCF32E-FBFA-4640-A556-770CFC8E9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751" y="227202"/>
            <a:ext cx="8184663" cy="991998"/>
          </a:xfrm>
        </p:spPr>
        <p:txBody>
          <a:bodyPr/>
          <a:lstStyle/>
          <a:p>
            <a:r>
              <a:rPr lang="en-US" sz="3600" dirty="0">
                <a:solidFill>
                  <a:srgbClr val="FFC000"/>
                </a:solidFill>
              </a:rPr>
              <a:t>AWGN  </a:t>
            </a:r>
            <a:r>
              <a:rPr lang="en-US" sz="3600" dirty="0">
                <a:solidFill>
                  <a:srgbClr val="FFC000"/>
                </a:solidFill>
                <a:sym typeface="Wingdings" panose="05000000000000000000" pitchFamily="2" charset="2"/>
              </a:rPr>
              <a:t> Freq. Selective Fading 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6B2BD6-9608-4F60-86D8-A988D3001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61" y="2548782"/>
            <a:ext cx="2239424" cy="139634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D77D884-6B0B-40F6-BD32-56430907C45A}"/>
              </a:ext>
            </a:extLst>
          </p:cNvPr>
          <p:cNvGrpSpPr/>
          <p:nvPr/>
        </p:nvGrpSpPr>
        <p:grpSpPr>
          <a:xfrm>
            <a:off x="1816158" y="1456255"/>
            <a:ext cx="7596798" cy="3581400"/>
            <a:chOff x="2025499" y="2560170"/>
            <a:chExt cx="9017265" cy="23120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2F6B339-09E7-48DE-A80D-39034A2C7E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4372"/>
            <a:stretch/>
          </p:blipFill>
          <p:spPr>
            <a:xfrm>
              <a:off x="3629178" y="2560170"/>
              <a:ext cx="3714762" cy="231208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A43BCF-716A-41DA-AFC8-C8B5A551FB36}"/>
                </a:ext>
              </a:extLst>
            </p:cNvPr>
            <p:cNvSpPr/>
            <p:nvPr/>
          </p:nvSpPr>
          <p:spPr>
            <a:xfrm>
              <a:off x="2082166" y="3020007"/>
              <a:ext cx="117230" cy="14536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750874-7D2F-4DE6-A498-844C57E7996B}"/>
                </a:ext>
              </a:extLst>
            </p:cNvPr>
            <p:cNvSpPr/>
            <p:nvPr/>
          </p:nvSpPr>
          <p:spPr>
            <a:xfrm>
              <a:off x="2290370" y="3020007"/>
              <a:ext cx="117230" cy="14536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7126C5-DDBA-461F-B019-6AD8678EDCF8}"/>
                </a:ext>
              </a:extLst>
            </p:cNvPr>
            <p:cNvSpPr/>
            <p:nvPr/>
          </p:nvSpPr>
          <p:spPr>
            <a:xfrm>
              <a:off x="2498573" y="3020005"/>
              <a:ext cx="117230" cy="14536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238BE1-C10B-4561-8C68-D32862224FF0}"/>
                </a:ext>
              </a:extLst>
            </p:cNvPr>
            <p:cNvSpPr/>
            <p:nvPr/>
          </p:nvSpPr>
          <p:spPr>
            <a:xfrm>
              <a:off x="2710063" y="3020005"/>
              <a:ext cx="117230" cy="14536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915EC8-0853-4216-90EE-D9F03ADB0B49}"/>
                </a:ext>
              </a:extLst>
            </p:cNvPr>
            <p:cNvSpPr/>
            <p:nvPr/>
          </p:nvSpPr>
          <p:spPr>
            <a:xfrm>
              <a:off x="3240414" y="3020005"/>
              <a:ext cx="117230" cy="14536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774109-60B2-440E-B466-841ABB3E4AAA}"/>
                </a:ext>
              </a:extLst>
            </p:cNvPr>
            <p:cNvSpPr/>
            <p:nvPr/>
          </p:nvSpPr>
          <p:spPr>
            <a:xfrm>
              <a:off x="3500641" y="3020005"/>
              <a:ext cx="117230" cy="14536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AFD36B-4504-4835-AFAE-3A170C0163E5}"/>
                </a:ext>
              </a:extLst>
            </p:cNvPr>
            <p:cNvSpPr txBox="1"/>
            <p:nvPr/>
          </p:nvSpPr>
          <p:spPr>
            <a:xfrm>
              <a:off x="2025499" y="2672572"/>
              <a:ext cx="3516638" cy="298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312.5 </a:t>
              </a:r>
              <a:r>
                <a:rPr lang="en-US" dirty="0" err="1"/>
                <a:t>KHz</a:t>
              </a:r>
              <a:r>
                <a:rPr lang="en-US" dirty="0"/>
                <a:t> subcarriers</a:t>
              </a:r>
            </a:p>
          </p:txBody>
        </p:sp>
        <p:sp>
          <p:nvSpPr>
            <p:cNvPr id="14" name="Right Arrow 11">
              <a:extLst>
                <a:ext uri="{FF2B5EF4-FFF2-40B4-BE49-F238E27FC236}">
                  <a16:creationId xmlns:a16="http://schemas.microsoft.com/office/drawing/2014/main" id="{0AA08713-874F-4273-A847-77DB616CFAC3}"/>
                </a:ext>
              </a:extLst>
            </p:cNvPr>
            <p:cNvSpPr/>
            <p:nvPr/>
          </p:nvSpPr>
          <p:spPr>
            <a:xfrm>
              <a:off x="3828910" y="3629608"/>
              <a:ext cx="293078" cy="41030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" name="Right Arrow 12">
              <a:extLst>
                <a:ext uri="{FF2B5EF4-FFF2-40B4-BE49-F238E27FC236}">
                  <a16:creationId xmlns:a16="http://schemas.microsoft.com/office/drawing/2014/main" id="{C3B3B401-7C1F-4B19-ACC6-68EC7DB1A8B8}"/>
                </a:ext>
              </a:extLst>
            </p:cNvPr>
            <p:cNvSpPr/>
            <p:nvPr/>
          </p:nvSpPr>
          <p:spPr>
            <a:xfrm>
              <a:off x="6900365" y="3629608"/>
              <a:ext cx="293078" cy="41030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0BB709-D4B2-44BD-B06C-0BD2C4B94EE3}"/>
                </a:ext>
              </a:extLst>
            </p:cNvPr>
            <p:cNvSpPr/>
            <p:nvPr/>
          </p:nvSpPr>
          <p:spPr>
            <a:xfrm>
              <a:off x="7586075" y="2990604"/>
              <a:ext cx="113945" cy="15240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442852-26C1-46A4-B8B6-C7241EAD6B21}"/>
                </a:ext>
              </a:extLst>
            </p:cNvPr>
            <p:cNvSpPr/>
            <p:nvPr/>
          </p:nvSpPr>
          <p:spPr>
            <a:xfrm>
              <a:off x="7789336" y="3289638"/>
              <a:ext cx="118888" cy="12250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131118D-EBED-45E8-B2F5-1AEACE4C2A1C}"/>
                </a:ext>
              </a:extLst>
            </p:cNvPr>
            <p:cNvSpPr/>
            <p:nvPr/>
          </p:nvSpPr>
          <p:spPr>
            <a:xfrm>
              <a:off x="7999197" y="3061037"/>
              <a:ext cx="117230" cy="14536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0CA8F33-E89A-4CAE-A113-59D46D5765B9}"/>
                </a:ext>
              </a:extLst>
            </p:cNvPr>
            <p:cNvSpPr/>
            <p:nvPr/>
          </p:nvSpPr>
          <p:spPr>
            <a:xfrm>
              <a:off x="8207400" y="3629608"/>
              <a:ext cx="120516" cy="8850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7639B2-8A1E-46E8-AF68-21D57B420D4B}"/>
                </a:ext>
              </a:extLst>
            </p:cNvPr>
            <p:cNvSpPr/>
            <p:nvPr/>
          </p:nvSpPr>
          <p:spPr>
            <a:xfrm>
              <a:off x="9001267" y="3061036"/>
              <a:ext cx="117230" cy="14536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9EB29E-01EA-4C5F-B22E-1BBA28E3161E}"/>
                </a:ext>
              </a:extLst>
            </p:cNvPr>
            <p:cNvSpPr txBox="1"/>
            <p:nvPr/>
          </p:nvSpPr>
          <p:spPr>
            <a:xfrm>
              <a:off x="7526126" y="2713602"/>
              <a:ext cx="3516638" cy="298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312.5 </a:t>
              </a:r>
              <a:r>
                <a:rPr lang="en-US" dirty="0" err="1"/>
                <a:t>KHz</a:t>
              </a:r>
              <a:r>
                <a:rPr lang="en-US" dirty="0"/>
                <a:t> subcarriers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170A4C3-1218-441C-8FB0-255CCEA2B4D4}"/>
                </a:ext>
              </a:extLst>
            </p:cNvPr>
            <p:cNvSpPr/>
            <p:nvPr/>
          </p:nvSpPr>
          <p:spPr>
            <a:xfrm>
              <a:off x="8789747" y="3163612"/>
              <a:ext cx="120516" cy="134229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B5F30-A1BB-4E5B-9066-F402348774E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DAE738BE-0368-4053-9207-774D9BBE45C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800E34C0-F9A0-47A8-984E-4D42A582D97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310109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8E543D-1D0C-4EC3-AF5A-FD61D0A31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2160" y="1191384"/>
            <a:ext cx="9005841" cy="2857565"/>
          </a:xfrm>
        </p:spPr>
        <p:txBody>
          <a:bodyPr/>
          <a:lstStyle/>
          <a:p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Several approaches for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Link to System Mapping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RBIR, MIESM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EESM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:  Union-Chernoff bound on error probabilities to define an "</a:t>
            </a:r>
            <a:r>
              <a:rPr lang="en-US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SNR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</a:t>
            </a:r>
          </a:p>
          <a:p>
            <a:pPr lvl="1"/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PER for Frequency Selective Channel can be obtained from AWGN table for PER vs SNR using the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SNR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as an input.</a:t>
            </a:r>
          </a:p>
          <a:p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CCF32E-FBFA-4640-A556-770CFC8E9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373" y="137873"/>
            <a:ext cx="9448800" cy="1081327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Exponential Effective SNR Mapping (EESM 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109B34-DF0F-4B4C-9A70-E93D6CE9C6CB}"/>
              </a:ext>
            </a:extLst>
          </p:cNvPr>
          <p:cNvGrpSpPr/>
          <p:nvPr/>
        </p:nvGrpSpPr>
        <p:grpSpPr>
          <a:xfrm>
            <a:off x="1801754" y="4042033"/>
            <a:ext cx="3568671" cy="2000008"/>
            <a:chOff x="2330768" y="4416302"/>
            <a:chExt cx="3720575" cy="20481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AB98D78-0354-4801-93E1-D62484401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0768" y="5013560"/>
              <a:ext cx="3476625" cy="8382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BFF4ED-CBEE-4365-B46B-5B2DAE7BE65F}"/>
                </a:ext>
              </a:extLst>
            </p:cNvPr>
            <p:cNvSpPr txBox="1"/>
            <p:nvPr/>
          </p:nvSpPr>
          <p:spPr>
            <a:xfrm>
              <a:off x="4625444" y="4416302"/>
              <a:ext cx="1425899" cy="315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subcarrier SNRs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8187533-6755-4865-9BE4-A367716AB893}"/>
                </a:ext>
              </a:extLst>
            </p:cNvPr>
            <p:cNvCxnSpPr/>
            <p:nvPr/>
          </p:nvCxnSpPr>
          <p:spPr>
            <a:xfrm flipH="1">
              <a:off x="5115500" y="4831080"/>
              <a:ext cx="121185" cy="32481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89CCA1B-A875-4D44-A1EF-3552D59B61A9}"/>
                </a:ext>
              </a:extLst>
            </p:cNvPr>
            <p:cNvCxnSpPr/>
            <p:nvPr/>
          </p:nvCxnSpPr>
          <p:spPr>
            <a:xfrm flipH="1" flipV="1">
              <a:off x="3321743" y="5593082"/>
              <a:ext cx="405630" cy="48660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545E4A6-56F2-44DC-BB1C-8F1DF177AD38}"/>
                </a:ext>
              </a:extLst>
            </p:cNvPr>
            <p:cNvCxnSpPr/>
            <p:nvPr/>
          </p:nvCxnSpPr>
          <p:spPr>
            <a:xfrm flipV="1">
              <a:off x="4069079" y="5669087"/>
              <a:ext cx="838576" cy="50966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A58692-BAC6-446B-BBB1-B64D98057CCD}"/>
                </a:ext>
              </a:extLst>
            </p:cNvPr>
            <p:cNvSpPr txBox="1"/>
            <p:nvPr/>
          </p:nvSpPr>
          <p:spPr>
            <a:xfrm>
              <a:off x="2689525" y="6149245"/>
              <a:ext cx="2605792" cy="315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empirically determined constant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5E0B691-BE89-46C0-9B84-88833FCEE1B6}"/>
              </a:ext>
            </a:extLst>
          </p:cNvPr>
          <p:cNvGrpSpPr/>
          <p:nvPr/>
        </p:nvGrpSpPr>
        <p:grpSpPr>
          <a:xfrm>
            <a:off x="5590019" y="4121971"/>
            <a:ext cx="5421515" cy="2138392"/>
            <a:chOff x="5268385" y="3220130"/>
            <a:chExt cx="6842532" cy="2081492"/>
          </a:xfrm>
          <a:noFill/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B1D1BC-9F6C-46DF-9A10-4097663D46E0}"/>
                </a:ext>
              </a:extLst>
            </p:cNvPr>
            <p:cNvSpPr/>
            <p:nvPr/>
          </p:nvSpPr>
          <p:spPr>
            <a:xfrm>
              <a:off x="5268385" y="3220130"/>
              <a:ext cx="1379621" cy="2081492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SNR-1 (</a:t>
              </a:r>
              <a:r>
                <a:rPr lang="el-GR" sz="1400" dirty="0">
                  <a:solidFill>
                    <a:schemeClr val="tx1"/>
                  </a:solidFill>
                </a:rPr>
                <a:t>ϒ</a:t>
              </a:r>
              <a:r>
                <a:rPr lang="en-US" sz="1400" baseline="-25000" dirty="0">
                  <a:solidFill>
                    <a:schemeClr val="tx1"/>
                  </a:solidFill>
                </a:rPr>
                <a:t>1</a:t>
              </a:r>
              <a:r>
                <a:rPr lang="en-US" sz="1400" dirty="0">
                  <a:solidFill>
                    <a:schemeClr val="tx1"/>
                  </a:solidFill>
                </a:rPr>
                <a:t>)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SNR-2 (</a:t>
              </a:r>
              <a:r>
                <a:rPr lang="el-GR" sz="1400" dirty="0">
                  <a:solidFill>
                    <a:schemeClr val="tx1"/>
                  </a:solidFill>
                </a:rPr>
                <a:t>ϒ</a:t>
              </a:r>
              <a:r>
                <a:rPr lang="en-US" sz="1400" baseline="-25000" dirty="0">
                  <a:solidFill>
                    <a:schemeClr val="tx1"/>
                  </a:solidFill>
                </a:rPr>
                <a:t>2</a:t>
              </a:r>
              <a:r>
                <a:rPr lang="en-US" sz="1400" dirty="0">
                  <a:solidFill>
                    <a:schemeClr val="tx1"/>
                  </a:solidFill>
                </a:rPr>
                <a:t>)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SNR-</a:t>
              </a:r>
              <a:r>
                <a:rPr lang="en-US" sz="1400" dirty="0" err="1">
                  <a:solidFill>
                    <a:schemeClr val="tx1"/>
                  </a:solidFill>
                </a:rPr>
                <a:t>Nd</a:t>
              </a:r>
              <a:r>
                <a:rPr lang="en-US" sz="1400" dirty="0">
                  <a:solidFill>
                    <a:schemeClr val="tx1"/>
                  </a:solidFill>
                </a:rPr>
                <a:t> (</a:t>
              </a:r>
              <a:r>
                <a:rPr lang="el-GR" sz="1400" dirty="0">
                  <a:solidFill>
                    <a:schemeClr val="tx1"/>
                  </a:solidFill>
                </a:rPr>
                <a:t>ϒ</a:t>
              </a:r>
              <a:r>
                <a:rPr lang="en-US" sz="1400" baseline="-25000" dirty="0" err="1">
                  <a:solidFill>
                    <a:schemeClr val="tx1"/>
                  </a:solidFill>
                </a:rPr>
                <a:t>Nd</a:t>
              </a:r>
              <a:r>
                <a:rPr lang="en-US" sz="1400" dirty="0">
                  <a:solidFill>
                    <a:schemeClr val="tx1"/>
                  </a:solidFill>
                </a:rPr>
                <a:t>)</a:t>
              </a:r>
              <a:endParaRPr lang="en-US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A3DA564-0724-4414-8684-D8FB5D3091BC}"/>
                </a:ext>
              </a:extLst>
            </p:cNvPr>
            <p:cNvSpPr/>
            <p:nvPr/>
          </p:nvSpPr>
          <p:spPr>
            <a:xfrm>
              <a:off x="8058024" y="3983804"/>
              <a:ext cx="1465595" cy="55414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SNR</a:t>
              </a:r>
              <a:r>
                <a:rPr lang="en-US" sz="1400" baseline="-25000" dirty="0" err="1">
                  <a:solidFill>
                    <a:schemeClr val="tx1"/>
                  </a:solidFill>
                </a:rPr>
                <a:t>eff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endParaRPr lang="en-US" sz="900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(</a:t>
              </a:r>
              <a:r>
                <a:rPr lang="el-GR" sz="1800" dirty="0">
                  <a:solidFill>
                    <a:schemeClr val="tx1"/>
                  </a:solidFill>
                </a:rPr>
                <a:t>ϒ</a:t>
              </a:r>
              <a:r>
                <a:rPr lang="en-US" sz="1800" baseline="-25000" dirty="0">
                  <a:solidFill>
                    <a:schemeClr val="tx1"/>
                  </a:solidFill>
                </a:rPr>
                <a:t>e</a:t>
              </a:r>
              <a:r>
                <a:rPr lang="en-US" baseline="-25000" dirty="0">
                  <a:solidFill>
                    <a:schemeClr val="tx1"/>
                  </a:solidFill>
                </a:rPr>
                <a:t>ff</a:t>
              </a:r>
              <a:r>
                <a:rPr lang="en-US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E5E41F8-2E2C-47B8-8B07-E5480D7AFD53}"/>
                </a:ext>
              </a:extLst>
            </p:cNvPr>
            <p:cNvSpPr/>
            <p:nvPr/>
          </p:nvSpPr>
          <p:spPr>
            <a:xfrm>
              <a:off x="7438360" y="3983803"/>
              <a:ext cx="1006587" cy="554141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EESM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66F6880-FAD2-4B9B-859B-5C0954DC72B4}"/>
                </a:ext>
              </a:extLst>
            </p:cNvPr>
            <p:cNvSpPr/>
            <p:nvPr/>
          </p:nvSpPr>
          <p:spPr>
            <a:xfrm>
              <a:off x="9351672" y="3983804"/>
              <a:ext cx="1465595" cy="83376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MatlabOfdmErrorModel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A890678-D1D3-487F-A795-981C380FA3B8}"/>
                </a:ext>
              </a:extLst>
            </p:cNvPr>
            <p:cNvSpPr/>
            <p:nvPr/>
          </p:nvSpPr>
          <p:spPr>
            <a:xfrm>
              <a:off x="11024520" y="3983805"/>
              <a:ext cx="1086397" cy="55414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rgbClr val="FF0000"/>
                  </a:solidFill>
                </a:rPr>
                <a:t>PER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696DCEC-E0AF-4825-BFD8-6FBFA218F5DB}"/>
                </a:ext>
              </a:extLst>
            </p:cNvPr>
            <p:cNvCxnSpPr>
              <a:cxnSpLocks/>
              <a:stCxn id="28" idx="3"/>
              <a:endCxn id="29" idx="1"/>
            </p:cNvCxnSpPr>
            <p:nvPr/>
          </p:nvCxnSpPr>
          <p:spPr>
            <a:xfrm>
              <a:off x="8444947" y="4260874"/>
              <a:ext cx="906725" cy="139813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3ACF627-85CA-40FA-8595-2C11355FE791}"/>
                </a:ext>
              </a:extLst>
            </p:cNvPr>
            <p:cNvCxnSpPr>
              <a:cxnSpLocks/>
              <a:stCxn id="29" idx="3"/>
            </p:cNvCxnSpPr>
            <p:nvPr/>
          </p:nvCxnSpPr>
          <p:spPr>
            <a:xfrm>
              <a:off x="10817268" y="4400687"/>
              <a:ext cx="447717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C56360B-B821-4743-844D-BBBC43005CFF}"/>
                </a:ext>
              </a:extLst>
            </p:cNvPr>
            <p:cNvCxnSpPr>
              <a:endCxn id="28" idx="1"/>
            </p:cNvCxnSpPr>
            <p:nvPr/>
          </p:nvCxnSpPr>
          <p:spPr>
            <a:xfrm>
              <a:off x="6513095" y="3614125"/>
              <a:ext cx="925265" cy="646749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1DA56950-DBFC-45D7-B68F-B98FE54D80CB}"/>
                </a:ext>
              </a:extLst>
            </p:cNvPr>
            <p:cNvCxnSpPr>
              <a:endCxn id="28" idx="1"/>
            </p:cNvCxnSpPr>
            <p:nvPr/>
          </p:nvCxnSpPr>
          <p:spPr>
            <a:xfrm flipV="1">
              <a:off x="6553815" y="4260874"/>
              <a:ext cx="884545" cy="717374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A450632-A1A7-42E6-A524-3EF1819CDBB0}"/>
                </a:ext>
              </a:extLst>
            </p:cNvPr>
            <p:cNvCxnSpPr>
              <a:cxnSpLocks/>
            </p:cNvCxnSpPr>
            <p:nvPr/>
          </p:nvCxnSpPr>
          <p:spPr>
            <a:xfrm>
              <a:off x="6513095" y="3938939"/>
              <a:ext cx="808046" cy="321935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7E38A-17D4-4F15-98CB-749A1EF89CB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55291A-0A5C-47B5-8A2C-0AFD8934ECAB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8240D-080F-4A4F-A51B-C9D1EB01DC1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0EC17F9-B284-4645-8374-92BB5C3703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24004383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8E543D-1D0C-4EC3-AF5A-FD61D0A31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23974" y="4138486"/>
            <a:ext cx="5141134" cy="2857565"/>
          </a:xfrm>
        </p:spPr>
        <p:txBody>
          <a:bodyPr/>
          <a:lstStyle/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For each channel model of interest: conduct # of link simulations for each MCS, collect subcarrier SNRs and PER.</a:t>
            </a:r>
          </a:p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Use iterative optimization method to find a value of EESM parameter (</a:t>
            </a:r>
            <a:r>
              <a:rPr lang="el-GR" sz="1600" b="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) for each MCS  such that PER vs effective SNR aligns with AWGN PER vs SNR.</a:t>
            </a:r>
          </a:p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Compile a per-channel model of MCS and beta values</a:t>
            </a:r>
          </a:p>
          <a:p>
            <a:pPr marL="0" indent="0">
              <a:buNone/>
            </a:pPr>
            <a:endParaRPr lang="en-US" sz="16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CCF32E-FBFA-4640-A556-770CFC8E9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669" y="151002"/>
            <a:ext cx="8184663" cy="991998"/>
          </a:xfrm>
        </p:spPr>
        <p:txBody>
          <a:bodyPr/>
          <a:lstStyle/>
          <a:p>
            <a:r>
              <a:rPr lang="en-US" sz="3600" dirty="0"/>
              <a:t>EESM Parameter tuning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9FBAE9-C544-4330-AC4C-279DF0AF3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330" y="1290731"/>
            <a:ext cx="4122670" cy="27567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FEEB3-5176-4B68-A96E-80B6923C3C4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55291A-0A5C-47B5-8A2C-0AFD8934ECAB}" type="slidenum">
              <a:rPr lang="en-US" smtClean="0"/>
              <a:t>45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55FE9E-45FA-4B48-BE59-C9E3BE77C9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13" r="6153"/>
          <a:stretch/>
        </p:blipFill>
        <p:spPr>
          <a:xfrm>
            <a:off x="1856774" y="1143000"/>
            <a:ext cx="4267200" cy="4678872"/>
          </a:xfrm>
          <a:prstGeom prst="rect">
            <a:avLst/>
          </a:prstGeom>
        </p:spPr>
      </p:pic>
      <p:sp>
        <p:nvSpPr>
          <p:cNvPr id="7" name="Right Arrow 4">
            <a:extLst>
              <a:ext uri="{FF2B5EF4-FFF2-40B4-BE49-F238E27FC236}">
                <a16:creationId xmlns:a16="http://schemas.microsoft.com/office/drawing/2014/main" id="{9DA7A16A-1310-448D-B296-4F81C1F4A26C}"/>
              </a:ext>
            </a:extLst>
          </p:cNvPr>
          <p:cNvSpPr/>
          <p:nvPr/>
        </p:nvSpPr>
        <p:spPr>
          <a:xfrm>
            <a:off x="6011930" y="2828255"/>
            <a:ext cx="1267450" cy="4419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197134A-8CE7-4A83-A2AC-EF66814573D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215A9DA-3346-4365-81E1-AAB81CF6E99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31384854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90600" y="546234"/>
            <a:ext cx="10912883" cy="561650"/>
          </a:xfrm>
        </p:spPr>
        <p:txBody>
          <a:bodyPr/>
          <a:lstStyle/>
          <a:p>
            <a:r>
              <a:rPr lang="en-US" dirty="0"/>
              <a:t>                 Sample results EESM Validation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45196" y="1201056"/>
            <a:ext cx="9084115" cy="4455888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SISO simulations for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TGn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indoor channel model 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Comparison between actual PERs due to the link simulations (discrete points) and predicted values based on EESM (solid lines)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691" y="2438400"/>
            <a:ext cx="8651805" cy="4246858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45A4DAFB-0A8B-479C-8593-1B2BD0A725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34505218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610C96D3-8370-4397-ADB1-0D096E3D2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566" y="551401"/>
            <a:ext cx="8184663" cy="743999"/>
          </a:xfrm>
        </p:spPr>
        <p:txBody>
          <a:bodyPr/>
          <a:lstStyle/>
          <a:p>
            <a:r>
              <a:rPr lang="en-US" sz="4000" dirty="0">
                <a:solidFill>
                  <a:srgbClr val="4B2E83"/>
                </a:solidFill>
              </a:rPr>
              <a:t>ns-3 MAC - PHY Workflow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FB209FA-BF19-4661-88BD-E0CCE6059FAB}"/>
              </a:ext>
            </a:extLst>
          </p:cNvPr>
          <p:cNvCxnSpPr/>
          <p:nvPr/>
        </p:nvCxnSpPr>
        <p:spPr>
          <a:xfrm>
            <a:off x="1745568" y="2946302"/>
            <a:ext cx="844061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91B400C9-407E-4F25-A80E-DE4122756D56}"/>
              </a:ext>
            </a:extLst>
          </p:cNvPr>
          <p:cNvGrpSpPr/>
          <p:nvPr/>
        </p:nvGrpSpPr>
        <p:grpSpPr>
          <a:xfrm>
            <a:off x="2370998" y="2327908"/>
            <a:ext cx="9333731" cy="3714649"/>
            <a:chOff x="682522" y="2118276"/>
            <a:chExt cx="9333731" cy="37146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31825D-3DCF-43F5-9F1A-B8B85FF60948}"/>
                </a:ext>
              </a:extLst>
            </p:cNvPr>
            <p:cNvSpPr txBox="1"/>
            <p:nvPr/>
          </p:nvSpPr>
          <p:spPr>
            <a:xfrm>
              <a:off x="6382829" y="4402478"/>
              <a:ext cx="1268470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r>
                <a:rPr lang="uk-UA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# MCS </a:t>
              </a:r>
              <a:r>
                <a:rPr lang="en-US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5</a:t>
              </a:r>
            </a:p>
            <a:p>
              <a:r>
                <a:rPr lang="en-US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  SNR      PER</a:t>
              </a:r>
              <a:endParaRPr lang="uk-UA" sz="9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hr-HR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-4.000</a:t>
              </a:r>
              <a:r>
                <a:rPr lang="en-US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   </a:t>
              </a:r>
              <a:r>
                <a:rPr lang="hr-HR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 1.000</a:t>
              </a:r>
            </a:p>
            <a:p>
              <a:r>
                <a:rPr lang="mr-IN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-3.800 </a:t>
              </a:r>
              <a:r>
                <a:rPr lang="en-US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   </a:t>
              </a:r>
              <a:r>
                <a:rPr lang="mr-IN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1.000</a:t>
              </a:r>
            </a:p>
            <a:p>
              <a:r>
                <a:rPr lang="en-US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...</a:t>
              </a:r>
              <a:endParaRPr lang="nb-NO" sz="9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nb-NO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-0.800    1.000</a:t>
              </a:r>
            </a:p>
            <a:p>
              <a:r>
                <a:rPr lang="mr-IN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-0.600 </a:t>
              </a:r>
              <a:r>
                <a:rPr lang="en-US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   </a:t>
              </a:r>
              <a:r>
                <a:rPr lang="mr-IN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0.997</a:t>
              </a:r>
            </a:p>
            <a:p>
              <a:r>
                <a:rPr lang="mr-IN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-0.400 </a:t>
              </a:r>
              <a:r>
                <a:rPr lang="en-US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   </a:t>
              </a:r>
              <a:r>
                <a:rPr lang="mr-IN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0.982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66497FE-ADFB-4909-A37F-34D64529F181}"/>
                </a:ext>
              </a:extLst>
            </p:cNvPr>
            <p:cNvSpPr/>
            <p:nvPr/>
          </p:nvSpPr>
          <p:spPr>
            <a:xfrm>
              <a:off x="1405047" y="2118276"/>
              <a:ext cx="1030919" cy="422738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Tx</a:t>
              </a:r>
            </a:p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ns-3 Mac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E14E7A0-5844-4310-A898-6E788A148746}"/>
                </a:ext>
              </a:extLst>
            </p:cNvPr>
            <p:cNvSpPr/>
            <p:nvPr/>
          </p:nvSpPr>
          <p:spPr>
            <a:xfrm>
              <a:off x="6535211" y="2118276"/>
              <a:ext cx="1030919" cy="422738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Rx</a:t>
              </a:r>
            </a:p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ns-3 Mac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E19C90-773B-4070-B2E6-65F19252DCC2}"/>
                </a:ext>
              </a:extLst>
            </p:cNvPr>
            <p:cNvSpPr/>
            <p:nvPr/>
          </p:nvSpPr>
          <p:spPr>
            <a:xfrm>
              <a:off x="6572350" y="3663359"/>
              <a:ext cx="962126" cy="41549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 err="1"/>
                <a:t>MatlabOFDM</a:t>
              </a:r>
              <a:endParaRPr lang="en-US" sz="1050" dirty="0"/>
            </a:p>
            <a:p>
              <a:pPr algn="ctr"/>
              <a:r>
                <a:rPr lang="en-US" sz="1050" dirty="0"/>
                <a:t>Error Model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C23A20-02C1-492A-9C58-F2D79DF519F2}"/>
                </a:ext>
              </a:extLst>
            </p:cNvPr>
            <p:cNvSpPr/>
            <p:nvPr/>
          </p:nvSpPr>
          <p:spPr>
            <a:xfrm>
              <a:off x="1139749" y="3661511"/>
              <a:ext cx="1561514" cy="41549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/>
                <a:t>Table Spectrum</a:t>
              </a:r>
            </a:p>
            <a:p>
              <a:pPr algn="ctr"/>
              <a:r>
                <a:rPr lang="en-US" sz="1050" dirty="0"/>
                <a:t>Propagation Loss Model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EE233A3-B25D-48A4-A592-CDB1E28846EE}"/>
                </a:ext>
              </a:extLst>
            </p:cNvPr>
            <p:cNvSpPr/>
            <p:nvPr/>
          </p:nvSpPr>
          <p:spPr>
            <a:xfrm>
              <a:off x="4576690" y="3742302"/>
              <a:ext cx="583384" cy="25391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/>
                <a:t>EESM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ADB9281-6BEC-4610-88BB-1F37FC440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6070" y="4421321"/>
              <a:ext cx="2730287" cy="707485"/>
            </a:xfrm>
            <a:prstGeom prst="rect">
              <a:avLst/>
            </a:prstGeom>
            <a:ln>
              <a:solidFill>
                <a:schemeClr val="tx1"/>
              </a:solidFill>
              <a:prstDash val="lgDashDotDot"/>
            </a:ln>
          </p:spPr>
        </p:pic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47EEB2A-EBA3-43DC-AB70-B93F77F995AB}"/>
                </a:ext>
              </a:extLst>
            </p:cNvPr>
            <p:cNvCxnSpPr>
              <a:cxnSpLocks/>
              <a:stCxn id="14" idx="3"/>
              <a:endCxn id="15" idx="1"/>
            </p:cNvCxnSpPr>
            <p:nvPr/>
          </p:nvCxnSpPr>
          <p:spPr>
            <a:xfrm>
              <a:off x="2701263" y="3869260"/>
              <a:ext cx="18754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8C3FD92-906D-463C-8025-B8192AD82171}"/>
                </a:ext>
              </a:extLst>
            </p:cNvPr>
            <p:cNvCxnSpPr>
              <a:cxnSpLocks/>
              <a:stCxn id="15" idx="3"/>
              <a:endCxn id="12" idx="1"/>
            </p:cNvCxnSpPr>
            <p:nvPr/>
          </p:nvCxnSpPr>
          <p:spPr>
            <a:xfrm>
              <a:off x="5160074" y="3869260"/>
              <a:ext cx="1412276" cy="18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FDE98ED-444A-4446-9FAE-152FA51FE7FE}"/>
                </a:ext>
              </a:extLst>
            </p:cNvPr>
            <p:cNvCxnSpPr>
              <a:cxnSpLocks/>
              <a:stCxn id="10" idx="2"/>
              <a:endCxn id="14" idx="0"/>
            </p:cNvCxnSpPr>
            <p:nvPr/>
          </p:nvCxnSpPr>
          <p:spPr>
            <a:xfrm flipH="1">
              <a:off x="1920506" y="2541014"/>
              <a:ext cx="1" cy="11204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F24F6CD-FCDD-4477-B8A9-3FAAA301D864}"/>
                </a:ext>
              </a:extLst>
            </p:cNvPr>
            <p:cNvCxnSpPr>
              <a:cxnSpLocks/>
              <a:stCxn id="12" idx="0"/>
              <a:endCxn id="11" idx="2"/>
            </p:cNvCxnSpPr>
            <p:nvPr/>
          </p:nvCxnSpPr>
          <p:spPr>
            <a:xfrm flipH="1" flipV="1">
              <a:off x="7050671" y="2541014"/>
              <a:ext cx="2742" cy="11223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51946E6-C75E-4004-92C1-B59E030C58BC}"/>
                </a:ext>
              </a:extLst>
            </p:cNvPr>
            <p:cNvSpPr/>
            <p:nvPr/>
          </p:nvSpPr>
          <p:spPr>
            <a:xfrm>
              <a:off x="682522" y="2672615"/>
              <a:ext cx="925253" cy="2308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/>
                <a:t>Transmit Power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C15E2BC-BC48-4506-A098-5F3182D4A201}"/>
                </a:ext>
              </a:extLst>
            </p:cNvPr>
            <p:cNvSpPr/>
            <p:nvPr/>
          </p:nvSpPr>
          <p:spPr>
            <a:xfrm>
              <a:off x="709068" y="3340348"/>
              <a:ext cx="2419252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Pick a Realization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0BB8605-A453-4F3D-9BA1-ED1AE6F61D83}"/>
                </a:ext>
              </a:extLst>
            </p:cNvPr>
            <p:cNvSpPr/>
            <p:nvPr/>
          </p:nvSpPr>
          <p:spPr>
            <a:xfrm>
              <a:off x="2728689" y="3595966"/>
              <a:ext cx="3730701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Subcarrier SNRs:  </a:t>
              </a:r>
              <a:r>
                <a:rPr lang="el-GR" dirty="0">
                  <a:latin typeface="Calibri" panose="020F0502020204030204" pitchFamily="34" charset="0"/>
                  <a:cs typeface="Calibri" panose="020F0502020204030204" pitchFamily="34" charset="0"/>
                </a:rPr>
                <a:t>ϒ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(1 to N)</a:t>
              </a:r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7CBB7F1-77AE-4FA7-9C7D-FD198AAED933}"/>
                </a:ext>
              </a:extLst>
            </p:cNvPr>
            <p:cNvSpPr/>
            <p:nvPr/>
          </p:nvSpPr>
          <p:spPr>
            <a:xfrm>
              <a:off x="5161115" y="3595966"/>
              <a:ext cx="2630785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Effective SNR: </a:t>
              </a:r>
              <a:r>
                <a:rPr lang="el-GR" dirty="0">
                  <a:latin typeface="Calibri" panose="020F0502020204030204" pitchFamily="34" charset="0"/>
                  <a:cs typeface="Calibri" panose="020F0502020204030204" pitchFamily="34" charset="0"/>
                </a:rPr>
                <a:t>ϒ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eff</a:t>
              </a:r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FBFCCC0-C4B4-48EB-AB94-744B35229D6B}"/>
                </a:ext>
              </a:extLst>
            </p:cNvPr>
            <p:cNvSpPr/>
            <p:nvPr/>
          </p:nvSpPr>
          <p:spPr>
            <a:xfrm>
              <a:off x="7019017" y="3274498"/>
              <a:ext cx="748923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PER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E3BF95B-0D91-48D5-AEC6-585C86F38D0B}"/>
                </a:ext>
              </a:extLst>
            </p:cNvPr>
            <p:cNvSpPr/>
            <p:nvPr/>
          </p:nvSpPr>
          <p:spPr>
            <a:xfrm>
              <a:off x="7021522" y="2651239"/>
              <a:ext cx="2994731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Accept or Drop Packet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7539052-2953-47D6-A0DE-9F8A38C67093}"/>
                </a:ext>
              </a:extLst>
            </p:cNvPr>
            <p:cNvSpPr/>
            <p:nvPr/>
          </p:nvSpPr>
          <p:spPr>
            <a:xfrm>
              <a:off x="3504661" y="2617775"/>
              <a:ext cx="1851789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800" b="1" dirty="0"/>
                <a:t>ns-3 MAC Layer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27ED09C-DCD4-44DB-AD3E-9A02A131E2DE}"/>
                </a:ext>
              </a:extLst>
            </p:cNvPr>
            <p:cNvSpPr/>
            <p:nvPr/>
          </p:nvSpPr>
          <p:spPr>
            <a:xfrm>
              <a:off x="3541185" y="3078238"/>
              <a:ext cx="1779077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800" b="1" dirty="0"/>
                <a:t>ns-3 PHY Layer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6B35068-942C-4D29-81BE-A4CFBEABCC5C}"/>
                </a:ext>
              </a:extLst>
            </p:cNvPr>
            <p:cNvGrpSpPr/>
            <p:nvPr/>
          </p:nvGrpSpPr>
          <p:grpSpPr>
            <a:xfrm>
              <a:off x="709068" y="4376888"/>
              <a:ext cx="2513281" cy="1456037"/>
              <a:chOff x="895675" y="4692627"/>
              <a:chExt cx="3351041" cy="194138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4BE32D3-0D83-476D-A077-4AEFD7BB10F1}"/>
                  </a:ext>
                </a:extLst>
              </p:cNvPr>
              <p:cNvGrpSpPr/>
              <p:nvPr/>
            </p:nvGrpSpPr>
            <p:grpSpPr>
              <a:xfrm>
                <a:off x="945424" y="4751869"/>
                <a:ext cx="3301292" cy="1882141"/>
                <a:chOff x="895674" y="4635126"/>
                <a:chExt cx="3301292" cy="1882141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5852009-E0FF-4AF6-80DB-5A074B938BDE}"/>
                    </a:ext>
                  </a:extLst>
                </p:cNvPr>
                <p:cNvSpPr txBox="1"/>
                <p:nvPr/>
              </p:nvSpPr>
              <p:spPr>
                <a:xfrm>
                  <a:off x="895674" y="4635126"/>
                  <a:ext cx="3301292" cy="1415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>
                      <a:solidFill>
                        <a:srgbClr val="002060"/>
                      </a:solidFill>
                      <a:latin typeface="Courier" charset="0"/>
                      <a:ea typeface="Courier" charset="0"/>
                      <a:cs typeface="Courier" charset="0"/>
                    </a:rPr>
                    <a:t>Channel Model D</a:t>
                  </a:r>
                </a:p>
                <a:p>
                  <a:endParaRPr lang="uk-UA" sz="900" dirty="0">
                    <a:solidFill>
                      <a:srgbClr val="002060"/>
                    </a:solidFill>
                    <a:latin typeface="Courier" charset="0"/>
                    <a:ea typeface="Courier" charset="0"/>
                    <a:cs typeface="Courier" charset="0"/>
                  </a:endParaRPr>
                </a:p>
                <a:p>
                  <a:r>
                    <a:rPr lang="hr-HR" sz="900" dirty="0">
                      <a:solidFill>
                        <a:srgbClr val="002060"/>
                      </a:solidFill>
                      <a:latin typeface="Courier" charset="0"/>
                      <a:ea typeface="Courier" charset="0"/>
                      <a:cs typeface="Courier" charset="0"/>
                    </a:rPr>
                    <a:t>-</a:t>
                  </a:r>
                  <a:r>
                    <a:rPr lang="en-US" sz="900" dirty="0">
                      <a:solidFill>
                        <a:srgbClr val="002060"/>
                      </a:solidFill>
                      <a:latin typeface="Courier" charset="0"/>
                      <a:ea typeface="Courier" charset="0"/>
                      <a:cs typeface="Courier" charset="0"/>
                    </a:rPr>
                    <a:t>1.04 + j0</a:t>
                  </a:r>
                  <a:r>
                    <a:rPr lang="hr-HR" sz="900" dirty="0">
                      <a:solidFill>
                        <a:srgbClr val="002060"/>
                      </a:solidFill>
                      <a:latin typeface="Courier" charset="0"/>
                      <a:ea typeface="Courier" charset="0"/>
                      <a:cs typeface="Courier" charset="0"/>
                    </a:rPr>
                    <a:t>.</a:t>
                  </a:r>
                  <a:r>
                    <a:rPr lang="en-US" sz="900" dirty="0">
                      <a:solidFill>
                        <a:srgbClr val="002060"/>
                      </a:solidFill>
                      <a:latin typeface="Courier" charset="0"/>
                      <a:ea typeface="Courier" charset="0"/>
                      <a:cs typeface="Courier" charset="0"/>
                    </a:rPr>
                    <a:t>98 ... </a:t>
                  </a:r>
                  <a:r>
                    <a:rPr lang="mr-IN" sz="900" dirty="0">
                      <a:solidFill>
                        <a:srgbClr val="002060"/>
                      </a:solidFill>
                      <a:latin typeface="Courier" charset="0"/>
                      <a:ea typeface="Courier" charset="0"/>
                      <a:cs typeface="Courier" charset="0"/>
                    </a:rPr>
                    <a:t>-</a:t>
                  </a:r>
                  <a:r>
                    <a:rPr lang="en-US" sz="900" dirty="0">
                      <a:solidFill>
                        <a:srgbClr val="002060"/>
                      </a:solidFill>
                      <a:latin typeface="Courier" charset="0"/>
                      <a:ea typeface="Courier" charset="0"/>
                      <a:cs typeface="Courier" charset="0"/>
                    </a:rPr>
                    <a:t>0.78 + j1.2</a:t>
                  </a:r>
                  <a:r>
                    <a:rPr lang="mr-IN" sz="900" dirty="0">
                      <a:solidFill>
                        <a:srgbClr val="002060"/>
                      </a:solidFill>
                      <a:latin typeface="Courier" charset="0"/>
                      <a:ea typeface="Courier" charset="0"/>
                      <a:cs typeface="Courier" charset="0"/>
                    </a:rPr>
                    <a:t>8</a:t>
                  </a:r>
                  <a:endParaRPr lang="en-US" sz="900" dirty="0">
                    <a:solidFill>
                      <a:srgbClr val="002060"/>
                    </a:solidFill>
                    <a:latin typeface="Courier" charset="0"/>
                    <a:ea typeface="Courier" charset="0"/>
                    <a:cs typeface="Courier" charset="0"/>
                  </a:endParaRPr>
                </a:p>
                <a:p>
                  <a:r>
                    <a:rPr lang="en-US" sz="900" dirty="0">
                      <a:solidFill>
                        <a:srgbClr val="002060"/>
                      </a:solidFill>
                      <a:latin typeface="Courier" charset="0"/>
                      <a:ea typeface="Courier" charset="0"/>
                      <a:cs typeface="Courier" charset="0"/>
                    </a:rPr>
                    <a:t> 0.94 – j1.08 ...  0.91 + j1.02</a:t>
                  </a:r>
                  <a:endParaRPr lang="mr-IN" sz="900" dirty="0">
                    <a:solidFill>
                      <a:srgbClr val="002060"/>
                    </a:solidFill>
                    <a:latin typeface="Courier" charset="0"/>
                    <a:ea typeface="Courier" charset="0"/>
                    <a:cs typeface="Courier" charset="0"/>
                  </a:endParaRPr>
                </a:p>
                <a:p>
                  <a:r>
                    <a:rPr lang="en-US" sz="900" dirty="0">
                      <a:solidFill>
                        <a:srgbClr val="002060"/>
                      </a:solidFill>
                      <a:latin typeface="Courier" charset="0"/>
                      <a:ea typeface="Courier" charset="0"/>
                      <a:cs typeface="Courier" charset="0"/>
                    </a:rPr>
                    <a:t>...</a:t>
                  </a:r>
                </a:p>
                <a:p>
                  <a:r>
                    <a:rPr lang="en-US" sz="900" dirty="0">
                      <a:solidFill>
                        <a:srgbClr val="002060"/>
                      </a:solidFill>
                      <a:latin typeface="Courier" charset="0"/>
                      <a:ea typeface="Courier" charset="0"/>
                      <a:cs typeface="Courier" charset="0"/>
                    </a:rPr>
                    <a:t>1.24 + j0</a:t>
                  </a:r>
                  <a:r>
                    <a:rPr lang="hr-HR" sz="900" dirty="0">
                      <a:solidFill>
                        <a:srgbClr val="002060"/>
                      </a:solidFill>
                      <a:latin typeface="Courier" charset="0"/>
                      <a:ea typeface="Courier" charset="0"/>
                      <a:cs typeface="Courier" charset="0"/>
                    </a:rPr>
                    <a:t>.</a:t>
                  </a:r>
                  <a:r>
                    <a:rPr lang="en-US" sz="900" dirty="0">
                      <a:solidFill>
                        <a:srgbClr val="002060"/>
                      </a:solidFill>
                      <a:latin typeface="Courier" charset="0"/>
                      <a:ea typeface="Courier" charset="0"/>
                      <a:cs typeface="Courier" charset="0"/>
                    </a:rPr>
                    <a:t>89  ...  0.87 + j1.12</a:t>
                  </a:r>
                  <a:endParaRPr lang="mr-IN" sz="900" dirty="0">
                    <a:solidFill>
                      <a:srgbClr val="002060"/>
                    </a:solidFill>
                    <a:latin typeface="Courier" charset="0"/>
                    <a:ea typeface="Courier" charset="0"/>
                    <a:cs typeface="Courier" charset="0"/>
                  </a:endParaRPr>
                </a:p>
                <a:p>
                  <a:endParaRPr lang="mr-IN" sz="900" dirty="0">
                    <a:solidFill>
                      <a:srgbClr val="002060"/>
                    </a:solidFill>
                    <a:latin typeface="Courier" charset="0"/>
                    <a:ea typeface="Courier" charset="0"/>
                    <a:cs typeface="Courier" charset="0"/>
                  </a:endParaRPr>
                </a:p>
              </p:txBody>
            </p:sp>
            <p:sp>
              <p:nvSpPr>
                <p:cNvPr id="24" name="Left Brace 23">
                  <a:extLst>
                    <a:ext uri="{FF2B5EF4-FFF2-40B4-BE49-F238E27FC236}">
                      <a16:creationId xmlns:a16="http://schemas.microsoft.com/office/drawing/2014/main" id="{FC808279-CCD4-487C-BA5E-A0D58AC0544B}"/>
                    </a:ext>
                  </a:extLst>
                </p:cNvPr>
                <p:cNvSpPr/>
                <p:nvPr/>
              </p:nvSpPr>
              <p:spPr>
                <a:xfrm rot="16200000">
                  <a:off x="2199266" y="4500228"/>
                  <a:ext cx="337625" cy="2944807"/>
                </a:xfrm>
                <a:prstGeom prst="leftBrac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3CA8715-5DB4-472D-95EF-815AB5D2D5B9}"/>
                    </a:ext>
                  </a:extLst>
                </p:cNvPr>
                <p:cNvSpPr txBox="1"/>
                <p:nvPr/>
              </p:nvSpPr>
              <p:spPr>
                <a:xfrm>
                  <a:off x="1632139" y="6224879"/>
                  <a:ext cx="1515800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25" dirty="0"/>
                    <a:t>Number of subcarriers</a:t>
                  </a:r>
                </a:p>
              </p:txBody>
            </p:sp>
          </p:grp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6FFB808-B57B-4AB2-882E-F5B607305F8E}"/>
                  </a:ext>
                </a:extLst>
              </p:cNvPr>
              <p:cNvSpPr/>
              <p:nvPr/>
            </p:nvSpPr>
            <p:spPr>
              <a:xfrm>
                <a:off x="895675" y="4692627"/>
                <a:ext cx="3151206" cy="18691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A95F208-1DA6-4966-AE56-36D8F81A67D1}"/>
                </a:ext>
              </a:extLst>
            </p:cNvPr>
            <p:cNvCxnSpPr>
              <a:stCxn id="14" idx="1"/>
            </p:cNvCxnSpPr>
            <p:nvPr/>
          </p:nvCxnSpPr>
          <p:spPr>
            <a:xfrm flipH="1">
              <a:off x="709068" y="3869260"/>
              <a:ext cx="430681" cy="5076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97C6285-F197-43B5-9492-2AE78E24DE0E}"/>
                </a:ext>
              </a:extLst>
            </p:cNvPr>
            <p:cNvCxnSpPr>
              <a:stCxn id="14" idx="3"/>
            </p:cNvCxnSpPr>
            <p:nvPr/>
          </p:nvCxnSpPr>
          <p:spPr>
            <a:xfrm>
              <a:off x="2701263" y="3869260"/>
              <a:ext cx="371210" cy="5520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BD487FF-B376-486E-B9AA-19FDD0838665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>
              <a:off x="3900504" y="3869260"/>
              <a:ext cx="676186" cy="5520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F315158-B298-4029-9D66-B2A9FAE5593B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5160074" y="3869260"/>
              <a:ext cx="666469" cy="5520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544A560-0258-4FF7-BE87-144B671A0910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>
              <a:off x="6382830" y="3871108"/>
              <a:ext cx="189520" cy="550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8819A63-53E4-4A1C-AB6B-6FB7163EC5A8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7534476" y="3871108"/>
              <a:ext cx="116823" cy="5057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33FE9C7E-3AAF-43D7-8AAA-EFC1834526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6080" y="1246730"/>
            <a:ext cx="8941633" cy="136574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Offline </a:t>
            </a:r>
          </a:p>
          <a:p>
            <a:pPr lvl="1"/>
            <a:r>
              <a:rPr lang="en-US" dirty="0"/>
              <a:t>1000 channel realizations for channel model-D (indoor scenario)  made available in ns-3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dirty="0"/>
              <a:t> parameter tables available. </a:t>
            </a:r>
          </a:p>
          <a:p>
            <a:r>
              <a:rPr lang="en-US" dirty="0">
                <a:solidFill>
                  <a:srgbClr val="FF0000"/>
                </a:solidFill>
              </a:rPr>
              <a:t>Online</a:t>
            </a:r>
          </a:p>
          <a:p>
            <a:pPr marL="342900" lvl="1" indent="0"/>
            <a:endParaRPr lang="en-US" b="0" dirty="0"/>
          </a:p>
          <a:p>
            <a:pPr marL="342900" lvl="1" indent="0"/>
            <a:endParaRPr lang="en-US" b="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FFFB58-0C33-4F88-BD2C-D23B80A0D190}"/>
              </a:ext>
            </a:extLst>
          </p:cNvPr>
          <p:cNvSpPr txBox="1"/>
          <p:nvPr/>
        </p:nvSpPr>
        <p:spPr>
          <a:xfrm>
            <a:off x="2115244" y="6099182"/>
            <a:ext cx="7701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R. Patidar</a:t>
            </a:r>
            <a:r>
              <a:rPr lang="en-US" sz="1400" dirty="0"/>
              <a:t>, S. Roy, T. R. Henderson, and A. </a:t>
            </a:r>
            <a:r>
              <a:rPr lang="en-US" sz="1400" dirty="0" err="1"/>
              <a:t>Chandramohan</a:t>
            </a:r>
            <a:r>
              <a:rPr lang="en-US" sz="1400" dirty="0"/>
              <a:t>. </a:t>
            </a:r>
            <a:r>
              <a:rPr lang="en-US" sz="1400" i="1" dirty="0"/>
              <a:t>Link-to-System Mapping for ns-3 Wi-Fi OFDM Error Models</a:t>
            </a:r>
            <a:r>
              <a:rPr lang="en-US" sz="1400" dirty="0"/>
              <a:t>. Proc. of the 2017 Workshop on ns-3, Porto, Portugal.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8" name="Footer Placeholder 7">
            <a:extLst>
              <a:ext uri="{FF2B5EF4-FFF2-40B4-BE49-F238E27FC236}">
                <a16:creationId xmlns:a16="http://schemas.microsoft.com/office/drawing/2014/main" id="{A9B19F89-1CC0-4F23-AC41-730DA4F1A7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11957713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Wi-Fi PHY Models: Comments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90600" y="1354069"/>
            <a:ext cx="10912882" cy="445588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frequency-selective fading models  developed for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SpectrumWifiPhy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usage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MATLAB code for generating channel realizations is not publicly releasable via ns-3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Configuration of fading model (in the channel object) and EESM table to load (in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SpectrumWifiPhy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must be coordinated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Expand desired configurations (40/80 MHz channels, MIMO configurations)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</a:t>
            </a:r>
            <a:r>
              <a:rPr lang="en-US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enerating tables laborious due to link simulation runtimes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E40785B6-68BD-4E63-A9C7-C3A0A111445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4926550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Reproducing/Extending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Extendable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Replaceable PER vs SNR data file (AWGN) in given format. 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values for different channel realizations (must provide propagation model underlying the realization)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Reproducible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(using MATLAB WLAN System Toolbox)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Scripts for WLAN toolbox available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[7]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for AWGN simulation.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Script for optimal EESM parameter estimation and performance evaluation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Provision for generating tables for desired channel model and channel bandwidth.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6016508"/>
            <a:ext cx="6173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[7] https://bitbucket.org/rohanpatidar/wlan</a:t>
            </a:r>
          </a:p>
          <a:p>
            <a:endParaRPr lang="en-US" sz="1200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EC624C66-F76E-444D-BB3B-EA48BA79A8D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1746F-3E7F-4025-8362-9E8B27EF78BB}"/>
              </a:ext>
            </a:extLst>
          </p:cNvPr>
          <p:cNvSpPr txBox="1"/>
          <p:nvPr/>
        </p:nvSpPr>
        <p:spPr>
          <a:xfrm>
            <a:off x="2362201" y="5410200"/>
            <a:ext cx="4495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[7] https://bitbucket.org/rohanpatidar/wlan</a:t>
            </a:r>
            <a:r>
              <a:rPr lang="en-US" sz="1800" dirty="0"/>
              <a:t>7] https://bitbucket.org/rohanpatidar/wlan</a:t>
            </a:r>
          </a:p>
          <a:p>
            <a:r>
              <a:rPr lang="en-US" sz="1800" dirty="0">
                <a:solidFill>
                  <a:srgbClr val="92D050"/>
                </a:solidFill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32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743211"/>
            <a:ext cx="8610600" cy="762000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 (Support)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6A682DB-B171-41A5-896F-DFC497DA2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912" y="1524000"/>
            <a:ext cx="9867872" cy="434340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/>
              <a:t>National Science Foundation (NSF) – </a:t>
            </a:r>
            <a:r>
              <a:rPr lang="en-US" dirty="0">
                <a:solidFill>
                  <a:srgbClr val="00B0F0"/>
                </a:solidFill>
              </a:rPr>
              <a:t>original funding for ns-3 core simulator design and implementation (2006-15)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NSF: Subsequent episodic funding for network stack modules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Google Summer of Code: 10 </a:t>
            </a:r>
            <a:r>
              <a:rPr lang="en-US" dirty="0" err="1"/>
              <a:t>yrs</a:t>
            </a:r>
            <a:r>
              <a:rPr lang="en-US" dirty="0"/>
              <a:t> of supporting ns-3 student  projects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 </a:t>
            </a:r>
            <a:r>
              <a:rPr lang="en-US" u="sng" dirty="0">
                <a:solidFill>
                  <a:srgbClr val="C00000"/>
                </a:solidFill>
              </a:rPr>
              <a:t>INDUSTRY/LABS SUPPORT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C00000"/>
                </a:solidFill>
              </a:rPr>
              <a:t>WiFi</a:t>
            </a:r>
            <a:r>
              <a:rPr lang="en-US" dirty="0">
                <a:solidFill>
                  <a:srgbClr val="C00000"/>
                </a:solidFill>
              </a:rPr>
              <a:t> Alliance, </a:t>
            </a:r>
            <a:r>
              <a:rPr lang="en-US" dirty="0" err="1">
                <a:solidFill>
                  <a:srgbClr val="C00000"/>
                </a:solidFill>
              </a:rPr>
              <a:t>CableLabs</a:t>
            </a:r>
            <a:r>
              <a:rPr lang="en-US" dirty="0">
                <a:solidFill>
                  <a:srgbClr val="C00000"/>
                </a:solidFill>
              </a:rPr>
              <a:t>: LAA/</a:t>
            </a:r>
            <a:r>
              <a:rPr lang="en-US" dirty="0" err="1">
                <a:solidFill>
                  <a:srgbClr val="C00000"/>
                </a:solidFill>
              </a:rPr>
              <a:t>WiFi</a:t>
            </a:r>
            <a:r>
              <a:rPr lang="en-US" dirty="0">
                <a:solidFill>
                  <a:srgbClr val="C00000"/>
                </a:solidFill>
              </a:rPr>
              <a:t> Coexistence  (2015-16)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NIST:  Public Safety Extensions to LTE (2017-19)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Cisco </a:t>
            </a:r>
            <a:r>
              <a:rPr lang="en-US" dirty="0"/>
              <a:t>[Malcolm Smith]</a:t>
            </a:r>
          </a:p>
          <a:p>
            <a:pPr algn="l"/>
            <a:r>
              <a:rPr lang="en-US" dirty="0">
                <a:solidFill>
                  <a:srgbClr val="C00000"/>
                </a:solidFill>
              </a:rPr>
              <a:t>     Intel  </a:t>
            </a:r>
            <a:r>
              <a:rPr lang="en-US" dirty="0"/>
              <a:t>[Carlos Cordeiro] </a:t>
            </a:r>
            <a:r>
              <a:rPr lang="en-US" dirty="0">
                <a:solidFill>
                  <a:srgbClr val="C00000"/>
                </a:solidFill>
              </a:rPr>
              <a:t>  802.11ax MAC (2018-19)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3FD5C-A2A8-4D1E-BB43-B50453D4540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8807E-DE23-4632-A1C1-51986D51D17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616F61-A8B9-4828-87A1-48CA6F7B3E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2350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685800"/>
            <a:ext cx="8534400" cy="685800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LTE-LAA/</a:t>
            </a:r>
            <a:r>
              <a:rPr lang="en-US" alt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WiFi</a:t>
            </a:r>
            <a:r>
              <a:rPr lang="en-US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Coexistence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6A682DB-B171-41A5-896F-DFC497DA2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1524000"/>
            <a:ext cx="8382000" cy="3810000"/>
          </a:xfrm>
        </p:spPr>
        <p:txBody>
          <a:bodyPr/>
          <a:lstStyle/>
          <a:p>
            <a:pPr algn="l"/>
            <a:r>
              <a:rPr lang="en-US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057BBF-9FF2-42AA-B6AA-3C6CACEC422C}"/>
              </a:ext>
            </a:extLst>
          </p:cNvPr>
          <p:cNvSpPr txBox="1">
            <a:spLocks/>
          </p:cNvSpPr>
          <p:nvPr/>
        </p:nvSpPr>
        <p:spPr bwMode="auto">
          <a:xfrm>
            <a:off x="1447800" y="1493838"/>
            <a:ext cx="9144000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/>
              <a:t>Funded by Wi-Fi Alliance, </a:t>
            </a:r>
            <a:r>
              <a:rPr lang="en-US" dirty="0" err="1"/>
              <a:t>CableLabs</a:t>
            </a:r>
            <a:r>
              <a:rPr lang="en-US" dirty="0"/>
              <a:t>, 2015-16</a:t>
            </a:r>
          </a:p>
          <a:p>
            <a:pPr algn="l"/>
            <a:r>
              <a:rPr lang="en-US" dirty="0"/>
              <a:t>    - </a:t>
            </a:r>
            <a:r>
              <a:rPr lang="en-US" sz="2800" dirty="0"/>
              <a:t>University of Washington and CTTC collaboration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/>
              <a:t>Enhance ns-3 modeling capability for LTE/Wi-Fi coexistence simulations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E59AF4-FE64-467D-82E4-3EF24B2374D8}"/>
              </a:ext>
            </a:extLst>
          </p:cNvPr>
          <p:cNvSpPr txBox="1">
            <a:spLocks/>
          </p:cNvSpPr>
          <p:nvPr/>
        </p:nvSpPr>
        <p:spPr>
          <a:xfrm>
            <a:off x="1662332" y="3733800"/>
            <a:ext cx="8929468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. </a:t>
            </a:r>
            <a:r>
              <a:rPr lang="en-US" sz="2400" dirty="0"/>
              <a:t>Added missing simulator features essential for starting to build scenarios mapping to TR36.889 LAA Rel. 13 scenarios </a:t>
            </a:r>
          </a:p>
          <a:p>
            <a:pPr marL="400050" lvl="1" indent="0">
              <a:buNone/>
            </a:pPr>
            <a:r>
              <a:rPr lang="en-US" sz="2400" dirty="0"/>
              <a:t>ii. develop initial indoor and outdoor scenarios corr. to TR36.889 + initial test plan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646DA1-4B04-4E69-8B5B-6C0AACE0220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265E3-DEAD-46B4-9ACC-EE9B989264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BB1BF-C941-47E8-8936-D72063CF56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0842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060" y="201611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ns-3 enhancements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773111"/>
            <a:ext cx="10587308" cy="5562600"/>
          </a:xfrm>
        </p:spPr>
        <p:txBody>
          <a:bodyPr>
            <a:normAutofit/>
          </a:bodyPr>
          <a:lstStyle/>
          <a:p>
            <a:pPr marL="0" indent="0"/>
            <a:endParaRPr lang="en-US" dirty="0"/>
          </a:p>
          <a:p>
            <a:r>
              <a:rPr lang="en-US" sz="2000" dirty="0"/>
              <a:t>- Wi-Fi </a:t>
            </a:r>
            <a:r>
              <a:rPr lang="en-US" sz="2000" dirty="0" err="1"/>
              <a:t>SpectrumPHY</a:t>
            </a:r>
            <a:r>
              <a:rPr lang="en-US" sz="2000" dirty="0"/>
              <a:t> model permits LTE-like signals as interferers (new LTE interference helper) </a:t>
            </a:r>
          </a:p>
          <a:p>
            <a:r>
              <a:rPr lang="en-US" sz="2000" dirty="0"/>
              <a:t>- Enhancements to Wi-Fi CCA (preamble detect), RSS-based AP selection/roaming</a:t>
            </a:r>
          </a:p>
          <a:p>
            <a:r>
              <a:rPr lang="en-US" sz="2000" dirty="0"/>
              <a:t>- Enhancements to LTE interference model for </a:t>
            </a:r>
            <a:r>
              <a:rPr lang="en-US" sz="2000" dirty="0">
                <a:solidFill>
                  <a:srgbClr val="FF0000"/>
                </a:solidFill>
              </a:rPr>
              <a:t>non-synchronized LTE and Wi-Fi transmissions</a:t>
            </a:r>
          </a:p>
          <a:p>
            <a:r>
              <a:rPr lang="en-US" sz="2000" dirty="0"/>
              <a:t>- .11ax indoor and outdoor propagation models, ITU </a:t>
            </a:r>
            <a:r>
              <a:rPr lang="en-US" sz="2000" dirty="0" err="1"/>
              <a:t>UMi</a:t>
            </a:r>
            <a:r>
              <a:rPr lang="en-US" sz="2000" dirty="0"/>
              <a:t> out</a:t>
            </a:r>
          </a:p>
          <a:p>
            <a:r>
              <a:rPr lang="en-US" sz="2000" dirty="0"/>
              <a:t>- Wi-Fi MIMO 2x2 DL, 1x2 DL for AWGN &amp; </a:t>
            </a:r>
            <a:r>
              <a:rPr lang="en-US" sz="2000" dirty="0" err="1"/>
              <a:t>TGn</a:t>
            </a:r>
            <a:r>
              <a:rPr lang="en-US" sz="2000" dirty="0"/>
              <a:t> model D 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099" y="3521242"/>
            <a:ext cx="8143875" cy="29337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F02C6-37C2-4442-A57C-77F18C9DD71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640EB-ABA9-49D6-A529-CB907560B4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35D5C-1EE4-4C74-8FCB-289A96B3E9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7898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E610A-609A-47B4-AD99-ECEB820D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304800"/>
            <a:ext cx="10361084" cy="1065213"/>
          </a:xfrm>
        </p:spPr>
        <p:txBody>
          <a:bodyPr/>
          <a:lstStyle/>
          <a:p>
            <a:r>
              <a:rPr lang="en-US" dirty="0"/>
              <a:t>Coexistence </a:t>
            </a:r>
            <a:r>
              <a:rPr lang="en-US" dirty="0" err="1"/>
              <a:t>SpectrumPHY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D18D9A-BD64-4727-83A8-6FAD8011D1F1}"/>
              </a:ext>
            </a:extLst>
          </p:cNvPr>
          <p:cNvGrpSpPr/>
          <p:nvPr/>
        </p:nvGrpSpPr>
        <p:grpSpPr>
          <a:xfrm>
            <a:off x="1510798" y="1196975"/>
            <a:ext cx="9170404" cy="4986338"/>
            <a:chOff x="1060935" y="923864"/>
            <a:chExt cx="9170404" cy="49863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0E811D7-89B0-434E-8F82-28A88B45D07D}"/>
                </a:ext>
              </a:extLst>
            </p:cNvPr>
            <p:cNvSpPr/>
            <p:nvPr/>
          </p:nvSpPr>
          <p:spPr>
            <a:xfrm>
              <a:off x="1060935" y="923864"/>
              <a:ext cx="9058275" cy="4986338"/>
            </a:xfrm>
            <a:prstGeom prst="rect">
              <a:avLst/>
            </a:prstGeom>
            <a:solidFill>
              <a:srgbClr val="E7E6E6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800" kern="0" dirty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" name="Rounded Rectangle 56">
              <a:extLst>
                <a:ext uri="{FF2B5EF4-FFF2-40B4-BE49-F238E27FC236}">
                  <a16:creationId xmlns:a16="http://schemas.microsoft.com/office/drawing/2014/main" id="{5E98E229-F57A-47A6-95C5-2BAF7A65A0E4}"/>
                </a:ext>
              </a:extLst>
            </p:cNvPr>
            <p:cNvSpPr/>
            <p:nvPr/>
          </p:nvSpPr>
          <p:spPr>
            <a:xfrm>
              <a:off x="6509283" y="1150132"/>
              <a:ext cx="3467502" cy="3939937"/>
            </a:xfrm>
            <a:prstGeom prst="round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" name="Rounded Rectangle 54">
              <a:extLst>
                <a:ext uri="{FF2B5EF4-FFF2-40B4-BE49-F238E27FC236}">
                  <a16:creationId xmlns:a16="http://schemas.microsoft.com/office/drawing/2014/main" id="{CEBE52C8-4A51-4854-B312-2C20222976E0}"/>
                </a:ext>
              </a:extLst>
            </p:cNvPr>
            <p:cNvSpPr/>
            <p:nvPr/>
          </p:nvSpPr>
          <p:spPr>
            <a:xfrm>
              <a:off x="1547582" y="1001485"/>
              <a:ext cx="4773622" cy="3939937"/>
            </a:xfrm>
            <a:prstGeom prst="round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F21A0924-9FDC-4DCE-90E5-6C9885F03B55}"/>
                </a:ext>
              </a:extLst>
            </p:cNvPr>
            <p:cNvSpPr/>
            <p:nvPr/>
          </p:nvSpPr>
          <p:spPr>
            <a:xfrm>
              <a:off x="3126363" y="3003946"/>
              <a:ext cx="1042988" cy="557213"/>
            </a:xfrm>
            <a:prstGeom prst="roundRect">
              <a:avLst/>
            </a:prstGeom>
            <a:solidFill>
              <a:srgbClr val="FFCC99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6B7635C-450B-4CDD-9AAA-7C9E3D2ECE02}"/>
                </a:ext>
              </a:extLst>
            </p:cNvPr>
            <p:cNvSpPr txBox="1"/>
            <p:nvPr/>
          </p:nvSpPr>
          <p:spPr>
            <a:xfrm>
              <a:off x="3232892" y="3113275"/>
              <a:ext cx="9204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Calibri" panose="020F0502020204030204"/>
                </a:rPr>
                <a:t>LTE MAC</a:t>
              </a:r>
            </a:p>
          </p:txBody>
        </p:sp>
        <p:sp>
          <p:nvSpPr>
            <p:cNvPr id="9" name="Can 6">
              <a:extLst>
                <a:ext uri="{FF2B5EF4-FFF2-40B4-BE49-F238E27FC236}">
                  <a16:creationId xmlns:a16="http://schemas.microsoft.com/office/drawing/2014/main" id="{6BB14E0E-8206-4171-9EDC-6C538121A442}"/>
                </a:ext>
              </a:extLst>
            </p:cNvPr>
            <p:cNvSpPr/>
            <p:nvPr/>
          </p:nvSpPr>
          <p:spPr>
            <a:xfrm rot="5400000">
              <a:off x="6052797" y="2130766"/>
              <a:ext cx="400050" cy="6304869"/>
            </a:xfrm>
            <a:prstGeom prst="can">
              <a:avLst/>
            </a:prstGeom>
            <a:solidFill>
              <a:srgbClr val="FFCC99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152626E2-5024-4C20-8D06-E04C561F570E}"/>
                </a:ext>
              </a:extLst>
            </p:cNvPr>
            <p:cNvSpPr/>
            <p:nvPr/>
          </p:nvSpPr>
          <p:spPr>
            <a:xfrm>
              <a:off x="3147102" y="3924248"/>
              <a:ext cx="1042988" cy="557213"/>
            </a:xfrm>
            <a:prstGeom prst="roundRect">
              <a:avLst/>
            </a:prstGeom>
            <a:solidFill>
              <a:srgbClr val="FFCC99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9C0E01-E804-4DD3-AEC3-4D9450CDE42E}"/>
                </a:ext>
              </a:extLst>
            </p:cNvPr>
            <p:cNvSpPr txBox="1"/>
            <p:nvPr/>
          </p:nvSpPr>
          <p:spPr>
            <a:xfrm>
              <a:off x="3286125" y="4093213"/>
              <a:ext cx="8515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Calibri" panose="020F0502020204030204"/>
                </a:rPr>
                <a:t>LTE PHY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B4577F-7BC6-4F33-8CAB-5A32E7952EA9}"/>
                </a:ext>
              </a:extLst>
            </p:cNvPr>
            <p:cNvSpPr txBox="1"/>
            <p:nvPr/>
          </p:nvSpPr>
          <p:spPr>
            <a:xfrm>
              <a:off x="4143376" y="5113923"/>
              <a:ext cx="31438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Calibri" panose="020F0502020204030204"/>
                </a:rPr>
                <a:t>ns-3 </a:t>
              </a:r>
              <a:r>
                <a:rPr lang="en-US" sz="1600" kern="0" dirty="0" err="1">
                  <a:solidFill>
                    <a:prstClr val="black"/>
                  </a:solidFill>
                  <a:latin typeface="Calibri" panose="020F0502020204030204"/>
                </a:rPr>
                <a:t>MultiModel</a:t>
              </a:r>
              <a:r>
                <a:rPr lang="en-US" sz="1600" kern="0" dirty="0">
                  <a:solidFill>
                    <a:prstClr val="black"/>
                  </a:solidFill>
                  <a:latin typeface="Calibri" panose="020F0502020204030204"/>
                </a:rPr>
                <a:t> Spectrum Channel</a:t>
              </a:r>
            </a:p>
          </p:txBody>
        </p:sp>
        <p:sp>
          <p:nvSpPr>
            <p:cNvPr id="13" name="Rounded Rectangle 10">
              <a:extLst>
                <a:ext uri="{FF2B5EF4-FFF2-40B4-BE49-F238E27FC236}">
                  <a16:creationId xmlns:a16="http://schemas.microsoft.com/office/drawing/2014/main" id="{7F046A71-EB36-4DD8-8F18-909426E8343C}"/>
                </a:ext>
              </a:extLst>
            </p:cNvPr>
            <p:cNvSpPr/>
            <p:nvPr/>
          </p:nvSpPr>
          <p:spPr>
            <a:xfrm>
              <a:off x="3100387" y="1994270"/>
              <a:ext cx="1042988" cy="557213"/>
            </a:xfrm>
            <a:prstGeom prst="roundRect">
              <a:avLst/>
            </a:prstGeom>
            <a:solidFill>
              <a:srgbClr val="FFCC99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6D82D80-4F2B-4AF5-8EA5-1937EC45930E}"/>
                </a:ext>
              </a:extLst>
            </p:cNvPr>
            <p:cNvSpPr txBox="1"/>
            <p:nvPr/>
          </p:nvSpPr>
          <p:spPr>
            <a:xfrm>
              <a:off x="3216072" y="2118895"/>
              <a:ext cx="8515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Calibri" panose="020F0502020204030204"/>
                </a:rPr>
                <a:t>LTE RRC</a:t>
              </a:r>
            </a:p>
          </p:txBody>
        </p:sp>
        <p:sp>
          <p:nvSpPr>
            <p:cNvPr id="15" name="Rounded Rectangle 12">
              <a:extLst>
                <a:ext uri="{FF2B5EF4-FFF2-40B4-BE49-F238E27FC236}">
                  <a16:creationId xmlns:a16="http://schemas.microsoft.com/office/drawing/2014/main" id="{AB6FCFB4-A3E7-4F3F-A031-AEBBE171DB52}"/>
                </a:ext>
              </a:extLst>
            </p:cNvPr>
            <p:cNvSpPr/>
            <p:nvPr/>
          </p:nvSpPr>
          <p:spPr>
            <a:xfrm>
              <a:off x="5024436" y="3487909"/>
              <a:ext cx="1071843" cy="993552"/>
            </a:xfrm>
            <a:prstGeom prst="roundRect">
              <a:avLst/>
            </a:prstGeom>
            <a:solidFill>
              <a:srgbClr val="FFCC99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LBT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Channel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Access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Manager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A0DC3E9-ADCB-4888-882D-5541907CC401}"/>
                </a:ext>
              </a:extLst>
            </p:cNvPr>
            <p:cNvCxnSpPr>
              <a:endCxn id="15" idx="2"/>
            </p:cNvCxnSpPr>
            <p:nvPr/>
          </p:nvCxnSpPr>
          <p:spPr>
            <a:xfrm flipH="1" flipV="1">
              <a:off x="5560358" y="4481461"/>
              <a:ext cx="7005" cy="63246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  <a:tailEnd type="triangle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B29E20-5326-4F49-90BE-2FB947E61496}"/>
                </a:ext>
              </a:extLst>
            </p:cNvPr>
            <p:cNvSpPr txBox="1"/>
            <p:nvPr/>
          </p:nvSpPr>
          <p:spPr>
            <a:xfrm>
              <a:off x="5590073" y="4558720"/>
              <a:ext cx="1462260" cy="467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i="1" kern="0" dirty="0">
                  <a:solidFill>
                    <a:prstClr val="black"/>
                  </a:solidFill>
                  <a:latin typeface="Calibri" panose="020F0502020204030204"/>
                </a:rPr>
                <a:t>overhears</a:t>
              </a:r>
            </a:p>
            <a:p>
              <a:pPr defTabSz="914400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i="1" kern="0" dirty="0">
                  <a:solidFill>
                    <a:prstClr val="black"/>
                  </a:solidFill>
                  <a:latin typeface="Calibri" panose="020F0502020204030204"/>
                </a:rPr>
                <a:t>transmissions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872D2B8-7A6C-4D35-B542-1B27FA862520}"/>
                </a:ext>
              </a:extLst>
            </p:cNvPr>
            <p:cNvCxnSpPr/>
            <p:nvPr/>
          </p:nvCxnSpPr>
          <p:spPr>
            <a:xfrm flipH="1" flipV="1">
              <a:off x="3642004" y="4460424"/>
              <a:ext cx="7005" cy="63246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D1DAEF-D633-4CD0-844B-61E6386B6248}"/>
                </a:ext>
              </a:extLst>
            </p:cNvPr>
            <p:cNvSpPr txBox="1"/>
            <p:nvPr/>
          </p:nvSpPr>
          <p:spPr>
            <a:xfrm>
              <a:off x="4494910" y="5425319"/>
              <a:ext cx="3187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i="1" kern="0" dirty="0">
                  <a:solidFill>
                    <a:prstClr val="black"/>
                  </a:solidFill>
                  <a:latin typeface="Calibri" panose="020F0502020204030204"/>
                </a:rPr>
                <a:t>applies propagation loss models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193CA2-D08E-450F-B9F8-B2E36D73ADE1}"/>
                </a:ext>
              </a:extLst>
            </p:cNvPr>
            <p:cNvSpPr txBox="1"/>
            <p:nvPr/>
          </p:nvSpPr>
          <p:spPr>
            <a:xfrm>
              <a:off x="2147834" y="4544863"/>
              <a:ext cx="1596912" cy="467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i="1" kern="0" dirty="0">
                  <a:solidFill>
                    <a:prstClr val="black"/>
                  </a:solidFill>
                  <a:latin typeface="Calibri" panose="020F0502020204030204"/>
                </a:rPr>
                <a:t>PHY signals</a:t>
              </a:r>
            </a:p>
            <a:p>
              <a:pPr defTabSz="914400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i="1" kern="0" dirty="0">
                  <a:solidFill>
                    <a:prstClr val="black"/>
                  </a:solidFill>
                  <a:latin typeface="Calibri" panose="020F0502020204030204"/>
                </a:rPr>
                <a:t>(LTE and Wi-Fi)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BC4364C-2649-42C1-8DFA-094096003477}"/>
                </a:ext>
              </a:extLst>
            </p:cNvPr>
            <p:cNvCxnSpPr/>
            <p:nvPr/>
          </p:nvCxnSpPr>
          <p:spPr>
            <a:xfrm flipH="1" flipV="1">
              <a:off x="3577380" y="3523535"/>
              <a:ext cx="7006" cy="38592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B9B2C3F-2B9C-48D1-81DA-07538DB0A542}"/>
                </a:ext>
              </a:extLst>
            </p:cNvPr>
            <p:cNvCxnSpPr/>
            <p:nvPr/>
          </p:nvCxnSpPr>
          <p:spPr>
            <a:xfrm flipH="1" flipV="1">
              <a:off x="3642805" y="2589364"/>
              <a:ext cx="7006" cy="38592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1903592-01D3-483B-A5FA-8FF3F36D394A}"/>
                </a:ext>
              </a:extLst>
            </p:cNvPr>
            <p:cNvCxnSpPr/>
            <p:nvPr/>
          </p:nvCxnSpPr>
          <p:spPr>
            <a:xfrm flipH="1" flipV="1">
              <a:off x="3621881" y="1579688"/>
              <a:ext cx="7006" cy="38592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D88ABF2-82FF-4C3E-9B35-044BC6DB29DE}"/>
                </a:ext>
              </a:extLst>
            </p:cNvPr>
            <p:cNvSpPr txBox="1"/>
            <p:nvPr/>
          </p:nvSpPr>
          <p:spPr>
            <a:xfrm>
              <a:off x="2877301" y="1231387"/>
              <a:ext cx="1414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i="1" kern="0" dirty="0">
                  <a:solidFill>
                    <a:prstClr val="black"/>
                  </a:solidFill>
                  <a:latin typeface="Calibri" panose="020F0502020204030204"/>
                </a:rPr>
                <a:t>Higher layers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2FD761E-FCE7-4B6F-B8EB-BE83AD2C2D38}"/>
                </a:ext>
              </a:extLst>
            </p:cNvPr>
            <p:cNvSpPr txBox="1"/>
            <p:nvPr/>
          </p:nvSpPr>
          <p:spPr>
            <a:xfrm>
              <a:off x="4116889" y="4310481"/>
              <a:ext cx="978153" cy="646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i="1" kern="0" dirty="0">
                  <a:solidFill>
                    <a:prstClr val="black"/>
                  </a:solidFill>
                  <a:latin typeface="Calibri" panose="020F0502020204030204"/>
                </a:rPr>
                <a:t>request/</a:t>
              </a:r>
            </a:p>
            <a:p>
              <a:pPr defTabSz="914400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i="1" kern="0" dirty="0">
                  <a:solidFill>
                    <a:prstClr val="black"/>
                  </a:solidFill>
                  <a:latin typeface="Calibri" panose="020F0502020204030204"/>
                </a:rPr>
                <a:t>grant </a:t>
              </a:r>
            </a:p>
            <a:p>
              <a:pPr defTabSz="914400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i="1" kern="0" dirty="0">
                  <a:solidFill>
                    <a:prstClr val="black"/>
                  </a:solidFill>
                  <a:latin typeface="Calibri" panose="020F0502020204030204"/>
                </a:rPr>
                <a:t>access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8506C39-53E5-4706-BC20-9398FF916D75}"/>
                </a:ext>
              </a:extLst>
            </p:cNvPr>
            <p:cNvCxnSpPr/>
            <p:nvPr/>
          </p:nvCxnSpPr>
          <p:spPr>
            <a:xfrm>
              <a:off x="4190090" y="4168729"/>
              <a:ext cx="834346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9B3A185-71E5-4C0C-94DE-8BB70BB9E48D}"/>
                </a:ext>
              </a:extLst>
            </p:cNvPr>
            <p:cNvCxnSpPr/>
            <p:nvPr/>
          </p:nvCxnSpPr>
          <p:spPr>
            <a:xfrm>
              <a:off x="4149286" y="3282552"/>
              <a:ext cx="875150" cy="43394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  <a:headEnd type="triangle"/>
              <a:tailEnd type="triangle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1D313D-F81C-4CEE-A899-82C070893061}"/>
                </a:ext>
              </a:extLst>
            </p:cNvPr>
            <p:cNvSpPr txBox="1"/>
            <p:nvPr/>
          </p:nvSpPr>
          <p:spPr>
            <a:xfrm>
              <a:off x="4291471" y="2965627"/>
              <a:ext cx="2342308" cy="467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i="1" kern="0" dirty="0">
                  <a:solidFill>
                    <a:prstClr val="black"/>
                  </a:solidFill>
                  <a:latin typeface="Calibri" panose="020F0502020204030204"/>
                </a:rPr>
                <a:t>collision detection</a:t>
              </a:r>
            </a:p>
            <a:p>
              <a:pPr defTabSz="914400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i="1" kern="0" dirty="0">
                  <a:solidFill>
                    <a:prstClr val="black"/>
                  </a:solidFill>
                  <a:latin typeface="Calibri" panose="020F0502020204030204"/>
                </a:rPr>
                <a:t>via Hybrid ARQ (HARQ)</a:t>
              </a:r>
            </a:p>
          </p:txBody>
        </p:sp>
        <p:sp>
          <p:nvSpPr>
            <p:cNvPr id="29" name="Rounded Rectangle 34">
              <a:extLst>
                <a:ext uri="{FF2B5EF4-FFF2-40B4-BE49-F238E27FC236}">
                  <a16:creationId xmlns:a16="http://schemas.microsoft.com/office/drawing/2014/main" id="{CDF31C92-F88E-43D8-B688-2E13CB5B25C3}"/>
                </a:ext>
              </a:extLst>
            </p:cNvPr>
            <p:cNvSpPr/>
            <p:nvPr/>
          </p:nvSpPr>
          <p:spPr>
            <a:xfrm>
              <a:off x="7244005" y="3902508"/>
              <a:ext cx="1042988" cy="557213"/>
            </a:xfrm>
            <a:prstGeom prst="roundRect">
              <a:avLst/>
            </a:prstGeom>
            <a:solidFill>
              <a:srgbClr val="FFCC99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36E3EA4-3F7B-4065-964E-DFF7F95C87E5}"/>
                </a:ext>
              </a:extLst>
            </p:cNvPr>
            <p:cNvSpPr txBox="1"/>
            <p:nvPr/>
          </p:nvSpPr>
          <p:spPr>
            <a:xfrm>
              <a:off x="7334422" y="3878868"/>
              <a:ext cx="987771" cy="640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Calibri" panose="020F0502020204030204"/>
                </a:rPr>
                <a:t>WiFi</a:t>
              </a:r>
              <a:endParaRPr lang="en-US" sz="16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914400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Calibri" panose="020F0502020204030204"/>
                </a:rPr>
                <a:t>Spectrum</a:t>
              </a:r>
            </a:p>
            <a:p>
              <a:pPr defTabSz="914400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Calibri" panose="020F0502020204030204"/>
                </a:rPr>
                <a:t>Phy</a:t>
              </a:r>
              <a:endParaRPr lang="en-US" sz="160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2C03B46-37BE-429C-BE1C-CC6AEEA692B4}"/>
                </a:ext>
              </a:extLst>
            </p:cNvPr>
            <p:cNvCxnSpPr/>
            <p:nvPr/>
          </p:nvCxnSpPr>
          <p:spPr>
            <a:xfrm flipH="1" flipV="1">
              <a:off x="7738907" y="4438684"/>
              <a:ext cx="7005" cy="63246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5EF72B-7421-4D20-8109-7DBE0BE27B8E}"/>
                </a:ext>
              </a:extLst>
            </p:cNvPr>
            <p:cNvSpPr txBox="1"/>
            <p:nvPr/>
          </p:nvSpPr>
          <p:spPr>
            <a:xfrm>
              <a:off x="7698360" y="4524166"/>
              <a:ext cx="1596912" cy="467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i="1" kern="0" dirty="0">
                  <a:solidFill>
                    <a:prstClr val="black"/>
                  </a:solidFill>
                  <a:latin typeface="Calibri" panose="020F0502020204030204"/>
                </a:rPr>
                <a:t>PHY signals</a:t>
              </a:r>
            </a:p>
            <a:p>
              <a:pPr defTabSz="914400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i="1" kern="0" dirty="0">
                  <a:solidFill>
                    <a:prstClr val="black"/>
                  </a:solidFill>
                  <a:latin typeface="Calibri" panose="020F0502020204030204"/>
                </a:rPr>
                <a:t>(LTE and Wi-Fi)</a:t>
              </a:r>
            </a:p>
          </p:txBody>
        </p:sp>
        <p:sp>
          <p:nvSpPr>
            <p:cNvPr id="33" name="Rounded Rectangle 38">
              <a:extLst>
                <a:ext uri="{FF2B5EF4-FFF2-40B4-BE49-F238E27FC236}">
                  <a16:creationId xmlns:a16="http://schemas.microsoft.com/office/drawing/2014/main" id="{E7C72F4D-2D7B-474D-B39B-886CFC03ABE2}"/>
                </a:ext>
              </a:extLst>
            </p:cNvPr>
            <p:cNvSpPr/>
            <p:nvPr/>
          </p:nvSpPr>
          <p:spPr>
            <a:xfrm>
              <a:off x="7224418" y="3012687"/>
              <a:ext cx="1042988" cy="557213"/>
            </a:xfrm>
            <a:prstGeom prst="roundRect">
              <a:avLst/>
            </a:prstGeom>
            <a:solidFill>
              <a:srgbClr val="FFCC99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1D07D37-95AD-4AEE-B10B-5F2E9E04EAA4}"/>
                </a:ext>
              </a:extLst>
            </p:cNvPr>
            <p:cNvSpPr txBox="1"/>
            <p:nvPr/>
          </p:nvSpPr>
          <p:spPr>
            <a:xfrm>
              <a:off x="7287534" y="3122095"/>
              <a:ext cx="8859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Calibri" panose="020F0502020204030204"/>
                </a:rPr>
                <a:t>MacLow</a:t>
              </a:r>
              <a:endParaRPr lang="en-US" sz="160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E05348B-2116-4B52-A5E1-F47339FFA2CD}"/>
                </a:ext>
              </a:extLst>
            </p:cNvPr>
            <p:cNvCxnSpPr/>
            <p:nvPr/>
          </p:nvCxnSpPr>
          <p:spPr>
            <a:xfrm flipH="1" flipV="1">
              <a:off x="7730508" y="3547385"/>
              <a:ext cx="7006" cy="38592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</p:cxnSp>
        <p:sp>
          <p:nvSpPr>
            <p:cNvPr id="36" name="Rounded Rectangle 41">
              <a:extLst>
                <a:ext uri="{FF2B5EF4-FFF2-40B4-BE49-F238E27FC236}">
                  <a16:creationId xmlns:a16="http://schemas.microsoft.com/office/drawing/2014/main" id="{361E4293-7FB6-48E4-B8AA-3779B48C7960}"/>
                </a:ext>
              </a:extLst>
            </p:cNvPr>
            <p:cNvSpPr/>
            <p:nvPr/>
          </p:nvSpPr>
          <p:spPr>
            <a:xfrm>
              <a:off x="7216020" y="1959302"/>
              <a:ext cx="1042988" cy="557213"/>
            </a:xfrm>
            <a:prstGeom prst="roundRect">
              <a:avLst/>
            </a:prstGeom>
            <a:solidFill>
              <a:srgbClr val="FFCC99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0231396-2527-430A-98E8-24C7215F1C56}"/>
                </a:ext>
              </a:extLst>
            </p:cNvPr>
            <p:cNvSpPr txBox="1"/>
            <p:nvPr/>
          </p:nvSpPr>
          <p:spPr>
            <a:xfrm>
              <a:off x="7277933" y="1966708"/>
              <a:ext cx="10442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Calibri" panose="020F0502020204030204"/>
                </a:rPr>
                <a:t>AP Station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Calibri" panose="020F0502020204030204"/>
                </a:rPr>
                <a:t>Manager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76E7744-4D86-4E5E-9AE6-3564C66978E0}"/>
                </a:ext>
              </a:extLst>
            </p:cNvPr>
            <p:cNvCxnSpPr/>
            <p:nvPr/>
          </p:nvCxnSpPr>
          <p:spPr>
            <a:xfrm flipH="1" flipV="1">
              <a:off x="7721842" y="1600036"/>
              <a:ext cx="7006" cy="38592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0ED92A3-3C28-4BB5-9F2C-E340839CD141}"/>
                </a:ext>
              </a:extLst>
            </p:cNvPr>
            <p:cNvSpPr txBox="1"/>
            <p:nvPr/>
          </p:nvSpPr>
          <p:spPr>
            <a:xfrm>
              <a:off x="7035324" y="1182441"/>
              <a:ext cx="1414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i="1" kern="0" dirty="0">
                  <a:solidFill>
                    <a:prstClr val="black"/>
                  </a:solidFill>
                  <a:latin typeface="Calibri" panose="020F0502020204030204"/>
                </a:rPr>
                <a:t>Higher layers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3591FA0-4304-4276-904F-1DDBB1E021D7}"/>
                </a:ext>
              </a:extLst>
            </p:cNvPr>
            <p:cNvCxnSpPr/>
            <p:nvPr/>
          </p:nvCxnSpPr>
          <p:spPr>
            <a:xfrm flipH="1" flipV="1">
              <a:off x="7729029" y="2551474"/>
              <a:ext cx="7006" cy="38592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FDA46593-7FE1-48B8-A0B9-0F1DE518C31C}"/>
                </a:ext>
              </a:extLst>
            </p:cNvPr>
            <p:cNvCxnSpPr/>
            <p:nvPr/>
          </p:nvCxnSpPr>
          <p:spPr>
            <a:xfrm>
              <a:off x="8286993" y="4168729"/>
              <a:ext cx="378036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  <a:headEnd type="triangle"/>
              <a:tailEnd type="triangle"/>
            </a:ln>
            <a:effectLst/>
          </p:spPr>
        </p:cxnSp>
        <p:sp>
          <p:nvSpPr>
            <p:cNvPr id="42" name="Rounded Rectangle 47">
              <a:extLst>
                <a:ext uri="{FF2B5EF4-FFF2-40B4-BE49-F238E27FC236}">
                  <a16:creationId xmlns:a16="http://schemas.microsoft.com/office/drawing/2014/main" id="{D195F5FF-3B94-4F1D-8A8F-DEA95065A916}"/>
                </a:ext>
              </a:extLst>
            </p:cNvPr>
            <p:cNvSpPr/>
            <p:nvPr/>
          </p:nvSpPr>
          <p:spPr>
            <a:xfrm>
              <a:off x="8713485" y="3902507"/>
              <a:ext cx="1042988" cy="557213"/>
            </a:xfrm>
            <a:prstGeom prst="roundRect">
              <a:avLst/>
            </a:prstGeom>
            <a:solidFill>
              <a:srgbClr val="FFCC99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08013A1-E1A9-4E0C-BACF-162A8CE4CDB5}"/>
                </a:ext>
              </a:extLst>
            </p:cNvPr>
            <p:cNvSpPr txBox="1"/>
            <p:nvPr/>
          </p:nvSpPr>
          <p:spPr>
            <a:xfrm>
              <a:off x="8688686" y="3893551"/>
              <a:ext cx="11520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Calibri" panose="020F0502020204030204"/>
                </a:rPr>
                <a:t>Interference/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Calibri" panose="020F0502020204030204"/>
                </a:rPr>
                <a:t>error models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7225E6F-D255-4AB1-B14C-B59F84CBD5EE}"/>
                </a:ext>
              </a:extLst>
            </p:cNvPr>
            <p:cNvCxnSpPr/>
            <p:nvPr/>
          </p:nvCxnSpPr>
          <p:spPr>
            <a:xfrm>
              <a:off x="2748327" y="4211617"/>
              <a:ext cx="378036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  <a:headEnd type="triangle"/>
              <a:tailEnd type="triangle"/>
            </a:ln>
            <a:effectLst/>
          </p:spPr>
        </p:cxnSp>
        <p:sp>
          <p:nvSpPr>
            <p:cNvPr id="45" name="Rounded Rectangle 52">
              <a:extLst>
                <a:ext uri="{FF2B5EF4-FFF2-40B4-BE49-F238E27FC236}">
                  <a16:creationId xmlns:a16="http://schemas.microsoft.com/office/drawing/2014/main" id="{8E4269B5-5757-434C-9100-7776EBE9772B}"/>
                </a:ext>
              </a:extLst>
            </p:cNvPr>
            <p:cNvSpPr/>
            <p:nvPr/>
          </p:nvSpPr>
          <p:spPr>
            <a:xfrm>
              <a:off x="1681952" y="3942266"/>
              <a:ext cx="1042988" cy="557213"/>
            </a:xfrm>
            <a:prstGeom prst="roundRect">
              <a:avLst/>
            </a:prstGeom>
            <a:solidFill>
              <a:srgbClr val="FFCC99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E783CE-8373-4FFC-8EEA-6AD05C2A8524}"/>
                </a:ext>
              </a:extLst>
            </p:cNvPr>
            <p:cNvSpPr txBox="1"/>
            <p:nvPr/>
          </p:nvSpPr>
          <p:spPr>
            <a:xfrm>
              <a:off x="1657153" y="3933310"/>
              <a:ext cx="11520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Calibri" panose="020F0502020204030204"/>
                </a:rPr>
                <a:t>Interference/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Calibri" panose="020F0502020204030204"/>
                </a:rPr>
                <a:t>error models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E902503-52E7-439A-ACD7-E35A45ADE01E}"/>
                </a:ext>
              </a:extLst>
            </p:cNvPr>
            <p:cNvSpPr txBox="1"/>
            <p:nvPr/>
          </p:nvSpPr>
          <p:spPr>
            <a:xfrm>
              <a:off x="4441568" y="1075877"/>
              <a:ext cx="15600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kern="0" dirty="0">
                  <a:solidFill>
                    <a:prstClr val="black"/>
                  </a:solidFill>
                  <a:latin typeface="Calibri" panose="020F0502020204030204"/>
                </a:rPr>
                <a:t>Enhanced ns-3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kern="0" dirty="0">
                  <a:solidFill>
                    <a:prstClr val="black"/>
                  </a:solidFill>
                  <a:latin typeface="Calibri" panose="020F0502020204030204"/>
                </a:rPr>
                <a:t>LTE </a:t>
              </a:r>
              <a:r>
                <a:rPr lang="en-US" sz="1800" kern="0" dirty="0" err="1">
                  <a:solidFill>
                    <a:prstClr val="black"/>
                  </a:solidFill>
                  <a:latin typeface="Calibri" panose="020F0502020204030204"/>
                </a:rPr>
                <a:t>NetDevice</a:t>
              </a:r>
              <a:endParaRPr lang="en-US" sz="180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6455AB5-A13C-48B4-9421-0D3208A8E0E2}"/>
                </a:ext>
              </a:extLst>
            </p:cNvPr>
            <p:cNvSpPr txBox="1"/>
            <p:nvPr/>
          </p:nvSpPr>
          <p:spPr>
            <a:xfrm>
              <a:off x="8539016" y="1150132"/>
              <a:ext cx="16923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kern="0" dirty="0">
                  <a:solidFill>
                    <a:prstClr val="black"/>
                  </a:solidFill>
                  <a:latin typeface="Calibri" panose="020F0502020204030204"/>
                </a:rPr>
                <a:t>Enhanced ns-3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kern="0" dirty="0">
                  <a:solidFill>
                    <a:prstClr val="black"/>
                  </a:solidFill>
                  <a:latin typeface="Calibri" panose="020F0502020204030204"/>
                </a:rPr>
                <a:t>Wi-Fi </a:t>
              </a:r>
              <a:r>
                <a:rPr lang="en-US" sz="1800" kern="0" dirty="0" err="1">
                  <a:solidFill>
                    <a:prstClr val="black"/>
                  </a:solidFill>
                  <a:latin typeface="Calibri" panose="020F0502020204030204"/>
                </a:rPr>
                <a:t>NetDevice</a:t>
              </a:r>
              <a:endParaRPr lang="en-US" sz="180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9" name="Date Placeholder 48">
            <a:extLst>
              <a:ext uri="{FF2B5EF4-FFF2-40B4-BE49-F238E27FC236}">
                <a16:creationId xmlns:a16="http://schemas.microsoft.com/office/drawing/2014/main" id="{9C96BF15-5EFF-49ED-B18A-21166687C6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50" name="Footer Placeholder 49">
            <a:extLst>
              <a:ext uri="{FF2B5EF4-FFF2-40B4-BE49-F238E27FC236}">
                <a16:creationId xmlns:a16="http://schemas.microsoft.com/office/drawing/2014/main" id="{3198FAAD-5DA8-4365-BDED-6ACFD4D41EA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0B2C0F66-A541-445E-AF74-FA2BA66924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5822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ns-3 enhancements: </a:t>
            </a:r>
            <a:r>
              <a:rPr lang="en-US" dirty="0">
                <a:solidFill>
                  <a:srgbClr val="00B050"/>
                </a:solidFill>
              </a:rPr>
              <a:t>LBT Access Mgr.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1570038"/>
            <a:ext cx="9372600" cy="4449762"/>
          </a:xfrm>
        </p:spPr>
        <p:txBody>
          <a:bodyPr>
            <a:normAutofit/>
          </a:bodyPr>
          <a:lstStyle/>
          <a:p>
            <a:r>
              <a:rPr lang="en-US" dirty="0"/>
              <a:t>Several key aspects of the design not specified fully in the standard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 so implemented our own options after consultations</a:t>
            </a:r>
          </a:p>
          <a:p>
            <a:pPr lvl="1"/>
            <a:r>
              <a:rPr lang="en-US" sz="2200" dirty="0"/>
              <a:t>- How to handle TXOP arrivals that may occur asynchronously, not on subframe or slot boundaries (reservation signal)</a:t>
            </a:r>
          </a:p>
          <a:p>
            <a:pPr lvl="1"/>
            <a:r>
              <a:rPr lang="en-US" sz="2200" dirty="0"/>
              <a:t>- How to reconcile the scheduled aspect of LTE with the opportunistic arrival of TXOPs (MAC to PHY delay)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8F31A-C682-41C7-B7F5-2292F0E24CE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09E14-44F7-454F-924D-F4A3C4AE43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C02DC-354B-4C18-99FB-627956D478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4869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27038"/>
            <a:ext cx="8229600" cy="792162"/>
          </a:xfrm>
        </p:spPr>
        <p:txBody>
          <a:bodyPr/>
          <a:lstStyle/>
          <a:p>
            <a:r>
              <a:rPr lang="en-US" dirty="0"/>
              <a:t>LTE scheduling constraints in ns-3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1"/>
            <a:ext cx="9677400" cy="51505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ns-3 LTE model implements a </a:t>
            </a:r>
            <a:r>
              <a:rPr lang="en-US" dirty="0">
                <a:solidFill>
                  <a:srgbClr val="92D050"/>
                </a:solidFill>
              </a:rPr>
              <a:t>MAC-to-PHY</a:t>
            </a:r>
            <a:r>
              <a:rPr lang="en-US" dirty="0"/>
              <a:t> delay of 2 </a:t>
            </a:r>
            <a:r>
              <a:rPr lang="en-US" dirty="0" err="1"/>
              <a:t>msec</a:t>
            </a:r>
            <a:r>
              <a:rPr lang="en-US" dirty="0"/>
              <a:t>, between when scheduler is executed and channel is actually occupied</a:t>
            </a:r>
            <a:r>
              <a:rPr lang="en-US" b="0" dirty="0"/>
              <a:t>.</a:t>
            </a:r>
          </a:p>
          <a:p>
            <a:r>
              <a:rPr lang="en-US" b="0" dirty="0"/>
              <a:t> - legacy LTE responds to events in </a:t>
            </a:r>
            <a:r>
              <a:rPr lang="en-US" b="0" dirty="0">
                <a:solidFill>
                  <a:srgbClr val="92D050"/>
                </a:solidFill>
              </a:rPr>
              <a:t>UL subframe #n </a:t>
            </a:r>
            <a:r>
              <a:rPr lang="en-US" b="0" dirty="0"/>
              <a:t>(i.e. HARQ and CQI feedback), in </a:t>
            </a:r>
            <a:r>
              <a:rPr lang="en-US" b="0" dirty="0" err="1">
                <a:solidFill>
                  <a:srgbClr val="92D050"/>
                </a:solidFill>
              </a:rPr>
              <a:t>subframe</a:t>
            </a:r>
            <a:r>
              <a:rPr lang="en-US" b="0" dirty="0">
                <a:solidFill>
                  <a:srgbClr val="92D050"/>
                </a:solidFill>
              </a:rPr>
              <a:t> #n+2</a:t>
            </a:r>
            <a:r>
              <a:rPr lang="en-US" b="0" dirty="0"/>
              <a:t>.</a:t>
            </a:r>
          </a:p>
          <a:p>
            <a:r>
              <a:rPr lang="en-US" b="0" dirty="0"/>
              <a:t> - The UE responds to DL events in </a:t>
            </a:r>
            <a:r>
              <a:rPr lang="en-US" b="0" dirty="0">
                <a:solidFill>
                  <a:srgbClr val="92D050"/>
                </a:solidFill>
              </a:rPr>
              <a:t>subframe #n</a:t>
            </a:r>
            <a:r>
              <a:rPr lang="en-US" b="0" dirty="0"/>
              <a:t> (i.e. scheduler event) in </a:t>
            </a:r>
            <a:r>
              <a:rPr lang="en-US" b="0" dirty="0" err="1">
                <a:solidFill>
                  <a:srgbClr val="92D050"/>
                </a:solidFill>
              </a:rPr>
              <a:t>subframe</a:t>
            </a:r>
            <a:r>
              <a:rPr lang="en-US" b="0" dirty="0">
                <a:solidFill>
                  <a:srgbClr val="92D050"/>
                </a:solidFill>
              </a:rPr>
              <a:t> #n+4</a:t>
            </a:r>
            <a:r>
              <a:rPr lang="en-US" b="0" dirty="0"/>
              <a:t>.</a:t>
            </a:r>
          </a:p>
          <a:p>
            <a:r>
              <a:rPr lang="en-US" b="0" dirty="0"/>
              <a:t> - LAA ns-3 model inherits this delay, and requires 2 full subframes plus a partial subframe to start using a provided TXOP.</a:t>
            </a:r>
          </a:p>
          <a:p>
            <a:r>
              <a:rPr lang="en-US" b="0" dirty="0"/>
              <a:t> - To force other nodes to defer, send </a:t>
            </a:r>
            <a:r>
              <a:rPr lang="en-US" b="0" dirty="0">
                <a:solidFill>
                  <a:srgbClr val="92D050"/>
                </a:solidFill>
              </a:rPr>
              <a:t>reservation signals </a:t>
            </a:r>
            <a:r>
              <a:rPr lang="en-US" b="0" dirty="0"/>
              <a:t>to occupy the channel until the start of a subframe for data transfer.</a:t>
            </a:r>
          </a:p>
          <a:p>
            <a:pPr marL="0" indent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6BBEA-DC42-496D-B26C-E0343E2AB3B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74E82-142A-4F9E-BF76-3B45C231891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1601C-D7FE-48DA-81A0-0C40272482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4800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219200" y="1452562"/>
            <a:ext cx="9906000" cy="4872038"/>
          </a:xfrm>
          <a:prstGeom prst="rect">
            <a:avLst/>
          </a:prstGeom>
        </p:spPr>
        <p:txBody>
          <a:bodyPr/>
          <a:lstStyle>
            <a:lvl1pPr marL="311150" indent="-311150" algn="l" defTabSz="457200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11200" indent="-254000" algn="l" defTabSz="4572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1" kern="0" dirty="0">
                <a:solidFill>
                  <a:srgbClr val="7030A0"/>
                </a:solidFill>
              </a:rPr>
              <a:t>Some differences in our models at the lower layers</a:t>
            </a:r>
          </a:p>
          <a:p>
            <a:r>
              <a:rPr lang="en-US" sz="2400" kern="0" dirty="0"/>
              <a:t>Limited to 802.11n 2x2 MIMO (with a MIMO abstraction) and MCS 15 maximum rate, rather than 802.11ac</a:t>
            </a:r>
          </a:p>
          <a:p>
            <a:r>
              <a:rPr lang="en-US" sz="2400" kern="0" dirty="0"/>
              <a:t>Do not support transmission beamforming (</a:t>
            </a:r>
            <a:r>
              <a:rPr lang="en-US" sz="2400" kern="0" dirty="0" err="1"/>
              <a:t>TxBF</a:t>
            </a:r>
            <a:r>
              <a:rPr lang="en-US" sz="2400" kern="0" dirty="0"/>
              <a:t>)</a:t>
            </a:r>
          </a:p>
          <a:p>
            <a:r>
              <a:rPr lang="en-US" sz="2400" kern="0" dirty="0"/>
              <a:t>Wi-Fi rate control is adaptive feedback-based, similar in concept to closed loop link adaptation but with SINR instead of TXBF information</a:t>
            </a:r>
          </a:p>
          <a:p>
            <a:r>
              <a:rPr lang="en-US" sz="2400" kern="0" dirty="0"/>
              <a:t>802.11ax indoor propagation model instead of ITU </a:t>
            </a:r>
            <a:r>
              <a:rPr lang="en-US" sz="2400" kern="0" dirty="0" err="1"/>
              <a:t>InH</a:t>
            </a:r>
            <a:endParaRPr lang="en-US" sz="2400" kern="0" dirty="0"/>
          </a:p>
          <a:p>
            <a:endParaRPr lang="en-US" sz="2400" kern="0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997075" y="604586"/>
            <a:ext cx="8197850" cy="639762"/>
          </a:xfrm>
        </p:spPr>
        <p:txBody>
          <a:bodyPr/>
          <a:lstStyle/>
          <a:p>
            <a:r>
              <a:rPr lang="es-ES_tradnl" dirty="0" err="1">
                <a:solidFill>
                  <a:schemeClr val="tx1"/>
                </a:solidFill>
              </a:rPr>
              <a:t>Comparison</a:t>
            </a:r>
            <a:r>
              <a:rPr lang="es-ES_tradnl" dirty="0">
                <a:solidFill>
                  <a:schemeClr val="tx1"/>
                </a:solidFill>
              </a:rPr>
              <a:t> to 3GPP </a:t>
            </a:r>
            <a:r>
              <a:rPr lang="es-ES_tradnl" dirty="0" err="1">
                <a:solidFill>
                  <a:schemeClr val="tx1"/>
                </a:solidFill>
              </a:rPr>
              <a:t>indoor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scenario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B74A6D-4346-4041-9A36-5C8EB9BC1F6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1842161-B637-446D-9919-7C3A5524E6A7}" type="slidenum">
              <a:rPr lang="en-GB" smtClean="0"/>
              <a:pPr>
                <a:defRPr/>
              </a:pPr>
              <a:t>55</a:t>
            </a:fld>
            <a:endParaRPr lang="en-GB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C03BA88A-318B-49D8-A786-54CBFB1A713E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US" sz="1200">
                <a:solidFill>
                  <a:schemeClr val="tx1"/>
                </a:solidFill>
              </a:rPr>
              <a:t>Sumit Roy, University of Washington</a:t>
            </a:r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CB6D736C-F834-4A83-9FA8-1FB7712CD7CD}"/>
              </a:ext>
            </a:extLst>
          </p:cNvPr>
          <p:cNvSpPr txBox="1">
            <a:spLocks/>
          </p:cNvSpPr>
          <p:nvPr/>
        </p:nvSpPr>
        <p:spPr>
          <a:xfrm>
            <a:off x="929217" y="228600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</a:rPr>
              <a:t>March 2019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3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US" dirty="0"/>
              <a:t>Parameters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1371600" y="1300162"/>
            <a:ext cx="9525000" cy="4872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11150" indent="-311150" algn="l" defTabSz="457200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11200" indent="-254000" algn="l" defTabSz="4572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000" dirty="0"/>
              <a:t>Wi-Fi to Wi-Fi uses CCA-CS at the signal level at which frame sync succeeds (around -88 </a:t>
            </a:r>
            <a:r>
              <a:rPr lang="en-US" sz="2000" dirty="0" err="1"/>
              <a:t>dBm</a:t>
            </a:r>
            <a:r>
              <a:rPr lang="en-US" sz="2000" dirty="0"/>
              <a:t>)</a:t>
            </a:r>
          </a:p>
          <a:p>
            <a:r>
              <a:rPr lang="en-US" sz="2000" dirty="0"/>
              <a:t>Wi-Fi's CCA-ED (for LAA signals) is fixed at -62 </a:t>
            </a:r>
            <a:r>
              <a:rPr lang="en-US" sz="2000" dirty="0" err="1"/>
              <a:t>dBm</a:t>
            </a:r>
            <a:endParaRPr lang="en-US" sz="2000" dirty="0"/>
          </a:p>
          <a:p>
            <a:r>
              <a:rPr lang="en-US" sz="2000" dirty="0"/>
              <a:t>LAA ED is separately tunable (-62 </a:t>
            </a:r>
            <a:r>
              <a:rPr lang="en-US" sz="2000" dirty="0" err="1"/>
              <a:t>dBm</a:t>
            </a:r>
            <a:r>
              <a:rPr lang="en-US" sz="2000" dirty="0"/>
              <a:t> default)</a:t>
            </a:r>
          </a:p>
          <a:p>
            <a:r>
              <a:rPr lang="en-US" sz="2000" dirty="0"/>
              <a:t>LAA model defaults to a fixed defer of 43 us</a:t>
            </a:r>
          </a:p>
          <a:p>
            <a:r>
              <a:rPr lang="en-US" sz="2000" dirty="0"/>
              <a:t>LAA CCA slot time 9 us</a:t>
            </a:r>
          </a:p>
          <a:p>
            <a:pPr lvl="0"/>
            <a:r>
              <a:rPr lang="en-GB" sz="2000" dirty="0" err="1"/>
              <a:t>CWmin</a:t>
            </a:r>
            <a:r>
              <a:rPr lang="en-GB" sz="2000" dirty="0"/>
              <a:t>=15, </a:t>
            </a:r>
            <a:r>
              <a:rPr lang="en-GB" sz="2000" dirty="0" err="1"/>
              <a:t>CWmax</a:t>
            </a:r>
            <a:r>
              <a:rPr lang="en-GB" sz="2000" dirty="0"/>
              <a:t>=1023</a:t>
            </a:r>
            <a:endParaRPr lang="en-US" sz="2000" dirty="0"/>
          </a:p>
          <a:p>
            <a:r>
              <a:rPr lang="en-US" sz="2000" dirty="0"/>
              <a:t>LAA model defaults to 4 </a:t>
            </a:r>
            <a:r>
              <a:rPr lang="en-US" sz="2000" dirty="0" err="1"/>
              <a:t>ms</a:t>
            </a:r>
            <a:r>
              <a:rPr lang="en-US" sz="2000" dirty="0"/>
              <a:t> TXOP, configurable upward to 20 </a:t>
            </a:r>
            <a:r>
              <a:rPr lang="en-US" sz="2000" dirty="0" err="1"/>
              <a:t>ms</a:t>
            </a:r>
            <a:endParaRPr lang="en-US" sz="2000" dirty="0"/>
          </a:p>
          <a:p>
            <a:r>
              <a:rPr lang="en-US" sz="2000" dirty="0">
                <a:solidFill>
                  <a:schemeClr val="tx1"/>
                </a:solidFill>
              </a:rPr>
              <a:t>LAA model employs exponential CW increase</a:t>
            </a:r>
          </a:p>
          <a:p>
            <a:r>
              <a:rPr lang="en-US" sz="2000" dirty="0">
                <a:solidFill>
                  <a:schemeClr val="tx1"/>
                </a:solidFill>
              </a:rPr>
              <a:t>FTP Model 1 with lambda (0.5, 2.5) can be UDP or TCP based</a:t>
            </a:r>
          </a:p>
          <a:p>
            <a:r>
              <a:rPr lang="en-US" sz="2000" dirty="0">
                <a:solidFill>
                  <a:schemeClr val="tx1"/>
                </a:solidFill>
              </a:rPr>
              <a:t>UDP best effort (up to saturation level)</a:t>
            </a:r>
          </a:p>
          <a:p>
            <a:r>
              <a:rPr lang="en-US" sz="2000" dirty="0">
                <a:solidFill>
                  <a:schemeClr val="tx1"/>
                </a:solidFill>
              </a:rPr>
              <a:t>Voice model</a:t>
            </a:r>
          </a:p>
          <a:p>
            <a:pPr>
              <a:spcBef>
                <a:spcPts val="1000"/>
              </a:spcBef>
            </a:pP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28EC7-E644-44A5-9C13-127A05F2937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68935-77AC-43B2-B5D4-A467D497117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14DF1-F81D-4BF4-B600-FF444EB186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6481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6400" y="655639"/>
            <a:ext cx="8197850" cy="639762"/>
          </a:xfrm>
        </p:spPr>
        <p:txBody>
          <a:bodyPr/>
          <a:lstStyle/>
          <a:p>
            <a:r>
              <a:rPr lang="es-ES_tradnl" dirty="0" err="1">
                <a:solidFill>
                  <a:schemeClr val="tx1"/>
                </a:solidFill>
              </a:rPr>
              <a:t>Implemented</a:t>
            </a:r>
            <a:r>
              <a:rPr lang="es-ES_tradnl" dirty="0">
                <a:solidFill>
                  <a:schemeClr val="tx1"/>
                </a:solidFill>
              </a:rPr>
              <a:t> CW </a:t>
            </a:r>
            <a:r>
              <a:rPr lang="es-ES_tradnl" dirty="0" err="1">
                <a:solidFill>
                  <a:schemeClr val="tx1"/>
                </a:solidFill>
              </a:rPr>
              <a:t>update</a:t>
            </a:r>
            <a:r>
              <a:rPr lang="es-ES_tradnl" dirty="0">
                <a:solidFill>
                  <a:schemeClr val="tx1"/>
                </a:solidFill>
              </a:rPr>
              <a:t> rule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2012950" y="1371600"/>
            <a:ext cx="8197850" cy="5103814"/>
          </a:xfrm>
          <a:prstGeom prst="rect">
            <a:avLst/>
          </a:prstGeom>
        </p:spPr>
        <p:txBody>
          <a:bodyPr/>
          <a:lstStyle>
            <a:lvl1pPr marL="311150" indent="-311150" algn="l" defTabSz="457200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11200" indent="-254000" algn="l" defTabSz="4572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altLang="en-US" sz="1800" kern="0" dirty="0"/>
              <a:t>For CWS adjustment based on HARQ-ACKs,</a:t>
            </a:r>
          </a:p>
          <a:p>
            <a:pPr lvl="1"/>
            <a:r>
              <a:rPr lang="en-US" altLang="en-US" sz="1800" kern="0" dirty="0"/>
              <a:t>Based on R1-156332</a:t>
            </a:r>
          </a:p>
          <a:p>
            <a:pPr lvl="1"/>
            <a:r>
              <a:rPr lang="en-US" altLang="en-US" sz="1800" kern="0" dirty="0"/>
              <a:t>The CWS is increased if at least Z % of the HARQ-ACK feedback values for a reference </a:t>
            </a:r>
            <a:r>
              <a:rPr lang="en-US" altLang="en-US" sz="1800" kern="0" dirty="0" err="1"/>
              <a:t>subframe</a:t>
            </a:r>
            <a:r>
              <a:rPr lang="en-US" altLang="en-US" sz="1800" kern="0" dirty="0"/>
              <a:t> set are NACK. Otherwise, the CWS is reset to the minimum value (i.e., 15).</a:t>
            </a:r>
          </a:p>
          <a:p>
            <a:pPr lvl="2"/>
            <a:r>
              <a:rPr lang="en-US" altLang="en-US" sz="1800" kern="0" dirty="0"/>
              <a:t>Reference </a:t>
            </a:r>
            <a:r>
              <a:rPr lang="en-US" altLang="en-US" sz="1800" kern="0" dirty="0" err="1"/>
              <a:t>subframe</a:t>
            </a:r>
            <a:r>
              <a:rPr lang="en-US" altLang="en-US" sz="1800" kern="0" dirty="0"/>
              <a:t> set (to be down selected)</a:t>
            </a:r>
          </a:p>
          <a:p>
            <a:pPr lvl="3"/>
            <a:r>
              <a:rPr lang="en-US" altLang="en-US" sz="1800" kern="0" dirty="0"/>
              <a:t>Alt. 1: the latest DL </a:t>
            </a:r>
            <a:r>
              <a:rPr lang="en-US" altLang="en-US" sz="1800" kern="0" dirty="0" err="1"/>
              <a:t>subframe</a:t>
            </a:r>
            <a:r>
              <a:rPr lang="en-US" altLang="en-US" sz="1800" kern="0" dirty="0"/>
              <a:t> for which HARQ-ACK feedback is available</a:t>
            </a:r>
            <a:endParaRPr lang="en-US" altLang="en-US" sz="1800" kern="0" dirty="0">
              <a:solidFill>
                <a:srgbClr val="00B0F0"/>
              </a:solidFill>
            </a:endParaRPr>
          </a:p>
          <a:p>
            <a:pPr lvl="3"/>
            <a:r>
              <a:rPr lang="en-US" altLang="en-US" sz="1800" kern="0" dirty="0">
                <a:solidFill>
                  <a:srgbClr val="92D050"/>
                </a:solidFill>
              </a:rPr>
              <a:t>Alt. 2: the first DL </a:t>
            </a:r>
            <a:r>
              <a:rPr lang="en-US" altLang="en-US" sz="1800" kern="0" dirty="0" err="1">
                <a:solidFill>
                  <a:srgbClr val="92D050"/>
                </a:solidFill>
              </a:rPr>
              <a:t>subframe</a:t>
            </a:r>
            <a:r>
              <a:rPr lang="en-US" altLang="en-US" sz="1800" kern="0" dirty="0">
                <a:solidFill>
                  <a:srgbClr val="92D050"/>
                </a:solidFill>
              </a:rPr>
              <a:t> of the latest DL data burst for which HARQ-ACK feedback is available. </a:t>
            </a:r>
          </a:p>
          <a:p>
            <a:pPr lvl="3"/>
            <a:r>
              <a:rPr lang="en-US" altLang="en-US" sz="1800" kern="0" dirty="0"/>
              <a:t>Alt. 3: all </a:t>
            </a:r>
            <a:r>
              <a:rPr lang="en-US" altLang="en-US" sz="1800" kern="0" dirty="0" err="1"/>
              <a:t>subframes</a:t>
            </a:r>
            <a:r>
              <a:rPr lang="en-US" altLang="en-US" sz="1800" kern="0" dirty="0"/>
              <a:t> of the latest DL data burst for which HARQ-ACK feedback is available.</a:t>
            </a:r>
            <a:endParaRPr lang="en-US" altLang="en-US" sz="1800" kern="0" dirty="0">
              <a:solidFill>
                <a:srgbClr val="00B0F0"/>
              </a:solidFill>
            </a:endParaRPr>
          </a:p>
          <a:p>
            <a:pPr lvl="2"/>
            <a:r>
              <a:rPr lang="en-US" altLang="en-US" sz="1800" kern="0" dirty="0"/>
              <a:t>Z value: Select one out of {</a:t>
            </a:r>
            <a:r>
              <a:rPr lang="en-US" altLang="en-US" sz="1800" kern="0" dirty="0">
                <a:solidFill>
                  <a:srgbClr val="92D050"/>
                </a:solidFill>
              </a:rPr>
              <a:t>10%</a:t>
            </a:r>
            <a:r>
              <a:rPr lang="en-US" altLang="en-US" sz="1800" kern="0" dirty="0"/>
              <a:t>, 50%, 75%, </a:t>
            </a:r>
            <a:r>
              <a:rPr lang="en-US" altLang="en-US" sz="1800" kern="0" dirty="0">
                <a:solidFill>
                  <a:srgbClr val="92D050"/>
                </a:solidFill>
              </a:rPr>
              <a:t>100%</a:t>
            </a:r>
            <a:r>
              <a:rPr lang="en-US" altLang="en-US" sz="1800" kern="0" dirty="0"/>
              <a:t>}.</a:t>
            </a:r>
          </a:p>
          <a:p>
            <a:pPr lvl="1"/>
            <a:endParaRPr lang="en-US" altLang="en-US" sz="1200" kern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A2E19-214B-4C0B-9F2E-20FBA9B872D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1842161-B637-446D-9919-7C3A5524E6A7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1B2BD3BF-DF24-478C-93F1-5FFB9535FBCD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US" sz="1200" dirty="0" err="1">
                <a:solidFill>
                  <a:schemeClr val="tx1"/>
                </a:solidFill>
              </a:rPr>
              <a:t>Sumit</a:t>
            </a:r>
            <a:r>
              <a:rPr lang="en-US" sz="1200" dirty="0">
                <a:solidFill>
                  <a:schemeClr val="tx1"/>
                </a:solidFill>
              </a:rPr>
              <a:t> Roy, University of Washington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4A149C1-4050-45F4-B704-1BF56BF7C78F}"/>
              </a:ext>
            </a:extLst>
          </p:cNvPr>
          <p:cNvSpPr txBox="1">
            <a:spLocks/>
          </p:cNvSpPr>
          <p:nvPr/>
        </p:nvSpPr>
        <p:spPr>
          <a:xfrm>
            <a:off x="929217" y="228600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</a:rPr>
              <a:t>March 2019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875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81000"/>
            <a:ext cx="10361084" cy="1065213"/>
          </a:xfrm>
        </p:spPr>
        <p:txBody>
          <a:bodyPr/>
          <a:lstStyle/>
          <a:p>
            <a:r>
              <a:rPr lang="en-US" dirty="0"/>
              <a:t>Simple two-cell scenario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641593"/>
            <a:ext cx="3865416" cy="2946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6439" y="1592065"/>
            <a:ext cx="2727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Vary d2, keep d1 fixed and </a:t>
            </a:r>
          </a:p>
          <a:p>
            <a:r>
              <a:rPr lang="en-US" sz="1600" dirty="0">
                <a:solidFill>
                  <a:schemeClr val="tx1"/>
                </a:solidFill>
              </a:rPr>
              <a:t>small (10 m)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590175"/>
            <a:ext cx="4206940" cy="2522736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 bwMode="auto">
          <a:xfrm>
            <a:off x="7467600" y="2133601"/>
            <a:ext cx="0" cy="250124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6924724" y="1257444"/>
            <a:ext cx="26097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Wi-Fi STA falls below ED</a:t>
            </a:r>
          </a:p>
          <a:p>
            <a:r>
              <a:rPr lang="en-US" sz="1400" dirty="0">
                <a:solidFill>
                  <a:schemeClr val="tx1"/>
                </a:solidFill>
              </a:rPr>
              <a:t>threshold for LAA </a:t>
            </a:r>
            <a:r>
              <a:rPr lang="en-US" sz="1400" dirty="0" err="1">
                <a:solidFill>
                  <a:schemeClr val="tx1"/>
                </a:solidFill>
              </a:rPr>
              <a:t>eNB</a:t>
            </a:r>
            <a:r>
              <a:rPr lang="en-US" sz="1400" dirty="0">
                <a:solidFill>
                  <a:schemeClr val="tx1"/>
                </a:solidFill>
              </a:rPr>
              <a:t> at d2=30,</a:t>
            </a:r>
          </a:p>
          <a:p>
            <a:r>
              <a:rPr lang="en-US" sz="1400" dirty="0">
                <a:solidFill>
                  <a:schemeClr val="tx1"/>
                </a:solidFill>
              </a:rPr>
              <a:t>but only at ED -82 dBm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>
            <a:off x="8068232" y="3352800"/>
            <a:ext cx="161368" cy="4747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8106061" y="2209801"/>
            <a:ext cx="16882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Here, d2 grows large</a:t>
            </a:r>
          </a:p>
          <a:p>
            <a:r>
              <a:rPr lang="en-US" sz="1400" dirty="0">
                <a:solidFill>
                  <a:schemeClr val="tx1"/>
                </a:solidFill>
              </a:rPr>
              <a:t>enough that SINR is</a:t>
            </a:r>
          </a:p>
          <a:p>
            <a:r>
              <a:rPr lang="en-US" sz="1400" dirty="0">
                <a:solidFill>
                  <a:schemeClr val="tx1"/>
                </a:solidFill>
              </a:rPr>
              <a:t>large enough to</a:t>
            </a:r>
          </a:p>
          <a:p>
            <a:r>
              <a:rPr lang="en-US" sz="1400" dirty="0">
                <a:solidFill>
                  <a:schemeClr val="tx1"/>
                </a:solidFill>
              </a:rPr>
              <a:t>compensate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F151A-DFEB-4669-A130-FB57679E74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B2EB1-6AB6-43E5-B6BC-A46412FA23D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C286E-25EA-43A6-A173-D36CB86081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0259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81000"/>
            <a:ext cx="10361084" cy="1065213"/>
          </a:xfrm>
        </p:spPr>
        <p:txBody>
          <a:bodyPr/>
          <a:lstStyle/>
          <a:p>
            <a:r>
              <a:rPr lang="en-US" dirty="0"/>
              <a:t>Traffic model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428863"/>
            <a:ext cx="10361084" cy="41132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3GPP FTP Model 1 is a </a:t>
            </a:r>
            <a:r>
              <a:rPr lang="en-US" dirty="0" err="1"/>
              <a:t>bursty</a:t>
            </a:r>
            <a:r>
              <a:rPr lang="en-US" dirty="0"/>
              <a:t>, UDP based traffic model, where files of size 0.5 MB (optionally 2 MB) are transferred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/>
            <a:endParaRPr lang="en-US" dirty="0"/>
          </a:p>
          <a:p>
            <a:r>
              <a:rPr lang="en-US" dirty="0"/>
              <a:t>The highly </a:t>
            </a:r>
            <a:r>
              <a:rPr lang="en-US" dirty="0" err="1"/>
              <a:t>bursty</a:t>
            </a:r>
            <a:r>
              <a:rPr lang="en-US" dirty="0"/>
              <a:t> nature </a:t>
            </a:r>
            <a:r>
              <a:rPr lang="en-US" dirty="0">
                <a:solidFill>
                  <a:srgbClr val="92D050"/>
                </a:solidFill>
              </a:rPr>
              <a:t>allows LTE LAA inefficiencies to be amortized</a:t>
            </a:r>
            <a:r>
              <a:rPr lang="en-US" dirty="0"/>
              <a:t> (fully occupied TXOPs)</a:t>
            </a:r>
          </a:p>
          <a:p>
            <a:r>
              <a:rPr lang="en-US" dirty="0"/>
              <a:t>However, other traffic patterns are not so </a:t>
            </a:r>
            <a:r>
              <a:rPr lang="en-US" dirty="0" err="1"/>
              <a:t>bursty</a:t>
            </a:r>
            <a:endParaRPr lang="en-US" dirty="0"/>
          </a:p>
          <a:p>
            <a:pPr lvl="1"/>
            <a:r>
              <a:rPr lang="en-US" sz="2200" dirty="0">
                <a:solidFill>
                  <a:srgbClr val="92D050"/>
                </a:solidFill>
              </a:rPr>
              <a:t>FTP based on TCP rather than UDP</a:t>
            </a:r>
          </a:p>
          <a:p>
            <a:pPr lvl="1"/>
            <a:r>
              <a:rPr lang="en-US" sz="2200" dirty="0">
                <a:solidFill>
                  <a:srgbClr val="92D050"/>
                </a:solidFill>
              </a:rPr>
              <a:t>Constant-bit-rate flows like voice or video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553" y="2057401"/>
            <a:ext cx="6115050" cy="164782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29E6C08-71BC-46BF-8F2D-30A68AF5F41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62B5C6-ACBC-44E8-9A8F-40702E26DF6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4E0AF33-A51F-4592-9C14-0D8418419E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547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95400" y="609600"/>
            <a:ext cx="9372600" cy="914400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Acknowledgements: Key Contributors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6A682DB-B171-41A5-896F-DFC497DA2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676400"/>
            <a:ext cx="9829800" cy="4800600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92D050"/>
                </a:solidFill>
              </a:rPr>
              <a:t>U. Washington, INRIA (Sophia Antipolis), Georgia Tech, INESC Porto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rgbClr val="92D050"/>
                </a:solidFill>
              </a:rPr>
              <a:t>      </a:t>
            </a:r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/>
              <a:t>Core development of ns-3 in the early days</a:t>
            </a:r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92D050"/>
                </a:solidFill>
              </a:rPr>
              <a:t>CTTC (Barcelona)</a:t>
            </a:r>
            <a:endParaRPr lang="en-US" dirty="0"/>
          </a:p>
          <a:p>
            <a:pPr algn="l">
              <a:spcBef>
                <a:spcPts val="0"/>
              </a:spcBef>
            </a:pPr>
            <a:r>
              <a:rPr lang="en-US" dirty="0"/>
              <a:t>     - Lead authors and maintainers of ns-3 LTE and 5G NR stack</a:t>
            </a:r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92D050"/>
                </a:solidFill>
              </a:rPr>
              <a:t>U. Washington, INRIA, CTTC, Alcatel-Lucent, Nokia, </a:t>
            </a:r>
            <a:r>
              <a:rPr lang="en-US" dirty="0" err="1">
                <a:solidFill>
                  <a:srgbClr val="92D050"/>
                </a:solidFill>
              </a:rPr>
              <a:t>Televic</a:t>
            </a:r>
            <a:r>
              <a:rPr lang="en-US" dirty="0">
                <a:solidFill>
                  <a:srgbClr val="92D050"/>
                </a:solidFill>
              </a:rPr>
              <a:t> Conference</a:t>
            </a:r>
            <a:endParaRPr lang="en-US" dirty="0"/>
          </a:p>
          <a:p>
            <a:pPr algn="l">
              <a:spcBef>
                <a:spcPts val="0"/>
              </a:spcBef>
            </a:pPr>
            <a:r>
              <a:rPr lang="en-US" dirty="0"/>
              <a:t>     - Lead authors and maintainers of ns-3 Wi-Fi stack</a:t>
            </a:r>
          </a:p>
          <a:p>
            <a:pPr marL="457200" indent="-457200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>
                <a:solidFill>
                  <a:srgbClr val="92D050"/>
                </a:solidFill>
              </a:rPr>
              <a:t>NYU/U. Padova</a:t>
            </a:r>
            <a:r>
              <a:rPr lang="en-US" dirty="0"/>
              <a:t>, </a:t>
            </a:r>
            <a:r>
              <a:rPr lang="en-US" dirty="0">
                <a:solidFill>
                  <a:srgbClr val="92D050"/>
                </a:solidFill>
              </a:rPr>
              <a:t>Italy</a:t>
            </a:r>
          </a:p>
          <a:p>
            <a:pPr algn="l">
              <a:spcBef>
                <a:spcPts val="0"/>
              </a:spcBef>
            </a:pPr>
            <a:r>
              <a:rPr lang="en-US" dirty="0"/>
              <a:t>     -  5G LTE </a:t>
            </a:r>
            <a:r>
              <a:rPr lang="en-US" dirty="0" err="1"/>
              <a:t>mmWave</a:t>
            </a:r>
            <a:r>
              <a:rPr lang="en-US" dirty="0"/>
              <a:t> module</a:t>
            </a:r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>
                <a:solidFill>
                  <a:srgbClr val="92D050"/>
                </a:solidFill>
              </a:rPr>
              <a:t>NIST/IMDEA, Spain</a:t>
            </a:r>
          </a:p>
          <a:p>
            <a:pPr algn="l">
              <a:spcBef>
                <a:spcPts val="0"/>
              </a:spcBef>
            </a:pPr>
            <a:r>
              <a:rPr lang="en-US" sz="2800" dirty="0"/>
              <a:t>    - </a:t>
            </a:r>
            <a:r>
              <a:rPr lang="en-US" dirty="0"/>
              <a:t>802.11ad/ay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3672745-3708-C94A-80CD-45286E709D54}"/>
              </a:ext>
            </a:extLst>
          </p:cNvPr>
          <p:cNvSpPr/>
          <p:nvPr/>
        </p:nvSpPr>
        <p:spPr bwMode="auto">
          <a:xfrm>
            <a:off x="6629400" y="4815954"/>
            <a:ext cx="2971800" cy="118849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Space precludes fully listing the ~200 authors credited in ns-3 code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F1C83-694B-4C9A-AF43-D417FA31805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D08C7-01F4-4272-A907-CF2C0A02463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C046B-8E5E-4297-B1A6-0D94A8C4A1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2408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0200" y="533400"/>
            <a:ext cx="8534401" cy="5356602"/>
            <a:chOff x="112116" y="361111"/>
            <a:chExt cx="10976798" cy="6363986"/>
          </a:xfrm>
        </p:grpSpPr>
        <p:sp>
          <p:nvSpPr>
            <p:cNvPr id="3" name="TextBox 2"/>
            <p:cNvSpPr txBox="1"/>
            <p:nvPr/>
          </p:nvSpPr>
          <p:spPr>
            <a:xfrm>
              <a:off x="5241824" y="5737820"/>
              <a:ext cx="967375" cy="987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Idealized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backhaul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network</a:t>
              </a:r>
            </a:p>
            <a:p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519836" y="1032810"/>
              <a:ext cx="9463314" cy="4281714"/>
            </a:xfrm>
            <a:prstGeom prst="rect">
              <a:avLst/>
            </a:prstGeom>
            <a:solidFill>
              <a:srgbClr val="EAEAE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654629" y="874914"/>
              <a:ext cx="943428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994225" y="361111"/>
              <a:ext cx="1237466" cy="548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120 m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266908" y="1055142"/>
              <a:ext cx="0" cy="428171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12116" y="2905649"/>
              <a:ext cx="1039538" cy="548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50 m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8796" y="2716770"/>
              <a:ext cx="304800" cy="762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grpSp>
          <p:nvGrpSpPr>
            <p:cNvPr id="10" name="Group 9"/>
            <p:cNvGrpSpPr/>
            <p:nvPr/>
          </p:nvGrpSpPr>
          <p:grpSpPr>
            <a:xfrm>
              <a:off x="2952963" y="3062640"/>
              <a:ext cx="409362" cy="389893"/>
              <a:chOff x="2952963" y="2847351"/>
              <a:chExt cx="409362" cy="389893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3100387" y="3121828"/>
                <a:ext cx="142876" cy="1154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3041664" y="3040308"/>
                <a:ext cx="247892" cy="133359"/>
                <a:chOff x="3034162" y="2988469"/>
                <a:chExt cx="247892" cy="133359"/>
              </a:xfrm>
              <a:noFill/>
            </p:grpSpPr>
            <p:sp>
              <p:nvSpPr>
                <p:cNvPr id="82" name="Arc 81"/>
                <p:cNvSpPr/>
                <p:nvPr/>
              </p:nvSpPr>
              <p:spPr>
                <a:xfrm>
                  <a:off x="3034162" y="2988469"/>
                  <a:ext cx="247892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3" name="Arc 82"/>
                <p:cNvSpPr/>
                <p:nvPr/>
              </p:nvSpPr>
              <p:spPr>
                <a:xfrm flipH="1">
                  <a:off x="3059703" y="2988469"/>
                  <a:ext cx="222351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2995370" y="2947709"/>
                <a:ext cx="326473" cy="133359"/>
                <a:chOff x="3034162" y="2988469"/>
                <a:chExt cx="247892" cy="133359"/>
              </a:xfrm>
              <a:noFill/>
            </p:grpSpPr>
            <p:sp>
              <p:nvSpPr>
                <p:cNvPr id="80" name="Arc 79"/>
                <p:cNvSpPr/>
                <p:nvPr/>
              </p:nvSpPr>
              <p:spPr>
                <a:xfrm>
                  <a:off x="3034162" y="2988469"/>
                  <a:ext cx="247892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1" name="Arc 80"/>
                <p:cNvSpPr/>
                <p:nvPr/>
              </p:nvSpPr>
              <p:spPr>
                <a:xfrm flipH="1">
                  <a:off x="3059703" y="2988469"/>
                  <a:ext cx="222351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2952963" y="2847351"/>
                <a:ext cx="409362" cy="133359"/>
                <a:chOff x="3034162" y="2988469"/>
                <a:chExt cx="247892" cy="133359"/>
              </a:xfrm>
              <a:noFill/>
            </p:grpSpPr>
            <p:sp>
              <p:nvSpPr>
                <p:cNvPr id="78" name="Arc 77"/>
                <p:cNvSpPr/>
                <p:nvPr/>
              </p:nvSpPr>
              <p:spPr>
                <a:xfrm>
                  <a:off x="3034162" y="2988469"/>
                  <a:ext cx="247892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9" name="Arc 78"/>
                <p:cNvSpPr/>
                <p:nvPr/>
              </p:nvSpPr>
              <p:spPr>
                <a:xfrm flipH="1">
                  <a:off x="3059703" y="2988469"/>
                  <a:ext cx="222351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66656" y="2716770"/>
              <a:ext cx="304800" cy="762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grpSp>
          <p:nvGrpSpPr>
            <p:cNvPr id="12" name="Group 11"/>
            <p:cNvGrpSpPr/>
            <p:nvPr/>
          </p:nvGrpSpPr>
          <p:grpSpPr>
            <a:xfrm>
              <a:off x="4990823" y="3062640"/>
              <a:ext cx="409362" cy="389893"/>
              <a:chOff x="2952963" y="2847351"/>
              <a:chExt cx="409362" cy="38989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3100387" y="3121828"/>
                <a:ext cx="142876" cy="1154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3041664" y="3040308"/>
                <a:ext cx="247892" cy="133359"/>
                <a:chOff x="3034162" y="2988469"/>
                <a:chExt cx="247892" cy="133359"/>
              </a:xfrm>
              <a:noFill/>
            </p:grpSpPr>
            <p:sp>
              <p:nvSpPr>
                <p:cNvPr id="72" name="Arc 71"/>
                <p:cNvSpPr/>
                <p:nvPr/>
              </p:nvSpPr>
              <p:spPr>
                <a:xfrm>
                  <a:off x="3034162" y="2988469"/>
                  <a:ext cx="247892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3" name="Arc 72"/>
                <p:cNvSpPr/>
                <p:nvPr/>
              </p:nvSpPr>
              <p:spPr>
                <a:xfrm flipH="1">
                  <a:off x="3059703" y="2988469"/>
                  <a:ext cx="222351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2995370" y="2947709"/>
                <a:ext cx="326473" cy="133359"/>
                <a:chOff x="3034162" y="2988469"/>
                <a:chExt cx="247892" cy="133359"/>
              </a:xfrm>
              <a:noFill/>
            </p:grpSpPr>
            <p:sp>
              <p:nvSpPr>
                <p:cNvPr id="70" name="Arc 69"/>
                <p:cNvSpPr/>
                <p:nvPr/>
              </p:nvSpPr>
              <p:spPr>
                <a:xfrm>
                  <a:off x="3034162" y="2988469"/>
                  <a:ext cx="247892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1" name="Arc 70"/>
                <p:cNvSpPr/>
                <p:nvPr/>
              </p:nvSpPr>
              <p:spPr>
                <a:xfrm flipH="1">
                  <a:off x="3059703" y="2988469"/>
                  <a:ext cx="222351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2952963" y="2847351"/>
                <a:ext cx="409362" cy="133359"/>
                <a:chOff x="3034162" y="2988469"/>
                <a:chExt cx="247892" cy="133359"/>
              </a:xfrm>
              <a:noFill/>
            </p:grpSpPr>
            <p:sp>
              <p:nvSpPr>
                <p:cNvPr id="68" name="Arc 67"/>
                <p:cNvSpPr/>
                <p:nvPr/>
              </p:nvSpPr>
              <p:spPr>
                <a:xfrm>
                  <a:off x="3034162" y="2988469"/>
                  <a:ext cx="247892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69" name="Arc 68"/>
                <p:cNvSpPr/>
                <p:nvPr/>
              </p:nvSpPr>
              <p:spPr>
                <a:xfrm flipH="1">
                  <a:off x="3059703" y="2988469"/>
                  <a:ext cx="222351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04516" y="2716770"/>
              <a:ext cx="304800" cy="762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grpSp>
          <p:nvGrpSpPr>
            <p:cNvPr id="14" name="Group 13"/>
            <p:cNvGrpSpPr/>
            <p:nvPr/>
          </p:nvGrpSpPr>
          <p:grpSpPr>
            <a:xfrm>
              <a:off x="7028683" y="3062640"/>
              <a:ext cx="409362" cy="389893"/>
              <a:chOff x="2952963" y="2847351"/>
              <a:chExt cx="409362" cy="389893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3100387" y="3121828"/>
                <a:ext cx="142876" cy="1154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3041664" y="3040308"/>
                <a:ext cx="247892" cy="133359"/>
                <a:chOff x="3034162" y="2988469"/>
                <a:chExt cx="247892" cy="133359"/>
              </a:xfrm>
              <a:noFill/>
            </p:grpSpPr>
            <p:sp>
              <p:nvSpPr>
                <p:cNvPr id="62" name="Arc 61"/>
                <p:cNvSpPr/>
                <p:nvPr/>
              </p:nvSpPr>
              <p:spPr>
                <a:xfrm>
                  <a:off x="3034162" y="2988469"/>
                  <a:ext cx="247892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63" name="Arc 62"/>
                <p:cNvSpPr/>
                <p:nvPr/>
              </p:nvSpPr>
              <p:spPr>
                <a:xfrm flipH="1">
                  <a:off x="3059703" y="2988469"/>
                  <a:ext cx="222351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2995370" y="2947709"/>
                <a:ext cx="326473" cy="133359"/>
                <a:chOff x="3034162" y="2988469"/>
                <a:chExt cx="247892" cy="133359"/>
              </a:xfrm>
              <a:noFill/>
            </p:grpSpPr>
            <p:sp>
              <p:nvSpPr>
                <p:cNvPr id="60" name="Arc 59"/>
                <p:cNvSpPr/>
                <p:nvPr/>
              </p:nvSpPr>
              <p:spPr>
                <a:xfrm>
                  <a:off x="3034162" y="2988469"/>
                  <a:ext cx="247892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61" name="Arc 60"/>
                <p:cNvSpPr/>
                <p:nvPr/>
              </p:nvSpPr>
              <p:spPr>
                <a:xfrm flipH="1">
                  <a:off x="3059703" y="2988469"/>
                  <a:ext cx="222351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2952963" y="2847351"/>
                <a:ext cx="409362" cy="133359"/>
                <a:chOff x="3034162" y="2988469"/>
                <a:chExt cx="247892" cy="133359"/>
              </a:xfrm>
              <a:noFill/>
            </p:grpSpPr>
            <p:sp>
              <p:nvSpPr>
                <p:cNvPr id="58" name="Arc 57"/>
                <p:cNvSpPr/>
                <p:nvPr/>
              </p:nvSpPr>
              <p:spPr>
                <a:xfrm>
                  <a:off x="3034162" y="2988469"/>
                  <a:ext cx="247892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9" name="Arc 58"/>
                <p:cNvSpPr/>
                <p:nvPr/>
              </p:nvSpPr>
              <p:spPr>
                <a:xfrm flipH="1">
                  <a:off x="3059703" y="2988469"/>
                  <a:ext cx="222351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42377" y="2716770"/>
              <a:ext cx="304800" cy="762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grpSp>
          <p:nvGrpSpPr>
            <p:cNvPr id="16" name="Group 15"/>
            <p:cNvGrpSpPr/>
            <p:nvPr/>
          </p:nvGrpSpPr>
          <p:grpSpPr>
            <a:xfrm>
              <a:off x="9066544" y="3062640"/>
              <a:ext cx="409362" cy="389893"/>
              <a:chOff x="2952963" y="2847351"/>
              <a:chExt cx="409362" cy="389893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3100387" y="3121828"/>
                <a:ext cx="142876" cy="1154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3041664" y="3040308"/>
                <a:ext cx="247892" cy="133359"/>
                <a:chOff x="3034162" y="2988469"/>
                <a:chExt cx="247892" cy="133359"/>
              </a:xfrm>
              <a:noFill/>
            </p:grpSpPr>
            <p:sp>
              <p:nvSpPr>
                <p:cNvPr id="52" name="Arc 51"/>
                <p:cNvSpPr/>
                <p:nvPr/>
              </p:nvSpPr>
              <p:spPr>
                <a:xfrm>
                  <a:off x="3034162" y="2988469"/>
                  <a:ext cx="247892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3" name="Arc 52"/>
                <p:cNvSpPr/>
                <p:nvPr/>
              </p:nvSpPr>
              <p:spPr>
                <a:xfrm flipH="1">
                  <a:off x="3059703" y="2988469"/>
                  <a:ext cx="222351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2995370" y="2947709"/>
                <a:ext cx="326473" cy="133359"/>
                <a:chOff x="3034162" y="2988469"/>
                <a:chExt cx="247892" cy="133359"/>
              </a:xfrm>
              <a:noFill/>
            </p:grpSpPr>
            <p:sp>
              <p:nvSpPr>
                <p:cNvPr id="50" name="Arc 49"/>
                <p:cNvSpPr/>
                <p:nvPr/>
              </p:nvSpPr>
              <p:spPr>
                <a:xfrm>
                  <a:off x="3034162" y="2988469"/>
                  <a:ext cx="247892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1" name="Arc 50"/>
                <p:cNvSpPr/>
                <p:nvPr/>
              </p:nvSpPr>
              <p:spPr>
                <a:xfrm flipH="1">
                  <a:off x="3059703" y="2988469"/>
                  <a:ext cx="222351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2952963" y="2847351"/>
                <a:ext cx="409362" cy="133359"/>
                <a:chOff x="3034162" y="2988469"/>
                <a:chExt cx="247892" cy="133359"/>
              </a:xfrm>
              <a:noFill/>
            </p:grpSpPr>
            <p:sp>
              <p:nvSpPr>
                <p:cNvPr id="48" name="Arc 47"/>
                <p:cNvSpPr/>
                <p:nvPr/>
              </p:nvSpPr>
              <p:spPr>
                <a:xfrm>
                  <a:off x="3034162" y="2988469"/>
                  <a:ext cx="247892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9" name="Arc 48"/>
                <p:cNvSpPr/>
                <p:nvPr/>
              </p:nvSpPr>
              <p:spPr>
                <a:xfrm flipH="1">
                  <a:off x="3059703" y="2988469"/>
                  <a:ext cx="222351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pic>
          <p:nvPicPr>
            <p:cNvPr id="17" name="Picture 2" descr="http://images.clipartpanda.com/cell-phone-call-icon-04-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3343" y="3993900"/>
              <a:ext cx="374900" cy="37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://images.clipartpanda.com/cell-phone-call-icon-04-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0793" y="2325905"/>
              <a:ext cx="374900" cy="37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images.clipartpanda.com/cell-phone-call-icon-04-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957" y="3685130"/>
              <a:ext cx="374900" cy="37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images.clipartpanda.com/cell-phone-call-icon-04-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13" y="1861711"/>
              <a:ext cx="374900" cy="37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images.clipartpanda.com/cell-phone-call-icon-04-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2325" y="1961760"/>
              <a:ext cx="374900" cy="3749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  <p:pic>
          <p:nvPicPr>
            <p:cNvPr id="22" name="Picture 2" descr="http://images.clipartpanda.com/cell-phone-call-icon-04-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6136" y="4523130"/>
              <a:ext cx="374900" cy="37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://images.clipartpanda.com/cell-phone-call-icon-04-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1884" y="4155047"/>
              <a:ext cx="374900" cy="37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://images.clipartpanda.com/cell-phone-call-icon-04-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352" y="1806345"/>
              <a:ext cx="374900" cy="37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://images.clipartpanda.com/cell-phone-call-icon-04-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678" y="1239765"/>
              <a:ext cx="374900" cy="3749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  <p:pic>
          <p:nvPicPr>
            <p:cNvPr id="26" name="Picture 2" descr="http://images.clipartpanda.com/cell-phone-call-icon-04-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152" y="1436352"/>
              <a:ext cx="374900" cy="3749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  <p:pic>
          <p:nvPicPr>
            <p:cNvPr id="27" name="Picture 2" descr="http://images.clipartpanda.com/cell-phone-call-icon-04-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825" y="2689151"/>
              <a:ext cx="374900" cy="3749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  <p:pic>
          <p:nvPicPr>
            <p:cNvPr id="28" name="Picture 2" descr="http://images.clipartpanda.com/cell-phone-call-icon-04-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965" y="3709133"/>
              <a:ext cx="374900" cy="3749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  <p:pic>
          <p:nvPicPr>
            <p:cNvPr id="29" name="Picture 2" descr="http://images.clipartpanda.com/cell-phone-call-icon-04-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398" y="2673074"/>
              <a:ext cx="374900" cy="37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5437421" y="1183551"/>
              <a:ext cx="1913721" cy="850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chemeClr val="tx1"/>
                  </a:solidFill>
                </a:rPr>
                <a:t>4 co-channel cells</a:t>
              </a:r>
            </a:p>
            <a:p>
              <a:r>
                <a:rPr lang="en-US" sz="1350" dirty="0">
                  <a:solidFill>
                    <a:schemeClr val="tx1"/>
                  </a:solidFill>
                </a:rPr>
                <a:t>per operator (</a:t>
              </a:r>
              <a:r>
                <a:rPr lang="en-US" sz="1350" dirty="0" err="1">
                  <a:solidFill>
                    <a:schemeClr val="tx1"/>
                  </a:solidFill>
                </a:rPr>
                <a:t>eNB</a:t>
              </a:r>
              <a:r>
                <a:rPr lang="en-US" sz="1350" dirty="0">
                  <a:solidFill>
                    <a:schemeClr val="tx1"/>
                  </a:solidFill>
                </a:rPr>
                <a:t> </a:t>
              </a:r>
            </a:p>
            <a:p>
              <a:r>
                <a:rPr lang="en-US" sz="1350" dirty="0">
                  <a:solidFill>
                    <a:schemeClr val="tx1"/>
                  </a:solidFill>
                </a:rPr>
                <a:t>or Wi-Fi AP)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71457" y="3784466"/>
              <a:ext cx="2100021" cy="1343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chemeClr val="tx1"/>
                  </a:solidFill>
                </a:rPr>
                <a:t>5 UEs/STAs per cell</a:t>
              </a:r>
            </a:p>
            <a:p>
              <a:r>
                <a:rPr lang="en-US" sz="1350" dirty="0">
                  <a:solidFill>
                    <a:schemeClr val="tx1"/>
                  </a:solidFill>
                </a:rPr>
                <a:t>per operator</a:t>
              </a:r>
            </a:p>
            <a:p>
              <a:r>
                <a:rPr lang="en-US" sz="1350" dirty="0">
                  <a:solidFill>
                    <a:schemeClr val="tx1"/>
                  </a:solidFill>
                </a:rPr>
                <a:t>(20 UEs or STAs per</a:t>
              </a:r>
            </a:p>
            <a:p>
              <a:r>
                <a:rPr lang="en-US" sz="1350" dirty="0">
                  <a:solidFill>
                    <a:schemeClr val="tx1"/>
                  </a:solidFill>
                </a:rPr>
                <a:t>operator) randomly</a:t>
              </a:r>
            </a:p>
            <a:p>
              <a:r>
                <a:rPr lang="en-US" sz="1350" dirty="0">
                  <a:solidFill>
                    <a:schemeClr val="tx1"/>
                  </a:solidFill>
                </a:rPr>
                <a:t>dropped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4533904" y="2123416"/>
              <a:ext cx="661600" cy="5915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5206868" y="2115688"/>
              <a:ext cx="661600" cy="5915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6616741" y="2036540"/>
              <a:ext cx="681854" cy="6229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7560230" y="2016321"/>
              <a:ext cx="1654701" cy="8565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 flipV="1">
              <a:off x="4644466" y="4035997"/>
              <a:ext cx="1080697" cy="3328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9" idx="2"/>
            </p:cNvCxnSpPr>
            <p:nvPr/>
          </p:nvCxnSpPr>
          <p:spPr>
            <a:xfrm>
              <a:off x="3581196" y="3478770"/>
              <a:ext cx="1509301" cy="22158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loud Callout 37"/>
            <p:cNvSpPr/>
            <p:nvPr/>
          </p:nvSpPr>
          <p:spPr>
            <a:xfrm>
              <a:off x="4892804" y="5526621"/>
              <a:ext cx="1767416" cy="1184169"/>
            </a:xfrm>
            <a:prstGeom prst="cloud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6476888" y="3478770"/>
              <a:ext cx="3097941" cy="28163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8829025" y="1107495"/>
              <a:ext cx="1950833" cy="1096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chemeClr val="tx1"/>
                  </a:solidFill>
                </a:rPr>
                <a:t>Non-mobile indoor</a:t>
              </a:r>
            </a:p>
            <a:p>
              <a:r>
                <a:rPr lang="en-US" sz="1350" dirty="0">
                  <a:solidFill>
                    <a:schemeClr val="tx1"/>
                  </a:solidFill>
                </a:rPr>
                <a:t>scenario (IEEE</a:t>
              </a:r>
            </a:p>
            <a:p>
              <a:r>
                <a:rPr lang="en-US" sz="1350" dirty="0">
                  <a:solidFill>
                    <a:schemeClr val="tx1"/>
                  </a:solidFill>
                </a:rPr>
                <a:t>propagation loss</a:t>
              </a:r>
            </a:p>
            <a:p>
              <a:r>
                <a:rPr lang="en-US" sz="1350" dirty="0">
                  <a:solidFill>
                    <a:schemeClr val="tx1"/>
                  </a:solidFill>
                </a:rPr>
                <a:t>model)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012018" y="4029184"/>
              <a:ext cx="1763377" cy="1096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chemeClr val="tx1"/>
                  </a:solidFill>
                </a:rPr>
                <a:t>Downlink on</a:t>
              </a:r>
            </a:p>
            <a:p>
              <a:r>
                <a:rPr lang="en-US" sz="1350" dirty="0">
                  <a:solidFill>
                    <a:schemeClr val="tx1"/>
                  </a:solidFill>
                </a:rPr>
                <a:t>shared channel;</a:t>
              </a:r>
            </a:p>
            <a:p>
              <a:r>
                <a:rPr lang="en-US" sz="1350" dirty="0">
                  <a:solidFill>
                    <a:schemeClr val="tx1"/>
                  </a:solidFill>
                </a:rPr>
                <a:t>LTE has separate</a:t>
              </a:r>
            </a:p>
            <a:p>
              <a:r>
                <a:rPr lang="en-US" sz="1350" dirty="0">
                  <a:solidFill>
                    <a:schemeClr val="tx1"/>
                  </a:solidFill>
                </a:rPr>
                <a:t>licensed uplink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77087" y="5608074"/>
              <a:ext cx="3966816" cy="1096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chemeClr val="tx1"/>
                  </a:solidFill>
                </a:rPr>
                <a:t>Step 1:  Both operators A and B are Wi-Fi</a:t>
              </a:r>
            </a:p>
            <a:p>
              <a:r>
                <a:rPr lang="en-US" sz="1350" dirty="0">
                  <a:solidFill>
                    <a:schemeClr val="tx1"/>
                  </a:solidFill>
                </a:rPr>
                <a:t>co-channel on separate SSID</a:t>
              </a:r>
            </a:p>
            <a:p>
              <a:r>
                <a:rPr lang="en-US" sz="1350" dirty="0">
                  <a:solidFill>
                    <a:schemeClr val="tx1"/>
                  </a:solidFill>
                </a:rPr>
                <a:t>Step 2:  Replace operator A network with</a:t>
              </a:r>
            </a:p>
            <a:p>
              <a:r>
                <a:rPr lang="en-US" sz="1350" dirty="0">
                  <a:solidFill>
                    <a:schemeClr val="tx1"/>
                  </a:solidFill>
                </a:rPr>
                <a:t>LTE LAA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588897" y="5526622"/>
              <a:ext cx="2631624" cy="1096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chemeClr val="tx1"/>
                  </a:solidFill>
                </a:rPr>
                <a:t>Performance metrics: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350" dirty="0">
                  <a:solidFill>
                    <a:schemeClr val="tx1"/>
                  </a:solidFill>
                </a:rPr>
                <a:t>File transfer throughput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350" dirty="0">
                  <a:solidFill>
                    <a:schemeClr val="tx1"/>
                  </a:solidFill>
                </a:rPr>
                <a:t>File transfer latency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350" dirty="0">
                  <a:solidFill>
                    <a:schemeClr val="tx1"/>
                  </a:solidFill>
                </a:rPr>
                <a:t>Voice flow latency</a:t>
              </a:r>
            </a:p>
          </p:txBody>
        </p:sp>
      </p:grpSp>
      <p:sp>
        <p:nvSpPr>
          <p:cNvPr id="84" name="Date Placeholder 83">
            <a:extLst>
              <a:ext uri="{FF2B5EF4-FFF2-40B4-BE49-F238E27FC236}">
                <a16:creationId xmlns:a16="http://schemas.microsoft.com/office/drawing/2014/main" id="{ABABC2B2-27CE-465F-9CCD-6411843D79B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March 2019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85" name="Footer Placeholder 84">
            <a:extLst>
              <a:ext uri="{FF2B5EF4-FFF2-40B4-BE49-F238E27FC236}">
                <a16:creationId xmlns:a16="http://schemas.microsoft.com/office/drawing/2014/main" id="{C5C3F212-66A4-4798-8632-3E6BE8CC6A5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Sumit Roy, University of Washington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86" name="Slide Number Placeholder 85">
            <a:extLst>
              <a:ext uri="{FF2B5EF4-FFF2-40B4-BE49-F238E27FC236}">
                <a16:creationId xmlns:a16="http://schemas.microsoft.com/office/drawing/2014/main" id="{5DDBEBC8-9B43-4FED-81FD-FDB7DF9DED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Slide </a:t>
            </a:r>
            <a:fld id="{F5D8E26B-7BCF-4D25-9C89-0168A6618F18}" type="slidenum">
              <a:rPr lang="en-GB" smtClean="0">
                <a:solidFill>
                  <a:schemeClr val="tx1"/>
                </a:solidFill>
              </a:rPr>
              <a:pPr/>
              <a:t>60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185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851" y="2278012"/>
            <a:ext cx="4421804" cy="3316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91" y="2293251"/>
            <a:ext cx="4460731" cy="3345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57200"/>
            <a:ext cx="10361084" cy="1065213"/>
          </a:xfrm>
        </p:spPr>
        <p:txBody>
          <a:bodyPr>
            <a:normAutofit/>
          </a:bodyPr>
          <a:lstStyle/>
          <a:p>
            <a:r>
              <a:rPr lang="en-US" dirty="0"/>
              <a:t>Simple scenario, varying cell separation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3085" y="1351251"/>
            <a:ext cx="8985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UDP full buffer (saturation) traffic load, no LTE duty cycle, BS/UE separation 20m</a:t>
            </a:r>
          </a:p>
          <a:p>
            <a:r>
              <a:rPr lang="en-US" sz="2000" dirty="0">
                <a:solidFill>
                  <a:schemeClr val="tx1"/>
                </a:solidFill>
              </a:rPr>
              <a:t>802.11n SISO model at 5.18 GHz, 20 MHz (ideal rate control)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6333" y="5861568"/>
            <a:ext cx="9851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Same data plotted using two different x axes (distance and interference power)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4572000" y="5181600"/>
            <a:ext cx="533400" cy="67996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6802465" y="5181600"/>
            <a:ext cx="204760" cy="6332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200400" y="3257778"/>
            <a:ext cx="26153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As LTE cell moves </a:t>
            </a:r>
          </a:p>
          <a:p>
            <a:r>
              <a:rPr lang="en-US" dirty="0">
                <a:solidFill>
                  <a:schemeClr val="tx1"/>
                </a:solidFill>
              </a:rPr>
              <a:t>closer, it interferes</a:t>
            </a:r>
          </a:p>
          <a:p>
            <a:r>
              <a:rPr lang="en-US" dirty="0">
                <a:solidFill>
                  <a:schemeClr val="tx1"/>
                </a:solidFill>
              </a:rPr>
              <a:t>with Wi-Fi 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2743200" y="4021902"/>
            <a:ext cx="381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701E7E-134B-4ABA-AB28-4031582A61C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22E0E9-98DE-413E-B62D-4FD65E0FF5D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B50611-FD76-4133-8446-E7870E652B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106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lena.cttc.es/results/laa-wifi-coexistence/laa-wifi-indoor-wifionly/png/indoor_Tcp_ftpLambda_0_5_wifiOnly_latenc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775" y="2304821"/>
            <a:ext cx="4546905" cy="341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lena.cttc.es/results/laa-wifi-coexistence/laa-wifi-indoor-wifionly/png/indoor_Tcp_ftpLambda_0_5_wifiOnly_throughpu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844" y="2242820"/>
            <a:ext cx="4592062" cy="344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216" y="439738"/>
            <a:ext cx="8685185" cy="855662"/>
          </a:xfrm>
        </p:spPr>
        <p:txBody>
          <a:bodyPr>
            <a:normAutofit/>
          </a:bodyPr>
          <a:lstStyle/>
          <a:p>
            <a:r>
              <a:rPr lang="en-US" dirty="0"/>
              <a:t>3GPP TR36.889 indoor scenario baseline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1" y="1242480"/>
            <a:ext cx="62928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4 cells per operator, 10 UEs per cell (80 UEs total).  Both networks Wi-Fi.</a:t>
            </a:r>
          </a:p>
          <a:p>
            <a:r>
              <a:rPr lang="en-US" sz="1600" dirty="0">
                <a:solidFill>
                  <a:schemeClr val="tx1"/>
                </a:solidFill>
              </a:rPr>
              <a:t>FTP Model 1 traffic load, LTE duty cycle of 0.5</a:t>
            </a:r>
          </a:p>
          <a:p>
            <a:r>
              <a:rPr lang="en-US" sz="1600" dirty="0">
                <a:solidFill>
                  <a:schemeClr val="tx1"/>
                </a:solidFill>
              </a:rPr>
              <a:t>802.11n SISO model at 5.18 GHz, 20 MHz (ideal rate control)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9456" y="5714999"/>
            <a:ext cx="32143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Throughput CDF from one run; in general</a:t>
            </a:r>
          </a:p>
          <a:p>
            <a:r>
              <a:rPr lang="en-US" sz="1400" dirty="0">
                <a:solidFill>
                  <a:schemeClr val="tx1"/>
                </a:solidFill>
              </a:rPr>
              <a:t>networks are identical so over many runs</a:t>
            </a:r>
          </a:p>
          <a:p>
            <a:r>
              <a:rPr lang="en-US" sz="1400" dirty="0">
                <a:solidFill>
                  <a:schemeClr val="tx1"/>
                </a:solidFill>
              </a:rPr>
              <a:t>performance (sharing) will be equal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62680" y="5781464"/>
            <a:ext cx="2985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Latency statistics measured end-to-end</a:t>
            </a:r>
          </a:p>
          <a:p>
            <a:r>
              <a:rPr lang="en-US" sz="1400" dirty="0">
                <a:solidFill>
                  <a:schemeClr val="tx1"/>
                </a:solidFill>
              </a:rPr>
              <a:t>at the IP layer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9C85D6-1FD5-417A-8C63-DB4218107B5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13466-6DB7-4BB2-A44B-2EB1847D29D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B7284-B5CB-48BB-B3C8-D81BA21F8A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826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lena.cttc.es/results/laa-wifi-coexistence/laa-wifi-indoor-wifionly/png/indoor_Tcp_ftpLambda_0_5_wifiOnly_latenc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779" y="2381021"/>
            <a:ext cx="4546905" cy="341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lena.cttc.es/results/laa-wifi-coexistence/laa-wifi-indoor-wifionly/png/indoor_Tcp_ftpLambda_0_5_wifiOnly_throughpu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00" y="2290082"/>
            <a:ext cx="4592062" cy="344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9738"/>
            <a:ext cx="8685185" cy="855662"/>
          </a:xfrm>
        </p:spPr>
        <p:txBody>
          <a:bodyPr>
            <a:normAutofit/>
          </a:bodyPr>
          <a:lstStyle/>
          <a:p>
            <a:r>
              <a:rPr lang="en-US" dirty="0"/>
              <a:t>3GPP TR36.889 indoor scenario baseline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7803" y="1359516"/>
            <a:ext cx="6398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4 cells per operator, 10 UEs per cell (80 UEs total).  </a:t>
            </a:r>
            <a:r>
              <a:rPr lang="en-US" sz="1600" b="1" dirty="0">
                <a:solidFill>
                  <a:srgbClr val="00B050"/>
                </a:solidFill>
              </a:rPr>
              <a:t>Both networks Wi-Fi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r>
              <a:rPr lang="en-US" sz="1600" dirty="0">
                <a:solidFill>
                  <a:schemeClr val="tx1"/>
                </a:solidFill>
              </a:rPr>
              <a:t>FTP Model 1 traffic load</a:t>
            </a:r>
            <a:r>
              <a:rPr lang="en-US" sz="1600" dirty="0"/>
              <a:t>.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802.11n SISO model at 5.18 GHz, 20 MHz (ideal rate control)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9217" y="5734128"/>
            <a:ext cx="5288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Throughput CDF from one run; typical over many runs</a:t>
            </a:r>
          </a:p>
          <a:p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chemeClr val="tx1"/>
                </a:solidFill>
              </a:rPr>
              <a:t>performance (sharing) will be equal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8167" y="5734129"/>
            <a:ext cx="3781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Latency statistics measured end-to-end</a:t>
            </a:r>
          </a:p>
          <a:p>
            <a:r>
              <a:rPr lang="en-US" sz="1800" dirty="0">
                <a:solidFill>
                  <a:schemeClr val="tx1"/>
                </a:solidFill>
              </a:rPr>
              <a:t>at the IP layer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847A9F-CF9A-4494-9CB8-00593A9F7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414" y="914401"/>
            <a:ext cx="3136787" cy="183472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4FC85E-AE3D-485E-AB5E-DECB35D67E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C9AE8-1AF0-42C5-9538-CE02F036D3C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4D8A1-1001-4DFA-B308-3600DA8689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134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1" y="1143000"/>
            <a:ext cx="10361084" cy="4113213"/>
          </a:xfrm>
        </p:spPr>
        <p:txBody>
          <a:bodyPr/>
          <a:lstStyle/>
          <a:p>
            <a:pPr marL="0" indent="0"/>
            <a:r>
              <a:rPr lang="en-US" dirty="0"/>
              <a:t>Latency (per-packet) of FTP flows</a:t>
            </a:r>
          </a:p>
          <a:p>
            <a:pPr marL="857250" lvl="1" indent="-457200"/>
            <a:r>
              <a:rPr lang="en-US" sz="2400" dirty="0"/>
              <a:t>Notice the green curve pulls leftward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81000"/>
            <a:ext cx="10361084" cy="1065213"/>
          </a:xfrm>
        </p:spPr>
        <p:txBody>
          <a:bodyPr>
            <a:normAutofit/>
          </a:bodyPr>
          <a:lstStyle/>
          <a:p>
            <a:r>
              <a:rPr lang="en-US" dirty="0"/>
              <a:t>Results: changing ED threshold</a:t>
            </a:r>
          </a:p>
        </p:txBody>
      </p:sp>
      <p:pic>
        <p:nvPicPr>
          <p:cNvPr id="1034" name="Picture 10" descr="https://www.nsnam.org/~tomh/images-1009-bis/png/indoor_-82_0_lambda_2_5_Laa_laten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513" y="2040407"/>
            <a:ext cx="4333662" cy="32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nsnam.org/~tomh/images-1009-bis/png/indoor_-62_0_lambda_2_5_Laa_latenc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30" y="19812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05953" y="5272448"/>
            <a:ext cx="282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-62 </a:t>
            </a:r>
            <a:r>
              <a:rPr lang="en-US" sz="1800" dirty="0" err="1">
                <a:solidFill>
                  <a:schemeClr val="tx1"/>
                </a:solidFill>
              </a:rPr>
              <a:t>dBM</a:t>
            </a:r>
            <a:r>
              <a:rPr lang="en-US" sz="1800" dirty="0">
                <a:solidFill>
                  <a:schemeClr val="tx1"/>
                </a:solidFill>
              </a:rPr>
              <a:t> LAA ED threshold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19694" y="5262140"/>
            <a:ext cx="282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-82 </a:t>
            </a:r>
            <a:r>
              <a:rPr lang="en-US" sz="1800" dirty="0" err="1">
                <a:solidFill>
                  <a:schemeClr val="tx1"/>
                </a:solidFill>
              </a:rPr>
              <a:t>dBM</a:t>
            </a:r>
            <a:r>
              <a:rPr lang="en-US" sz="1800" dirty="0">
                <a:solidFill>
                  <a:schemeClr val="tx1"/>
                </a:solidFill>
              </a:rPr>
              <a:t> LAA ED threshold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5646BD-4358-48EC-80E3-C33F40B60A95}"/>
              </a:ext>
            </a:extLst>
          </p:cNvPr>
          <p:cNvSpPr txBox="1"/>
          <p:nvPr/>
        </p:nvSpPr>
        <p:spPr>
          <a:xfrm>
            <a:off x="2605953" y="5795412"/>
            <a:ext cx="7224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Each FTP transfer is a flow of fixed file size, and the FTP takes</a:t>
            </a:r>
          </a:p>
          <a:p>
            <a:r>
              <a:rPr lang="en-US" sz="1800" dirty="0">
                <a:solidFill>
                  <a:schemeClr val="tx1"/>
                </a:solidFill>
              </a:rPr>
              <a:t>a variable amount of time to complete, leading to a per-flow throughput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F242E1-BD43-4AB6-B39C-49D700875BC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57C51-668E-4412-834E-84C727945CC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1CC74-7D0A-462D-9754-F89B0687D0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1618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snam.org/~tomh/ns-3-lbt/images-ftp/png/indoor_-72_0_ftpLambda_2_5_Wifi_throughp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062163"/>
            <a:ext cx="4189413" cy="31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99953" y="2112856"/>
            <a:ext cx="2636044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2099423" y="1192132"/>
            <a:ext cx="3717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These flows (the majority in the</a:t>
            </a:r>
          </a:p>
          <a:p>
            <a:r>
              <a:rPr lang="en-US" sz="1800" dirty="0"/>
              <a:t>scenario) experience no contention</a:t>
            </a:r>
          </a:p>
          <a:p>
            <a:r>
              <a:rPr lang="en-US" sz="1800" dirty="0"/>
              <a:t>and achieve close to the MCS 15 limit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 bwMode="auto">
          <a:xfrm flipH="1" flipV="1">
            <a:off x="4130477" y="2084144"/>
            <a:ext cx="576193" cy="4765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Connector 7"/>
          <p:cNvCxnSpPr/>
          <p:nvPr/>
        </p:nvCxnSpPr>
        <p:spPr>
          <a:xfrm>
            <a:off x="5113735" y="2164556"/>
            <a:ext cx="0" cy="2700338"/>
          </a:xfrm>
          <a:prstGeom prst="line">
            <a:avLst/>
          </a:prstGeom>
          <a:ln w="317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97489" y="3612450"/>
            <a:ext cx="1136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MCS 15 limit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4599385" y="2271713"/>
            <a:ext cx="400050" cy="20574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42900">
              <a:lnSpc>
                <a:spcPct val="27000"/>
              </a:lnSpc>
            </a:pPr>
            <a:endParaRPr lang="en-US" sz="1350"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555" y="5186583"/>
            <a:ext cx="2960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Some flows experience contention and must</a:t>
            </a:r>
          </a:p>
          <a:p>
            <a:r>
              <a:rPr lang="en-US" sz="1200" dirty="0"/>
              <a:t>slow down</a:t>
            </a:r>
          </a:p>
        </p:txBody>
      </p:sp>
      <p:sp>
        <p:nvSpPr>
          <p:cNvPr id="12" name="Oval 11"/>
          <p:cNvSpPr/>
          <p:nvPr/>
        </p:nvSpPr>
        <p:spPr bwMode="auto">
          <a:xfrm rot="4437064">
            <a:off x="3951008" y="3895746"/>
            <a:ext cx="312211" cy="1226252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42900">
              <a:lnSpc>
                <a:spcPct val="27000"/>
              </a:lnSpc>
            </a:pPr>
            <a:endParaRPr lang="en-US" sz="1350">
              <a:latin typeface="Arial" charset="0"/>
            </a:endParaRPr>
          </a:p>
        </p:txBody>
      </p:sp>
      <p:cxnSp>
        <p:nvCxnSpPr>
          <p:cNvPr id="13" name="Straight Arrow Connector 12"/>
          <p:cNvCxnSpPr>
            <a:cxnSpLocks/>
            <a:endCxn id="12" idx="4"/>
          </p:cNvCxnSpPr>
          <p:nvPr/>
        </p:nvCxnSpPr>
        <p:spPr bwMode="auto">
          <a:xfrm flipV="1">
            <a:off x="2934274" y="4678376"/>
            <a:ext cx="583610" cy="39057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003513" y="5643175"/>
            <a:ext cx="145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</a:rPr>
              <a:t>Wi-Fi/Wi-Fi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39170" y="5658430"/>
            <a:ext cx="1184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LAA/Wi-Fi</a:t>
            </a:r>
          </a:p>
        </p:txBody>
      </p:sp>
      <p:pic>
        <p:nvPicPr>
          <p:cNvPr id="1028" name="Picture 4" descr="https://www.nsnam.org/~tomh/ns-3-lbt/images-ftp/png/indoor_-72_0_ftpLambda_2_5_Laa_throughpu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47" y="2175304"/>
            <a:ext cx="4366199" cy="327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781777" y="2083193"/>
            <a:ext cx="2636044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/>
          <p:cNvCxnSpPr/>
          <p:nvPr/>
        </p:nvCxnSpPr>
        <p:spPr>
          <a:xfrm>
            <a:off x="9601200" y="2322406"/>
            <a:ext cx="0" cy="2700338"/>
          </a:xfrm>
          <a:prstGeom prst="line">
            <a:avLst/>
          </a:prstGeom>
          <a:ln w="317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705816" y="4100775"/>
            <a:ext cx="1136850" cy="3000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350" dirty="0"/>
              <a:t>MCS 15 limit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07325" y="3339945"/>
            <a:ext cx="9012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LAA limit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36398" y="1156355"/>
            <a:ext cx="2934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Increased contention from LAA network lowers Wi-Fi throughput</a:t>
            </a:r>
          </a:p>
          <a:p>
            <a:r>
              <a:rPr lang="en-US" sz="1600" dirty="0"/>
              <a:t>for about half of the flows</a:t>
            </a:r>
          </a:p>
        </p:txBody>
      </p:sp>
      <p:cxnSp>
        <p:nvCxnSpPr>
          <p:cNvPr id="24" name="Straight Arrow Connector 23"/>
          <p:cNvCxnSpPr>
            <a:cxnSpLocks/>
            <a:stCxn id="23" idx="2"/>
          </p:cNvCxnSpPr>
          <p:nvPr/>
        </p:nvCxnSpPr>
        <p:spPr bwMode="auto">
          <a:xfrm>
            <a:off x="8703471" y="1987351"/>
            <a:ext cx="216122" cy="17751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9398872F-D30C-42C9-BBA8-A5B741B41782}"/>
              </a:ext>
            </a:extLst>
          </p:cNvPr>
          <p:cNvSpPr txBox="1">
            <a:spLocks/>
          </p:cNvSpPr>
          <p:nvPr/>
        </p:nvSpPr>
        <p:spPr>
          <a:xfrm>
            <a:off x="1852847" y="610448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Coexistence (FTP/UDP)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3A141-E6FC-4CA1-8D45-83855DBAC3B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33072CB-4EDC-43B0-81D0-52ED1107CE3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A8B783F-FD95-4FF0-BB6C-6CCB0942DB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65</a:t>
            </a:fld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679F1A-6BE9-45DC-922B-B5118401AFBA}"/>
              </a:ext>
            </a:extLst>
          </p:cNvPr>
          <p:cNvSpPr txBox="1"/>
          <p:nvPr/>
        </p:nvSpPr>
        <p:spPr>
          <a:xfrm>
            <a:off x="1039162" y="1276051"/>
            <a:ext cx="3717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t>These flows (the majority in the</a:t>
            </a:r>
          </a:p>
          <a:p>
            <a:pPr defTabSz="914400" eaLnBrk="1" hangingPunct="1"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t>scenario) experience no contention</a:t>
            </a:r>
          </a:p>
          <a:p>
            <a:pPr defTabSz="914400" eaLnBrk="1" hangingPunct="1"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t>and achieve close to the MCS 15 limit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8067D0-E204-43B3-A592-E682877DF17F}"/>
              </a:ext>
            </a:extLst>
          </p:cNvPr>
          <p:cNvSpPr txBox="1"/>
          <p:nvPr/>
        </p:nvSpPr>
        <p:spPr>
          <a:xfrm>
            <a:off x="7412799" y="1253199"/>
            <a:ext cx="2934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t>Increased contention from LAA network lowers Wi-Fi throughput</a:t>
            </a:r>
          </a:p>
          <a:p>
            <a:pPr defTabSz="914400" eaLnBrk="1" hangingPunct="1"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t>for about half of the flows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AE3F4E-361A-4DAD-83D9-28BADEB1A8BE}"/>
              </a:ext>
            </a:extLst>
          </p:cNvPr>
          <p:cNvSpPr txBox="1"/>
          <p:nvPr/>
        </p:nvSpPr>
        <p:spPr>
          <a:xfrm>
            <a:off x="4876189" y="3543224"/>
            <a:ext cx="1074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sz="135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t>MCS 15 limit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1A51D0-7A3B-45DA-A588-A6D0F3EBF081}"/>
              </a:ext>
            </a:extLst>
          </p:cNvPr>
          <p:cNvSpPr txBox="1"/>
          <p:nvPr/>
        </p:nvSpPr>
        <p:spPr>
          <a:xfrm>
            <a:off x="1026232" y="4932980"/>
            <a:ext cx="2353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t>Some flows experience contention </a:t>
            </a:r>
          </a:p>
        </p:txBody>
      </p:sp>
    </p:spTree>
    <p:extLst>
      <p:ext uri="{BB962C8B-B14F-4D97-AF65-F5344CB8AC3E}">
        <p14:creationId xmlns:p14="http://schemas.microsoft.com/office/powerpoint/2010/main" val="32016702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8600"/>
            <a:ext cx="8038012" cy="12954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Key Observations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1152465"/>
            <a:ext cx="9829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Coexistence performance is highly sensitive to all factors that affect the channel occupancy </a:t>
            </a:r>
            <a:r>
              <a:rPr lang="en-US" sz="20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not only affected by the PHY-MAC layers including LAA access parameters, but also upper layer protocols, such as TCP/UDP and RLC.</a:t>
            </a:r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 very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bursty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-like traffic pattern (like FTP 1 run over a UDP-like transport) may be a best case scenario for fair coexistence  among LAA/Wi-Fi. Other less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bursty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traffic models, or other transport protocols, e.g. TCP, may cause LTE LAA to occupy much more the channel.</a:t>
            </a:r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+mn-lt"/>
                <a:ea typeface="Arial" panose="020B0604020202020204" pitchFamily="34" charset="0"/>
              </a:rPr>
              <a:t>Implementation details (mostly vendor dependent)  regarding how the asynchronous access of the channel is reconciled with the synchronous way the LTE 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protocol stack works, may significantly affect the channel occupancy and  coexistence.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       -  use of the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TxOP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especially for non-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bursty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traffic significantly affects the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                channel occupancy in LAA access 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      -  specific vendor implementation  resulting in delays between MAC-scheduler events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        and when the channel is actually occupied, also significantly impacts  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         channel occupancy.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C7B94-25A5-4397-B8CE-CD6DDDCF3F3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E6FBD-AEB1-4835-94D4-AADBBCB08F6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1E14E-1ADD-4656-9224-471F8E60A2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0638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FFA2B-7D5C-488A-8861-22D38BE57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381000"/>
            <a:ext cx="10361084" cy="106521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Current Effort - 11ax (Cisco &amp; Intel)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2AB83-912B-433E-A14E-84CE1C1DF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5" y="1341438"/>
            <a:ext cx="8969375" cy="4525962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Spatial Reuse Features -</a:t>
            </a:r>
          </a:p>
          <a:p>
            <a:pPr marL="0" indent="0"/>
            <a:r>
              <a:rPr lang="en-US" dirty="0">
                <a:solidFill>
                  <a:srgbClr val="00B050"/>
                </a:solidFill>
              </a:rPr>
              <a:t>    Sebastien </a:t>
            </a:r>
            <a:r>
              <a:rPr lang="en-US" dirty="0" err="1">
                <a:solidFill>
                  <a:srgbClr val="00B050"/>
                </a:solidFill>
              </a:rPr>
              <a:t>Deronne</a:t>
            </a:r>
            <a:r>
              <a:rPr lang="en-US" dirty="0"/>
              <a:t>, L. </a:t>
            </a:r>
            <a:r>
              <a:rPr lang="en-US" dirty="0" err="1"/>
              <a:t>Lanante</a:t>
            </a:r>
            <a:r>
              <a:rPr lang="en-US" dirty="0"/>
              <a:t>, S. Carpenter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50"/>
                </a:solidFill>
              </a:rPr>
              <a:t>OFDMA, UL Random Access </a:t>
            </a:r>
            <a:r>
              <a:rPr lang="en-US" dirty="0"/>
              <a:t>-  </a:t>
            </a:r>
          </a:p>
          <a:p>
            <a:pPr marL="0" indent="0"/>
            <a:r>
              <a:rPr lang="en-US" dirty="0"/>
              <a:t>    </a:t>
            </a:r>
            <a:r>
              <a:rPr lang="en-US" dirty="0">
                <a:solidFill>
                  <a:srgbClr val="00B050"/>
                </a:solidFill>
              </a:rPr>
              <a:t>Stefano </a:t>
            </a:r>
            <a:r>
              <a:rPr lang="en-US" dirty="0" err="1">
                <a:solidFill>
                  <a:srgbClr val="00B050"/>
                </a:solidFill>
              </a:rPr>
              <a:t>Avallone</a:t>
            </a:r>
            <a:r>
              <a:rPr lang="en-US" dirty="0"/>
              <a:t>,  S. </a:t>
            </a:r>
            <a:r>
              <a:rPr lang="en-US" dirty="0" err="1"/>
              <a:t>Deronne</a:t>
            </a:r>
            <a:r>
              <a:rPr lang="en-US" dirty="0"/>
              <a:t>, R. Getachew </a:t>
            </a:r>
          </a:p>
          <a:p>
            <a:pPr marL="0" indent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30427-8786-4333-B48C-5FF6027016C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D2D2B-88AE-49CC-84AE-7B77E597C66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FF1F2-16AA-4D49-9B00-893A259818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2717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3C1B033-76BF-468B-B262-0F262810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942" y="470649"/>
            <a:ext cx="8229600" cy="792162"/>
          </a:xfrm>
        </p:spPr>
        <p:txBody>
          <a:bodyPr/>
          <a:lstStyle/>
          <a:p>
            <a:r>
              <a:rPr lang="en-US" dirty="0"/>
              <a:t>11ax OBSS_PD Spatial Reuse (1)</a:t>
            </a: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3C82A71D-F221-463E-BD68-B7DA0E353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654"/>
          <a:stretch/>
        </p:blipFill>
        <p:spPr>
          <a:xfrm>
            <a:off x="5562600" y="1513462"/>
            <a:ext cx="5410200" cy="428363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8F04DE-2F56-4264-8A12-5FBE73E711A4}"/>
              </a:ext>
            </a:extLst>
          </p:cNvPr>
          <p:cNvSpPr txBox="1">
            <a:spLocks/>
          </p:cNvSpPr>
          <p:nvPr/>
        </p:nvSpPr>
        <p:spPr>
          <a:xfrm>
            <a:off x="1158240" y="1262811"/>
            <a:ext cx="4788877" cy="497053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BSS coloring:</a:t>
            </a:r>
          </a:p>
          <a:p>
            <a:pPr lvl="1"/>
            <a:r>
              <a:rPr lang="en-US" sz="2400" dirty="0"/>
              <a:t>The BSS color is a numerical identifier of the BSS.</a:t>
            </a:r>
          </a:p>
          <a:p>
            <a:pPr lvl="1"/>
            <a:r>
              <a:rPr lang="en-US" sz="2400" dirty="0"/>
              <a:t>BSS color information is present in preamble of 802.11ax PHY header, the HE SIG-A field contains a 6-bit BSS color field.</a:t>
            </a:r>
          </a:p>
          <a:p>
            <a:pPr lvl="1"/>
            <a:r>
              <a:rPr lang="en-US" sz="2400" dirty="0"/>
              <a:t>802.11ax radios are able to differentiate between BSSs using BSS color identifier when other radios transmit on the same channel.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C3F8EB-7270-4E58-B3A1-954AA4CAC1B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43D24-F1BF-476E-94AE-6E8A09B1A2C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E027B-FC44-4086-9E6C-12182320F6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7533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B04E0E3-C159-4CD8-B163-A56E1BAB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04813"/>
            <a:ext cx="8229600" cy="792162"/>
          </a:xfrm>
        </p:spPr>
        <p:txBody>
          <a:bodyPr/>
          <a:lstStyle/>
          <a:p>
            <a:r>
              <a:rPr lang="en-US" dirty="0"/>
              <a:t>11ax OBSS_PD Spatial Reuse (2)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957EFB1-F435-4C04-8918-D04EECF2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241" y="1356489"/>
            <a:ext cx="7673975" cy="3154362"/>
          </a:xfrm>
        </p:spPr>
        <p:txBody>
          <a:bodyPr/>
          <a:lstStyle/>
          <a:p>
            <a:r>
              <a:rPr lang="en-US" b="1" dirty="0"/>
              <a:t>Spatial reuse</a:t>
            </a:r>
            <a:r>
              <a:rPr lang="en-US" dirty="0"/>
              <a:t>: ignore transmissions from an OBSS and therefore transmit at the same time.</a:t>
            </a:r>
            <a:br>
              <a:rPr lang="en-US" dirty="0"/>
            </a:br>
            <a:endParaRPr lang="en-US" sz="1000" dirty="0"/>
          </a:p>
          <a:p>
            <a:r>
              <a:rPr lang="en-US" u="sng" dirty="0"/>
              <a:t>Legacy</a:t>
            </a:r>
            <a:endParaRPr lang="en-US" dirty="0"/>
          </a:p>
          <a:p>
            <a:endParaRPr lang="en-US" dirty="0"/>
          </a:p>
          <a:p>
            <a:pPr marL="0" indent="0"/>
            <a:r>
              <a:rPr lang="en-US" dirty="0"/>
              <a:t/>
            </a:r>
            <a:br>
              <a:rPr lang="en-US" dirty="0"/>
            </a:br>
            <a:endParaRPr lang="en-US" sz="1000" dirty="0"/>
          </a:p>
          <a:p>
            <a:endParaRPr lang="en-US" u="sng" dirty="0"/>
          </a:p>
          <a:p>
            <a:r>
              <a:rPr lang="en-US" u="sng" dirty="0"/>
              <a:t>11ax </a:t>
            </a:r>
            <a:endParaRPr lang="en-US" dirty="0"/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43BA86EB-C9E4-4BDD-92F3-9E488DC4A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361"/>
          <a:stretch/>
        </p:blipFill>
        <p:spPr>
          <a:xfrm>
            <a:off x="1371600" y="2800350"/>
            <a:ext cx="10517909" cy="1257299"/>
          </a:xfrm>
          <a:prstGeom prst="rect">
            <a:avLst/>
          </a:prstGeom>
        </p:spPr>
      </p:pic>
      <p:pic>
        <p:nvPicPr>
          <p:cNvPr id="7" name="Image 5">
            <a:extLst>
              <a:ext uri="{FF2B5EF4-FFF2-40B4-BE49-F238E27FC236}">
                <a16:creationId xmlns:a16="http://schemas.microsoft.com/office/drawing/2014/main" id="{5417DF92-4615-4D4F-ABE9-56E9FBC10F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05" b="16226"/>
          <a:stretch/>
        </p:blipFill>
        <p:spPr>
          <a:xfrm>
            <a:off x="1143000" y="4625651"/>
            <a:ext cx="10517909" cy="96327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80216A-80D2-4A57-8FC4-1221A8999E0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F96434-2918-4A7F-AD0A-8E3D1545FB9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6D8F85-68EE-4E23-8562-EE4F560CE9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534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914400"/>
            <a:ext cx="8534400" cy="762000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Personnel 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6A682DB-B171-41A5-896F-DFC497DA2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1828800"/>
            <a:ext cx="9067800" cy="457200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b="1" dirty="0"/>
              <a:t>Lead maintainer, ns-3 Consortium Director</a:t>
            </a:r>
          </a:p>
          <a:p>
            <a:pPr algn="l"/>
            <a:r>
              <a:rPr lang="en-US" b="1" dirty="0"/>
              <a:t>    </a:t>
            </a:r>
            <a:r>
              <a:rPr lang="en-US" b="1" dirty="0">
                <a:solidFill>
                  <a:srgbClr val="C00000"/>
                </a:solidFill>
              </a:rPr>
              <a:t> Tom Henderson  (</a:t>
            </a:r>
            <a:r>
              <a:rPr lang="en-US" b="1" dirty="0" err="1">
                <a:solidFill>
                  <a:srgbClr val="C00000"/>
                </a:solidFill>
              </a:rPr>
              <a:t>tomhend@uw</a:t>
            </a:r>
            <a:r>
              <a:rPr lang="en-US" b="1" dirty="0">
                <a:solidFill>
                  <a:srgbClr val="C00000"/>
                </a:solidFill>
              </a:rPr>
              <a:t>)	  	  	                           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b="1" u="sng" dirty="0"/>
              <a:t>Maintainers </a:t>
            </a:r>
            <a:r>
              <a:rPr lang="en-US" b="1" dirty="0"/>
              <a:t>(partial list)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92D050"/>
                </a:solidFill>
              </a:rPr>
              <a:t>Peter Barnes  (core)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92D050"/>
                </a:solidFill>
              </a:rPr>
              <a:t> Sebastien </a:t>
            </a:r>
            <a:r>
              <a:rPr lang="en-US" dirty="0" err="1">
                <a:solidFill>
                  <a:srgbClr val="92D050"/>
                </a:solidFill>
              </a:rPr>
              <a:t>Deronne</a:t>
            </a:r>
            <a:r>
              <a:rPr lang="en-US" dirty="0">
                <a:solidFill>
                  <a:srgbClr val="92D050"/>
                </a:solidFill>
              </a:rPr>
              <a:t>, S. </a:t>
            </a:r>
            <a:r>
              <a:rPr lang="en-US" dirty="0" err="1">
                <a:solidFill>
                  <a:srgbClr val="92D050"/>
                </a:solidFill>
              </a:rPr>
              <a:t>Avallone</a:t>
            </a:r>
            <a:r>
              <a:rPr lang="en-US" dirty="0">
                <a:solidFill>
                  <a:srgbClr val="92D050"/>
                </a:solidFill>
              </a:rPr>
              <a:t>  (</a:t>
            </a:r>
            <a:r>
              <a:rPr lang="en-US" dirty="0" err="1">
                <a:solidFill>
                  <a:srgbClr val="92D050"/>
                </a:solidFill>
              </a:rPr>
              <a:t>WiFi</a:t>
            </a:r>
            <a:r>
              <a:rPr lang="en-US" dirty="0">
                <a:solidFill>
                  <a:srgbClr val="92D050"/>
                </a:solidFill>
              </a:rPr>
              <a:t>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Tomasso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Pecorrella</a:t>
            </a:r>
            <a:r>
              <a:rPr lang="en-US" dirty="0">
                <a:solidFill>
                  <a:srgbClr val="92D050"/>
                </a:solidFill>
              </a:rPr>
              <a:t> (6LowPAN, IP/UDP)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92D050"/>
                </a:solidFill>
              </a:rPr>
              <a:t> B. </a:t>
            </a:r>
            <a:r>
              <a:rPr lang="en-US" dirty="0" err="1">
                <a:solidFill>
                  <a:srgbClr val="92D050"/>
                </a:solidFill>
              </a:rPr>
              <a:t>Bojovic</a:t>
            </a:r>
            <a:r>
              <a:rPr lang="en-US" dirty="0">
                <a:solidFill>
                  <a:srgbClr val="92D050"/>
                </a:solidFill>
              </a:rPr>
              <a:t>, M. </a:t>
            </a:r>
            <a:r>
              <a:rPr lang="en-US" dirty="0" err="1">
                <a:solidFill>
                  <a:srgbClr val="92D050"/>
                </a:solidFill>
              </a:rPr>
              <a:t>Requena</a:t>
            </a:r>
            <a:r>
              <a:rPr lang="en-US" dirty="0">
                <a:solidFill>
                  <a:srgbClr val="92D050"/>
                </a:solidFill>
              </a:rPr>
              <a:t>, M. </a:t>
            </a:r>
            <a:r>
              <a:rPr lang="en-US" dirty="0" err="1">
                <a:solidFill>
                  <a:srgbClr val="92D050"/>
                </a:solidFill>
              </a:rPr>
              <a:t>Miozzo</a:t>
            </a:r>
            <a:r>
              <a:rPr lang="en-US" dirty="0">
                <a:solidFill>
                  <a:srgbClr val="92D050"/>
                </a:solidFill>
              </a:rPr>
              <a:t>, N. </a:t>
            </a:r>
            <a:r>
              <a:rPr lang="en-US" dirty="0" err="1">
                <a:solidFill>
                  <a:srgbClr val="92D050"/>
                </a:solidFill>
              </a:rPr>
              <a:t>Patriciello</a:t>
            </a:r>
            <a:r>
              <a:rPr lang="en-US" dirty="0">
                <a:solidFill>
                  <a:srgbClr val="92D050"/>
                </a:solidFill>
              </a:rPr>
              <a:t>, A. </a:t>
            </a:r>
            <a:r>
              <a:rPr lang="en-US" dirty="0" err="1">
                <a:solidFill>
                  <a:srgbClr val="92D050"/>
                </a:solidFill>
              </a:rPr>
              <a:t>Krotov</a:t>
            </a:r>
            <a:r>
              <a:rPr lang="en-US" dirty="0">
                <a:solidFill>
                  <a:srgbClr val="92D050"/>
                </a:solidFill>
              </a:rPr>
              <a:t>, Z. Ali (LTE) </a:t>
            </a:r>
          </a:p>
          <a:p>
            <a:pPr algn="l"/>
            <a:r>
              <a:rPr lang="en-US" dirty="0">
                <a:solidFill>
                  <a:srgbClr val="92D050"/>
                </a:solidFill>
              </a:rPr>
              <a:t> 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F8E370-AD89-43BD-AC70-1F78F3C4F3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791AB-275D-4E44-AEA8-1DE162876A4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E701D-AE2C-449B-94E4-570A6BAC28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28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11ax OBSS_PD Spatial Reuse (3)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OBSS_PD algorithm</a:t>
            </a:r>
            <a:r>
              <a:rPr lang="en-US" dirty="0">
                <a:latin typeface="+mn-lt"/>
              </a:rPr>
              <a:t>: used to dynamically select appropriate Clear-Channel-Assessment (CCA) thresholds</a:t>
            </a:r>
            <a:r>
              <a:rPr lang="en-US" dirty="0"/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B44CC6-40E3-5B44-B798-2798F53B2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25" y="2205005"/>
            <a:ext cx="6868439" cy="4017544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CF1D5484-00DB-4F04-AE35-7BCBEEE25C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7000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13335483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11ax OBSS_PD Spatial Reuse (4)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TX power restriction</a:t>
            </a:r>
            <a:r>
              <a:rPr lang="en-US" dirty="0">
                <a:latin typeface="+mn-lt"/>
              </a:rPr>
              <a:t>: If STA ignored inter-BSS PPDU, it starts an OBSS_PD SR transmit power restriction period.</a:t>
            </a:r>
          </a:p>
        </p:txBody>
      </p:sp>
      <p:pic>
        <p:nvPicPr>
          <p:cNvPr id="6145" name="Picture 1" descr="page14image468437696">
            <a:extLst>
              <a:ext uri="{FF2B5EF4-FFF2-40B4-BE49-F238E27FC236}">
                <a16:creationId xmlns:a16="http://schemas.microsoft.com/office/drawing/2014/main" id="{D1F7E8BD-E890-E644-9BD9-D80154BDF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18" y="2456597"/>
            <a:ext cx="6733764" cy="335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24DEF0CD-5DDA-4D04-8672-5B2781FC28B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11032072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11ax OBSS_PD SR evaluation in ns-3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79073" y="1354068"/>
            <a:ext cx="11024410" cy="4589531"/>
          </a:xfrm>
        </p:spPr>
        <p:txBody>
          <a:bodyPr/>
          <a:lstStyle/>
          <a:p>
            <a:r>
              <a:rPr lang="en-US" b="1" dirty="0"/>
              <a:t>Goal:  </a:t>
            </a:r>
            <a:r>
              <a:rPr lang="en-US" dirty="0">
                <a:latin typeface="+mn-lt"/>
              </a:rPr>
              <a:t>Evaluate IEEE 802.11ax OBSS_PD spatial reuse feature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Approach:  </a:t>
            </a:r>
            <a:r>
              <a:rPr lang="en-US" dirty="0">
                <a:latin typeface="+mn-lt"/>
              </a:rPr>
              <a:t>Extend current ns-3 Wi-Fi model:</a:t>
            </a:r>
          </a:p>
          <a:p>
            <a:pPr lvl="1"/>
            <a:r>
              <a:rPr lang="en-US" dirty="0">
                <a:latin typeface="+mn-lt"/>
              </a:rPr>
              <a:t>Consolidate current model (11ac/ax, A-MPDU, ADDBA &amp; Block ACK)</a:t>
            </a:r>
          </a:p>
          <a:p>
            <a:pPr lvl="1"/>
            <a:r>
              <a:rPr lang="en-US" dirty="0">
                <a:latin typeface="+mn-lt"/>
              </a:rPr>
              <a:t>Rework PHY thresholds;</a:t>
            </a:r>
          </a:p>
          <a:p>
            <a:pPr lvl="1"/>
            <a:r>
              <a:rPr lang="en-US" dirty="0">
                <a:latin typeface="+mn-lt"/>
              </a:rPr>
              <a:t>Add preamble detection model;</a:t>
            </a:r>
          </a:p>
          <a:p>
            <a:pPr lvl="1"/>
            <a:r>
              <a:rPr lang="en-US" dirty="0">
                <a:latin typeface="+mn-lt"/>
              </a:rPr>
              <a:t>Transport PHY headers between TX and RX PHYs;</a:t>
            </a:r>
          </a:p>
          <a:p>
            <a:pPr lvl="1"/>
            <a:r>
              <a:rPr lang="en-US" dirty="0">
                <a:latin typeface="+mn-lt"/>
              </a:rPr>
              <a:t>Add more PHY events (end of PHY legacy header, start of PHY payload reception, …);</a:t>
            </a:r>
          </a:p>
          <a:p>
            <a:pPr lvl="1"/>
            <a:r>
              <a:rPr lang="en-US" dirty="0">
                <a:latin typeface="+mn-lt"/>
              </a:rPr>
              <a:t>Add OBSS_PD SR algorithm(s).</a:t>
            </a:r>
          </a:p>
          <a:p>
            <a:pPr lvl="1"/>
            <a:endParaRPr lang="en-US" dirty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E86B9C18-0DCD-42A4-8911-0595AD2CF44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2103647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90600" y="609600"/>
            <a:ext cx="10912883" cy="561650"/>
          </a:xfrm>
        </p:spPr>
        <p:txBody>
          <a:bodyPr/>
          <a:lstStyle/>
          <a:p>
            <a:r>
              <a:rPr lang="en-US" dirty="0"/>
              <a:t>ns-3 Wi-Fi PHY : new model (1)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3AEC8CB-F644-F74F-AAAC-4BA1A793FF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52601" y="1228394"/>
            <a:ext cx="9296399" cy="4970531"/>
          </a:xfrm>
        </p:spPr>
        <p:txBody>
          <a:bodyPr/>
          <a:lstStyle/>
          <a:p>
            <a:r>
              <a:rPr lang="en-US" sz="2000" b="1" dirty="0"/>
              <a:t>Transport PHY headers:</a:t>
            </a:r>
            <a:endParaRPr lang="en-US" sz="1600" b="1" dirty="0"/>
          </a:p>
          <a:p>
            <a:pPr lvl="1"/>
            <a:r>
              <a:rPr lang="en-US" sz="1600" dirty="0">
                <a:latin typeface="+mn-lt"/>
              </a:rPr>
              <a:t>Notify RX about TX PHY parameters. (instead of adding TX vector as packet tag!) </a:t>
            </a:r>
          </a:p>
          <a:p>
            <a:pPr lvl="1"/>
            <a:r>
              <a:rPr lang="en-US" sz="1600" dirty="0">
                <a:latin typeface="+mn-lt"/>
              </a:rPr>
              <a:t>5 PHY headers added: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DSSS (11b), L-SIG (11a/g), HT (11n), VHT (11ac) and HE (11ax).</a:t>
            </a:r>
            <a:endParaRPr lang="en-US" sz="1200" dirty="0">
              <a:latin typeface="+mn-lt"/>
            </a:endParaRPr>
          </a:p>
          <a:p>
            <a:pPr marL="457200" lvl="1" indent="0"/>
            <a:endParaRPr lang="en-US" sz="1600" dirty="0"/>
          </a:p>
          <a:p>
            <a:pPr lvl="1"/>
            <a:endParaRPr lang="en-US" sz="1600" dirty="0"/>
          </a:p>
        </p:txBody>
      </p:sp>
      <p:pic>
        <p:nvPicPr>
          <p:cNvPr id="3075" name="Picture 3" descr="page3image5956928">
            <a:extLst>
              <a:ext uri="{FF2B5EF4-FFF2-40B4-BE49-F238E27FC236}">
                <a16:creationId xmlns:a16="http://schemas.microsoft.com/office/drawing/2014/main" id="{2C6603A9-815F-5F47-9D9A-D5F8808EC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922325"/>
            <a:ext cx="6874315" cy="353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63490D4A-403D-4BEB-9D5F-2F171B2546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30562303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ns-3 Wi-Fi PHY : new model (2)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3AEC8CB-F644-F74F-AAAC-4BA1A793FF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1" y="1354069"/>
            <a:ext cx="8855515" cy="4455888"/>
          </a:xfrm>
        </p:spPr>
        <p:txBody>
          <a:bodyPr/>
          <a:lstStyle/>
          <a:p>
            <a:r>
              <a:rPr lang="en-US" sz="2000" b="1" dirty="0"/>
              <a:t>Multi stage reception: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Preamble detection event </a:t>
            </a:r>
            <a:r>
              <a:rPr lang="en-US" sz="1800" dirty="0"/>
              <a:t>(4us after reception started):</a:t>
            </a:r>
            <a:br>
              <a:rPr lang="en-US" sz="1800" dirty="0"/>
            </a:br>
            <a:r>
              <a:rPr lang="en-US" sz="1800" dirty="0"/>
              <a:t>=&gt; signal detection: move to RX state if SNR above a given threshold (3dB)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End of L-SIG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>=&gt; read length field in L-SIG PHY header: deduce RX duration (for the whole PPDU!)</a:t>
            </a:r>
            <a:br>
              <a:rPr lang="en-US" sz="1800" dirty="0"/>
            </a:br>
            <a:r>
              <a:rPr lang="en-US" sz="1800" dirty="0"/>
              <a:t>=&gt; compute PHY header SNIR: drop packet if reception failed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Start of PHY payload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>=&gt; deduce real RX duration and deduce BSS color if HE PPDU</a:t>
            </a:r>
            <a:br>
              <a:rPr lang="en-US" sz="1800" dirty="0"/>
            </a:br>
            <a:r>
              <a:rPr lang="en-US" sz="1800" dirty="0"/>
              <a:t>=&gt; call OBSS_PD algorithm</a:t>
            </a:r>
            <a:br>
              <a:rPr lang="en-US" sz="1800" dirty="0"/>
            </a:br>
            <a:r>
              <a:rPr lang="en-US" sz="1800" dirty="0"/>
              <a:t>=&gt; compute PHY header SNIR: drop packet if reception failed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End of PHY payload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>=&gt; compute SNIR: forward up if successfully received (unchanged)</a:t>
            </a:r>
          </a:p>
          <a:p>
            <a:pPr lvl="1"/>
            <a:endParaRPr lang="en-US" sz="1400" dirty="0"/>
          </a:p>
        </p:txBody>
      </p:sp>
      <p:pic>
        <p:nvPicPr>
          <p:cNvPr id="4097" name="Picture 1" descr="page5image6008896">
            <a:extLst>
              <a:ext uri="{FF2B5EF4-FFF2-40B4-BE49-F238E27FC236}">
                <a16:creationId xmlns:a16="http://schemas.microsoft.com/office/drawing/2014/main" id="{55BFB47B-192F-2D4A-9247-A0C186CDA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11" b="2877"/>
          <a:stretch/>
        </p:blipFill>
        <p:spPr bwMode="auto">
          <a:xfrm>
            <a:off x="2195758" y="5342206"/>
            <a:ext cx="6361859" cy="150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B972AA24-0113-4284-B23B-BA41B3BB19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26031573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ns-3 Wi-Fi PHY : new model (3)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3AEC8CB-F644-F74F-AAAC-4BA1A793FF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3305" y="1354069"/>
            <a:ext cx="8637095" cy="4455888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Rework PHY threshold</a:t>
            </a:r>
            <a:r>
              <a:rPr lang="en-US" sz="2000" b="1" dirty="0">
                <a:solidFill>
                  <a:schemeClr val="tx1"/>
                </a:solidFill>
              </a:rPr>
              <a:t>: </a:t>
            </a:r>
            <a:r>
              <a:rPr lang="en-US" sz="2000" dirty="0">
                <a:solidFill>
                  <a:schemeClr val="tx1"/>
                </a:solidFill>
              </a:rPr>
              <a:t>ns-3 </a:t>
            </a:r>
            <a:r>
              <a:rPr lang="en-US" sz="2000" dirty="0" err="1">
                <a:solidFill>
                  <a:schemeClr val="tx1"/>
                </a:solidFill>
              </a:rPr>
              <a:t>WiFi</a:t>
            </a:r>
            <a:r>
              <a:rPr lang="en-US" sz="2000" dirty="0">
                <a:solidFill>
                  <a:schemeClr val="tx1"/>
                </a:solidFill>
              </a:rPr>
              <a:t> stack only had a CCA-ED mechanism whose threshold was set to an extremely high sensitivity value.</a:t>
            </a:r>
          </a:p>
          <a:p>
            <a:pPr lvl="1"/>
            <a:r>
              <a:rPr lang="en-US" sz="1800" u="sng" dirty="0" err="1">
                <a:solidFill>
                  <a:schemeClr val="tx1"/>
                </a:solidFill>
              </a:rPr>
              <a:t>RxSensitivity</a:t>
            </a:r>
            <a:r>
              <a:rPr lang="en-US" sz="1600" dirty="0">
                <a:solidFill>
                  <a:schemeClr val="tx1"/>
                </a:solidFill>
              </a:rPr>
              <a:t>: new threshold to throw away very low signals (&lt; - 101 dBm by default).</a:t>
            </a:r>
          </a:p>
          <a:p>
            <a:pPr lvl="1"/>
            <a:r>
              <a:rPr lang="en-US" sz="1600" u="sng" dirty="0" err="1">
                <a:solidFill>
                  <a:schemeClr val="tx1"/>
                </a:solidFill>
              </a:rPr>
              <a:t>CcaEdThreshold</a:t>
            </a:r>
            <a:r>
              <a:rPr lang="en-US" sz="1600" dirty="0">
                <a:solidFill>
                  <a:schemeClr val="tx1"/>
                </a:solidFill>
              </a:rPr>
              <a:t>: replace CcaMode1Threshold.</a:t>
            </a:r>
          </a:p>
          <a:p>
            <a:pPr marL="457200" lvl="1" indent="0"/>
            <a:endParaRPr lang="en-US" dirty="0">
              <a:solidFill>
                <a:schemeClr val="tx1"/>
              </a:solidFill>
            </a:endParaRPr>
          </a:p>
          <a:p>
            <a:pPr marL="457200" lvl="1" indent="0"/>
            <a:endParaRPr lang="en-US" sz="1600" dirty="0">
              <a:solidFill>
                <a:schemeClr val="tx1"/>
              </a:solidFill>
            </a:endParaRPr>
          </a:p>
          <a:p>
            <a:pPr lvl="1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7465CCA2-9900-604C-851C-8409A4323B22}"/>
              </a:ext>
            </a:extLst>
          </p:cNvPr>
          <p:cNvSpPr/>
          <p:nvPr/>
        </p:nvSpPr>
        <p:spPr>
          <a:xfrm>
            <a:off x="2081260" y="3082943"/>
            <a:ext cx="813816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1"/>
              </a:solidFill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2452FBC-66D0-374E-A2FF-480D90ADA6D5}"/>
              </a:ext>
            </a:extLst>
          </p:cNvPr>
          <p:cNvSpPr txBox="1"/>
          <p:nvPr/>
        </p:nvSpPr>
        <p:spPr>
          <a:xfrm>
            <a:off x="1898380" y="3448703"/>
            <a:ext cx="1182481" cy="3563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-101 dBm</a:t>
            </a:r>
          </a:p>
        </p:txBody>
      </p:sp>
      <p:sp>
        <p:nvSpPr>
          <p:cNvPr id="7" name="Connecteur droit 6">
            <a:extLst>
              <a:ext uri="{FF2B5EF4-FFF2-40B4-BE49-F238E27FC236}">
                <a16:creationId xmlns:a16="http://schemas.microsoft.com/office/drawing/2014/main" id="{31216415-0ABD-C446-A2E6-EEB8C35910C3}"/>
              </a:ext>
            </a:extLst>
          </p:cNvPr>
          <p:cNvSpPr/>
          <p:nvPr/>
        </p:nvSpPr>
        <p:spPr>
          <a:xfrm>
            <a:off x="2355579" y="2991503"/>
            <a:ext cx="0" cy="2743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1"/>
              </a:solidFill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8" name="Connecteur droit 7">
            <a:extLst>
              <a:ext uri="{FF2B5EF4-FFF2-40B4-BE49-F238E27FC236}">
                <a16:creationId xmlns:a16="http://schemas.microsoft.com/office/drawing/2014/main" id="{00FD4D69-5F2C-994D-94E8-127FF6E0D647}"/>
              </a:ext>
            </a:extLst>
          </p:cNvPr>
          <p:cNvSpPr/>
          <p:nvPr/>
        </p:nvSpPr>
        <p:spPr>
          <a:xfrm flipV="1">
            <a:off x="2355579" y="3753983"/>
            <a:ext cx="0" cy="79200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1"/>
              </a:solidFill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9" name="Connecteur droit 8">
            <a:extLst>
              <a:ext uri="{FF2B5EF4-FFF2-40B4-BE49-F238E27FC236}">
                <a16:creationId xmlns:a16="http://schemas.microsoft.com/office/drawing/2014/main" id="{79FF6149-A780-EF4F-A62B-0F11B4B3B986}"/>
              </a:ext>
            </a:extLst>
          </p:cNvPr>
          <p:cNvSpPr/>
          <p:nvPr/>
        </p:nvSpPr>
        <p:spPr>
          <a:xfrm flipV="1">
            <a:off x="4001500" y="3753983"/>
            <a:ext cx="0" cy="79200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1"/>
              </a:solidFill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B8CA5E3-B9CD-4A43-A317-309C5DD75DC9}"/>
              </a:ext>
            </a:extLst>
          </p:cNvPr>
          <p:cNvSpPr txBox="1"/>
          <p:nvPr/>
        </p:nvSpPr>
        <p:spPr>
          <a:xfrm>
            <a:off x="3269980" y="3357262"/>
            <a:ext cx="1824002" cy="3563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approx -90 dBm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BD6AFC4-45B5-6C46-976E-CB4346E81C2E}"/>
              </a:ext>
            </a:extLst>
          </p:cNvPr>
          <p:cNvSpPr txBox="1"/>
          <p:nvPr/>
        </p:nvSpPr>
        <p:spPr>
          <a:xfrm>
            <a:off x="5666501" y="3417743"/>
            <a:ext cx="1054113" cy="3563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-82 dBm</a:t>
            </a:r>
          </a:p>
        </p:txBody>
      </p:sp>
      <p:sp>
        <p:nvSpPr>
          <p:cNvPr id="12" name="Connecteur droit 11">
            <a:extLst>
              <a:ext uri="{FF2B5EF4-FFF2-40B4-BE49-F238E27FC236}">
                <a16:creationId xmlns:a16="http://schemas.microsoft.com/office/drawing/2014/main" id="{B2752D55-6D7A-3842-A2FE-CD2A0DA9CAFA}"/>
              </a:ext>
            </a:extLst>
          </p:cNvPr>
          <p:cNvSpPr/>
          <p:nvPr/>
        </p:nvSpPr>
        <p:spPr>
          <a:xfrm>
            <a:off x="6123700" y="2960543"/>
            <a:ext cx="0" cy="2743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1"/>
              </a:solidFill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873B6E3-B696-BE41-81AC-93167D24578B}"/>
              </a:ext>
            </a:extLst>
          </p:cNvPr>
          <p:cNvSpPr txBox="1"/>
          <p:nvPr/>
        </p:nvSpPr>
        <p:spPr>
          <a:xfrm>
            <a:off x="3270340" y="3357262"/>
            <a:ext cx="1824002" cy="3563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approx -90 dBm</a:t>
            </a:r>
          </a:p>
        </p:txBody>
      </p:sp>
      <p:sp>
        <p:nvSpPr>
          <p:cNvPr id="14" name="Connecteur droit 13">
            <a:extLst>
              <a:ext uri="{FF2B5EF4-FFF2-40B4-BE49-F238E27FC236}">
                <a16:creationId xmlns:a16="http://schemas.microsoft.com/office/drawing/2014/main" id="{199DAD9D-843C-E54A-8C24-E11F235B3CB0}"/>
              </a:ext>
            </a:extLst>
          </p:cNvPr>
          <p:cNvSpPr/>
          <p:nvPr/>
        </p:nvSpPr>
        <p:spPr>
          <a:xfrm flipV="1">
            <a:off x="6144350" y="3753983"/>
            <a:ext cx="0" cy="792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1"/>
              </a:solidFill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FF658E7-2409-DF41-BAD5-75E0E5C7C6FC}"/>
              </a:ext>
            </a:extLst>
          </p:cNvPr>
          <p:cNvSpPr txBox="1"/>
          <p:nvPr/>
        </p:nvSpPr>
        <p:spPr>
          <a:xfrm>
            <a:off x="9030701" y="3417743"/>
            <a:ext cx="1054113" cy="3563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-62 dBm</a:t>
            </a:r>
          </a:p>
        </p:txBody>
      </p:sp>
      <p:sp>
        <p:nvSpPr>
          <p:cNvPr id="16" name="Connecteur droit 15">
            <a:extLst>
              <a:ext uri="{FF2B5EF4-FFF2-40B4-BE49-F238E27FC236}">
                <a16:creationId xmlns:a16="http://schemas.microsoft.com/office/drawing/2014/main" id="{0E155A3C-1F5C-9943-A4D6-1B6A21E0B0FF}"/>
              </a:ext>
            </a:extLst>
          </p:cNvPr>
          <p:cNvSpPr/>
          <p:nvPr/>
        </p:nvSpPr>
        <p:spPr>
          <a:xfrm>
            <a:off x="9487900" y="2960543"/>
            <a:ext cx="0" cy="2743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1"/>
              </a:solidFill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50D23A8-E80D-344C-BF6A-9EE4E71A11D5}"/>
              </a:ext>
            </a:extLst>
          </p:cNvPr>
          <p:cNvSpPr txBox="1"/>
          <p:nvPr/>
        </p:nvSpPr>
        <p:spPr>
          <a:xfrm>
            <a:off x="5666501" y="3417743"/>
            <a:ext cx="1054113" cy="3563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-82 dBm</a:t>
            </a:r>
          </a:p>
        </p:txBody>
      </p:sp>
      <p:sp>
        <p:nvSpPr>
          <p:cNvPr id="18" name="Connecteur droit 17">
            <a:extLst>
              <a:ext uri="{FF2B5EF4-FFF2-40B4-BE49-F238E27FC236}">
                <a16:creationId xmlns:a16="http://schemas.microsoft.com/office/drawing/2014/main" id="{5A7F6945-58D2-4042-9126-3A30CAFF20E8}"/>
              </a:ext>
            </a:extLst>
          </p:cNvPr>
          <p:cNvSpPr/>
          <p:nvPr/>
        </p:nvSpPr>
        <p:spPr>
          <a:xfrm>
            <a:off x="6123700" y="2960543"/>
            <a:ext cx="0" cy="2743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1"/>
              </a:solidFill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19" name="Connecteur droit 18">
            <a:extLst>
              <a:ext uri="{FF2B5EF4-FFF2-40B4-BE49-F238E27FC236}">
                <a16:creationId xmlns:a16="http://schemas.microsoft.com/office/drawing/2014/main" id="{727D7790-FA7A-6945-B994-443ECA2B38CE}"/>
              </a:ext>
            </a:extLst>
          </p:cNvPr>
          <p:cNvSpPr/>
          <p:nvPr/>
        </p:nvSpPr>
        <p:spPr>
          <a:xfrm flipV="1">
            <a:off x="9319780" y="3723023"/>
            <a:ext cx="0" cy="79200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1"/>
              </a:solidFill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F629D08-CE5E-E740-87ED-EE51FEB720A4}"/>
              </a:ext>
            </a:extLst>
          </p:cNvPr>
          <p:cNvSpPr txBox="1"/>
          <p:nvPr/>
        </p:nvSpPr>
        <p:spPr>
          <a:xfrm>
            <a:off x="1732499" y="4656865"/>
            <a:ext cx="1931833" cy="1153093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‘</a:t>
            </a:r>
            <a:r>
              <a:rPr lang="en-US" sz="1200" b="1" dirty="0" err="1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RxSensitivity</a:t>
            </a: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’ attribute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default; below this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value, received packet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is discarded at start of receive.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tx1"/>
              </a:solidFill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621E2BF-1176-694D-B421-ADF3D0FAC180}"/>
              </a:ext>
            </a:extLst>
          </p:cNvPr>
          <p:cNvSpPr txBox="1"/>
          <p:nvPr/>
        </p:nvSpPr>
        <p:spPr>
          <a:xfrm>
            <a:off x="3480263" y="4656864"/>
            <a:ext cx="2508600" cy="976058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No attribute here; the </a:t>
            </a:r>
            <a:r>
              <a:rPr lang="en-US" sz="1200" dirty="0" err="1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PreambleDetection</a:t>
            </a:r>
            <a:endParaRPr lang="en-US" sz="1200" dirty="0">
              <a:solidFill>
                <a:schemeClr val="tx1"/>
              </a:solidFill>
              <a:latin typeface="Liberation Sans" pitchFamily="18"/>
              <a:ea typeface="WenQuanYi Micro Hei" pitchFamily="2"/>
              <a:cs typeface="Lohit Devanagari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model will make decisions at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time 4us as to whether to receive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or stay at IDLE.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BF6F785-D9C0-ED4B-926C-A8B639EC3F03}"/>
              </a:ext>
            </a:extLst>
          </p:cNvPr>
          <p:cNvSpPr txBox="1"/>
          <p:nvPr/>
        </p:nvSpPr>
        <p:spPr>
          <a:xfrm>
            <a:off x="5848519" y="4627478"/>
            <a:ext cx="2448853" cy="1153093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82 dBm is 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standard-compliant value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but we do not implement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anything specific for this because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PreambleDetection</a:t>
            </a: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 block takes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care of this.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628658A-BAB2-D043-908F-635F084C6B69}"/>
              </a:ext>
            </a:extLst>
          </p:cNvPr>
          <p:cNvSpPr txBox="1"/>
          <p:nvPr/>
        </p:nvSpPr>
        <p:spPr>
          <a:xfrm>
            <a:off x="8313395" y="4626991"/>
            <a:ext cx="2066120" cy="1153093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‘</a:t>
            </a:r>
            <a:r>
              <a:rPr lang="en-US" sz="1200" b="1" dirty="0" err="1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CcaEdThreshold</a:t>
            </a: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’ attribute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default; </a:t>
            </a:r>
            <a:b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</a:b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all signals above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this value will either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cause RX or CCA_BUSY.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tx1"/>
              </a:solidFill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24" name="Footer Placeholder 7">
            <a:extLst>
              <a:ext uri="{FF2B5EF4-FFF2-40B4-BE49-F238E27FC236}">
                <a16:creationId xmlns:a16="http://schemas.microsoft.com/office/drawing/2014/main" id="{F21D6862-A9B2-411D-AFD2-6477DF45217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37943709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ge3image3816992">
            <a:extLst>
              <a:ext uri="{FF2B5EF4-FFF2-40B4-BE49-F238E27FC236}">
                <a16:creationId xmlns:a16="http://schemas.microsoft.com/office/drawing/2014/main" id="{3FA6F339-B5EB-5247-B945-02DC18534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" b="2766"/>
          <a:stretch/>
        </p:blipFill>
        <p:spPr bwMode="auto">
          <a:xfrm>
            <a:off x="5315935" y="1524000"/>
            <a:ext cx="5428265" cy="468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88638" y="549015"/>
            <a:ext cx="10912883" cy="561650"/>
          </a:xfrm>
        </p:spPr>
        <p:txBody>
          <a:bodyPr/>
          <a:lstStyle/>
          <a:p>
            <a:r>
              <a:rPr lang="en-US" dirty="0"/>
              <a:t>                           ns-3 Wi-Fi PHY : new model (4)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310D78-0C94-5A4B-8DAD-112179FEE2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7895" y="1110665"/>
            <a:ext cx="8196210" cy="4455888"/>
          </a:xfrm>
        </p:spPr>
        <p:txBody>
          <a:bodyPr/>
          <a:lstStyle/>
          <a:p>
            <a:r>
              <a:rPr lang="fr-FR" dirty="0" err="1">
                <a:solidFill>
                  <a:srgbClr val="FF0000"/>
                </a:solidFill>
                <a:latin typeface="+mn-lt"/>
              </a:rPr>
              <a:t>Current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 ns-3 CCA vs. new ns-3 CCA</a:t>
            </a:r>
          </a:p>
        </p:txBody>
      </p:sp>
      <p:pic>
        <p:nvPicPr>
          <p:cNvPr id="1025" name="Picture 1" descr="page2image3862464">
            <a:extLst>
              <a:ext uri="{FF2B5EF4-FFF2-40B4-BE49-F238E27FC236}">
                <a16:creationId xmlns:a16="http://schemas.microsoft.com/office/drawing/2014/main" id="{47BD7E0D-41F3-044B-9E4D-661C4EB26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91" y="1524000"/>
            <a:ext cx="3723649" cy="497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F48FE6AC-4E00-4E21-A06A-F0B2CE8535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31444076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OBSS_PD SR algorithm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310D78-0C94-5A4B-8DAD-112179FEE2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err="1"/>
              <a:t>ConstantObssPdAlgorithm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resets the PHY if OBSS frame is below the constant threshold (attribute) and impose Tx power restrictions.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PHY fires trace source right before payload reception stage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=&gt; OBSS_PD algorithm registered to the trace source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Once a HE preamble has been received, algorithm checks whether this is an OBSS frame by comparing its BSS color with the BSS color of the received preamble.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If this is an OBSS frame, it compares the received RSSI with its configured OBSS_PD level value.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Resets PHY to IDLE state if RSSI is lower than that constant OBSS_PD level value, and is informed about a TX power restrictions to be applied.</a:t>
            </a:r>
          </a:p>
          <a:p>
            <a:endParaRPr lang="en-US" dirty="0"/>
          </a:p>
          <a:p>
            <a:endParaRPr lang="fr-FR" dirty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F1EBD90E-0930-4538-B806-730991A95B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32039701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Simulation results (1)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310D78-0C94-5A4B-8DAD-112179FEE2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7894" y="1295400"/>
            <a:ext cx="9203505" cy="4455888"/>
          </a:xfrm>
        </p:spPr>
        <p:txBody>
          <a:bodyPr/>
          <a:lstStyle/>
          <a:p>
            <a:r>
              <a:rPr lang="en-US" dirty="0">
                <a:latin typeface="+mn-lt"/>
              </a:rPr>
              <a:t>Parametric studies:</a:t>
            </a:r>
          </a:p>
          <a:p>
            <a:pPr lvl="1"/>
            <a:r>
              <a:rPr lang="en-US" dirty="0">
                <a:latin typeface="+mn-lt"/>
                <a:cs typeface="Arial" panose="020B0604020202020204" pitchFamily="34" charset="0"/>
              </a:rPr>
              <a:t>All nodes operate as 802.11ac (baseline) or 802.11ax (OBSS_PD SR performance evaluation)</a:t>
            </a:r>
          </a:p>
          <a:p>
            <a:pPr lvl="1"/>
            <a:r>
              <a:rPr lang="en-US" dirty="0">
                <a:latin typeface="+mn-lt"/>
                <a:cs typeface="Arial" panose="020B0604020202020204" pitchFamily="34" charset="0"/>
              </a:rPr>
              <a:t>BSS “of interest” centrally located (red)</a:t>
            </a:r>
          </a:p>
          <a:p>
            <a:pPr lvl="1"/>
            <a:r>
              <a:rPr lang="en-US" dirty="0">
                <a:latin typeface="+mn-lt"/>
                <a:cs typeface="Arial" panose="020B0604020202020204" pitchFamily="34" charset="0"/>
              </a:rPr>
              <a:t>Surrounded by 6 other BSSs in hexagonal pattern, for reuse factor </a:t>
            </a:r>
            <a:r>
              <a:rPr lang="en-US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N=7</a:t>
            </a:r>
            <a:r>
              <a:rPr lang="en-US" dirty="0"/>
              <a:t>.</a:t>
            </a:r>
          </a:p>
          <a:p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EE50AE-1AA1-EA4A-95A2-AD466A9BC2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94" b="11585"/>
          <a:stretch/>
        </p:blipFill>
        <p:spPr>
          <a:xfrm>
            <a:off x="4343400" y="3113165"/>
            <a:ext cx="5444700" cy="3365009"/>
          </a:xfrm>
          <a:prstGeom prst="rect">
            <a:avLst/>
          </a:prstGeom>
        </p:spPr>
      </p:pic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402AC363-CD7A-434F-99CB-086DBEDF408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24850628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Simulation (2)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310D78-0C94-5A4B-8DAD-112179FEE2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0200" y="1296925"/>
            <a:ext cx="9372600" cy="4455888"/>
          </a:xfrm>
        </p:spPr>
        <p:txBody>
          <a:bodyPr/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Use to run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parametric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simulations (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: 11ax OBSS_PD SR):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Launch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 run-spatial-reuse-study2.sh - </a:t>
            </a: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generates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 a script file ”./study2.sh”.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Launch study2.sh script – </a:t>
            </a: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 runs the </a:t>
            </a: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 simulations (</a:t>
            </a: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 are run in </a:t>
            </a: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parallel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 to use multiple </a:t>
            </a: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cores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 make-data-files-study2.sh - </a:t>
            </a: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creates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 data files for </a:t>
            </a: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plotting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 the set of all simulation </a:t>
            </a: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plot-study2.sh and plot-study2-ecdf.sh - </a:t>
            </a: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generates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 plots of </a:t>
            </a: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B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457200"/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scripts are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previously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described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scenarios, but modification of run-spatial-reuse-study2.sh and plot-study2.sh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tuning of </a:t>
            </a:r>
          </a:p>
          <a:p>
            <a:pPr marL="914400" lvl="1" indent="-457200"/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offered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914400" lvl="1" indent="-457200"/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of stations per BSS;</a:t>
            </a:r>
          </a:p>
          <a:p>
            <a:pPr marL="914400" lvl="1" indent="-457200"/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OBSS_PD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(per BSS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possible);</a:t>
            </a:r>
          </a:p>
          <a:p>
            <a:pPr marL="914400" lvl="1" indent="-457200"/>
            <a:r>
              <a:rPr lang="fr-BE" sz="1600" dirty="0"/>
              <a:t>Inter-BSS distance</a:t>
            </a:r>
          </a:p>
          <a:p>
            <a:pPr marL="914400" lvl="1" indent="-457200"/>
            <a:r>
              <a:rPr lang="fr-BE" sz="1600" dirty="0"/>
              <a:t>…</a:t>
            </a:r>
            <a:r>
              <a:rPr lang="fr-BE" dirty="0"/>
              <a:t/>
            </a:r>
            <a:br>
              <a:rPr lang="fr-BE" dirty="0"/>
            </a:br>
            <a:endParaRPr lang="fr-BE" dirty="0"/>
          </a:p>
          <a:p>
            <a:pPr marL="914400" lvl="1" indent="-457200">
              <a:buFont typeface="+mj-lt"/>
              <a:buAutoNum type="arabicPeriod"/>
            </a:pPr>
            <a:endParaRPr lang="fr-BE" dirty="0"/>
          </a:p>
          <a:p>
            <a:pPr marL="914400" lvl="1" indent="-457200">
              <a:buFont typeface="+mj-lt"/>
              <a:buAutoNum type="arabicPeriod"/>
            </a:pPr>
            <a:endParaRPr lang="fr-BE" dirty="0"/>
          </a:p>
          <a:p>
            <a:pPr marL="914400" lvl="1" indent="-457200">
              <a:buFont typeface="+mj-lt"/>
              <a:buAutoNum type="arabicPeriod"/>
            </a:pPr>
            <a:endParaRPr lang="fr-BE" dirty="0"/>
          </a:p>
          <a:p>
            <a:pPr marL="914400" lvl="1" indent="-457200">
              <a:buFont typeface="+mj-lt"/>
              <a:buAutoNum type="arabicPeriod"/>
            </a:pPr>
            <a:endParaRPr lang="fr-FR" dirty="0"/>
          </a:p>
          <a:p>
            <a:pPr marL="914400" lvl="1" indent="-457200"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726871CC-39B7-46F3-AE57-56BC830C6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1501920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765517"/>
            <a:ext cx="8534400" cy="1219200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ns-3 consortium  www.nsnam.org/consortium</a:t>
            </a:r>
            <a:endParaRPr lang="en-US" alt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ce réservé du contenu 3" descr="consortium.png">
            <a:extLst>
              <a:ext uri="{FF2B5EF4-FFF2-40B4-BE49-F238E27FC236}">
                <a16:creationId xmlns:a16="http://schemas.microsoft.com/office/drawing/2014/main" id="{AC377747-D8F5-46B5-8378-FE2148066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8618" y="2209801"/>
            <a:ext cx="4876800" cy="4114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52105B-A3BC-48CB-BCC9-196186BAF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209801"/>
            <a:ext cx="3657600" cy="994117"/>
          </a:xfrm>
          <a:prstGeom prst="rect">
            <a:avLst/>
          </a:prstGeom>
          <a:noFill/>
          <a:ln w="44450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Meeting 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2AE05FA5-7770-4D06-BF1B-1DEDEFFBB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0" y="3462997"/>
            <a:ext cx="4876800" cy="1524000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Workshop on ns-3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endParaRPr lang="en-US" sz="2800" dirty="0"/>
          </a:p>
          <a:p>
            <a:r>
              <a:rPr lang="en-US" sz="2800" u="sng" dirty="0">
                <a:solidFill>
                  <a:srgbClr val="002060"/>
                </a:solidFill>
              </a:rPr>
              <a:t>ns-3 Training   </a:t>
            </a:r>
          </a:p>
          <a:p>
            <a:r>
              <a:rPr lang="en-US" sz="2800" dirty="0">
                <a:solidFill>
                  <a:srgbClr val="002060"/>
                </a:solidFill>
              </a:rPr>
              <a:t>(Jun 18-21, Florence Italy)</a:t>
            </a:r>
            <a:r>
              <a:rPr lang="en-US" sz="2800" u="sng" dirty="0">
                <a:solidFill>
                  <a:srgbClr val="002060"/>
                </a:solidFill>
              </a:rPr>
              <a:t> 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9EB3FB-F496-48C0-8F38-89324D8B5BEE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04800"/>
            <a:ext cx="2499764" cy="273050"/>
          </a:xfrm>
        </p:spPr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2AEF0-B7E0-41B2-B759-64B79541363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46839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0E4E5-70FF-46F6-964C-7E7D2BEAF84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46839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22376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Simulation (3)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D6977AB-E2CD-DD41-A984-ED86393A4B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  <a:cs typeface="Arial" panose="020B0604020202020204" pitchFamily="34" charset="0"/>
              </a:rPr>
              <a:t>802.11ac (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study</a:t>
            </a:r>
            <a:r>
              <a:rPr lang="fr-FR" dirty="0">
                <a:latin typeface="+mn-lt"/>
                <a:cs typeface="Arial" panose="020B0604020202020204" pitchFamily="34" charset="0"/>
              </a:rPr>
              <a:t> 1):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average</a:t>
            </a:r>
            <a:r>
              <a:rPr lang="fr-FR" dirty="0">
                <a:latin typeface="+mn-lt"/>
                <a:cs typeface="Arial" panose="020B0604020202020204" pitchFamily="34" charset="0"/>
              </a:rPr>
              <a:t>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throughtput</a:t>
            </a:r>
            <a:r>
              <a:rPr lang="fr-FR" dirty="0">
                <a:latin typeface="+mn-lt"/>
                <a:cs typeface="Arial" panose="020B0604020202020204" pitchFamily="34" charset="0"/>
              </a:rPr>
              <a:t> per BSS versus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offered</a:t>
            </a:r>
            <a:r>
              <a:rPr lang="fr-FR" dirty="0">
                <a:latin typeface="+mn-lt"/>
                <a:cs typeface="Arial" panose="020B0604020202020204" pitchFamily="34" charset="0"/>
              </a:rPr>
              <a:t>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load</a:t>
            </a:r>
            <a:r>
              <a:rPr lang="fr-FR" dirty="0">
                <a:latin typeface="+mn-lt"/>
                <a:cs typeface="Arial" panose="020B0604020202020204" pitchFamily="34" charset="0"/>
              </a:rPr>
              <a:t>, for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various</a:t>
            </a:r>
            <a:r>
              <a:rPr lang="fr-FR" dirty="0">
                <a:latin typeface="+mn-lt"/>
                <a:cs typeface="Arial" panose="020B0604020202020204" pitchFamily="34" charset="0"/>
              </a:rPr>
              <a:t>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number</a:t>
            </a:r>
            <a:r>
              <a:rPr lang="fr-FR" dirty="0">
                <a:latin typeface="+mn-lt"/>
                <a:cs typeface="Arial" panose="020B0604020202020204" pitchFamily="34" charset="0"/>
              </a:rPr>
              <a:t> of stations in BSS</a:t>
            </a:r>
            <a:r>
              <a:rPr lang="fr-FR" dirty="0">
                <a:latin typeface="+mn-lt"/>
              </a:rPr>
              <a:t>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BF008C6-5912-D146-818A-3A018AD66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348" y="2145006"/>
            <a:ext cx="5235052" cy="4495751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4C4FC6C3-AE4C-421D-8028-8B2CFE62A5F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11031769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Simulation (4)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310D78-0C94-5A4B-8DAD-112179FEE2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1201056"/>
            <a:ext cx="8697400" cy="4455888"/>
          </a:xfrm>
        </p:spPr>
        <p:txBody>
          <a:bodyPr/>
          <a:lstStyle/>
          <a:p>
            <a:r>
              <a:rPr lang="fr-FR" sz="2200" dirty="0">
                <a:latin typeface="+mn-lt"/>
                <a:cs typeface="Arial" panose="020B0604020202020204" pitchFamily="34" charset="0"/>
              </a:rPr>
              <a:t>802.11ax </a:t>
            </a:r>
            <a:r>
              <a:rPr lang="fr-FR" sz="2200" dirty="0" err="1">
                <a:latin typeface="+mn-lt"/>
                <a:cs typeface="Arial" panose="020B0604020202020204" pitchFamily="34" charset="0"/>
              </a:rPr>
              <a:t>with</a:t>
            </a:r>
            <a:r>
              <a:rPr lang="fr-FR" sz="2200" dirty="0">
                <a:latin typeface="+mn-lt"/>
                <a:cs typeface="Arial" panose="020B0604020202020204" pitchFamily="34" charset="0"/>
              </a:rPr>
              <a:t> OBSS_PD SR (</a:t>
            </a:r>
            <a:r>
              <a:rPr lang="fr-FR" sz="2200" dirty="0" err="1">
                <a:latin typeface="+mn-lt"/>
                <a:cs typeface="Arial" panose="020B0604020202020204" pitchFamily="34" charset="0"/>
              </a:rPr>
              <a:t>study</a:t>
            </a:r>
            <a:r>
              <a:rPr lang="fr-FR" sz="2200" dirty="0">
                <a:latin typeface="+mn-lt"/>
                <a:cs typeface="Arial" panose="020B0604020202020204" pitchFamily="34" charset="0"/>
              </a:rPr>
              <a:t> 2): </a:t>
            </a:r>
            <a:r>
              <a:rPr lang="fr-FR" sz="2200" dirty="0" err="1">
                <a:latin typeface="+mn-lt"/>
                <a:cs typeface="Arial" panose="020B0604020202020204" pitchFamily="34" charset="0"/>
              </a:rPr>
              <a:t>average</a:t>
            </a:r>
            <a:r>
              <a:rPr lang="fr-FR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+mn-lt"/>
                <a:cs typeface="Arial" panose="020B0604020202020204" pitchFamily="34" charset="0"/>
              </a:rPr>
              <a:t>throughtput</a:t>
            </a:r>
            <a:r>
              <a:rPr lang="fr-FR" sz="2200" dirty="0">
                <a:latin typeface="+mn-lt"/>
                <a:cs typeface="Arial" panose="020B0604020202020204" pitchFamily="34" charset="0"/>
              </a:rPr>
              <a:t> per BSS versus </a:t>
            </a:r>
            <a:r>
              <a:rPr lang="fr-FR" sz="2200" dirty="0" err="1">
                <a:latin typeface="+mn-lt"/>
                <a:cs typeface="Arial" panose="020B0604020202020204" pitchFamily="34" charset="0"/>
              </a:rPr>
              <a:t>offered</a:t>
            </a:r>
            <a:r>
              <a:rPr lang="fr-FR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+mn-lt"/>
                <a:cs typeface="Arial" panose="020B0604020202020204" pitchFamily="34" charset="0"/>
              </a:rPr>
              <a:t>load</a:t>
            </a:r>
            <a:r>
              <a:rPr lang="fr-FR" sz="2200" dirty="0">
                <a:latin typeface="+mn-lt"/>
                <a:cs typeface="Arial" panose="020B0604020202020204" pitchFamily="34" charset="0"/>
              </a:rPr>
              <a:t>, for </a:t>
            </a:r>
            <a:r>
              <a:rPr lang="fr-FR" sz="2200" dirty="0" err="1">
                <a:latin typeface="+mn-lt"/>
                <a:cs typeface="Arial" panose="020B0604020202020204" pitchFamily="34" charset="0"/>
              </a:rPr>
              <a:t>various</a:t>
            </a:r>
            <a:r>
              <a:rPr lang="fr-FR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+mn-lt"/>
                <a:cs typeface="Arial" panose="020B0604020202020204" pitchFamily="34" charset="0"/>
              </a:rPr>
              <a:t>number</a:t>
            </a:r>
            <a:r>
              <a:rPr lang="fr-FR" sz="2200" dirty="0">
                <a:latin typeface="+mn-lt"/>
                <a:cs typeface="Arial" panose="020B0604020202020204" pitchFamily="34" charset="0"/>
              </a:rPr>
              <a:t> of stations in BSS.</a:t>
            </a:r>
          </a:p>
          <a:p>
            <a:r>
              <a:rPr lang="fr-FR" sz="2200" dirty="0">
                <a:latin typeface="+mn-lt"/>
                <a:cs typeface="Arial" panose="020B0604020202020204" pitchFamily="34" charset="0"/>
              </a:rPr>
              <a:t>OBSS_PD SR </a:t>
            </a:r>
            <a:r>
              <a:rPr lang="fr-FR" sz="2200" dirty="0" err="1">
                <a:latin typeface="+mn-lt"/>
                <a:cs typeface="Arial" panose="020B0604020202020204" pitchFamily="34" charset="0"/>
              </a:rPr>
              <a:t>enabled</a:t>
            </a:r>
            <a:r>
              <a:rPr lang="fr-FR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+mn-lt"/>
                <a:cs typeface="Arial" panose="020B0604020202020204" pitchFamily="34" charset="0"/>
              </a:rPr>
              <a:t>with</a:t>
            </a:r>
            <a:r>
              <a:rPr lang="fr-FR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+mn-lt"/>
                <a:cs typeface="Arial" panose="020B0604020202020204" pitchFamily="34" charset="0"/>
              </a:rPr>
              <a:t>threshold</a:t>
            </a:r>
            <a:r>
              <a:rPr lang="fr-FR" sz="2200" dirty="0">
                <a:latin typeface="+mn-lt"/>
                <a:cs typeface="Arial" panose="020B0604020202020204" pitchFamily="34" charset="0"/>
              </a:rPr>
              <a:t> set to -82 dBm.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59BC8C-7C94-EC46-8DD6-769606815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576619"/>
            <a:ext cx="4876800" cy="3888244"/>
          </a:xfrm>
          <a:prstGeom prst="rect">
            <a:avLst/>
          </a:prstGeom>
        </p:spPr>
      </p:pic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69D04860-A89E-462C-9D65-8CD49F4C17F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8519346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310D78-0C94-5A4B-8DAD-112179FEE2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81201" y="1354069"/>
            <a:ext cx="8839199" cy="4589531"/>
          </a:xfrm>
        </p:spPr>
        <p:txBody>
          <a:bodyPr/>
          <a:lstStyle/>
          <a:p>
            <a:r>
              <a:rPr lang="fr-FR" dirty="0" err="1">
                <a:latin typeface="+mn-lt"/>
                <a:cs typeface="Arial" panose="020B0604020202020204" pitchFamily="34" charset="0"/>
              </a:rPr>
              <a:t>Repository</a:t>
            </a:r>
            <a:r>
              <a:rPr lang="fr-FR" dirty="0">
                <a:latin typeface="+mn-lt"/>
                <a:cs typeface="Arial" panose="020B0604020202020204" pitchFamily="34" charset="0"/>
              </a:rPr>
              <a:t>: https://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bitbucket.org</a:t>
            </a:r>
            <a:r>
              <a:rPr lang="fr-FR" dirty="0">
                <a:latin typeface="+mn-lt"/>
                <a:cs typeface="Arial" panose="020B0604020202020204" pitchFamily="34" charset="0"/>
              </a:rPr>
              <a:t>/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tomhend</a:t>
            </a:r>
            <a:r>
              <a:rPr lang="fr-FR" dirty="0">
                <a:latin typeface="+mn-lt"/>
                <a:cs typeface="Arial" panose="020B0604020202020204" pitchFamily="34" charset="0"/>
              </a:rPr>
              <a:t>/ns-3-dev-11ax</a:t>
            </a:r>
          </a:p>
          <a:p>
            <a:r>
              <a:rPr lang="fr-FR" dirty="0">
                <a:latin typeface="+mn-lt"/>
                <a:cs typeface="Arial" panose="020B0604020202020204" pitchFamily="34" charset="0"/>
              </a:rPr>
              <a:t>Most of the code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already</a:t>
            </a:r>
            <a:r>
              <a:rPr lang="fr-FR" dirty="0">
                <a:latin typeface="+mn-lt"/>
                <a:cs typeface="Arial" panose="020B0604020202020204" pitchFamily="34" charset="0"/>
              </a:rPr>
              <a:t>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merged</a:t>
            </a:r>
            <a:r>
              <a:rPr lang="fr-FR" dirty="0">
                <a:latin typeface="+mn-lt"/>
                <a:cs typeface="Arial" panose="020B0604020202020204" pitchFamily="34" charset="0"/>
              </a:rPr>
              <a:t> to ns-3-dev (OBSS_PD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still</a:t>
            </a:r>
            <a:r>
              <a:rPr lang="fr-FR" dirty="0">
                <a:latin typeface="+mn-lt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be</a:t>
            </a:r>
            <a:r>
              <a:rPr lang="fr-FR" dirty="0">
                <a:latin typeface="+mn-lt"/>
                <a:cs typeface="Arial" panose="020B0604020202020204" pitchFamily="34" charset="0"/>
              </a:rPr>
              <a:t>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done</a:t>
            </a:r>
            <a:r>
              <a:rPr lang="fr-FR" dirty="0">
                <a:latin typeface="+mn-lt"/>
                <a:cs typeface="Arial" panose="020B0604020202020204" pitchFamily="34" charset="0"/>
              </a:rPr>
              <a:t>).</a:t>
            </a:r>
          </a:p>
          <a:p>
            <a:r>
              <a:rPr lang="fr-FR" dirty="0">
                <a:latin typeface="+mn-lt"/>
                <a:cs typeface="Arial" panose="020B0604020202020204" pitchFamily="34" charset="0"/>
              </a:rPr>
              <a:t>11ac/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ax</a:t>
            </a:r>
            <a:r>
              <a:rPr lang="fr-FR" dirty="0">
                <a:latin typeface="+mn-lt"/>
                <a:cs typeface="Arial" panose="020B0604020202020204" pitchFamily="34" charset="0"/>
              </a:rPr>
              <a:t>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highly</a:t>
            </a:r>
            <a:r>
              <a:rPr lang="fr-FR" dirty="0">
                <a:latin typeface="+mn-lt"/>
                <a:cs typeface="Arial" panose="020B0604020202020204" pitchFamily="34" charset="0"/>
              </a:rPr>
              <a:t>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tested</a:t>
            </a:r>
            <a:r>
              <a:rPr lang="fr-FR" dirty="0">
                <a:latin typeface="+mn-lt"/>
                <a:cs typeface="Arial" panose="020B0604020202020204" pitchFamily="34" charset="0"/>
              </a:rPr>
              <a:t> and in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very</a:t>
            </a:r>
            <a:r>
              <a:rPr lang="fr-FR" dirty="0">
                <a:latin typeface="+mn-lt"/>
                <a:cs typeface="Arial" panose="020B0604020202020204" pitchFamily="34" charset="0"/>
              </a:rPr>
              <a:t> dense scenarios =&gt;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make</a:t>
            </a:r>
            <a:r>
              <a:rPr lang="fr-FR" dirty="0">
                <a:latin typeface="+mn-lt"/>
                <a:cs typeface="Arial" panose="020B0604020202020204" pitchFamily="34" charset="0"/>
              </a:rPr>
              <a:t> sure to have a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valid</a:t>
            </a:r>
            <a:r>
              <a:rPr lang="fr-FR" dirty="0">
                <a:latin typeface="+mn-lt"/>
                <a:cs typeface="Arial" panose="020B0604020202020204" pitchFamily="34" charset="0"/>
              </a:rPr>
              <a:t>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baseline</a:t>
            </a:r>
            <a:r>
              <a:rPr lang="fr-FR" dirty="0">
                <a:latin typeface="+mn-lt"/>
                <a:cs typeface="Arial" panose="020B0604020202020204" pitchFamily="34" charset="0"/>
              </a:rPr>
              <a:t>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after</a:t>
            </a:r>
            <a:r>
              <a:rPr lang="fr-FR" dirty="0">
                <a:latin typeface="+mn-lt"/>
                <a:cs typeface="Arial" panose="020B0604020202020204" pitchFamily="34" charset="0"/>
              </a:rPr>
              <a:t>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having</a:t>
            </a:r>
            <a:r>
              <a:rPr lang="fr-FR" dirty="0">
                <a:latin typeface="+mn-lt"/>
                <a:cs typeface="Arial" panose="020B0604020202020204" pitchFamily="34" charset="0"/>
              </a:rPr>
              <a:t>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solved</a:t>
            </a:r>
            <a:r>
              <a:rPr lang="fr-FR" dirty="0">
                <a:latin typeface="+mn-lt"/>
                <a:cs typeface="Arial" panose="020B0604020202020204" pitchFamily="34" charset="0"/>
              </a:rPr>
              <a:t> all bugs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that</a:t>
            </a:r>
            <a:r>
              <a:rPr lang="fr-FR" dirty="0">
                <a:latin typeface="+mn-lt"/>
                <a:cs typeface="Arial" panose="020B0604020202020204" pitchFamily="34" charset="0"/>
              </a:rPr>
              <a:t> came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along</a:t>
            </a:r>
            <a:r>
              <a:rPr lang="fr-FR" dirty="0">
                <a:latin typeface="+mn-lt"/>
                <a:cs typeface="Arial" panose="020B0604020202020204" pitchFamily="34" charset="0"/>
              </a:rPr>
              <a:t>.</a:t>
            </a:r>
          </a:p>
          <a:p>
            <a:r>
              <a:rPr lang="fr-FR" dirty="0">
                <a:latin typeface="+mn-lt"/>
                <a:cs typeface="Arial" panose="020B0604020202020204" pitchFamily="34" charset="0"/>
              </a:rPr>
              <a:t>ns-3 wifi PHY model has been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extended</a:t>
            </a:r>
            <a:r>
              <a:rPr lang="fr-FR" dirty="0">
                <a:latin typeface="+mn-lt"/>
                <a:cs typeface="Arial" panose="020B0604020202020204" pitchFamily="34" charset="0"/>
              </a:rPr>
              <a:t>: new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reception</a:t>
            </a:r>
            <a:r>
              <a:rPr lang="fr-FR" dirty="0">
                <a:latin typeface="+mn-lt"/>
                <a:cs typeface="Arial" panose="020B0604020202020204" pitchFamily="34" charset="0"/>
              </a:rPr>
              <a:t> stages, PHY headers,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thresholds</a:t>
            </a:r>
            <a:r>
              <a:rPr lang="fr-FR" dirty="0">
                <a:latin typeface="+mn-lt"/>
                <a:cs typeface="Arial" panose="020B0604020202020204" pitchFamily="34" charset="0"/>
              </a:rPr>
              <a:t>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reworked</a:t>
            </a:r>
            <a:r>
              <a:rPr lang="fr-FR" dirty="0">
                <a:latin typeface="+mn-lt"/>
                <a:cs typeface="Arial" panose="020B0604020202020204" pitchFamily="34" charset="0"/>
              </a:rPr>
              <a:t>, …</a:t>
            </a:r>
          </a:p>
          <a:p>
            <a:r>
              <a:rPr lang="fr-FR" dirty="0">
                <a:latin typeface="+mn-lt"/>
                <a:cs typeface="Arial" panose="020B0604020202020204" pitchFamily="34" charset="0"/>
              </a:rPr>
              <a:t>11ax OBSS_PD SR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implemented</a:t>
            </a:r>
            <a:r>
              <a:rPr lang="fr-FR" dirty="0">
                <a:latin typeface="+mn-lt"/>
                <a:cs typeface="Arial" panose="020B0604020202020204" pitchFamily="34" charset="0"/>
              </a:rPr>
              <a:t> in ns-3,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with</a:t>
            </a:r>
            <a:r>
              <a:rPr lang="fr-FR" dirty="0">
                <a:latin typeface="+mn-lt"/>
                <a:cs typeface="Arial" panose="020B0604020202020204" pitchFamily="34" charset="0"/>
              </a:rPr>
              <a:t> scripts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available</a:t>
            </a:r>
            <a:r>
              <a:rPr lang="fr-FR" dirty="0">
                <a:latin typeface="+mn-lt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run</a:t>
            </a:r>
            <a:r>
              <a:rPr lang="fr-FR" dirty="0">
                <a:latin typeface="+mn-lt"/>
                <a:cs typeface="Arial" panose="020B0604020202020204" pitchFamily="34" charset="0"/>
              </a:rPr>
              <a:t>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parametric</a:t>
            </a:r>
            <a:r>
              <a:rPr lang="fr-FR" dirty="0">
                <a:latin typeface="+mn-lt"/>
                <a:cs typeface="Arial" panose="020B0604020202020204" pitchFamily="34" charset="0"/>
              </a:rPr>
              <a:t>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studies</a:t>
            </a:r>
            <a:r>
              <a:rPr lang="fr-FR" dirty="0">
                <a:latin typeface="+mn-lt"/>
                <a:cs typeface="Arial" panose="020B0604020202020204" pitchFamily="34" charset="0"/>
              </a:rPr>
              <a:t> and plot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results</a:t>
            </a:r>
            <a:r>
              <a:rPr lang="fr-FR" dirty="0">
                <a:latin typeface="+mn-lt"/>
              </a:rPr>
              <a:t>.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DD7F6651-2D8A-4596-8E54-7A483890991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22042814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3A25A-8F4A-4191-98B4-A81CDDFE2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Current: </a:t>
            </a:r>
            <a:r>
              <a:rPr lang="en-US" dirty="0">
                <a:solidFill>
                  <a:srgbClr val="00B0F0"/>
                </a:solidFill>
              </a:rPr>
              <a:t>OFDMA Support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14FB09-A97B-4B31-B4F0-6679D3A96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943" y="1524000"/>
            <a:ext cx="9144000" cy="4525962"/>
          </a:xfrm>
        </p:spPr>
        <p:txBody>
          <a:bodyPr/>
          <a:lstStyle/>
          <a:p>
            <a:r>
              <a:rPr lang="it-IT" sz="2800" dirty="0">
                <a:solidFill>
                  <a:srgbClr val="FF0000"/>
                </a:solidFill>
              </a:rPr>
              <a:t>Aim to first support basic OFDMA sequences</a:t>
            </a:r>
          </a:p>
          <a:p>
            <a:pPr lvl="1"/>
            <a:r>
              <a:rPr lang="it-IT" sz="2400" dirty="0"/>
              <a:t>- single-TID A-MPDUs (only aggregating QoS Data and Trigger frames)</a:t>
            </a:r>
          </a:p>
          <a:p>
            <a:pPr lvl="1"/>
            <a:r>
              <a:rPr lang="it-IT" sz="2400" dirty="0"/>
              <a:t>- No dynamic fragmentation</a:t>
            </a:r>
          </a:p>
          <a:p>
            <a:pPr lvl="1"/>
            <a:r>
              <a:rPr lang="it-IT" sz="2400" dirty="0"/>
              <a:t>- Single NAV</a:t>
            </a:r>
          </a:p>
          <a:p>
            <a:pPr lvl="1"/>
            <a:r>
              <a:rPr lang="it-IT" sz="2400" dirty="0"/>
              <a:t>- Associated stations only</a:t>
            </a:r>
          </a:p>
          <a:p>
            <a:pPr lvl="1"/>
            <a:endParaRPr lang="it-IT" dirty="0"/>
          </a:p>
          <a:p>
            <a:pPr lvl="1"/>
            <a:endParaRPr lang="it-I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61E842-0315-44B7-8EE7-3EF13D785E8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D5015-1AE5-4B4F-B249-B41145F7581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2F2AC-8CC1-4C79-A568-ADB42F472F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0353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51072-9301-6B4A-B836-D0869841C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070" y="572475"/>
            <a:ext cx="8686800" cy="755996"/>
          </a:xfrm>
        </p:spPr>
        <p:txBody>
          <a:bodyPr/>
          <a:lstStyle/>
          <a:p>
            <a:r>
              <a:rPr lang="it-IT" dirty="0"/>
              <a:t>DL OFDMA Acknowledgment 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3522E-4F65-B94F-8813-AAF2BDD62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9420" y="1659210"/>
            <a:ext cx="4246027" cy="443679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it-IT" sz="2000" b="0" dirty="0"/>
              <a:t>The selected ack sequence will be initiated after the transmission of </a:t>
            </a:r>
            <a:r>
              <a:rPr lang="it-IT" sz="2000" b="0" i="1" dirty="0">
                <a:solidFill>
                  <a:srgbClr val="FF0000"/>
                </a:solidFill>
              </a:rPr>
              <a:t>every</a:t>
            </a:r>
            <a:r>
              <a:rPr lang="it-IT" sz="2000" b="0" i="1" dirty="0"/>
              <a:t> </a:t>
            </a:r>
            <a:r>
              <a:rPr lang="it-IT" sz="2000" b="0" dirty="0"/>
              <a:t>MU-PPDU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000" b="0" dirty="0" err="1"/>
              <a:t>Another</a:t>
            </a:r>
            <a:r>
              <a:rPr lang="it-IT" sz="2000" b="0" dirty="0"/>
              <a:t> </a:t>
            </a:r>
            <a:r>
              <a:rPr lang="it-IT" sz="2000" b="0" dirty="0" err="1"/>
              <a:t>supported</a:t>
            </a:r>
            <a:r>
              <a:rPr lang="it-IT" sz="2000" b="0" dirty="0"/>
              <a:t> </a:t>
            </a:r>
            <a:r>
              <a:rPr lang="it-IT" sz="2000" b="0" dirty="0" err="1"/>
              <a:t>sequence</a:t>
            </a:r>
            <a:r>
              <a:rPr lang="it-IT" sz="2000" b="0" dirty="0"/>
              <a:t> </a:t>
            </a:r>
            <a:r>
              <a:rPr lang="it-IT" sz="2000" b="0" dirty="0" err="1"/>
              <a:t>includes</a:t>
            </a:r>
            <a:r>
              <a:rPr lang="it-IT" sz="2000" b="0" dirty="0"/>
              <a:t> the </a:t>
            </a:r>
            <a:r>
              <a:rPr lang="it-IT" sz="2000" b="0" dirty="0" err="1"/>
              <a:t>transmission</a:t>
            </a:r>
            <a:r>
              <a:rPr lang="it-IT" sz="2000" b="0" dirty="0"/>
              <a:t> of a MU-BAR a SIFS </a:t>
            </a:r>
            <a:r>
              <a:rPr lang="it-IT" sz="2000" b="0" dirty="0" err="1"/>
              <a:t>after</a:t>
            </a:r>
            <a:r>
              <a:rPr lang="it-IT" sz="2000" b="0" dirty="0"/>
              <a:t> the MU PPDU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000" b="0" dirty="0"/>
              <a:t>Support for MU-RTS/CTS is planned</a:t>
            </a:r>
          </a:p>
        </p:txBody>
      </p:sp>
      <p:pic>
        <p:nvPicPr>
          <p:cNvPr id="1026" name="Picture 2" descr="https://docs.google.com/drawings/d/ssaqgP-Bal7bdR1FmCR34lg/image?w=624&amp;h=217&amp;rev=174&amp;ac=1&amp;parent=1cxRfEfT9igdI3djhq9aI3UMQBjezrHSYfaFWySuH9xY">
            <a:extLst>
              <a:ext uri="{FF2B5EF4-FFF2-40B4-BE49-F238E27FC236}">
                <a16:creationId xmlns:a16="http://schemas.microsoft.com/office/drawing/2014/main" id="{0808A486-02FF-894D-92C1-70851EF26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675" y="1675252"/>
            <a:ext cx="5565568" cy="193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ocs.google.com/drawings/d/sRENZ44SH8cvfqIgP42UTig/image?w=624&amp;h=165&amp;rev=63&amp;ac=1&amp;parent=1cxRfEfT9igdI3djhq9aI3UMQBjezrHSYfaFWySuH9xY">
            <a:extLst>
              <a:ext uri="{FF2B5EF4-FFF2-40B4-BE49-F238E27FC236}">
                <a16:creationId xmlns:a16="http://schemas.microsoft.com/office/drawing/2014/main" id="{7388DFAB-2D2D-0845-AD72-6D90AA2E1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7" y="4017065"/>
            <a:ext cx="5565568" cy="147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FFE4D2-9B02-7240-BC79-F68B619BBEA3}"/>
              </a:ext>
            </a:extLst>
          </p:cNvPr>
          <p:cNvSpPr txBox="1"/>
          <p:nvPr/>
        </p:nvSpPr>
        <p:spPr>
          <a:xfrm>
            <a:off x="1700083" y="2877580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#1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3B2981-4885-A245-95F9-D5C5B19643FF}"/>
              </a:ext>
            </a:extLst>
          </p:cNvPr>
          <p:cNvSpPr txBox="1"/>
          <p:nvPr/>
        </p:nvSpPr>
        <p:spPr>
          <a:xfrm>
            <a:off x="1703170" y="4632244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#2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B6721-9B57-488B-971C-6E1F3B7A3CD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5B04B-B5D1-41AB-A160-09D70BEBCDF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F12290-ADA0-409C-9D3B-1F6641621A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6062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3DD3D-2271-DE43-84BC-D6177F42F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542" y="693738"/>
            <a:ext cx="8534400" cy="585787"/>
          </a:xfrm>
        </p:spPr>
        <p:txBody>
          <a:bodyPr/>
          <a:lstStyle/>
          <a:p>
            <a:r>
              <a:rPr lang="it-IT" dirty="0"/>
              <a:t>UL OFDMA Acknowledgment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2445C-44E5-4B40-B71B-3AE3E44EF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4568190"/>
            <a:ext cx="8820150" cy="1234124"/>
          </a:xfrm>
        </p:spPr>
        <p:txBody>
          <a:bodyPr>
            <a:normAutofit/>
          </a:bodyPr>
          <a:lstStyle/>
          <a:p>
            <a:r>
              <a:rPr lang="it-IT" b="0" dirty="0"/>
              <a:t>- Acknowledgment with a Multi-STA BlockAck may be implemented </a:t>
            </a:r>
          </a:p>
          <a:p>
            <a:r>
              <a:rPr lang="it-IT" b="0" dirty="0"/>
              <a:t>- Support for HE bandwidth query report operation also planned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599C6B-CE6D-AA4B-B677-CBC8077EE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88" y="1368028"/>
            <a:ext cx="8209533" cy="32001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1D36D-5912-4605-A58A-BFF974C51D2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715FA-4DF7-4224-A106-C58AFD92A53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271C8-F34F-4EA7-8E93-B2CFA7F9DD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7024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E4652-EA65-B442-AEFD-97A5C3D4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452"/>
            <a:ext cx="10361084" cy="1065213"/>
          </a:xfrm>
        </p:spPr>
        <p:txBody>
          <a:bodyPr/>
          <a:lstStyle/>
          <a:p>
            <a:r>
              <a:rPr lang="it-IT" dirty="0"/>
              <a:t>UL OFDMA-</a:t>
            </a:r>
            <a:r>
              <a:rPr lang="it-IT" dirty="0" err="1"/>
              <a:t>based</a:t>
            </a:r>
            <a:r>
              <a:rPr lang="it-IT" dirty="0"/>
              <a:t> random </a:t>
            </a:r>
            <a:r>
              <a:rPr lang="it-IT" dirty="0" err="1"/>
              <a:t>access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3647F-3337-FD43-8D13-BFAE5A00F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372393"/>
            <a:ext cx="10361084" cy="4113213"/>
          </a:xfrm>
        </p:spPr>
        <p:txBody>
          <a:bodyPr/>
          <a:lstStyle/>
          <a:p>
            <a:r>
              <a:rPr lang="it-IT" sz="2800" b="0" dirty="0"/>
              <a:t>The </a:t>
            </a:r>
            <a:r>
              <a:rPr lang="it-IT" sz="2800" b="0" dirty="0" err="1"/>
              <a:t>implemented</a:t>
            </a:r>
            <a:r>
              <a:rPr lang="it-IT" sz="2800" b="0" dirty="0"/>
              <a:t> </a:t>
            </a:r>
            <a:r>
              <a:rPr lang="it-IT" sz="2800" b="0" dirty="0" err="1"/>
              <a:t>acknowledgment</a:t>
            </a:r>
            <a:r>
              <a:rPr lang="it-IT" sz="2800" b="0" dirty="0"/>
              <a:t> </a:t>
            </a:r>
            <a:r>
              <a:rPr lang="it-IT" sz="2800" b="0" dirty="0" err="1"/>
              <a:t>procedures</a:t>
            </a:r>
            <a:r>
              <a:rPr lang="it-IT" sz="2800" b="0" dirty="0"/>
              <a:t> for UL OFDMA </a:t>
            </a:r>
            <a:r>
              <a:rPr lang="it-IT" sz="2800" b="0" dirty="0" err="1"/>
              <a:t>will</a:t>
            </a:r>
            <a:r>
              <a:rPr lang="it-IT" sz="2800" b="0" dirty="0"/>
              <a:t> be </a:t>
            </a:r>
            <a:r>
              <a:rPr lang="it-IT" sz="2800" b="0" dirty="0" err="1"/>
              <a:t>available</a:t>
            </a:r>
            <a:r>
              <a:rPr lang="it-IT" sz="2800" b="0" dirty="0"/>
              <a:t> for UORA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C6F21-1225-7340-BAB5-E9EADD196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097" y="2438400"/>
            <a:ext cx="6935057" cy="3429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B06D8-8A9E-4660-BC38-CE01513E87A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5B63C-D61E-46D9-A1A4-47830AB0DD8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B47D0-5540-419E-99A2-2797020121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35351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05CC-A1C0-794A-91B3-78E50288F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OFDMA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AD6A4-3649-6E49-B3B2-B483E7907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614153"/>
            <a:ext cx="8969375" cy="4525962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Significant logic behind OFDMA operations</a:t>
            </a:r>
          </a:p>
          <a:p>
            <a:pPr lvl="1"/>
            <a:r>
              <a:rPr lang="it-IT" dirty="0" err="1">
                <a:highlight>
                  <a:srgbClr val="FFFF00"/>
                </a:highlight>
              </a:rPr>
              <a:t>Selection</a:t>
            </a:r>
            <a:r>
              <a:rPr lang="it-IT" dirty="0">
                <a:highlight>
                  <a:srgbClr val="FFFF00"/>
                </a:highlight>
              </a:rPr>
              <a:t> of </a:t>
            </a:r>
            <a:r>
              <a:rPr lang="it-IT" dirty="0" err="1">
                <a:highlight>
                  <a:srgbClr val="FFFF00"/>
                </a:highlight>
              </a:rPr>
              <a:t>receivers</a:t>
            </a:r>
            <a:r>
              <a:rPr lang="it-IT" dirty="0">
                <a:highlight>
                  <a:srgbClr val="FFFF00"/>
                </a:highlight>
              </a:rPr>
              <a:t>/</a:t>
            </a:r>
            <a:r>
              <a:rPr lang="it-IT" dirty="0" err="1">
                <a:highlight>
                  <a:srgbClr val="FFFF00"/>
                </a:highlight>
              </a:rPr>
              <a:t>transmitters</a:t>
            </a:r>
            <a:r>
              <a:rPr lang="it-IT" dirty="0">
                <a:highlight>
                  <a:srgbClr val="FFFF00"/>
                </a:highlight>
              </a:rPr>
              <a:t>, </a:t>
            </a:r>
            <a:r>
              <a:rPr lang="it-IT" dirty="0" err="1">
                <a:highlight>
                  <a:srgbClr val="FFFF00"/>
                </a:highlight>
              </a:rPr>
              <a:t>RUs</a:t>
            </a:r>
            <a:r>
              <a:rPr lang="it-IT" dirty="0">
                <a:highlight>
                  <a:srgbClr val="FFFF00"/>
                </a:highlight>
              </a:rPr>
              <a:t>, </a:t>
            </a:r>
            <a:r>
              <a:rPr lang="it-IT" dirty="0" err="1">
                <a:highlight>
                  <a:srgbClr val="FFFF00"/>
                </a:highlight>
              </a:rPr>
              <a:t>tx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rates</a:t>
            </a:r>
            <a:r>
              <a:rPr lang="it-IT" dirty="0">
                <a:highlight>
                  <a:srgbClr val="FFFF00"/>
                </a:highlight>
              </a:rPr>
              <a:t> and </a:t>
            </a:r>
            <a:r>
              <a:rPr lang="it-IT" dirty="0" err="1">
                <a:highlight>
                  <a:srgbClr val="FFFF00"/>
                </a:highlight>
              </a:rPr>
              <a:t>powers</a:t>
            </a:r>
            <a:r>
              <a:rPr lang="it-IT" dirty="0"/>
              <a:t>,…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An </a:t>
            </a:r>
            <a:r>
              <a:rPr lang="it-IT" dirty="0" err="1"/>
              <a:t>abstract</a:t>
            </a:r>
            <a:r>
              <a:rPr lang="it-IT" dirty="0"/>
              <a:t> base </a:t>
            </a:r>
            <a:r>
              <a:rPr lang="it-IT" dirty="0" err="1"/>
              <a:t>class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define</a:t>
            </a:r>
            <a:r>
              <a:rPr lang="it-IT" dirty="0"/>
              <a:t> the API</a:t>
            </a:r>
          </a:p>
          <a:p>
            <a:r>
              <a:rPr lang="it-IT" dirty="0"/>
              <a:t>      - </a:t>
            </a:r>
            <a:r>
              <a:rPr lang="it-IT" b="0" dirty="0"/>
              <a:t>Sub classes will implement different logic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A </a:t>
            </a:r>
            <a:r>
              <a:rPr lang="it-IT" dirty="0" err="1"/>
              <a:t>simple</a:t>
            </a:r>
            <a:r>
              <a:rPr lang="it-IT" dirty="0"/>
              <a:t> round </a:t>
            </a:r>
            <a:r>
              <a:rPr lang="it-IT" dirty="0" err="1"/>
              <a:t>robin</a:t>
            </a:r>
            <a:r>
              <a:rPr lang="it-IT" dirty="0"/>
              <a:t> </a:t>
            </a:r>
            <a:r>
              <a:rPr lang="it-IT" dirty="0" err="1"/>
              <a:t>scheduler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initially</a:t>
            </a:r>
            <a:r>
              <a:rPr lang="it-IT" dirty="0"/>
              <a:t> </a:t>
            </a:r>
            <a:r>
              <a:rPr lang="it-IT" dirty="0" err="1"/>
              <a:t>developed</a:t>
            </a:r>
            <a:r>
              <a:rPr lang="it-IT" dirty="0"/>
              <a:t> for </a:t>
            </a:r>
            <a:r>
              <a:rPr lang="it-IT" dirty="0" err="1"/>
              <a:t>both</a:t>
            </a:r>
            <a:r>
              <a:rPr lang="it-IT" dirty="0"/>
              <a:t> DL and UL OFDMA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97DD9-0655-4A5A-B204-48B4EC68E7F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38139-3DB1-45F0-B583-5CF3490D683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5786A-E13E-4B5D-9129-B21ACDF0CB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56309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E8B5F-2618-4919-957B-7A7E5203A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Thank You!!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2A9DD-EDA9-4C35-9BAC-27EC5639B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A5F51-8A1E-4B98-8369-C59BCA4B549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86539-6FF5-45F9-9EDF-7C9094140DF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5F0CB-7668-4D23-B908-B96201D5AD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93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615776"/>
            <a:ext cx="8305800" cy="845962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ns-3 User Statistics</a:t>
            </a:r>
            <a:endParaRPr lang="en-US" alt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object 3">
            <a:extLst>
              <a:ext uri="{FF2B5EF4-FFF2-40B4-BE49-F238E27FC236}">
                <a16:creationId xmlns:a16="http://schemas.microsoft.com/office/drawing/2014/main" id="{C780DDED-4048-4576-88C1-2EC008F72AE0}"/>
              </a:ext>
            </a:extLst>
          </p:cNvPr>
          <p:cNvSpPr txBox="1">
            <a:spLocks/>
          </p:cNvSpPr>
          <p:nvPr/>
        </p:nvSpPr>
        <p:spPr bwMode="auto">
          <a:xfrm>
            <a:off x="1600200" y="5600382"/>
            <a:ext cx="4072736" cy="64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335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12700" marR="5080" algn="just">
              <a:spcBef>
                <a:spcPts val="105"/>
              </a:spcBef>
            </a:pPr>
            <a:r>
              <a:rPr lang="en-US" sz="2000" b="1" spc="-75" dirty="0"/>
              <a:t>Publication </a:t>
            </a:r>
            <a:r>
              <a:rPr lang="en-US" sz="2000" b="1" spc="-80" dirty="0"/>
              <a:t>results </a:t>
            </a:r>
            <a:r>
              <a:rPr lang="en-US" sz="2000" b="1" spc="-95" dirty="0"/>
              <a:t>Google </a:t>
            </a:r>
            <a:r>
              <a:rPr lang="en-US" sz="2000" b="1" spc="-90" dirty="0"/>
              <a:t>Scholar,  </a:t>
            </a:r>
          </a:p>
          <a:p>
            <a:pPr marL="12700" marR="5080" algn="just">
              <a:spcBef>
                <a:spcPts val="105"/>
              </a:spcBef>
            </a:pPr>
            <a:r>
              <a:rPr lang="en-US" sz="2000" b="1" spc="-75" dirty="0"/>
              <a:t>'ns-3 </a:t>
            </a:r>
            <a:r>
              <a:rPr lang="en-US" sz="2000" b="1" spc="-60" dirty="0"/>
              <a:t>simulator' </a:t>
            </a:r>
            <a:r>
              <a:rPr lang="en-US" sz="2000" b="1" spc="-90" dirty="0"/>
              <a:t>search</a:t>
            </a:r>
            <a:endParaRPr lang="en-US" sz="2000" b="1" spc="-65" dirty="0"/>
          </a:p>
        </p:txBody>
      </p:sp>
      <p:sp>
        <p:nvSpPr>
          <p:cNvPr id="115" name="object 2">
            <a:extLst>
              <a:ext uri="{FF2B5EF4-FFF2-40B4-BE49-F238E27FC236}">
                <a16:creationId xmlns:a16="http://schemas.microsoft.com/office/drawing/2014/main" id="{A63FB323-7BAF-4E51-AAF0-7FCCE15850DD}"/>
              </a:ext>
            </a:extLst>
          </p:cNvPr>
          <p:cNvSpPr txBox="1"/>
          <p:nvPr/>
        </p:nvSpPr>
        <p:spPr>
          <a:xfrm>
            <a:off x="6837636" y="5640216"/>
            <a:ext cx="3296964" cy="545300"/>
          </a:xfrm>
          <a:prstGeom prst="rect">
            <a:avLst/>
          </a:prstGeom>
        </p:spPr>
        <p:txBody>
          <a:bodyPr vert="horz" wrap="square" lIns="0" tIns="19707" rIns="0" bIns="0" rtlCol="0">
            <a:spAutoFit/>
          </a:bodyPr>
          <a:lstStyle/>
          <a:p>
            <a:pPr marL="19707" marR="7883">
              <a:spcBef>
                <a:spcPts val="155"/>
              </a:spcBef>
            </a:pPr>
            <a:r>
              <a:rPr sz="1707" b="1" spc="-101" dirty="0">
                <a:solidFill>
                  <a:srgbClr val="FF0000"/>
                </a:solidFill>
                <a:latin typeface="Arial"/>
                <a:cs typeface="Arial"/>
              </a:rPr>
              <a:t>Growth </a:t>
            </a:r>
            <a:r>
              <a:rPr sz="1707" b="1" spc="-93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1707" b="1" spc="-140" dirty="0">
                <a:solidFill>
                  <a:srgbClr val="FF0000"/>
                </a:solidFill>
                <a:latin typeface="Arial"/>
                <a:cs typeface="Arial"/>
              </a:rPr>
              <a:t>ns-3-users </a:t>
            </a:r>
            <a:r>
              <a:rPr sz="1707" b="1" spc="-147" dirty="0">
                <a:solidFill>
                  <a:srgbClr val="FF0000"/>
                </a:solidFill>
                <a:latin typeface="Arial"/>
                <a:cs typeface="Arial"/>
              </a:rPr>
              <a:t>Google </a:t>
            </a:r>
            <a:r>
              <a:rPr sz="1707" b="1" spc="-163" dirty="0">
                <a:solidFill>
                  <a:srgbClr val="FF0000"/>
                </a:solidFill>
                <a:latin typeface="Arial"/>
                <a:cs typeface="Arial"/>
              </a:rPr>
              <a:t>Groups  </a:t>
            </a:r>
            <a:r>
              <a:rPr sz="1707" b="1" spc="-101" dirty="0">
                <a:solidFill>
                  <a:srgbClr val="FF0000"/>
                </a:solidFill>
                <a:latin typeface="Arial"/>
                <a:cs typeface="Arial"/>
              </a:rPr>
              <a:t>forum</a:t>
            </a:r>
            <a:r>
              <a:rPr sz="1707" b="1" spc="-1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7" b="1" spc="-155" dirty="0">
                <a:solidFill>
                  <a:srgbClr val="FF0000"/>
                </a:solidFill>
                <a:latin typeface="Arial"/>
                <a:cs typeface="Arial"/>
              </a:rPr>
              <a:t>subscribers</a:t>
            </a:r>
            <a:endParaRPr sz="1707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36358BD5-BF06-9045-AFD8-14C405DE1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2" y="2057400"/>
            <a:ext cx="10305528" cy="343517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D9BFEB-7475-4D51-A42C-7BF5E57E5CB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83980-9E55-4128-B4D8-BFE61F2A9BE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CCFEB-4768-4F72-BE67-4EB15A5A1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076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736</TotalTime>
  <Words>6307</Words>
  <Application>Microsoft Office PowerPoint</Application>
  <PresentationFormat>Widescreen</PresentationFormat>
  <Paragraphs>1259</Paragraphs>
  <Slides>88</Slides>
  <Notes>25</Notes>
  <HiddenSlides>2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107" baseType="lpstr">
      <vt:lpstr>Arial Unicode MS</vt:lpstr>
      <vt:lpstr>Courier</vt:lpstr>
      <vt:lpstr>Encode Sans Normal Black</vt:lpstr>
      <vt:lpstr>Liberation Sans</vt:lpstr>
      <vt:lpstr>Lohit Devanagari</vt:lpstr>
      <vt:lpstr>Lucida Grande</vt:lpstr>
      <vt:lpstr>MS Gothic</vt:lpstr>
      <vt:lpstr>MS PGothic</vt:lpstr>
      <vt:lpstr>Open Sans</vt:lpstr>
      <vt:lpstr>Uni Sans Regular</vt:lpstr>
      <vt:lpstr>WenQuanYi Micro Hei</vt:lpstr>
      <vt:lpstr>Arial</vt:lpstr>
      <vt:lpstr>Calibri</vt:lpstr>
      <vt:lpstr>Courier New</vt:lpstr>
      <vt:lpstr>Symbol</vt:lpstr>
      <vt:lpstr>Times New Roman</vt:lpstr>
      <vt:lpstr>Wingdings</vt:lpstr>
      <vt:lpstr>Office Theme</vt:lpstr>
      <vt:lpstr>Document</vt:lpstr>
      <vt:lpstr>ns-3: Open Source Simulator for Wireless Network Performance Evaluation</vt:lpstr>
      <vt:lpstr>Abstract</vt:lpstr>
      <vt:lpstr>Overview</vt:lpstr>
      <vt:lpstr>ns-3: Open Source Network Simulator</vt:lpstr>
      <vt:lpstr>Acknowledgements (Support)</vt:lpstr>
      <vt:lpstr>Acknowledgements: Key Contributors</vt:lpstr>
      <vt:lpstr>Key Personnel </vt:lpstr>
      <vt:lpstr>ns-3 consortium  www.nsnam.org/consortium</vt:lpstr>
      <vt:lpstr>ns-3 User Statistics</vt:lpstr>
      <vt:lpstr>App Store: Current </vt:lpstr>
      <vt:lpstr>How ns-3 Operates</vt:lpstr>
      <vt:lpstr>What is ns-3?</vt:lpstr>
      <vt:lpstr>Software orientation</vt:lpstr>
      <vt:lpstr>ns-3: Software Overview</vt:lpstr>
      <vt:lpstr>Software organization</vt:lpstr>
      <vt:lpstr>ns-3 Workflow</vt:lpstr>
      <vt:lpstr>PowerPoint Presentation</vt:lpstr>
      <vt:lpstr>ns-3 Scenario Simulation: Example</vt:lpstr>
      <vt:lpstr> </vt:lpstr>
      <vt:lpstr>ns-3 Modules</vt:lpstr>
      <vt:lpstr>Location &amp; Mobility </vt:lpstr>
      <vt:lpstr>Channels: Propagation Models</vt:lpstr>
      <vt:lpstr>Propagation Models - 2</vt:lpstr>
      <vt:lpstr>Overview</vt:lpstr>
      <vt:lpstr>802.11 PHY/MAC Work (UW  coordinated) </vt:lpstr>
      <vt:lpstr>Physical layer abstraction in ns-3</vt:lpstr>
      <vt:lpstr>PowerPoint Presentation</vt:lpstr>
      <vt:lpstr>Wi-Fi 802.11a PHY Error Model  c. 2015  (YANS)  </vt:lpstr>
      <vt:lpstr>PowerPoint Presentation</vt:lpstr>
      <vt:lpstr>PowerPoint Presentation</vt:lpstr>
      <vt:lpstr>ns- 3 Wi-Fi Status c. 2015</vt:lpstr>
      <vt:lpstr>Changes: `Spectrum’ Wi-Fi</vt:lpstr>
      <vt:lpstr>PowerPoint Presentation</vt:lpstr>
      <vt:lpstr>PowerPoint Presentation</vt:lpstr>
      <vt:lpstr>PowerPoint Presentation</vt:lpstr>
      <vt:lpstr>WiFi Error Model Design Target</vt:lpstr>
      <vt:lpstr>PowerPoint Presentation</vt:lpstr>
      <vt:lpstr>.11a    .11n</vt:lpstr>
      <vt:lpstr>.11n AWGN Error Models Validation - using Matlab WLAN ToolBox </vt:lpstr>
      <vt:lpstr>PowerPoint Presentation</vt:lpstr>
      <vt:lpstr>PowerPoint Presentation</vt:lpstr>
      <vt:lpstr>PowerPoint Presentation</vt:lpstr>
      <vt:lpstr>AWGN   Freq. Selective Fading </vt:lpstr>
      <vt:lpstr>Exponential Effective SNR Mapping (EESM )</vt:lpstr>
      <vt:lpstr>EESM Parameter tuning </vt:lpstr>
      <vt:lpstr>PowerPoint Presentation</vt:lpstr>
      <vt:lpstr>ns-3 MAC - PHY Workflow</vt:lpstr>
      <vt:lpstr>PowerPoint Presentation</vt:lpstr>
      <vt:lpstr>PowerPoint Presentation</vt:lpstr>
      <vt:lpstr>LTE-LAA/WiFi Coexistence</vt:lpstr>
      <vt:lpstr>ns-3 enhancements</vt:lpstr>
      <vt:lpstr>Coexistence SpectrumPHY</vt:lpstr>
      <vt:lpstr>ns-3 enhancements: LBT Access Mgr.</vt:lpstr>
      <vt:lpstr>LTE scheduling constraints in ns-3</vt:lpstr>
      <vt:lpstr>Comparison to 3GPP indoor scenario</vt:lpstr>
      <vt:lpstr>Parameters</vt:lpstr>
      <vt:lpstr>Implemented CW update rule</vt:lpstr>
      <vt:lpstr>Simple two-cell scenario</vt:lpstr>
      <vt:lpstr>Traffic model considerations</vt:lpstr>
      <vt:lpstr>PowerPoint Presentation</vt:lpstr>
      <vt:lpstr>Simple scenario, varying cell separation</vt:lpstr>
      <vt:lpstr>3GPP TR36.889 indoor scenario baseline</vt:lpstr>
      <vt:lpstr>3GPP TR36.889 indoor scenario baseline</vt:lpstr>
      <vt:lpstr>Results: changing ED threshold</vt:lpstr>
      <vt:lpstr>PowerPoint Presentation</vt:lpstr>
      <vt:lpstr>Key Observations</vt:lpstr>
      <vt:lpstr>Current Effort - 11ax (Cisco &amp; Intel)</vt:lpstr>
      <vt:lpstr>11ax OBSS_PD Spatial Reuse (1)</vt:lpstr>
      <vt:lpstr>11ax OBSS_PD Spatial Reuse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Current: OFDMA Support </vt:lpstr>
      <vt:lpstr>DL OFDMA Acknowledgment Sequences</vt:lpstr>
      <vt:lpstr>UL OFDMA Acknowledgment Procedure</vt:lpstr>
      <vt:lpstr>UL OFDMA-based random access</vt:lpstr>
      <vt:lpstr>OFDMA Support</vt:lpstr>
      <vt:lpstr>Thank You!!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ns-3: Open Source Simulator for Wireless Network Performance Evaluation</dc:title>
  <dc:creator>Sumit Roy</dc:creator>
  <cp:lastModifiedBy>Lei Wang (NA-SID)</cp:lastModifiedBy>
  <cp:revision>24</cp:revision>
  <cp:lastPrinted>1601-01-01T00:00:00Z</cp:lastPrinted>
  <dcterms:created xsi:type="dcterms:W3CDTF">2019-03-11T15:11:48Z</dcterms:created>
  <dcterms:modified xsi:type="dcterms:W3CDTF">2019-03-12T15:17:21Z</dcterms:modified>
</cp:coreProperties>
</file>