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70" r:id="rId2"/>
    <p:sldId id="436" r:id="rId3"/>
    <p:sldId id="449" r:id="rId4"/>
    <p:sldId id="463" r:id="rId5"/>
    <p:sldId id="471" r:id="rId6"/>
    <p:sldId id="478" r:id="rId7"/>
    <p:sldId id="465" r:id="rId8"/>
    <p:sldId id="452" r:id="rId9"/>
    <p:sldId id="447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2">
          <p15:clr>
            <a:srgbClr val="A4A3A4"/>
          </p15:clr>
        </p15:guide>
        <p15:guide id="2" pos="216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F05E1"/>
    <a:srgbClr val="FF0000"/>
    <a:srgbClr val="3399FF"/>
    <a:srgbClr val="66CCFF"/>
    <a:srgbClr val="99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30" autoAdjust="0"/>
    <p:restoredTop sz="95179" autoAdjust="0"/>
  </p:normalViewPr>
  <p:slideViewPr>
    <p:cSldViewPr>
      <p:cViewPr varScale="1">
        <p:scale>
          <a:sx n="62" d="100"/>
          <a:sy n="62" d="100"/>
        </p:scale>
        <p:origin x="536" y="40"/>
      </p:cViewPr>
      <p:guideLst>
        <p:guide orient="horz" pos="2160"/>
        <p:guide pos="38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2922"/>
        <p:guide pos="216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00C35B6-0FBF-4896-BFA6-AD17EBE8DD6E}" type="slidenum">
              <a:rPr lang="en-US" altLang="zh-CN"/>
              <a:t>‹#›</a:t>
            </a:fld>
            <a:endParaRPr lang="en-US" altLang="zh-CN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265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  <a:t>‹#›</a:t>
            </a:fld>
            <a:endParaRPr lang="en-US" altLang="zh-CN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3806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mtClean="0"/>
              <a:t>Page </a:t>
            </a:r>
            <a:fld id="{19A33B0A-A4A5-40D7-A321-3E6D6E9FD043}" type="slidenum">
              <a:rPr lang="en-US" altLang="zh-CN" smtClean="0"/>
              <a:t>2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107926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43611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5" y="1800225"/>
            <a:ext cx="547370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7" y="239715"/>
            <a:ext cx="9992783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685800"/>
            <a:ext cx="4011084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685801"/>
            <a:ext cx="6815667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685800"/>
            <a:ext cx="1107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828800"/>
            <a:ext cx="1107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>
              <a:latin typeface="+mj-lt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5080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 smtClean="0">
                <a:latin typeface="+mj-lt"/>
              </a:rPr>
              <a:t>Submission</a:t>
            </a: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508000" y="64770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>
              <a:latin typeface="+mj-lt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10688320" y="6475730"/>
            <a:ext cx="85760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 smtClean="0">
                <a:latin typeface="+mj-lt"/>
              </a:rPr>
              <a:t>Nan</a:t>
            </a:r>
            <a:r>
              <a:rPr lang="en-US" altLang="ko-KR" sz="1200" baseline="0" dirty="0" smtClean="0">
                <a:latin typeface="+mj-lt"/>
              </a:rPr>
              <a:t> Li (</a:t>
            </a:r>
            <a:r>
              <a:rPr lang="en-US" altLang="ko-KR" sz="1200" dirty="0" smtClean="0">
                <a:latin typeface="+mj-lt"/>
              </a:rPr>
              <a:t>ZTE)</a:t>
            </a: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5687485" y="6483350"/>
            <a:ext cx="53540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+mj-lt"/>
              </a:rPr>
              <a:t>Slide </a:t>
            </a:r>
            <a:fld id="{1E6F8221-7D42-47C8-8226-2BDDEB866FE1}" type="slidenum">
              <a:rPr lang="en-US" altLang="zh-CN" sz="1200" dirty="0" smtClean="0">
                <a:latin typeface="+mj-lt"/>
              </a:rPr>
              <a:t>‹#›</a:t>
            </a:fld>
            <a:endParaRPr lang="en-US" altLang="zh-CN" sz="1200" dirty="0">
              <a:latin typeface="+mj-lt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8517395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  <a:cs typeface="+mn-cs"/>
              </a:rPr>
              <a:t>doc.: </a:t>
            </a:r>
            <a:r>
              <a:rPr lang="en-US" sz="1800" b="1" dirty="0" smtClean="0">
                <a:latin typeface="+mj-lt"/>
                <a:cs typeface="+mn-cs"/>
              </a:rPr>
              <a:t>IEEE 802.11-19/0393</a:t>
            </a:r>
            <a:endParaRPr lang="en-US" sz="1800" b="1" dirty="0">
              <a:latin typeface="+mj-lt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526473" y="332740"/>
            <a:ext cx="117030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 smtClean="0">
                <a:latin typeface="+mj-lt"/>
                <a:cs typeface="+mn-cs"/>
              </a:rPr>
              <a:t>March 2019</a:t>
            </a:r>
            <a:endParaRPr lang="en-US" sz="1800" b="1" dirty="0">
              <a:latin typeface="+mj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905000" y="6858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ko-KR" kern="0" dirty="0" smtClean="0">
                <a:latin typeface="+mj-lt"/>
                <a:ea typeface="Gulim" panose="020B0600000101010101" pitchFamily="50" charset="-127"/>
              </a:rPr>
              <a:t>Simulation of Potential PHY Technology</a:t>
            </a:r>
          </a:p>
          <a:p>
            <a:pPr>
              <a:defRPr/>
            </a:pPr>
            <a:r>
              <a:rPr lang="en-US" altLang="ko-KR" kern="0" dirty="0" smtClean="0">
                <a:latin typeface="+mj-lt"/>
                <a:ea typeface="Gulim" panose="020B0600000101010101" pitchFamily="50" charset="-127"/>
              </a:rPr>
              <a:t> for NGV</a:t>
            </a:r>
            <a:endParaRPr lang="en-US" altLang="ko-KR" kern="0" dirty="0">
              <a:latin typeface="+mj-lt"/>
              <a:ea typeface="Gulim" panose="020B0600000101010101" pitchFamily="50" charset="-127"/>
            </a:endParaRPr>
          </a:p>
        </p:txBody>
      </p:sp>
      <p:sp>
        <p:nvSpPr>
          <p:cNvPr id="5123" name="Rectangle 6"/>
          <p:cNvSpPr txBox="1">
            <a:spLocks noChangeArrowheads="1"/>
          </p:cNvSpPr>
          <p:nvPr/>
        </p:nvSpPr>
        <p:spPr bwMode="auto">
          <a:xfrm>
            <a:off x="2209800" y="174942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2000" dirty="0">
                <a:latin typeface="+mj-lt"/>
                <a:ea typeface="Gulim" panose="020B0600000101010101" pitchFamily="50" charset="-127"/>
              </a:rPr>
              <a:t>Date:</a:t>
            </a:r>
            <a:r>
              <a:rPr lang="en-US" altLang="ko-KR" sz="2000" b="0" dirty="0">
                <a:latin typeface="+mj-lt"/>
                <a:ea typeface="Gulim" panose="020B0600000101010101" pitchFamily="50" charset="-127"/>
              </a:rPr>
              <a:t> </a:t>
            </a:r>
            <a:r>
              <a:rPr lang="en-US" altLang="ko-KR" sz="2000" b="0" dirty="0" smtClean="0">
                <a:latin typeface="+mj-lt"/>
                <a:ea typeface="Gulim" panose="020B0600000101010101" pitchFamily="50" charset="-127"/>
              </a:rPr>
              <a:t>2019-03-11</a:t>
            </a:r>
            <a:endParaRPr lang="en-US" altLang="ko-KR" sz="2000" b="0" dirty="0">
              <a:latin typeface="+mj-lt"/>
              <a:ea typeface="Gulim" panose="020B0600000101010101" pitchFamily="50" charset="-127"/>
            </a:endParaRPr>
          </a:p>
          <a:p>
            <a:pPr algn="ctr">
              <a:buFontTx/>
              <a:buNone/>
            </a:pPr>
            <a:endParaRPr lang="en-US" altLang="ko-KR" sz="2000" b="0" dirty="0">
              <a:latin typeface="+mj-lt"/>
              <a:ea typeface="Gulim" panose="020B0600000101010101" pitchFamily="50" charset="-127"/>
            </a:endParaRPr>
          </a:p>
        </p:txBody>
      </p:sp>
      <p:sp>
        <p:nvSpPr>
          <p:cNvPr id="5124" name="Rectangle 12"/>
          <p:cNvSpPr>
            <a:spLocks noChangeArrowheads="1"/>
          </p:cNvSpPr>
          <p:nvPr/>
        </p:nvSpPr>
        <p:spPr bwMode="auto">
          <a:xfrm>
            <a:off x="1752600" y="22821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2000" dirty="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2000" b="0" dirty="0">
              <a:latin typeface="+mj-lt"/>
              <a:ea typeface="宋体" panose="02010600030101010101" pitchFamily="2" charset="-122"/>
            </a:endParaRP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1905000" y="2868930"/>
          <a:ext cx="7924800" cy="2918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3155"/>
                <a:gridCol w="2231782"/>
                <a:gridCol w="2598663"/>
              </a:tblGrid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+mn-ea"/>
                        </a:rPr>
                        <a:t>LiNan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li.nan25@zte.com.cn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Lv Jianfeng</a:t>
                      </a:r>
                      <a:endParaRPr lang="en-US" sz="1400" dirty="0">
                        <a:solidFill>
                          <a:schemeClr val="tx1"/>
                        </a:solidFill>
                        <a:sym typeface="+mn-ea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lv.jianfang@zte.com.cn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Jia Qichen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jia.qichen@zte.com.cn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SunBo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sun.bo1@zte.com.cn</a:t>
                      </a:r>
                      <a:endParaRPr kumimoji="0" lang="zh-CN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FangYonggang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yfang@ztetx.com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376680" y="1817370"/>
            <a:ext cx="9942195" cy="4267200"/>
          </a:xfrm>
        </p:spPr>
        <p:txBody>
          <a:bodyPr/>
          <a:lstStyle/>
          <a:p>
            <a:pPr lvl="0"/>
            <a:r>
              <a:rPr lang="en-US" altLang="en-GB" dirty="0" smtClean="0"/>
              <a:t>NGV would adopt new PHY technologies, such as new </a:t>
            </a:r>
            <a:r>
              <a:rPr lang="en-US" dirty="0">
                <a:sym typeface="+mn-ea"/>
              </a:rPr>
              <a:t>numerology, midamble, antenna diversity</a:t>
            </a:r>
            <a:r>
              <a:rPr lang="en-US" dirty="0" smtClean="0">
                <a:sym typeface="+mn-ea"/>
              </a:rPr>
              <a:t>, etc</a:t>
            </a:r>
            <a:r>
              <a:rPr lang="en-US" dirty="0">
                <a:sym typeface="+mn-ea"/>
              </a:rPr>
              <a:t>., to fulfill the requirement of higher throughput than 802.11p in high mobility </a:t>
            </a:r>
            <a:r>
              <a:rPr lang="en-US" dirty="0" smtClean="0">
                <a:sym typeface="+mn-ea"/>
              </a:rPr>
              <a:t>environments </a:t>
            </a:r>
            <a:r>
              <a:rPr lang="en-US" dirty="0">
                <a:sym typeface="+mn-ea"/>
              </a:rPr>
              <a:t>at the speeds up to 250 km/h. </a:t>
            </a:r>
          </a:p>
          <a:p>
            <a:pPr lvl="0"/>
            <a:endParaRPr lang="en-US" altLang="en-GB" dirty="0" smtClean="0">
              <a:sym typeface="+mn-ea"/>
            </a:endParaRPr>
          </a:p>
          <a:p>
            <a:pPr lvl="0"/>
            <a:r>
              <a:rPr lang="en-US" altLang="en-GB" dirty="0" smtClean="0"/>
              <a:t>Several protential PHY technologies have been proposed for NGV[1][2].</a:t>
            </a:r>
          </a:p>
          <a:p>
            <a:pPr lvl="0"/>
            <a:endParaRPr lang="en-US" altLang="en-GB" dirty="0" smtClean="0"/>
          </a:p>
          <a:p>
            <a:pPr lvl="0"/>
            <a:r>
              <a:rPr lang="en-GB" dirty="0" smtClean="0"/>
              <a:t>This </a:t>
            </a:r>
            <a:r>
              <a:rPr lang="en-US" altLang="en-GB" dirty="0" smtClean="0"/>
              <a:t>proposal</a:t>
            </a:r>
            <a:r>
              <a:rPr lang="en-GB" dirty="0" smtClean="0"/>
              <a:t> </a:t>
            </a:r>
            <a:r>
              <a:rPr lang="en-US" altLang="en-GB" dirty="0" smtClean="0"/>
              <a:t>provides</a:t>
            </a:r>
            <a:r>
              <a:rPr lang="en-US" altLang="en-GB" dirty="0" smtClean="0">
                <a:solidFill>
                  <a:schemeClr val="tx1"/>
                </a:solidFill>
              </a:rPr>
              <a:t> simulation results about the performance of </a:t>
            </a:r>
            <a:r>
              <a:rPr lang="en-US" altLang="en-GB" dirty="0" err="1" smtClean="0">
                <a:solidFill>
                  <a:schemeClr val="tx1"/>
                </a:solidFill>
              </a:rPr>
              <a:t>downclock</a:t>
            </a:r>
            <a:r>
              <a:rPr lang="en-US" altLang="en-GB" dirty="0" smtClean="0">
                <a:solidFill>
                  <a:schemeClr val="tx1"/>
                </a:solidFill>
              </a:rPr>
              <a:t> 802.11ac OFDM for NGV.</a:t>
            </a:r>
          </a:p>
          <a:p>
            <a:pPr marL="0" indent="0">
              <a:buNone/>
            </a:pPr>
            <a:endParaRPr lang="en-US" alt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en-GB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75030" y="685800"/>
            <a:ext cx="10707370" cy="914400"/>
          </a:xfrm>
        </p:spPr>
        <p:txBody>
          <a:bodyPr/>
          <a:lstStyle/>
          <a:p>
            <a:r>
              <a:rPr lang="en-US" altLang="zh-CN" dirty="0"/>
              <a:t>Simulation </a:t>
            </a:r>
            <a:r>
              <a:rPr lang="en-US" altLang="zh-CN" dirty="0" smtClean="0"/>
              <a:t>Assumptions </a:t>
            </a:r>
            <a:endParaRPr lang="en-US" altLang="zh-CN" dirty="0"/>
          </a:p>
        </p:txBody>
      </p:sp>
      <p:graphicFrame>
        <p:nvGraphicFramePr>
          <p:cNvPr id="4" name="表格 3"/>
          <p:cNvGraphicFramePr/>
          <p:nvPr>
            <p:extLst>
              <p:ext uri="{D42A27DB-BD31-4B8C-83A1-F6EECF244321}">
                <p14:modId xmlns:p14="http://schemas.microsoft.com/office/powerpoint/2010/main" val="3660298934"/>
              </p:ext>
            </p:extLst>
          </p:nvPr>
        </p:nvGraphicFramePr>
        <p:xfrm>
          <a:off x="1929130" y="1600200"/>
          <a:ext cx="8599170" cy="47208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73985"/>
                <a:gridCol w="5925185"/>
              </a:tblGrid>
              <a:tr h="307858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1" dirty="0"/>
                        <a:t>Simulation parameter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/>
                        <a:t>Value</a:t>
                      </a:r>
                    </a:p>
                  </a:txBody>
                  <a:tcPr marL="0" marR="0" marT="25400" marB="25400" anchor="ctr"/>
                </a:tc>
              </a:tr>
              <a:tr h="2501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/>
                        <a:t>Carrier frequency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/>
                        <a:t>5.9GHz</a:t>
                      </a:r>
                    </a:p>
                  </a:txBody>
                  <a:tcPr marL="0" marR="0" marT="25400" marB="25400" anchor="ctr"/>
                </a:tc>
              </a:tr>
              <a:tr h="2501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/>
                        <a:t>Bandwidth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/>
                        <a:t>10MHz</a:t>
                      </a:r>
                    </a:p>
                  </a:txBody>
                  <a:tcPr marL="0" marR="0" marT="25400" marB="25400" anchor="ctr"/>
                </a:tc>
              </a:tr>
              <a:tr h="2501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/>
                        <a:t>Coding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/>
                        <a:t>LDPC</a:t>
                      </a:r>
                    </a:p>
                  </a:txBody>
                  <a:tcPr marL="0" marR="0" marT="25400" marB="25400" anchor="ctr"/>
                </a:tc>
              </a:tr>
              <a:tr h="2501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/>
                        <a:t>Midamble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/>
                        <a:t>ON, using VHT LTF</a:t>
                      </a:r>
                    </a:p>
                  </a:txBody>
                  <a:tcPr marL="0" marR="0" marT="25400" marB="25400" anchor="ctr"/>
                </a:tc>
              </a:tr>
              <a:tr h="276577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/>
                        <a:t>packet Length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/>
                        <a:t>500 Bytes</a:t>
                      </a:r>
                    </a:p>
                  </a:txBody>
                  <a:tcPr marL="0" marR="0" marT="25400" marB="25400" anchor="ctr"/>
                </a:tc>
              </a:tr>
              <a:tr h="276003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Channel Model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+mn-ea"/>
                        </a:rPr>
                        <a:t>C2C Channel Model[3]</a:t>
                      </a:r>
                      <a:endParaRPr lang="en-US" altLang="zh-CN" sz="1400" dirty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 marL="0" marR="0" marT="25400" marB="25400" anchor="ctr"/>
                </a:tc>
              </a:tr>
              <a:tr h="452167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Scenario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dirty="0" err="1">
                          <a:solidFill>
                            <a:schemeClr val="tx1"/>
                          </a:solidFill>
                        </a:rPr>
                        <a:t>HighwayNLOS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zh-CN" sz="1400" dirty="0">
                          <a:sym typeface="+mn-ea"/>
                        </a:rPr>
                        <a:t> </a:t>
                      </a:r>
                      <a:r>
                        <a:rPr lang="en-US" altLang="zh-CN" sz="1400" dirty="0" err="1" smtClean="0">
                          <a:sym typeface="+mn-ea"/>
                        </a:rPr>
                        <a:t>HighwayLOS</a:t>
                      </a:r>
                      <a:r>
                        <a:rPr lang="en-US" altLang="zh-CN" sz="1400" dirty="0" smtClean="0">
                          <a:sym typeface="+mn-ea"/>
                        </a:rPr>
                        <a:t>, </a:t>
                      </a:r>
                      <a:r>
                        <a:rPr lang="en-US" altLang="zh-CN" sz="1400" dirty="0" err="1" smtClean="0">
                          <a:solidFill>
                            <a:schemeClr val="tx1"/>
                          </a:solidFill>
                        </a:rPr>
                        <a:t>RuralLOS</a:t>
                      </a:r>
                      <a:endParaRPr lang="en-US" altLang="zh-CN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5400" marB="25400" anchor="ctr"/>
                </a:tc>
              </a:tr>
              <a:tr h="452167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>
                          <a:sym typeface="+mn-ea"/>
                        </a:rPr>
                        <a:t>MCS 0(BPSK,1/2) </a:t>
                      </a:r>
                      <a:r>
                        <a:rPr lang="zh-CN" altLang="zh-CN" sz="1400">
                          <a:ea typeface="宋体" panose="02010600030101010101" pitchFamily="2" charset="-122"/>
                          <a:sym typeface="+mn-ea"/>
                        </a:rPr>
                        <a:t>，</a:t>
                      </a:r>
                      <a:r>
                        <a:rPr lang="en-US" altLang="zh-CN" sz="1400">
                          <a:sym typeface="+mn-ea"/>
                        </a:rPr>
                        <a:t>MCS 2</a:t>
                      </a: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lang="en-US" altLang="zh-CN" sz="1400">
                          <a:sym typeface="+mn-ea"/>
                        </a:rPr>
                        <a:t>QPSK 3/4</a:t>
                      </a: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altLang="zh-CN" sz="1400">
                          <a:sym typeface="+mn-ea"/>
                        </a:rPr>
                        <a:t>MCS 4</a:t>
                      </a: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lang="en-US" altLang="zh-CN" sz="1400">
                          <a:sym typeface="+mn-ea"/>
                        </a:rPr>
                        <a:t>16-QAM 3/4</a:t>
                      </a: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）, </a:t>
                      </a:r>
                      <a:r>
                        <a:rPr lang="en-US" altLang="zh-CN" sz="1400">
                          <a:sym typeface="+mn-ea"/>
                        </a:rPr>
                        <a:t>MCS 6</a:t>
                      </a: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 （</a:t>
                      </a:r>
                      <a:r>
                        <a:rPr lang="en-US" altLang="zh-CN" sz="1400">
                          <a:sym typeface="+mn-ea"/>
                        </a:rPr>
                        <a:t>64*QAM 3/4</a:t>
                      </a: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0" marR="0" marT="25400" marB="25400" anchor="ctr"/>
                </a:tc>
              </a:tr>
              <a:tr h="276577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CP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1.6us</a:t>
                      </a:r>
                    </a:p>
                  </a:txBody>
                  <a:tcPr marL="0" marR="0" marT="25400" marB="25400" anchor="ctr"/>
                </a:tc>
              </a:tr>
              <a:tr h="276577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Doppler Model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Pure Doppler</a:t>
                      </a:r>
                    </a:p>
                  </a:txBody>
                  <a:tcPr marL="0" marR="0" marT="25400" marB="25400" anchor="ctr"/>
                </a:tc>
              </a:tr>
              <a:tr h="411423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/>
                        <a:t>OFDM </a:t>
                      </a:r>
                      <a:r>
                        <a:rPr lang="en-US" sz="1400" dirty="0">
                          <a:sym typeface="+mn-ea"/>
                        </a:rPr>
                        <a:t>numerology</a:t>
                      </a:r>
                      <a:endParaRPr lang="en-US" altLang="zh-CN" sz="1400" dirty="0">
                        <a:sym typeface="+mn-ea"/>
                      </a:endParaRP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sym typeface="+mn-ea"/>
                        </a:rPr>
                        <a:t>11ac 20MHz    subcarrier </a:t>
                      </a:r>
                      <a:r>
                        <a:rPr lang="en-US" sz="1400">
                          <a:sym typeface="+mn-ea"/>
                        </a:rPr>
                        <a:t>spacing</a:t>
                      </a:r>
                      <a:r>
                        <a:rPr lang="en-US" sz="1400" smtClean="0">
                          <a:sym typeface="+mn-ea"/>
                        </a:rPr>
                        <a:t>: </a:t>
                      </a:r>
                      <a:r>
                        <a:rPr lang="en-US" altLang="zh-CN" sz="1400" smtClean="0">
                          <a:sym typeface="+mn-ea"/>
                        </a:rPr>
                        <a:t>156.25kHz</a:t>
                      </a:r>
                      <a:r>
                        <a:rPr lang="en-US" sz="1400" smtClean="0">
                          <a:sym typeface="+mn-ea"/>
                        </a:rPr>
                        <a:t>                      </a:t>
                      </a:r>
                      <a:endParaRPr lang="en-US" altLang="zh-CN" sz="1400" dirty="0">
                        <a:sym typeface="+mn-ea"/>
                      </a:endParaRPr>
                    </a:p>
                  </a:txBody>
                  <a:tcPr marL="0" marR="0" marT="25400" marB="25400" anchor="ctr"/>
                </a:tc>
              </a:tr>
              <a:tr h="4464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sym typeface="+mn-ea"/>
                        </a:rPr>
                        <a:t>11ac 40MHz   subcarrier spacing</a:t>
                      </a:r>
                      <a:r>
                        <a:rPr lang="en-US" sz="1400" dirty="0" smtClean="0">
                          <a:sym typeface="+mn-ea"/>
                        </a:rPr>
                        <a:t>: </a:t>
                      </a:r>
                      <a:r>
                        <a:rPr lang="en-US" altLang="zh-CN" sz="1400" dirty="0" smtClean="0">
                          <a:sym typeface="+mn-ea"/>
                        </a:rPr>
                        <a:t>78.125kHz</a:t>
                      </a:r>
                      <a:endParaRPr lang="en-US" altLang="zh-CN" sz="1400" dirty="0">
                        <a:sym typeface="+mn-ea"/>
                      </a:endParaRPr>
                    </a:p>
                  </a:txBody>
                  <a:tcPr marL="0" marR="0" marT="25400" marB="25400" anchor="ctr"/>
                </a:tc>
              </a:tr>
              <a:tr h="4458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sym typeface="+mn-ea"/>
                        </a:rPr>
                        <a:t>    11ac 80MHz    subcarrier spacing</a:t>
                      </a:r>
                      <a:r>
                        <a:rPr lang="en-US" sz="1400" dirty="0" smtClean="0">
                          <a:sym typeface="+mn-ea"/>
                        </a:rPr>
                        <a:t>: </a:t>
                      </a:r>
                      <a:r>
                        <a:rPr lang="en-US" altLang="zh-CN" sz="1400" dirty="0" smtClean="0">
                          <a:sym typeface="+mn-ea"/>
                        </a:rPr>
                        <a:t>39.0625 </a:t>
                      </a:r>
                      <a:r>
                        <a:rPr lang="en-US" altLang="zh-CN" sz="1400" dirty="0">
                          <a:sym typeface="+mn-ea"/>
                        </a:rPr>
                        <a:t>kHz</a:t>
                      </a:r>
                    </a:p>
                  </a:txBody>
                  <a:tcPr marL="0" marR="0" marT="25400" marB="2540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Simulation Results(H-NLOS)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2470" y="1600200"/>
            <a:ext cx="7884795" cy="443166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Simulation Results(H-LOS)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945" y="1600200"/>
            <a:ext cx="7383780" cy="461899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Simulation Results(R-LOS)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275" y="1600200"/>
            <a:ext cx="7625080" cy="451675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04190" y="1581150"/>
            <a:ext cx="11184255" cy="4724400"/>
          </a:xfrm>
        </p:spPr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  <a:sym typeface="+mn-ea"/>
              </a:rPr>
              <a:t>802.11ac OFDM numerology downclock for NGV10MHz signal improves spectrum efficiency by increasing the number of data subcarriers compared with 802.11a.</a:t>
            </a:r>
            <a:endParaRPr lang="en-US" sz="2000" b="0" dirty="0" smtClean="0">
              <a:solidFill>
                <a:schemeClr val="tx1"/>
              </a:solidFill>
              <a:sym typeface="+mn-ea"/>
            </a:endParaRPr>
          </a:p>
          <a:p>
            <a:pPr lvl="1"/>
            <a:r>
              <a:rPr lang="en-US" b="0" dirty="0" smtClean="0">
                <a:solidFill>
                  <a:schemeClr val="tx1"/>
                </a:solidFill>
                <a:sym typeface="+mn-ea"/>
              </a:rPr>
              <a:t>For example, the number of data subcarriers for 802.11a is 48, while the number of data subcarrier </a:t>
            </a:r>
            <a:r>
              <a:rPr lang="en-US" dirty="0" smtClean="0">
                <a:sym typeface="+mn-ea"/>
              </a:rPr>
              <a:t>for </a:t>
            </a:r>
            <a:r>
              <a:rPr lang="en-US" b="0" dirty="0" smtClean="0">
                <a:solidFill>
                  <a:schemeClr val="tx1"/>
                </a:solidFill>
                <a:sym typeface="+mn-ea"/>
              </a:rPr>
              <a:t>802.11ac 20MHz is 52.</a:t>
            </a:r>
            <a:endParaRPr lang="en-US" dirty="0" smtClean="0">
              <a:solidFill>
                <a:schemeClr val="tx1"/>
              </a:solidFill>
              <a:sym typeface="+mn-ea"/>
            </a:endParaRPr>
          </a:p>
          <a:p>
            <a:pPr lvl="0"/>
            <a:endParaRPr lang="en-US" b="0" dirty="0" smtClean="0">
              <a:sym typeface="+mn-ea"/>
            </a:endParaRPr>
          </a:p>
          <a:p>
            <a:pPr lvl="0"/>
            <a:r>
              <a:rPr lang="en-US" b="0" dirty="0" smtClean="0">
                <a:sym typeface="+mn-ea"/>
              </a:rPr>
              <a:t>From the simulation results, we observe</a:t>
            </a:r>
          </a:p>
          <a:p>
            <a:pPr lvl="1" algn="l">
              <a:buClrTx/>
              <a:buSzTx/>
              <a:buFontTx/>
            </a:pPr>
            <a:r>
              <a:rPr lang="en-US" b="0" dirty="0" smtClean="0">
                <a:sym typeface="+mn-ea"/>
              </a:rPr>
              <a:t>802.11ac 80MHz </a:t>
            </a:r>
            <a:r>
              <a:rPr lang="en-US" b="0" dirty="0" err="1" smtClean="0">
                <a:sym typeface="+mn-ea"/>
              </a:rPr>
              <a:t>downclock</a:t>
            </a:r>
            <a:r>
              <a:rPr lang="en-US" b="0" dirty="0" smtClean="0">
                <a:sym typeface="+mn-ea"/>
              </a:rPr>
              <a:t> has relative poor performance than 11ac 20MHz and 40MHz </a:t>
            </a:r>
            <a:r>
              <a:rPr lang="en-US" b="0" dirty="0" err="1" smtClean="0">
                <a:sym typeface="+mn-ea"/>
              </a:rPr>
              <a:t>downclock</a:t>
            </a:r>
            <a:r>
              <a:rPr lang="en-US" b="0" dirty="0" smtClean="0">
                <a:sym typeface="+mn-ea"/>
              </a:rPr>
              <a:t>. This may be because that 80MHz has narrower subcarrier spacing, which might be easily affected by subcarrier frequency offset. </a:t>
            </a:r>
          </a:p>
          <a:p>
            <a:pPr lvl="1" algn="l">
              <a:buClrTx/>
              <a:buSzTx/>
              <a:buFontTx/>
            </a:pPr>
            <a:r>
              <a:rPr lang="en-US" b="0" dirty="0" err="1" smtClean="0">
                <a:sym typeface="+mn-ea"/>
              </a:rPr>
              <a:t>Downclock</a:t>
            </a:r>
            <a:r>
              <a:rPr lang="en-US" b="0" dirty="0" smtClean="0">
                <a:sym typeface="+mn-ea"/>
              </a:rPr>
              <a:t> from 802.11ac OFDM for NGV provides acceptable performance for </a:t>
            </a:r>
            <a:r>
              <a:rPr lang="en-US" dirty="0" smtClean="0">
                <a:sym typeface="+mn-ea"/>
              </a:rPr>
              <a:t>each </a:t>
            </a:r>
            <a:r>
              <a:rPr lang="en-US" b="0" dirty="0" smtClean="0">
                <a:sym typeface="+mn-ea"/>
              </a:rPr>
              <a:t>MCS.</a:t>
            </a:r>
          </a:p>
          <a:p>
            <a:pPr lvl="1" algn="l">
              <a:buClrTx/>
              <a:buSzTx/>
              <a:buFontTx/>
            </a:pPr>
            <a:r>
              <a:rPr lang="en-US" dirty="0" err="1" smtClean="0">
                <a:sym typeface="+mn-ea"/>
              </a:rPr>
              <a:t>Midambles</a:t>
            </a:r>
            <a:r>
              <a:rPr lang="en-US" dirty="0" smtClean="0">
                <a:sym typeface="+mn-ea"/>
              </a:rPr>
              <a:t>, inserted every 2/4/8 OFDM symbols under high/medium/low doppler scenarios[2], </a:t>
            </a:r>
            <a:r>
              <a:rPr lang="en-US" b="0" dirty="0" smtClean="0">
                <a:solidFill>
                  <a:schemeClr val="tx1"/>
                </a:solidFill>
                <a:sym typeface="+mn-ea"/>
              </a:rPr>
              <a:t>can effectively improve channel estimation accuracy for data portion under various doppler scenario.</a:t>
            </a:r>
            <a:endParaRPr lang="en-US" sz="1800" b="0" dirty="0" smtClean="0">
              <a:sym typeface="+mn-ea"/>
            </a:endParaRPr>
          </a:p>
          <a:p>
            <a:pPr lvl="0"/>
            <a:endParaRPr lang="en-US" sz="1920" b="0" dirty="0" smtClean="0">
              <a:sym typeface="+mn-ea"/>
            </a:endParaRPr>
          </a:p>
          <a:p>
            <a:pPr lvl="1"/>
            <a:endParaRPr lang="en-US" sz="1500" b="0" dirty="0" smtClean="0">
              <a:sym typeface="+mn-ea"/>
            </a:endParaRPr>
          </a:p>
          <a:p>
            <a:pPr lvl="1"/>
            <a:endParaRPr lang="en-US" sz="1500" b="0" dirty="0" smtClean="0">
              <a:sym typeface="+mn-ea"/>
            </a:endParaRPr>
          </a:p>
          <a:p>
            <a:pPr lvl="1"/>
            <a:endParaRPr lang="en-US" sz="1500" b="0" dirty="0" smtClean="0">
              <a:sym typeface="+mn-ea"/>
            </a:endParaRPr>
          </a:p>
          <a:p>
            <a:endParaRPr lang="en-US" sz="1800" b="0" dirty="0" smtClean="0">
              <a:sym typeface="+mn-ea"/>
            </a:endParaRPr>
          </a:p>
          <a:p>
            <a:endParaRPr lang="en-US" sz="1500" b="0" dirty="0" smtClean="0"/>
          </a:p>
          <a:p>
            <a:pPr lvl="1" algn="l"/>
            <a:endParaRPr lang="en-US" sz="1500" b="0" dirty="0" smtClean="0"/>
          </a:p>
          <a:p>
            <a:pPr marL="457200" lvl="1" indent="0">
              <a:buNone/>
            </a:pPr>
            <a:endParaRPr lang="en-US" altLang="zh-CN" sz="1500" dirty="0"/>
          </a:p>
          <a:p>
            <a:pPr lvl="1"/>
            <a:endParaRPr lang="en-US" sz="1500" b="0" dirty="0" smtClean="0"/>
          </a:p>
          <a:p>
            <a:pPr lvl="1"/>
            <a:endParaRPr lang="en-US" sz="1500" b="0" dirty="0" smtClean="0"/>
          </a:p>
          <a:p>
            <a:pPr lvl="1"/>
            <a:endParaRPr lang="en-US" sz="1500" b="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5217" y="667229"/>
            <a:ext cx="9992783" cy="1085371"/>
          </a:xfrm>
        </p:spPr>
        <p:txBody>
          <a:bodyPr/>
          <a:lstStyle/>
          <a:p>
            <a:r>
              <a:rPr lang="en-US" dirty="0" smtClean="0"/>
              <a:t>Observation and Analysis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Summary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08000" y="1739900"/>
            <a:ext cx="11074400" cy="4267200"/>
          </a:xfrm>
        </p:spPr>
        <p:txBody>
          <a:bodyPr/>
          <a:lstStyle/>
          <a:p>
            <a:r>
              <a:rPr lang="en-US" b="0" dirty="0" smtClean="0">
                <a:sym typeface="+mn-ea"/>
              </a:rPr>
              <a:t>Simulation results about possible PHY designs for NGV are shown in this proposal.</a:t>
            </a:r>
          </a:p>
          <a:p>
            <a:endParaRPr lang="en-US" b="0" dirty="0" smtClean="0">
              <a:sym typeface="+mn-ea"/>
            </a:endParaRPr>
          </a:p>
          <a:p>
            <a:r>
              <a:rPr lang="en-US" b="0" dirty="0" smtClean="0">
                <a:sym typeface="+mn-ea"/>
              </a:rPr>
              <a:t>NGV 10MHz  signal can be achieved by downclocking 802.11ac 20MHz/40MHz/80MHz signal by 2/4/8. The simulation results shows that constructing10MHz PPDU with 802.11ac </a:t>
            </a:r>
            <a:r>
              <a:rPr lang="en-US" b="0" dirty="0" err="1" smtClean="0">
                <a:sym typeface="+mn-ea"/>
              </a:rPr>
              <a:t>downclock</a:t>
            </a:r>
            <a:r>
              <a:rPr lang="en-US" b="0" dirty="0" smtClean="0">
                <a:sym typeface="+mn-ea"/>
              </a:rPr>
              <a:t> could be a possible and simple way for NGV. </a:t>
            </a:r>
          </a:p>
          <a:p>
            <a:pPr marL="457200" lvl="1" indent="0" algn="l">
              <a:buClrTx/>
              <a:buSzTx/>
              <a:buFontTx/>
              <a:buNone/>
            </a:pPr>
            <a:endParaRPr lang="en-US" b="0" dirty="0" smtClean="0">
              <a:sym typeface="+mn-ea"/>
            </a:endParaRPr>
          </a:p>
          <a:p>
            <a:pPr algn="l">
              <a:buClrTx/>
              <a:buSzTx/>
              <a:buFontTx/>
            </a:pPr>
            <a:r>
              <a:rPr lang="en-US" b="0" dirty="0" smtClean="0">
                <a:sym typeface="+mn-ea"/>
              </a:rPr>
              <a:t>Future </a:t>
            </a:r>
            <a:r>
              <a:rPr lang="en-US" b="0" smtClean="0">
                <a:sym typeface="+mn-ea"/>
              </a:rPr>
              <a:t>study </a:t>
            </a:r>
            <a:r>
              <a:rPr lang="en-US" b="0" smtClean="0">
                <a:sym typeface="+mn-ea"/>
              </a:rPr>
              <a:t>could</a:t>
            </a:r>
            <a:r>
              <a:rPr lang="en-US" b="0" smtClean="0">
                <a:sym typeface="+mn-ea"/>
              </a:rPr>
              <a:t> focus </a:t>
            </a:r>
            <a:r>
              <a:rPr lang="en-US" b="0" dirty="0" smtClean="0">
                <a:sym typeface="+mn-ea"/>
              </a:rPr>
              <a:t>on: </a:t>
            </a:r>
          </a:p>
          <a:p>
            <a:pPr lvl="1" algn="l">
              <a:buClrTx/>
              <a:buSzTx/>
              <a:buFontTx/>
            </a:pPr>
            <a:r>
              <a:rPr lang="en-US" b="0" dirty="0" smtClean="0">
                <a:sym typeface="+mn-ea"/>
              </a:rPr>
              <a:t>Baseline </a:t>
            </a:r>
            <a:r>
              <a:rPr lang="en-US" dirty="0" smtClean="0">
                <a:sym typeface="+mn-ea"/>
              </a:rPr>
              <a:t>NGV</a:t>
            </a:r>
            <a:r>
              <a:rPr lang="en-US" b="0" dirty="0" smtClean="0">
                <a:sym typeface="+mn-ea"/>
              </a:rPr>
              <a:t>10MHz PPDU format design </a:t>
            </a:r>
          </a:p>
          <a:p>
            <a:pPr lvl="1" algn="l">
              <a:buClrTx/>
              <a:buSzTx/>
              <a:buFontTx/>
            </a:pPr>
            <a:r>
              <a:rPr lang="en-US" b="0" dirty="0" smtClean="0">
                <a:sym typeface="+mn-ea"/>
              </a:rPr>
              <a:t>A minimum technical set to achieve the throughput requirement of NGV</a:t>
            </a:r>
          </a:p>
          <a:p>
            <a:pPr lvl="1" algn="l">
              <a:buClrTx/>
              <a:buSzTx/>
              <a:buFontTx/>
            </a:pPr>
            <a:r>
              <a:rPr lang="en-US" b="0" dirty="0" smtClean="0">
                <a:sym typeface="+mn-ea"/>
              </a:rPr>
              <a:t>Simulation calibration with others for suitable channel model of NGV</a:t>
            </a:r>
          </a:p>
          <a:p>
            <a:pPr lvl="1" algn="l">
              <a:buClrTx/>
              <a:buSzTx/>
              <a:buFontTx/>
            </a:pPr>
            <a:endParaRPr lang="en-US" b="0" dirty="0" smtClean="0">
              <a:sym typeface="+mn-ea"/>
            </a:endParaRPr>
          </a:p>
          <a:p>
            <a:pPr marL="0" indent="0" algn="l">
              <a:buClrTx/>
              <a:buSzTx/>
              <a:buFontTx/>
              <a:buNone/>
            </a:pPr>
            <a:endParaRPr lang="en-US" b="0" dirty="0" smtClean="0">
              <a:sym typeface="+mn-ea"/>
            </a:endParaRPr>
          </a:p>
          <a:p>
            <a:pPr algn="l">
              <a:buClrTx/>
              <a:buSzTx/>
              <a:buFontTx/>
            </a:pPr>
            <a:endParaRPr lang="en-US" sz="2400" b="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Reference</a:t>
            </a: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>
                <a:sym typeface="+mn-ea"/>
              </a:rPr>
              <a:t>[1</a:t>
            </a:r>
            <a:r>
              <a:rPr lang="en-US" altLang="zh-CN" dirty="0" smtClean="0">
                <a:sym typeface="+mn-ea"/>
              </a:rPr>
              <a:t>] </a:t>
            </a:r>
            <a:r>
              <a:rPr lang="en-US" altLang="zh-CN" dirty="0" smtClean="0"/>
              <a:t>11-19-0009-00-00bd-consideration-on-features-for-11bd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[2</a:t>
            </a:r>
            <a:r>
              <a:rPr lang="en-US" altLang="zh-CN" dirty="0" smtClean="0"/>
              <a:t>] 11-19-0016-00-00bd-potential-phy-designs-for-ngv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[3</a:t>
            </a:r>
            <a:r>
              <a:rPr lang="en-US" altLang="zh-CN" dirty="0" smtClean="0"/>
              <a:t>] </a:t>
            </a:r>
            <a:r>
              <a:rPr lang="en-US" altLang="zh-CN" dirty="0" smtClean="0">
                <a:sym typeface="+mn-ea"/>
              </a:rPr>
              <a:t>11-14-0259-00-0reg-v2v-radio-channel-models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[4</a:t>
            </a:r>
            <a:r>
              <a:rPr lang="en-US" altLang="zh-CN" dirty="0" smtClean="0"/>
              <a:t>] 11-19-0017-04-00bd-simulation-of-ngv-channel-models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	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23</TotalTime>
  <Words>443</Words>
  <Application>Microsoft Office PowerPoint</Application>
  <PresentationFormat>Widescreen</PresentationFormat>
  <Paragraphs>106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Gulim</vt:lpstr>
      <vt:lpstr>宋体</vt:lpstr>
      <vt:lpstr>Arial</vt:lpstr>
      <vt:lpstr>Calibri</vt:lpstr>
      <vt:lpstr>Times New Roman</vt:lpstr>
      <vt:lpstr>Extend Submission Template</vt:lpstr>
      <vt:lpstr>PowerPoint Presentation</vt:lpstr>
      <vt:lpstr>Abstract</vt:lpstr>
      <vt:lpstr>Simulation Assumptions </vt:lpstr>
      <vt:lpstr>Simulation Results(H-NLOS)</vt:lpstr>
      <vt:lpstr>Simulation Results(H-LOS)</vt:lpstr>
      <vt:lpstr>Simulation Results(R-LOS)</vt:lpstr>
      <vt:lpstr>Observation and Analysis </vt:lpstr>
      <vt:lpstr>Summary</vt:lpstr>
      <vt:lpstr>Reference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aiden.m@newracom.com</dc:creator>
  <cp:lastModifiedBy>r0</cp:lastModifiedBy>
  <cp:revision>4120</cp:revision>
  <cp:lastPrinted>1998-02-10T13:28:00Z</cp:lastPrinted>
  <dcterms:created xsi:type="dcterms:W3CDTF">2009-12-02T19:05:00Z</dcterms:created>
  <dcterms:modified xsi:type="dcterms:W3CDTF">2019-03-13T03:09:03Z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2052-10.8.2.7027</vt:lpwstr>
  </property>
</Properties>
</file>