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70" r:id="rId2"/>
    <p:sldId id="276" r:id="rId3"/>
    <p:sldId id="369" r:id="rId4"/>
    <p:sldId id="273" r:id="rId5"/>
    <p:sldId id="309" r:id="rId6"/>
    <p:sldId id="355" r:id="rId7"/>
    <p:sldId id="364" r:id="rId8"/>
    <p:sldId id="365" r:id="rId9"/>
    <p:sldId id="366" r:id="rId10"/>
    <p:sldId id="359" r:id="rId11"/>
    <p:sldId id="360" r:id="rId12"/>
    <p:sldId id="361" r:id="rId13"/>
    <p:sldId id="368" r:id="rId14"/>
    <p:sldId id="357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2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88619" autoAdjust="0"/>
  </p:normalViewPr>
  <p:slideViewPr>
    <p:cSldViewPr>
      <p:cViewPr varScale="1">
        <p:scale>
          <a:sx n="107" d="100"/>
          <a:sy n="107" d="100"/>
        </p:scale>
        <p:origin x="65" y="75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3936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802.11-18/1938r0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70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484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233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826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802.11-19/0391r0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7827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Feedback Overhead Reduction in 802.11be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2019-03-09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1544" y="261228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8360E99E-6114-49AA-8F23-81809CD2D1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2753258"/>
              </p:ext>
            </p:extLst>
          </p:nvPr>
        </p:nvGraphicFramePr>
        <p:xfrm>
          <a:off x="2206625" y="3473450"/>
          <a:ext cx="8770938" cy="283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8365155" imgH="2691778" progId="Word.Document.8">
                  <p:embed/>
                </p:oleObj>
              </mc:Choice>
              <mc:Fallback>
                <p:oleObj name="Document" r:id="rId4" imgW="8365155" imgH="2691778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8360E99E-6114-49AA-8F23-81809CD2D1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6625" y="3473450"/>
                        <a:ext cx="8770938" cy="28305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87702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D3EBA-E861-4F88-B779-C078E5392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Explicit Feedback Reduction (New Schemes)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85345-1882-41B0-ABAF-F6497F57B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1484784"/>
            <a:ext cx="11593288" cy="4824536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Multiple component feedback: splits feedback into multiple components [5][11]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One component has a larger size and is fed back at longer intervals.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One component is smaller and is sent back at shorter intervals.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 combination of both may reduce the overall feedback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Examples include (1) Feed back long term / short term information or (2) Feed back wideband / sub-band information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Codebook-based feedback: Feed back codeword from a well designed codebook [12]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Overall feedback may reduce based on the size of the codebook.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dirty="0"/>
              <a:t>Two way channel training [13]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 transmitter sends out its training signal, the receiver repeats its received signal back to that transmitter.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From this round-trip training signal, together with the one way training signal from the receiver, the transmitter is able to estimate its own outgoing channel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05EF77-A0E4-46D3-A4B8-2723E2172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295CF-BE17-47A4-962F-1A99945FEBD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A3C715B-B4CC-4F42-8C99-785612D860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8238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D90E1-916E-4A84-B6A5-B0A998789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D434A-0D98-41C8-9098-09366CB69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36" y="1700808"/>
            <a:ext cx="120253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Bfer</a:t>
            </a:r>
            <a:r>
              <a:rPr lang="en-US" dirty="0"/>
              <a:t> solicits packets suitable for channel estimation in the reverse direction [7]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Avoids overhead of the CSI feedback but needs calibration to compensate for any variations in reciprocity.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Implicit feedback and calibration were  specified in 802.11n [4] and should be used as baseline.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May need to update to enable uplink MU-sounding [7]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MU-MIMO, there is a trade-off between implicit and explicit feedback depending on the number of STAs, the duration of the feedback and the duration of the uplink sounding frame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 as the number of STAs increases, the number of frames transmitted in the uplink also increases as shown in the figure below.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implies both implicit  and explicit feedback should be considered in the discussion.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3ADC7A-AD54-47C1-B66D-3E73FC8EA8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39AECC-800F-44C8-8D9D-39BF6AB9A1F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76120" y="6443206"/>
            <a:ext cx="4246027" cy="180975"/>
          </a:xfrm>
        </p:spPr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0688A8-71E6-4C3C-9967-00A8BD6351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1F4C5F4-4F71-4849-98F3-66A60FB4A7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3632" y="5085184"/>
            <a:ext cx="5936087" cy="95176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0701BFA-CAA1-4294-85B8-E39AB2E8F827}"/>
              </a:ext>
            </a:extLst>
          </p:cNvPr>
          <p:cNvSpPr txBox="1"/>
          <p:nvPr/>
        </p:nvSpPr>
        <p:spPr>
          <a:xfrm>
            <a:off x="4511824" y="6104652"/>
            <a:ext cx="28841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Sequential implicit feedback [7] </a:t>
            </a:r>
          </a:p>
        </p:txBody>
      </p:sp>
    </p:spTree>
    <p:extLst>
      <p:ext uri="{BB962C8B-B14F-4D97-AF65-F5344CB8AC3E}">
        <p14:creationId xmlns:p14="http://schemas.microsoft.com/office/powerpoint/2010/main" val="3254793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6FCD3-FC58-4B86-8941-4378776A2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988F07-91D0-41C1-BD10-0C49A609FA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C9B972-C269-42B5-8CFD-59E6996887C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97AA260-8E89-486E-89AE-B8BB18531EA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340ECBC-EB48-43B5-A221-3CDC70A635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412111"/>
              </p:ext>
            </p:extLst>
          </p:nvPr>
        </p:nvGraphicFramePr>
        <p:xfrm>
          <a:off x="529118" y="1556792"/>
          <a:ext cx="11233247" cy="4694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109">
                  <a:extLst>
                    <a:ext uri="{9D8B030D-6E8A-4147-A177-3AD203B41FA5}">
                      <a16:colId xmlns:a16="http://schemas.microsoft.com/office/drawing/2014/main" val="1368783359"/>
                    </a:ext>
                  </a:extLst>
                </a:gridCol>
                <a:gridCol w="2786509">
                  <a:extLst>
                    <a:ext uri="{9D8B030D-6E8A-4147-A177-3AD203B41FA5}">
                      <a16:colId xmlns:a16="http://schemas.microsoft.com/office/drawing/2014/main" val="3876744460"/>
                    </a:ext>
                  </a:extLst>
                </a:gridCol>
                <a:gridCol w="3490458">
                  <a:extLst>
                    <a:ext uri="{9D8B030D-6E8A-4147-A177-3AD203B41FA5}">
                      <a16:colId xmlns:a16="http://schemas.microsoft.com/office/drawing/2014/main" val="890498284"/>
                    </a:ext>
                  </a:extLst>
                </a:gridCol>
                <a:gridCol w="4359171">
                  <a:extLst>
                    <a:ext uri="{9D8B030D-6E8A-4147-A177-3AD203B41FA5}">
                      <a16:colId xmlns:a16="http://schemas.microsoft.com/office/drawing/2014/main" val="2996887608"/>
                    </a:ext>
                  </a:extLst>
                </a:gridCol>
              </a:tblGrid>
              <a:tr h="530428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Scheme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Cons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40526767"/>
                  </a:ext>
                </a:extLst>
              </a:tr>
              <a:tr h="430236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ϕ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only feedback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exists in 802.11ah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single data stream only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36652668"/>
                  </a:ext>
                </a:extLst>
              </a:tr>
              <a:tr h="574631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 domain channel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exists in 802.11ad/ay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need additional signaling to identify tap positions and the extra matrix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71653577"/>
                  </a:ext>
                </a:extLst>
              </a:tr>
              <a:tr h="574631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Differential Givens Rotation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Simple improvement from 802.11ax, variant in 11ay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Additional processing, Error Propagation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71208003"/>
                  </a:ext>
                </a:extLst>
              </a:tr>
              <a:tr h="430236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Variable Angle Quantization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simple improvement from 802.11ax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additional processing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0418417"/>
                  </a:ext>
                </a:extLst>
              </a:tr>
              <a:tr h="574631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Multi-component Feedback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Well understood, reduced feedback overhead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need additional design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02513392"/>
                  </a:ext>
                </a:extLst>
              </a:tr>
              <a:tr h="574631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Codebook based Feedback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Well understood, reduced feedback overhead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need additional design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67596670"/>
                  </a:ext>
                </a:extLst>
              </a:tr>
              <a:tr h="574631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Two way channel training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 not need calibration, reduced feedback overhead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need additional design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82615670"/>
                  </a:ext>
                </a:extLst>
              </a:tr>
              <a:tr h="430236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Implicit Feedback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Simple improvement from 802.11n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Needs calibration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76102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9075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C55E4-9F85-4B1C-8636-BD517C84D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E239B-2613-47BC-9EDA-EB290B866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have discussed methods to reduce the overhead of channel acquisition at the transmitter to assist in 16 Spatial Stream MIMO and Multi-AP coordination in 802.11be.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discussed both explicit and implicit feedback methods by which the channel acquisition overhead may be reduced.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explicit feedback, we discussed simple </a:t>
            </a:r>
            <a:r>
              <a:rPr lang="en-US" dirty="0">
                <a:latin typeface="Calibri" panose="020F0502020204030204" pitchFamily="34" charset="0"/>
              </a:rPr>
              <a:t>improvements</a:t>
            </a:r>
            <a:r>
              <a:rPr lang="en-US" dirty="0"/>
              <a:t> to 802.11ax explicit feedback as well as schemes new to 802.11.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implicit feedback, we highlighted the need for an update to the 802.11n methods.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34444-48E2-40B2-8EC8-9657DA4AC1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B6D74-1D06-4574-88C2-9ECD26325A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21EF9E3-FC5C-4755-9C37-F86EAA8E160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24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476027"/>
            <a:ext cx="10361084" cy="4113213"/>
          </a:xfrm>
        </p:spPr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sz="1200" dirty="0"/>
              <a:t>11-19/244r0 EHT PAR document, Michael Montemurro (BlackBerry)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200" dirty="0"/>
              <a:t>IEEE 802.11-18/0818r3, 16 Spatial Stream Support in Next Generation WLAN, Sameer </a:t>
            </a:r>
            <a:r>
              <a:rPr lang="en-US" sz="1200" dirty="0" err="1"/>
              <a:t>Vermani</a:t>
            </a:r>
            <a:r>
              <a:rPr lang="en-US" sz="1200" dirty="0"/>
              <a:t> (Qualcomm)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200" dirty="0"/>
              <a:t>IEEE P802.11-REVmdTM/D2.1, February 2019, Draft Standard for Information technology telecommunications and information exchange between systems, Local and metropolitan area networks, Specific requirements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1200" dirty="0"/>
              <a:t>IEEE P802.11ax™/D4.0, February 2019, (amendment to IEEE P802.11REVmd/D2.0)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1200" dirty="0"/>
              <a:t>IEEE 802.11-18/1184r1, EHT discussions on throughput enhancement, </a:t>
            </a:r>
            <a:r>
              <a:rPr lang="en-GB" sz="1200" dirty="0" err="1"/>
              <a:t>Tianyu</a:t>
            </a:r>
            <a:r>
              <a:rPr lang="en-GB" sz="1200" dirty="0"/>
              <a:t> Wu (Samsung)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1200" dirty="0"/>
              <a:t>IEEE 802.11-15/1321r2, Reducing Explicit MIMO Compressed Beamforming Feedback Overhead for 802.11ax Kome Oteri (</a:t>
            </a:r>
            <a:r>
              <a:rPr lang="en-GB" sz="1200" dirty="0" err="1"/>
              <a:t>InterDigital</a:t>
            </a:r>
            <a:r>
              <a:rPr lang="en-GB" sz="1200" dirty="0"/>
              <a:t>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1200" dirty="0"/>
              <a:t>IEEE 802.11-18/1191r0, MU sounding improvements, Sigurd Schelstraete (</a:t>
            </a:r>
            <a:r>
              <a:rPr lang="en-GB" sz="1200" dirty="0" err="1"/>
              <a:t>Quantenna</a:t>
            </a:r>
            <a:r>
              <a:rPr lang="en-GB" sz="1200" dirty="0"/>
              <a:t>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200" dirty="0"/>
              <a:t>IEEE P802.11ah™/D2.0 Amendment 6: Sub 1 GHz License Exempt Operation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200" dirty="0"/>
              <a:t>IEEE P802.11ay™/D3.0, February 2019 , (amendment to IEEE P802.11REVmdTM/D2.1 as amended by IEEE P802.11ax™/D3.3)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200" dirty="0"/>
              <a:t>Porat, R.; </a:t>
            </a:r>
            <a:r>
              <a:rPr lang="en-US" sz="1200" dirty="0" err="1"/>
              <a:t>Ojard</a:t>
            </a:r>
            <a:r>
              <a:rPr lang="en-US" sz="1200" dirty="0"/>
              <a:t>, E.; Jindal, N.; Fischer, M.; Erceg, V., "Improved MU-MIMO performance for future 802.11 systems using differential feedback," in </a:t>
            </a:r>
            <a:r>
              <a:rPr lang="en-US" sz="1200" i="1" dirty="0"/>
              <a:t>Information Theory and Applications Workshop (ITA), 2013</a:t>
            </a:r>
            <a:r>
              <a:rPr lang="en-US" sz="1200" dirty="0"/>
              <a:t> , vol., no., pp.1-5, 10-15 Feb. 2013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200" dirty="0" err="1"/>
              <a:t>Chaiman</a:t>
            </a:r>
            <a:r>
              <a:rPr lang="en-US" sz="1200" dirty="0"/>
              <a:t> Lim; </a:t>
            </a:r>
            <a:r>
              <a:rPr lang="en-US" sz="1200" dirty="0" err="1"/>
              <a:t>Taesang</a:t>
            </a:r>
            <a:r>
              <a:rPr lang="en-US" sz="1200" dirty="0"/>
              <a:t> </a:t>
            </a:r>
            <a:r>
              <a:rPr lang="en-US" sz="1200" dirty="0" err="1"/>
              <a:t>Yoo</a:t>
            </a:r>
            <a:r>
              <a:rPr lang="en-US" sz="1200" dirty="0"/>
              <a:t>; </a:t>
            </a:r>
            <a:r>
              <a:rPr lang="en-US" sz="1200" dirty="0" err="1"/>
              <a:t>Clerckx</a:t>
            </a:r>
            <a:r>
              <a:rPr lang="en-US" sz="1200" dirty="0"/>
              <a:t>, B.; </a:t>
            </a:r>
            <a:r>
              <a:rPr lang="en-US" sz="1200" dirty="0" err="1"/>
              <a:t>Byungju</a:t>
            </a:r>
            <a:r>
              <a:rPr lang="en-US" sz="1200" dirty="0"/>
              <a:t> Lee; </a:t>
            </a:r>
            <a:r>
              <a:rPr lang="en-US" sz="1200" dirty="0" err="1"/>
              <a:t>Byonghyo</a:t>
            </a:r>
            <a:r>
              <a:rPr lang="en-US" sz="1200" dirty="0"/>
              <a:t> Shim, "Recent trend of multiuser MIMO in LTE-advanced," in Communications Magazine, IEEE , vol.51, no.3, pp.127-135, March 2013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200" dirty="0"/>
              <a:t>Love, D.J.; Heath, R.W.; Lau, V.K.N.; </a:t>
            </a:r>
            <a:r>
              <a:rPr lang="en-US" sz="1200" dirty="0" err="1"/>
              <a:t>Gesbert</a:t>
            </a:r>
            <a:r>
              <a:rPr lang="en-US" sz="1200" dirty="0"/>
              <a:t>, D.; Rao, B.D.; Andrews, M., "An overview of limited feedback in wireless communication systems," in Selected Areas in Communications, IEEE Journal on , vol.26, no.8, pp.1341-1365, October 2008.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200" dirty="0"/>
              <a:t>L. P. Withers, R. M. Taylor and D. M. </a:t>
            </a:r>
            <a:r>
              <a:rPr lang="en-US" sz="1200" dirty="0" err="1"/>
              <a:t>Warme</a:t>
            </a:r>
            <a:r>
              <a:rPr lang="en-US" sz="1200" dirty="0"/>
              <a:t>, "Echo-MIMO: a two-way channel training method for matched cooperative beamforming," IEEE Trans. Signal Process., vol. 56, no. 9, pp. 4419-4432, Sep. 2008.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200" dirty="0"/>
              <a:t>IEEE802.11-16/0030r1, Maximum Tone Grouping Size for 802.11ax Feedback with MU-MIMO, Kome Oteri (</a:t>
            </a:r>
            <a:r>
              <a:rPr lang="en-US" sz="1200" dirty="0" err="1"/>
              <a:t>InterDigital</a:t>
            </a:r>
            <a:r>
              <a:rPr lang="en-US" sz="1200" dirty="0"/>
              <a:t>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200" dirty="0"/>
              <a:t>IEEE802.11-18/1926r2, Terminology for AP Coordination, Sameer </a:t>
            </a:r>
            <a:r>
              <a:rPr lang="en-US" sz="1200" dirty="0" err="1"/>
              <a:t>Vermani</a:t>
            </a:r>
            <a:r>
              <a:rPr lang="en-US" sz="1200" dirty="0"/>
              <a:t> (Qualcomm)</a:t>
            </a:r>
          </a:p>
          <a:p>
            <a:pPr marL="0" indent="0" algn="just"/>
            <a:endParaRPr lang="en-US" sz="1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3561640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127448" y="2276872"/>
            <a:ext cx="9577064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this contribution, we discuss methods to reduce the overhead of channel acquisition at the transmitter to assist in 16 Spatial Stream MIMO and Multi-AP coordination in 802.11be. 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93" y="451441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336" y="1332012"/>
            <a:ext cx="11809312" cy="4833292"/>
          </a:xfrm>
        </p:spPr>
        <p:txBody>
          <a:bodyPr/>
          <a:lstStyle/>
          <a:p>
            <a:pPr marL="342900" lvl="1" indent="-342900" algn="just">
              <a:buFontTx/>
              <a:buChar char="•"/>
            </a:pPr>
            <a:r>
              <a:rPr lang="en-US" altLang="zh-CN" b="1" dirty="0">
                <a:sym typeface="Times New Roman" panose="02020603050405020304" pitchFamily="18" charset="0"/>
              </a:rPr>
              <a:t>The use of 16 spatial streams has been discussed as a possible feature for 802.be [1].</a:t>
            </a:r>
          </a:p>
          <a:p>
            <a:pPr marL="742950" lvl="2" indent="-342900" algn="just">
              <a:buFontTx/>
              <a:buChar char="•"/>
            </a:pPr>
            <a:r>
              <a:rPr lang="en-US" altLang="zh-CN" sz="2000" dirty="0">
                <a:sym typeface="Times New Roman" panose="02020603050405020304" pitchFamily="18" charset="0"/>
              </a:rPr>
              <a:t>Preliminary simulation results show performance benefits in increasing the number of spatial streams [2].</a:t>
            </a:r>
          </a:p>
          <a:p>
            <a:pPr marL="742950" lvl="2" indent="-342900" algn="just">
              <a:buFontTx/>
              <a:buChar char="•"/>
            </a:pPr>
            <a:r>
              <a:rPr lang="en-US" altLang="zh-CN" sz="2000" dirty="0">
                <a:sym typeface="Times New Roman" panose="02020603050405020304" pitchFamily="18" charset="0"/>
              </a:rPr>
              <a:t>However, this comes with an attendant increase in the amount of sounding and feedback needed.</a:t>
            </a:r>
          </a:p>
          <a:p>
            <a:pPr marL="342900" lvl="1" indent="-342900" algn="just">
              <a:buFontTx/>
              <a:buChar char="•"/>
            </a:pPr>
            <a:r>
              <a:rPr lang="en-US" altLang="zh-CN" b="1" dirty="0">
                <a:sym typeface="Times New Roman" panose="02020603050405020304" pitchFamily="18" charset="0"/>
              </a:rPr>
              <a:t>Multi-AP coordination has  also been discussed as a possible 802.11be feature [1] [15].</a:t>
            </a:r>
          </a:p>
          <a:p>
            <a:pPr marL="742950" lvl="2" indent="-342900" algn="just">
              <a:buFontTx/>
              <a:buChar char="•"/>
            </a:pPr>
            <a:r>
              <a:rPr lang="en-US" altLang="zh-CN" sz="2000" dirty="0">
                <a:sym typeface="Times New Roman" panose="02020603050405020304" pitchFamily="18" charset="0"/>
              </a:rPr>
              <a:t>Preliminary results also show some performance benefits [15].</a:t>
            </a:r>
          </a:p>
          <a:p>
            <a:pPr marL="742950" lvl="2" indent="-342900" algn="just">
              <a:buFontTx/>
              <a:buChar char="•"/>
            </a:pPr>
            <a:r>
              <a:rPr lang="en-US" altLang="zh-CN" sz="2000" dirty="0">
                <a:sym typeface="Times New Roman" panose="02020603050405020304" pitchFamily="18" charset="0"/>
              </a:rPr>
              <a:t>However, this may require an increase in the feedback needed as a STA may send feedback to each of the APs in the multi-AP set. </a:t>
            </a:r>
          </a:p>
          <a:p>
            <a:pPr marL="514350" indent="-457200" algn="just">
              <a:buFont typeface="Arial" panose="020B0604020202020204" pitchFamily="34" charset="0"/>
              <a:buChar char="•"/>
            </a:pPr>
            <a:r>
              <a:rPr lang="en-US" sz="2000" dirty="0"/>
              <a:t>To reduce the overhead required it has been suggested that: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b="0" dirty="0"/>
              <a:t>Feedback overhead be reduced by limiting the amount of information fed back while ensuring  no performance loss [5]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b="0" dirty="0"/>
              <a:t>Feedback overhead be eliminated in reciprocal systems by using implicit feedback methods [7]</a:t>
            </a:r>
          </a:p>
          <a:p>
            <a:pPr marL="514350" indent="-457200" algn="just">
              <a:buFont typeface="Arial" panose="020B0604020202020204" pitchFamily="34" charset="0"/>
              <a:buChar char="•"/>
            </a:pPr>
            <a:r>
              <a:rPr lang="en-US" sz="2000" dirty="0"/>
              <a:t>This contribution discusses both features with information on the following: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b="0" dirty="0"/>
              <a:t>Improvement of existing explicit and implicit feedback schemes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b="0" dirty="0"/>
              <a:t>New explicit feedback schemes</a:t>
            </a:r>
            <a:endParaRPr lang="en-US" sz="2000" b="0" dirty="0"/>
          </a:p>
          <a:p>
            <a:pPr marL="514350" indent="-457200" algn="just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8313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0335" y="534331"/>
            <a:ext cx="7770813" cy="1065213"/>
          </a:xfrm>
        </p:spPr>
        <p:txBody>
          <a:bodyPr/>
          <a:lstStyle/>
          <a:p>
            <a:r>
              <a:rPr lang="en-US" dirty="0"/>
              <a:t>Feedback in 802.11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081" y="1530134"/>
            <a:ext cx="11881320" cy="4833292"/>
          </a:xfrm>
        </p:spPr>
        <p:txBody>
          <a:bodyPr/>
          <a:lstStyle/>
          <a:p>
            <a:pPr marL="342900" lvl="1" indent="-342900" algn="just">
              <a:buFontTx/>
              <a:buChar char="•"/>
            </a:pPr>
            <a:r>
              <a:rPr lang="en-US" altLang="zh-CN" b="1" dirty="0">
                <a:sym typeface="Times New Roman" panose="02020603050405020304" pitchFamily="18" charset="0"/>
              </a:rPr>
              <a:t>Both implicit and explicit feedback have been specified in 802.11</a:t>
            </a:r>
          </a:p>
          <a:p>
            <a:pPr marL="742950" lvl="2" indent="-342900" algn="just">
              <a:buFontTx/>
              <a:buChar char="•"/>
            </a:pPr>
            <a:r>
              <a:rPr lang="en-US" altLang="zh-CN" dirty="0">
                <a:sym typeface="Times New Roman" panose="02020603050405020304" pitchFamily="18" charset="0"/>
              </a:rPr>
              <a:t>802.11n [3] supports (a) implicit feedback, (b) explicit MIMO non-compressed feedback and (c) explicit MIMO compressed beamforming feedback </a:t>
            </a:r>
          </a:p>
          <a:p>
            <a:pPr marL="742950" lvl="2" indent="-342900" algn="just">
              <a:buFontTx/>
              <a:buChar char="•"/>
            </a:pPr>
            <a:r>
              <a:rPr lang="en-US" altLang="zh-CN" dirty="0">
                <a:sym typeface="Times New Roman" panose="02020603050405020304" pitchFamily="18" charset="0"/>
              </a:rPr>
              <a:t>802.11ac [3] supports explicit MIMO compressed beamforming feedback only with 802.11n as baseline. </a:t>
            </a:r>
          </a:p>
          <a:p>
            <a:pPr marL="742950" lvl="2" indent="-342900" algn="just">
              <a:buFontTx/>
              <a:buChar char="•"/>
            </a:pPr>
            <a:r>
              <a:rPr lang="en-US" altLang="zh-CN" dirty="0">
                <a:sym typeface="Times New Roman" panose="02020603050405020304" pitchFamily="18" charset="0"/>
              </a:rPr>
              <a:t>802.11ah [8] supports explicit feedback with 802.11ac as a baseline and simplification of the N x 1 feedback case</a:t>
            </a:r>
          </a:p>
          <a:p>
            <a:pPr marL="742950" lvl="2" indent="-342900" algn="just">
              <a:buFontTx/>
              <a:buChar char="•"/>
            </a:pPr>
            <a:r>
              <a:rPr lang="en-US" altLang="zh-CN" dirty="0">
                <a:sym typeface="Times New Roman" panose="02020603050405020304" pitchFamily="18" charset="0"/>
              </a:rPr>
              <a:t> 802.11ax [4] supports explicit feedback with 802.11ac as a baseline and</a:t>
            </a:r>
          </a:p>
          <a:p>
            <a:pPr marL="1314450" lvl="2" indent="-457200" algn="just">
              <a:buFont typeface="Arial" panose="020B0604020202020204" pitchFamily="34" charset="0"/>
              <a:buChar char="•"/>
            </a:pPr>
            <a:r>
              <a:rPr lang="en-US" dirty="0"/>
              <a:t>Large Ng: </a:t>
            </a:r>
            <a:r>
              <a:rPr lang="en-US" sz="1600" dirty="0"/>
              <a:t>Increase the tone grouping size {Ng} during feedback </a:t>
            </a:r>
          </a:p>
          <a:p>
            <a:pPr marL="1314450" lvl="2" indent="-457200" algn="just">
              <a:buFont typeface="Arial" panose="020B0604020202020204" pitchFamily="34" charset="0"/>
              <a:buChar char="•"/>
            </a:pPr>
            <a:r>
              <a:rPr lang="en-US" sz="1600" dirty="0"/>
              <a:t>Partial Bandwidth Feedback: Allows feedback over a range of </a:t>
            </a:r>
            <a:r>
              <a:rPr lang="en-US" sz="1600" dirty="0" err="1"/>
              <a:t>RUs.</a:t>
            </a:r>
            <a:endParaRPr lang="en-US" sz="1600" dirty="0"/>
          </a:p>
          <a:p>
            <a:pPr marL="1314450" lvl="2" indent="-457200" algn="just">
              <a:buFont typeface="Arial" panose="020B0604020202020204" pitchFamily="34" charset="0"/>
              <a:buChar char="•"/>
            </a:pPr>
            <a:r>
              <a:rPr lang="en-US" sz="1600" dirty="0"/>
              <a:t>CQI based feedback: Allows feedback of the SNR of an RU</a:t>
            </a:r>
            <a:endParaRPr lang="en-US" sz="1600" b="1" dirty="0"/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1800" dirty="0"/>
              <a:t>802.11ad [3] supports explicit time domain feedback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1800" dirty="0"/>
              <a:t>802.11ay [9] uses 802.11ad as baseline and supports </a:t>
            </a:r>
            <a:r>
              <a:rPr lang="en-US" altLang="zh-CN" sz="1800" dirty="0">
                <a:sym typeface="Times New Roman" panose="02020603050405020304" pitchFamily="18" charset="0"/>
              </a:rPr>
              <a:t>explicit MIMO compressed beamforming feedback with 802.11ac as baseline for hybrid beamforming</a:t>
            </a:r>
          </a:p>
          <a:p>
            <a:pPr marL="457200" lvl="1" indent="0" algn="just"/>
            <a:endParaRPr lang="en-US" altLang="zh-CN" sz="1800" dirty="0">
              <a:sym typeface="Times New Roman" panose="02020603050405020304" pitchFamily="18" charset="0"/>
            </a:endParaRPr>
          </a:p>
          <a:p>
            <a:pPr marL="514350" indent="-457200" algn="just">
              <a:buFont typeface="Arial" panose="020B0604020202020204" pitchFamily="34" charset="0"/>
              <a:buChar char="•"/>
            </a:pPr>
            <a:r>
              <a:rPr lang="en-US" sz="2000" dirty="0"/>
              <a:t>We will discuss the improvement schemes for 802.11be from this set of schemes.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D3EBA-E861-4F88-B779-C078E5392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Explicit Feedback Reduction (Improvement Schemes)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85345-1882-41B0-ABAF-F6497F57B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981201"/>
            <a:ext cx="11521279" cy="4113213"/>
          </a:xfrm>
        </p:spPr>
        <p:txBody>
          <a:bodyPr/>
          <a:lstStyle/>
          <a:p>
            <a:pPr algn="just"/>
            <a:r>
              <a:rPr lang="en-US" dirty="0"/>
              <a:t>For explicit feedback reduction, we may improve the current beamforming feedback methodologies in 802.11 using any one of the following:</a:t>
            </a:r>
          </a:p>
          <a:p>
            <a:pPr algn="just"/>
            <a:endParaRPr lang="en-US" dirty="0"/>
          </a:p>
          <a:p>
            <a:pPr marL="914400" lvl="1" indent="-457200" algn="just">
              <a:buFont typeface="+mj-lt"/>
              <a:buAutoNum type="arabicPeriod"/>
            </a:pPr>
            <a:r>
              <a:rPr lang="en-US" dirty="0"/>
              <a:t>ϕ Only Feedback: Feed back ϕ only in N x 1 transmission and assume a fixed ψ  (802.11ah) [5]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dirty="0"/>
              <a:t>Time Domain Channel Feedback (802.11ad/ay) [3]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dirty="0"/>
              <a:t>Differential Given’s Rotation : Feed back time or frequency difference in Given’s Rotation angles [6]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dirty="0"/>
              <a:t>Variable Angle Quantization : Use different quantization levels for different Given’s rotation angles </a:t>
            </a:r>
            <a:r>
              <a:rPr lang="en-US" altLang="zh-CN" dirty="0">
                <a:sym typeface="Times New Roman" panose="02020603050405020304" pitchFamily="18" charset="0"/>
              </a:rPr>
              <a:t>(</a:t>
            </a:r>
            <a:r>
              <a:rPr lang="el-GR" altLang="zh-CN" dirty="0">
                <a:sym typeface="Times New Roman" panose="02020603050405020304" pitchFamily="18" charset="0"/>
              </a:rPr>
              <a:t>ϕ</a:t>
            </a:r>
            <a:r>
              <a:rPr lang="en-US" altLang="zh-CN" baseline="-25000" dirty="0" err="1">
                <a:sym typeface="Times New Roman" panose="02020603050405020304" pitchFamily="18" charset="0"/>
              </a:rPr>
              <a:t>i</a:t>
            </a:r>
            <a:r>
              <a:rPr lang="en-US" altLang="zh-CN" dirty="0">
                <a:sym typeface="Times New Roman" panose="02020603050405020304" pitchFamily="18" charset="0"/>
              </a:rPr>
              <a:t>, </a:t>
            </a:r>
            <a:r>
              <a:rPr lang="el-GR" altLang="zh-CN" dirty="0">
                <a:sym typeface="Times New Roman" panose="02020603050405020304" pitchFamily="18" charset="0"/>
              </a:rPr>
              <a:t>ψ</a:t>
            </a:r>
            <a:r>
              <a:rPr lang="en-US" altLang="zh-CN" baseline="-25000" dirty="0" err="1">
                <a:sym typeface="Times New Roman" panose="02020603050405020304" pitchFamily="18" charset="0"/>
              </a:rPr>
              <a:t>i</a:t>
            </a:r>
            <a:r>
              <a:rPr lang="en-US" altLang="zh-CN" dirty="0">
                <a:sym typeface="Times New Roman" panose="02020603050405020304" pitchFamily="18" charset="0"/>
              </a:rPr>
              <a:t>)</a:t>
            </a:r>
          </a:p>
          <a:p>
            <a:endParaRPr lang="en-US" dirty="0"/>
          </a:p>
          <a:p>
            <a:r>
              <a:rPr lang="en-US" b="0" dirty="0"/>
              <a:t>where </a:t>
            </a:r>
            <a:r>
              <a:rPr lang="en-US" altLang="zh-CN" b="0" dirty="0">
                <a:sym typeface="Times New Roman" panose="02020603050405020304" pitchFamily="18" charset="0"/>
              </a:rPr>
              <a:t>(</a:t>
            </a:r>
            <a:r>
              <a:rPr lang="el-GR" altLang="zh-CN" b="0" dirty="0">
                <a:sym typeface="Times New Roman" panose="02020603050405020304" pitchFamily="18" charset="0"/>
              </a:rPr>
              <a:t>ϕ</a:t>
            </a:r>
            <a:r>
              <a:rPr lang="en-US" altLang="zh-CN" b="0" dirty="0">
                <a:sym typeface="Times New Roman" panose="02020603050405020304" pitchFamily="18" charset="0"/>
              </a:rPr>
              <a:t>, </a:t>
            </a:r>
            <a:r>
              <a:rPr lang="el-GR" altLang="zh-CN" b="0" dirty="0">
                <a:sym typeface="Times New Roman" panose="02020603050405020304" pitchFamily="18" charset="0"/>
              </a:rPr>
              <a:t>ψ</a:t>
            </a:r>
            <a:r>
              <a:rPr lang="en-US" altLang="zh-CN" b="0" dirty="0">
                <a:sym typeface="Times New Roman" panose="02020603050405020304" pitchFamily="18" charset="0"/>
              </a:rPr>
              <a:t>) are the angles of the </a:t>
            </a:r>
            <a:r>
              <a:rPr lang="en-US" altLang="zh-CN" b="0" dirty="0" err="1">
                <a:sym typeface="Times New Roman" panose="02020603050405020304" pitchFamily="18" charset="0"/>
              </a:rPr>
              <a:t>premultiplication</a:t>
            </a:r>
            <a:r>
              <a:rPr lang="en-US" altLang="zh-CN" b="0" dirty="0">
                <a:sym typeface="Times New Roman" panose="02020603050405020304" pitchFamily="18" charset="0"/>
              </a:rPr>
              <a:t> matrices and Given’s rotation matrices used in compressing the right singular matrix of the channel for feedback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05EF77-A0E4-46D3-A4B8-2723E2172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295CF-BE17-47A4-962F-1A99945FEBD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A3C715B-B4CC-4F42-8C99-785612D860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2219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ϕ Only Feedback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91344" y="1556792"/>
                <a:ext cx="11521280" cy="4495800"/>
              </a:xfrm>
            </p:spPr>
            <p:txBody>
              <a:bodyPr/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b="1" dirty="0"/>
                  <a:t>Feed back ϕ only in N x 1 transmission and assume a fixed ψ as in 802.11ah [8]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dirty="0"/>
                  <a:t>802.11ah supports feedback of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dirty="0"/>
                  <a:t> angles only with single data stream transmissions. The values of </a:t>
                </a:r>
                <a:r>
                  <a:rPr lang="el-GR" altLang="zh-CN" dirty="0">
                    <a:sym typeface="Times New Roman" panose="02020603050405020304" pitchFamily="18" charset="0"/>
                  </a:rPr>
                  <a:t>ψ </a:t>
                </a:r>
                <a:r>
                  <a:rPr lang="en-US" dirty="0"/>
                  <a:t>are fixed [8, 24.3.10.2]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dirty="0"/>
                  <a:t>Reduction in overhead is shown in the tables below </a:t>
                </a:r>
                <a:r>
                  <a:rPr lang="en-US" u="sng" dirty="0"/>
                  <a:t>(methodology in [14])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We may keep the overhead the same and increase b</a:t>
                </a:r>
                <a:r>
                  <a:rPr lang="el-GR" altLang="zh-CN" baseline="-25000" dirty="0">
                    <a:sym typeface="Times New Roman" panose="02020603050405020304" pitchFamily="18" charset="0"/>
                  </a:rPr>
                  <a:t>ϕ</a:t>
                </a:r>
                <a:r>
                  <a:rPr lang="en-US" dirty="0"/>
                  <a:t>. (Table 1 and 2)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We may reduce the overhead by keeping b</a:t>
                </a:r>
                <a:r>
                  <a:rPr lang="el-GR" altLang="zh-CN" baseline="-25000" dirty="0">
                    <a:sym typeface="Times New Roman" panose="02020603050405020304" pitchFamily="18" charset="0"/>
                  </a:rPr>
                  <a:t>ϕ</a:t>
                </a:r>
                <a:r>
                  <a:rPr lang="en-US" altLang="zh-CN" dirty="0">
                    <a:sym typeface="Times New Roman" panose="02020603050405020304" pitchFamily="18" charset="0"/>
                  </a:rPr>
                  <a:t> the same and changing </a:t>
                </a:r>
                <a:r>
                  <a:rPr lang="en-US" dirty="0"/>
                  <a:t>b</a:t>
                </a:r>
                <a:r>
                  <a:rPr lang="el-GR" altLang="zh-CN" baseline="-25000" dirty="0">
                    <a:sym typeface="Times New Roman" panose="02020603050405020304" pitchFamily="18" charset="0"/>
                  </a:rPr>
                  <a:t>ψ</a:t>
                </a:r>
                <a:r>
                  <a:rPr lang="en-US" altLang="zh-CN" dirty="0">
                    <a:sym typeface="Times New Roman" panose="02020603050405020304" pitchFamily="18" charset="0"/>
                  </a:rPr>
                  <a:t> (Table 1 and 3)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1344" y="1556792"/>
                <a:ext cx="11521280" cy="4495800"/>
              </a:xfrm>
              <a:blipFill>
                <a:blip r:embed="rId2"/>
                <a:stretch>
                  <a:fillRect l="-688" t="-1084" r="-1058" b="-94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1470" y="2863252"/>
            <a:ext cx="4901028" cy="94144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CDEDE51-ED65-405B-A506-2C65704AAE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1020" y="4283956"/>
            <a:ext cx="8907028" cy="82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96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6DF0D-DA1B-4884-B82E-A12D05683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domain channel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CFB12-F711-4B39-B05A-F313AFF00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Feed back time domain channel as in 802.11ad/ay [9]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 number of significant taps may be much less than the number of tones and may result in feedback overhead savings.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However, we may need to feed back the actual channel or the SVD components of the channel (U, S and V matrices) to enable transformation of the channel to the frequency domain.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This may increase the number of matrices fed back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It may be necessary to indicate the position of the channel taps as they are not fixed as in frequency domain feedback.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Therefore, there is a trade-off between increasing the feedback per tap and the smaller number of taps fed back in reducing the feedback overhead</a:t>
            </a:r>
            <a:r>
              <a:rPr lang="en-US" dirty="0"/>
              <a:t>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2CD83B-8A8A-4B37-9A87-C60E534FD6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E5DFE-BC2F-4D2F-AA4D-A7FC21152F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157E1B-1DA8-4D7A-AA32-00A3D96C64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9735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B1486-FD71-4584-9713-D46052F68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Differential Given’s Rotation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77D95-5434-458C-90D9-9E7438385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556792"/>
            <a:ext cx="112777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Feed back time or frequency difference in Given’s Rotation angles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Send differential information between Given’s rotation angles of ‘baseline’ channel and next channel in time [10], frequency or frequency subcarrier indices (802.11ay) [9].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 in the  frequency domain, we can use scalar difference (subtraction) between the angles as shown below.</a:t>
            </a:r>
          </a:p>
          <a:p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079463-C939-4715-9953-223445E5F8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55966-ADD1-4B06-A9BC-E09DEFACB2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610E9-6704-4DB5-B1C2-D4F2E1EE45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6DAE4A2-D980-4CFE-A1A7-B1C4B53E8D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4634" y="3165416"/>
            <a:ext cx="4287473" cy="867437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C70DA97A-5B28-4A83-A07B-20EB49D0E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1198" y="3278610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B6B8E5C-E42E-45AA-97B5-636C7C71F2DD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2878" y="3278611"/>
            <a:ext cx="3603144" cy="2866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971A40D-4EFE-42A3-A33A-C9126EBB802B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95498" y="3356993"/>
            <a:ext cx="3761142" cy="279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BF4984F-125B-4D97-91A6-4A5AA2736245}"/>
              </a:ext>
            </a:extLst>
          </p:cNvPr>
          <p:cNvSpPr/>
          <p:nvPr/>
        </p:nvSpPr>
        <p:spPr>
          <a:xfrm>
            <a:off x="407368" y="6172199"/>
            <a:ext cx="489654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CDF of </a:t>
            </a:r>
            <a:r>
              <a:rPr lang="en-US" sz="1050" dirty="0" err="1">
                <a:solidFill>
                  <a:schemeClr val="tx1"/>
                </a:solidFill>
              </a:rPr>
              <a:t>δ_ϕ</a:t>
            </a:r>
            <a:r>
              <a:rPr lang="en-US" sz="1050" dirty="0">
                <a:solidFill>
                  <a:schemeClr val="tx1"/>
                </a:solidFill>
              </a:rPr>
              <a:t> with a frequency separation of 4 sub-carriers with 312.5 kHz separation.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8AB632B-187B-402A-AC3C-69563D80E365}"/>
              </a:ext>
            </a:extLst>
          </p:cNvPr>
          <p:cNvSpPr/>
          <p:nvPr/>
        </p:nvSpPr>
        <p:spPr>
          <a:xfrm>
            <a:off x="6672064" y="6144716"/>
            <a:ext cx="534705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CDF of </a:t>
            </a:r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δ_ψ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with a frequency separation of 4 sub-carriers with 312.5 kHz separation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405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4595D3B-584E-461E-AD7B-088FD18E039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23255" y="1478422"/>
                <a:ext cx="10940125" cy="4263592"/>
              </a:xfrm>
            </p:spPr>
            <p:txBody>
              <a:bodyPr/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dirty="0"/>
                  <a:t>Use different quantization levels for different Given’s rotation angles </a:t>
                </a:r>
                <a:r>
                  <a:rPr lang="en-US" altLang="zh-CN" dirty="0">
                    <a:sym typeface="Times New Roman" panose="02020603050405020304" pitchFamily="18" charset="0"/>
                  </a:rPr>
                  <a:t>(</a:t>
                </a:r>
                <a:r>
                  <a:rPr lang="el-GR" altLang="zh-CN" dirty="0">
                    <a:sym typeface="Times New Roman" panose="02020603050405020304" pitchFamily="18" charset="0"/>
                  </a:rPr>
                  <a:t>ϕ</a:t>
                </a:r>
                <a:r>
                  <a:rPr lang="en-US" altLang="zh-CN" baseline="-25000" dirty="0" err="1">
                    <a:sym typeface="Times New Roman" panose="02020603050405020304" pitchFamily="18" charset="0"/>
                  </a:rPr>
                  <a:t>i</a:t>
                </a:r>
                <a:r>
                  <a:rPr lang="en-US" altLang="zh-CN" dirty="0">
                    <a:sym typeface="Times New Roman" panose="02020603050405020304" pitchFamily="18" charset="0"/>
                  </a:rPr>
                  <a:t>, </a:t>
                </a:r>
                <a:r>
                  <a:rPr lang="el-GR" altLang="zh-CN" dirty="0">
                    <a:sym typeface="Times New Roman" panose="02020603050405020304" pitchFamily="18" charset="0"/>
                  </a:rPr>
                  <a:t>ψ</a:t>
                </a:r>
                <a:r>
                  <a:rPr lang="en-US" altLang="zh-CN" baseline="-25000" dirty="0" err="1">
                    <a:sym typeface="Times New Roman" panose="02020603050405020304" pitchFamily="18" charset="0"/>
                  </a:rPr>
                  <a:t>i</a:t>
                </a:r>
                <a:r>
                  <a:rPr lang="en-US" altLang="zh-CN" dirty="0">
                    <a:sym typeface="Times New Roman" panose="02020603050405020304" pitchFamily="18" charset="0"/>
                  </a:rPr>
                  <a:t>).</a:t>
                </a:r>
                <a:endParaRPr lang="en-US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dirty="0"/>
                  <a:t>Angle </a:t>
                </a:r>
                <a:r>
                  <a:rPr lang="el-GR" altLang="zh-CN" dirty="0">
                    <a:sym typeface="Times New Roman" panose="02020603050405020304" pitchFamily="18" charset="0"/>
                  </a:rPr>
                  <a:t>ψ </a:t>
                </a:r>
                <a:r>
                  <a:rPr lang="en-US" dirty="0"/>
                  <a:t>may vary over the distribution; for example the range of </a:t>
                </a:r>
                <a:r>
                  <a:rPr lang="el-GR" altLang="zh-CN" dirty="0">
                    <a:sym typeface="Times New Roman" panose="02020603050405020304" pitchFamily="18" charset="0"/>
                  </a:rPr>
                  <a:t>ψ</a:t>
                </a:r>
                <a:r>
                  <a:rPr lang="en-US" altLang="zh-CN" baseline="-25000" dirty="0">
                    <a:sym typeface="Times New Roman" panose="02020603050405020304" pitchFamily="18" charset="0"/>
                  </a:rPr>
                  <a:t>1</a:t>
                </a:r>
                <a:r>
                  <a:rPr lang="el-GR" altLang="zh-CN" dirty="0">
                    <a:sym typeface="Times New Roman" panose="02020603050405020304" pitchFamily="18" charset="0"/>
                  </a:rPr>
                  <a:t> </a:t>
                </a:r>
                <a:r>
                  <a:rPr lang="en-US" dirty="0"/>
                  <a:t>is greater than the range of </a:t>
                </a:r>
                <a:r>
                  <a:rPr lang="el-GR" altLang="zh-CN" dirty="0">
                    <a:sym typeface="Times New Roman" panose="02020603050405020304" pitchFamily="18" charset="0"/>
                  </a:rPr>
                  <a:t>ψ</a:t>
                </a:r>
                <a:r>
                  <a:rPr lang="en-US" baseline="-25000" dirty="0"/>
                  <a:t>7</a:t>
                </a:r>
                <a:r>
                  <a:rPr lang="en-US" dirty="0"/>
                  <a:t> for an 8 x 8 system as shown below.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457200" lvl="1" indent="0"/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dirty="0"/>
                  <a:t>To quantize the angles after Givens rotation, we may use different ranges for different angles or groups of angles: For each angle or groups of angles, the range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Ω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ψ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⊂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0, 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/2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/>
                  <a:t>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4595D3B-584E-461E-AD7B-088FD18E03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255" y="1478422"/>
                <a:ext cx="10940125" cy="4263592"/>
              </a:xfrm>
              <a:blipFill>
                <a:blip r:embed="rId2"/>
                <a:stretch>
                  <a:fillRect l="-724" t="-1144" b="-140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F553C918-0AA9-484C-8E2E-99533CDA1F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6206" y="2636912"/>
            <a:ext cx="3957473" cy="29665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D14F3E0-2E35-4182-A6BA-60892B815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Angle Quantization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F13137-81D5-4E2F-93A6-15CB74372D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E0890B-E792-4DE5-A931-4F060E364D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A97FCA-1834-4D43-B845-EA6ED7B0F3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937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1843</Words>
  <Application>Microsoft Office PowerPoint</Application>
  <PresentationFormat>Widescreen</PresentationFormat>
  <Paragraphs>220</Paragraphs>
  <Slides>14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Office Theme</vt:lpstr>
      <vt:lpstr>Document</vt:lpstr>
      <vt:lpstr>Feedback Overhead Reduction in 802.11be</vt:lpstr>
      <vt:lpstr>PowerPoint Presentation</vt:lpstr>
      <vt:lpstr>Introduction</vt:lpstr>
      <vt:lpstr>Feedback in 802.11</vt:lpstr>
      <vt:lpstr>Explicit Feedback Reduction (Improvement Schemes)</vt:lpstr>
      <vt:lpstr>ϕ Only Feedback</vt:lpstr>
      <vt:lpstr>Time domain channel feedback</vt:lpstr>
      <vt:lpstr>Differential Given’s Rotation</vt:lpstr>
      <vt:lpstr>Variable Angle Quantization</vt:lpstr>
      <vt:lpstr>Explicit Feedback Reduction (New Schemes)</vt:lpstr>
      <vt:lpstr>Implicit Feedback</vt:lpstr>
      <vt:lpstr>Pros and Cons</vt:lpstr>
      <vt:lpstr>Conclusions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2019-03-11T16:38:51Z</dcterms:created>
  <dcterms:modified xsi:type="dcterms:W3CDTF">2019-03-11T16:39:01Z</dcterms:modified>
</cp:coreProperties>
</file>