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62" r:id="rId4"/>
    <p:sldId id="268" r:id="rId5"/>
    <p:sldId id="263" r:id="rId6"/>
    <p:sldId id="266" r:id="rId7"/>
    <p:sldId id="264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89" d="100"/>
          <a:sy n="89" d="100"/>
        </p:scale>
        <p:origin x="-202" y="-67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802.11-19/0365r0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de-DE" smtClean="0"/>
              <a:t>Mar 2019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Stephan Sand, German Aerospace Center (DLR)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802.11-19/0365r0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 smtClean="0"/>
              <a:t>Mar 2019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Stephan Sand, German Aerospace Center (DLR)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802.11-19/0365r0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 smtClean="0"/>
              <a:t>Mar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Stephan Sand, German Aerospace Center (DLR)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802.11-19/0365r0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 smtClean="0"/>
              <a:t>Mar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Stephan Sand, German Aerospace Center (DLR)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802.11-19/0365r0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 smtClean="0"/>
              <a:t>Mar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Stephan Sand, German Aerospace Center (DLR)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802.11-19/0365r0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 smtClean="0"/>
              <a:t>Mar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Stephan Sand, German Aerospace Center (DLR)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802.11-19/0365r0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 smtClean="0"/>
              <a:t>Mar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Stephan Sand, German Aerospace Center (DLR)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Stephan Sand, German Aerospace Center (DLR)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‹Nr.›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Stephan Sand, German Aerospace Center (DLR)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 smtClean="0"/>
              <a:t>Mar 2019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Stephan Sand, German Aerospace Center (DLR)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Stephan Sand, German Aerospace Center (DLR)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Stephan Sand, German Aerospace Center (DLR)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Stephan Sand, German Aerospace Center (DLR)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Stephan Sand, German Aerospace Center (DLR)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Stephan Sand, German Aerospace Center (DLR)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Stephan Sand, German Aerospace Center (DLR)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 smtClean="0"/>
              <a:t>Mar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Stephan Sand, German Aerospace Center (DLR)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802.11-19/0365r0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cohdawireless.com/wp-content/uploads/2018/08/Whitepaper_V2X-Locate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Consideration on Positioning with 802.11bd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2019-03-12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 smtClean="0"/>
              <a:t>Mar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Stephan Sand, German Aerospace Center (DLR)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0061564"/>
              </p:ext>
            </p:extLst>
          </p:nvPr>
        </p:nvGraphicFramePr>
        <p:xfrm>
          <a:off x="1001713" y="2416175"/>
          <a:ext cx="10288587" cy="281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2" name="Document" r:id="rId5" imgW="10459294" imgH="2874761" progId="Word.Document.8">
                  <p:embed/>
                </p:oleObj>
              </mc:Choice>
              <mc:Fallback>
                <p:oleObj name="Document" r:id="rId5" imgW="10459294" imgH="2874761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1713" y="2416175"/>
                        <a:ext cx="10288587" cy="28194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802.11mc contains Fine Timing Measurement (FTM) Protocol for round trip ranging and positioning.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802.11az proposes some improvements on FTM such as NDP SU/MU ranging, trigger based ranging, AOA/AOD measurements, …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What are the implications for 802.11bd positioning mode?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is a discussion document so feedback highly welcome.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Stephan Sand, German Aerospace Center (DLR)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Mar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Introduction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PAR [1]: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“This amendment defines at least one mode that achieves at least 2 times higher </a:t>
            </a:r>
            <a:r>
              <a:rPr lang="en-US" dirty="0" smtClean="0"/>
              <a:t>throughput” … “in </a:t>
            </a:r>
            <a:r>
              <a:rPr lang="en-US" dirty="0"/>
              <a:t>high mobility channel environments at vehicle speeds up to 250 km/h (closing speeds up to 500 km/h</a:t>
            </a:r>
            <a:r>
              <a:rPr lang="en-US" dirty="0" smtClean="0"/>
              <a:t>);” </a:t>
            </a:r>
            <a:endParaRPr lang="en-GB" dirty="0"/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“this </a:t>
            </a:r>
            <a:r>
              <a:rPr lang="en-GB" dirty="0"/>
              <a:t>amendment defines procedures for at least one form of positioning in conjunction with V2X </a:t>
            </a:r>
            <a:r>
              <a:rPr lang="en-GB" dirty="0" smtClean="0"/>
              <a:t>communications”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“This </a:t>
            </a:r>
            <a:r>
              <a:rPr lang="en-US" dirty="0"/>
              <a:t>amendment shall provide interoperability, coexistence, backward compatibility, and fairness with deployed OCB (Outside the Context of a BSS) devices</a:t>
            </a:r>
            <a:r>
              <a:rPr lang="en-US" dirty="0" smtClean="0"/>
              <a:t>.”</a:t>
            </a:r>
            <a:endParaRPr lang="en-GB" dirty="0" smtClean="0"/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Use Case (UC) baseline document [2]: 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UC5 Vehicular Positioning &amp; Location</a:t>
            </a:r>
            <a:endParaRPr lang="en-GB" dirty="0"/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UC8 Train-to-Train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UC9 Vehicle-to-Train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Stephan Sand, German Aerospace Center (DLR)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Mar 2019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Situation V2X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Proprietary solution </a:t>
            </a:r>
            <a:r>
              <a:rPr lang="en-US" dirty="0" smtClean="0"/>
              <a:t>[3] </a:t>
            </a:r>
            <a:r>
              <a:rPr lang="en-US" dirty="0"/>
              <a:t>with road side units (RSUs) exists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RSUs </a:t>
            </a:r>
            <a:r>
              <a:rPr lang="en-US" sz="2000" dirty="0"/>
              <a:t>generally broadcast their position information in either,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Wave </a:t>
            </a:r>
            <a:r>
              <a:rPr lang="en-US" sz="1800" dirty="0"/>
              <a:t>Service Announcements (WSA) (IEEE 1609)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err="1" smtClean="0"/>
              <a:t>Geonetworking</a:t>
            </a:r>
            <a:r>
              <a:rPr lang="en-US" sz="1800" dirty="0" smtClean="0"/>
              <a:t> </a:t>
            </a:r>
            <a:r>
              <a:rPr lang="en-US" sz="1800" dirty="0"/>
              <a:t>messages (ETSI ITS</a:t>
            </a:r>
            <a:r>
              <a:rPr lang="en-US" sz="1800" dirty="0" smtClean="0"/>
              <a:t>)</a:t>
            </a: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Ranging measurements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Enhanced signal </a:t>
            </a:r>
            <a:r>
              <a:rPr lang="en-US" sz="2000" dirty="0"/>
              <a:t>processing </a:t>
            </a:r>
            <a:r>
              <a:rPr lang="en-US" sz="2000" dirty="0" smtClean="0"/>
              <a:t>algorithms </a:t>
            </a:r>
            <a:r>
              <a:rPr lang="en-US" sz="2000" dirty="0"/>
              <a:t>to </a:t>
            </a:r>
            <a:endParaRPr lang="en-US" sz="20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improve </a:t>
            </a:r>
            <a:r>
              <a:rPr lang="en-US" sz="1800" dirty="0"/>
              <a:t>robustness with regard to multipath </a:t>
            </a:r>
            <a:r>
              <a:rPr lang="en-US" sz="1800" dirty="0" smtClean="0"/>
              <a:t>effects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achieve </a:t>
            </a:r>
            <a:r>
              <a:rPr lang="en-US" sz="1800" dirty="0"/>
              <a:t>range accuracy in the order </a:t>
            </a:r>
            <a:r>
              <a:rPr lang="en-US" sz="1800" dirty="0" smtClean="0"/>
              <a:t>of nanoseconds Time-of-flight even in multipath channels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RSUs honor SIFS timing: IEEE </a:t>
            </a:r>
            <a:r>
              <a:rPr lang="en-US" sz="2000" dirty="0"/>
              <a:t>802.11 devices </a:t>
            </a:r>
            <a:r>
              <a:rPr lang="en-US" sz="2000" dirty="0" smtClean="0"/>
              <a:t>should respond </a:t>
            </a:r>
            <a:r>
              <a:rPr lang="en-US" sz="2000" dirty="0"/>
              <a:t>to Unicast packets with a short </a:t>
            </a:r>
            <a:r>
              <a:rPr lang="en-US" sz="2000" dirty="0" smtClean="0"/>
              <a:t>ACK </a:t>
            </a:r>
            <a:r>
              <a:rPr lang="en-US" sz="2000" dirty="0"/>
              <a:t>at a very specific period of </a:t>
            </a:r>
            <a:r>
              <a:rPr lang="en-US" sz="2000" dirty="0" smtClean="0"/>
              <a:t>time after </a:t>
            </a:r>
            <a:r>
              <a:rPr lang="en-US" sz="2000" dirty="0"/>
              <a:t>receipt of </a:t>
            </a:r>
            <a:r>
              <a:rPr lang="en-US" sz="2000" dirty="0" smtClean="0"/>
              <a:t>Unicast </a:t>
            </a:r>
            <a:r>
              <a:rPr lang="en-US" sz="2000" dirty="0"/>
              <a:t>packet</a:t>
            </a:r>
            <a:r>
              <a:rPr lang="en-US" sz="2000" dirty="0" smtClean="0"/>
              <a:t>.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smtClean="0">
                <a:sym typeface="Wingdings" panose="05000000000000000000" pitchFamily="2" charset="2"/>
              </a:rPr>
              <a:t> 32µs@10 MHz</a:t>
            </a:r>
            <a:endParaRPr lang="en-US" sz="200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Stephan Sand, German Aerospace Center (DLR)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Mar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8805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Fine Timing Measurement (FTM) Protocol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According to [4] FTM </a:t>
            </a: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Time to obtain range ~ 30 </a:t>
            </a:r>
            <a:r>
              <a:rPr lang="en-GB" dirty="0" err="1" smtClean="0"/>
              <a:t>ms</a:t>
            </a:r>
            <a:endParaRPr lang="en-GB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Position: 3 ranges needed </a:t>
            </a:r>
            <a:br>
              <a:rPr lang="en-GB" dirty="0" smtClean="0"/>
            </a:br>
            <a:r>
              <a:rPr lang="en-GB" sz="2000" dirty="0" smtClean="0">
                <a:sym typeface="Wingdings" panose="05000000000000000000" pitchFamily="2" charset="2"/>
              </a:rPr>
              <a:t> </a:t>
            </a:r>
            <a:r>
              <a:rPr lang="en-GB" sz="2000" b="0" dirty="0" smtClean="0">
                <a:sym typeface="Wingdings" panose="05000000000000000000" pitchFamily="2" charset="2"/>
              </a:rPr>
              <a:t>100 – 120 </a:t>
            </a:r>
            <a:r>
              <a:rPr lang="en-GB" sz="2000" b="0" dirty="0" err="1" smtClean="0">
                <a:sym typeface="Wingdings" panose="05000000000000000000" pitchFamily="2" charset="2"/>
              </a:rPr>
              <a:t>ms</a:t>
            </a:r>
            <a:endParaRPr lang="en-GB" sz="2000" b="0" dirty="0" smtClean="0">
              <a:sym typeface="Wingdings" panose="05000000000000000000" pitchFamily="2" charset="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>
                <a:sym typeface="Wingdings" panose="05000000000000000000" pitchFamily="2" charset="2"/>
              </a:rPr>
              <a:t>50 km/h=13.9 m/s </a:t>
            </a:r>
            <a:br>
              <a:rPr lang="en-GB" dirty="0" smtClean="0">
                <a:sym typeface="Wingdings" panose="05000000000000000000" pitchFamily="2" charset="2"/>
              </a:rPr>
            </a:br>
            <a:r>
              <a:rPr lang="en-GB" sz="2000" dirty="0" smtClean="0">
                <a:sym typeface="Wingdings" panose="05000000000000000000" pitchFamily="2" charset="2"/>
              </a:rPr>
              <a:t> </a:t>
            </a:r>
            <a:r>
              <a:rPr lang="en-GB" sz="2000" b="0" dirty="0" smtClean="0">
                <a:sym typeface="Wingdings" panose="05000000000000000000" pitchFamily="2" charset="2"/>
              </a:rPr>
              <a:t>0.4m moved while obtaining one range</a:t>
            </a:r>
            <a:r>
              <a:rPr lang="en-GB" sz="2000" dirty="0" smtClean="0">
                <a:sym typeface="Wingdings" panose="05000000000000000000" pitchFamily="2" charset="2"/>
              </a:rPr>
              <a:t/>
            </a:r>
            <a:br>
              <a:rPr lang="en-GB" sz="2000" dirty="0" smtClean="0">
                <a:sym typeface="Wingdings" panose="05000000000000000000" pitchFamily="2" charset="2"/>
              </a:rPr>
            </a:br>
            <a:r>
              <a:rPr lang="en-GB" sz="2000" dirty="0" smtClean="0">
                <a:sym typeface="Wingdings" panose="05000000000000000000" pitchFamily="2" charset="2"/>
              </a:rPr>
              <a:t></a:t>
            </a:r>
            <a:r>
              <a:rPr lang="en-GB" sz="2000" b="0" dirty="0" smtClean="0">
                <a:sym typeface="Wingdings" panose="05000000000000000000" pitchFamily="2" charset="2"/>
              </a:rPr>
              <a:t>1.4m - 1.7m moved while obtaining three ranges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>
                <a:sym typeface="Wingdings" panose="05000000000000000000" pitchFamily="2" charset="2"/>
              </a:rPr>
              <a:t>ACK on FTM Measurement: </a:t>
            </a:r>
            <a:br>
              <a:rPr lang="en-GB" dirty="0" smtClean="0">
                <a:sym typeface="Wingdings" panose="05000000000000000000" pitchFamily="2" charset="2"/>
              </a:rPr>
            </a:br>
            <a:r>
              <a:rPr lang="en-GB" dirty="0" err="1" smtClean="0">
                <a:sym typeface="Wingdings" panose="05000000000000000000" pitchFamily="2" charset="2"/>
              </a:rPr>
              <a:t>aSIFSTime</a:t>
            </a:r>
            <a:r>
              <a:rPr lang="en-GB" dirty="0" smtClean="0">
                <a:sym typeface="Wingdings" panose="05000000000000000000" pitchFamily="2" charset="2"/>
              </a:rPr>
              <a:t> (</a:t>
            </a:r>
            <a:r>
              <a:rPr lang="en-US" dirty="0" smtClean="0">
                <a:sym typeface="Wingdings" panose="05000000000000000000" pitchFamily="2" charset="2"/>
              </a:rPr>
              <a:t>32µs@10 MHz)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ym typeface="Wingdings" panose="05000000000000000000" pitchFamily="2" charset="2"/>
              </a:rPr>
              <a:t>Default accuracy ±1.3µs  390m error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ym typeface="Wingdings" panose="05000000000000000000" pitchFamily="2" charset="2"/>
              </a:rPr>
              <a:t>0.1% error (1/3 of sample) 10m error</a:t>
            </a:r>
            <a:endParaRPr lang="en-GB" dirty="0" smtClean="0">
              <a:sym typeface="Wingdings" panose="05000000000000000000" pitchFamily="2" charset="2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GB" dirty="0" smtClean="0">
              <a:sym typeface="Wingdings" panose="05000000000000000000" pitchFamily="2" charset="2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GB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Stephan Sand, German Aerospace Center (DLR)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Mar 2019</a:t>
            </a:r>
            <a:endParaRPr lang="en-GB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4192" y="1656220"/>
            <a:ext cx="4032448" cy="46478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Discussion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14400" y="1981201"/>
            <a:ext cx="1094224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5.9 GHz mode: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V2X (X=V,I,P,T) ranging?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Limits </a:t>
            </a:r>
            <a:r>
              <a:rPr lang="en-US" dirty="0" smtClean="0"/>
              <a:t>of round-trip ranging for high mobility?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One way ranging useful?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Multi-antenna </a:t>
            </a:r>
            <a:r>
              <a:rPr lang="en-US" dirty="0" smtClean="0"/>
              <a:t>approaches?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Bandwidth and </a:t>
            </a:r>
            <a:r>
              <a:rPr lang="en-US" dirty="0" err="1" smtClean="0"/>
              <a:t>aSIFSTime</a:t>
            </a:r>
            <a:r>
              <a:rPr lang="en-US" dirty="0" smtClean="0"/>
              <a:t>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802.11az features [5]?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Quality indicators for higher </a:t>
            </a:r>
            <a:r>
              <a:rPr lang="en-US" dirty="0" smtClean="0"/>
              <a:t>layer(data fusion: </a:t>
            </a:r>
            <a:r>
              <a:rPr lang="en-US" dirty="0"/>
              <a:t>Channel impulse response, clock parameters, etc</a:t>
            </a:r>
            <a:r>
              <a:rPr lang="en-US" dirty="0" smtClean="0"/>
              <a:t>.?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Can </a:t>
            </a:r>
            <a:r>
              <a:rPr lang="en-US" dirty="0"/>
              <a:t>we reuse existing messages or do we need dedicated 11bd ranging message?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Simulation and channel models [6]?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4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60 GHz mode</a:t>
            </a:r>
            <a:r>
              <a:rPr lang="en-US" dirty="0" smtClean="0">
                <a:sym typeface="Wingdings" panose="05000000000000000000" pitchFamily="2" charset="2"/>
              </a:rPr>
              <a:t>: ranging mode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b="0" dirty="0" smtClean="0"/>
              <a:t>large </a:t>
            </a:r>
            <a:r>
              <a:rPr lang="en-US" b="0" dirty="0"/>
              <a:t>bandwidth </a:t>
            </a:r>
            <a:r>
              <a:rPr lang="en-US" b="0" dirty="0">
                <a:sym typeface="Wingdings" panose="05000000000000000000" pitchFamily="2" charset="2"/>
              </a:rPr>
              <a:t> high ranging accuracy</a:t>
            </a:r>
            <a:r>
              <a:rPr lang="en-US" dirty="0">
                <a:sym typeface="Wingdings" panose="05000000000000000000" pitchFamily="2" charset="2"/>
              </a:rPr>
              <a:t>)?</a:t>
            </a:r>
            <a:endParaRPr lang="en-US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Stephan Sand, German Aerospace Center (DLR)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Mar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916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[1] </a:t>
            </a:r>
            <a:r>
              <a:rPr lang="en-GB" dirty="0" err="1" smtClean="0"/>
              <a:t>TGbd</a:t>
            </a:r>
            <a:r>
              <a:rPr lang="en-GB" dirty="0" smtClean="0"/>
              <a:t>, “</a:t>
            </a:r>
            <a:r>
              <a:rPr lang="en-US" dirty="0"/>
              <a:t>Project Authorization Request (PAR)</a:t>
            </a:r>
            <a:r>
              <a:rPr lang="en-GB" dirty="0" smtClean="0"/>
              <a:t>”, IEEE 802.11-18/0861r9</a:t>
            </a:r>
          </a:p>
          <a:p>
            <a:r>
              <a:rPr lang="en-GB" dirty="0" smtClean="0"/>
              <a:t>[2] NGV SG, “</a:t>
            </a:r>
            <a:r>
              <a:rPr lang="en-US" dirty="0"/>
              <a:t>Use Case Baseline Document Approved By </a:t>
            </a:r>
            <a:r>
              <a:rPr lang="en-US" dirty="0" smtClean="0"/>
              <a:t>SG”, IEEE 802.11-18/1323r2</a:t>
            </a:r>
          </a:p>
          <a:p>
            <a:r>
              <a:rPr lang="en-US" dirty="0" smtClean="0"/>
              <a:t>[3] </a:t>
            </a:r>
            <a:r>
              <a:rPr lang="de-DE" dirty="0" err="1"/>
              <a:t>Cohda</a:t>
            </a:r>
            <a:r>
              <a:rPr lang="de-DE" dirty="0"/>
              <a:t> Wireless, </a:t>
            </a:r>
            <a:r>
              <a:rPr lang="en-US" dirty="0"/>
              <a:t>“V2X-Locate Positioning Whitepaper”, </a:t>
            </a:r>
            <a:r>
              <a:rPr lang="en-US" dirty="0">
                <a:hlinkClick r:id="rId3"/>
              </a:rPr>
              <a:t>https://cohdawireless.com/wp-content/uploads/2018/08/Whitepaper_V2X-Locate.pdf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[4] L. </a:t>
            </a:r>
            <a:r>
              <a:rPr lang="en-US" dirty="0" err="1" smtClean="0"/>
              <a:t>Banin</a:t>
            </a:r>
            <a:r>
              <a:rPr lang="en-US" dirty="0"/>
              <a:t>, et al., “High-Accuracy Indoor Geolocation using Collaborative Time </a:t>
            </a:r>
            <a:r>
              <a:rPr lang="en-US" dirty="0" smtClean="0"/>
              <a:t>of Arrival </a:t>
            </a:r>
            <a:r>
              <a:rPr lang="en-US" dirty="0"/>
              <a:t>(</a:t>
            </a:r>
            <a:r>
              <a:rPr lang="en-US" dirty="0" err="1"/>
              <a:t>CToA</a:t>
            </a:r>
            <a:r>
              <a:rPr lang="en-US" dirty="0"/>
              <a:t>) - Whitepaper</a:t>
            </a:r>
            <a:r>
              <a:rPr lang="en-US" dirty="0" smtClean="0"/>
              <a:t>”, IEEE 802.11-17/1387r0</a:t>
            </a:r>
          </a:p>
          <a:p>
            <a:r>
              <a:rPr lang="de-DE" dirty="0" smtClean="0"/>
              <a:t>[5] L. Chu, et al., </a:t>
            </a:r>
            <a:r>
              <a:rPr lang="en-US" dirty="0" smtClean="0"/>
              <a:t>“</a:t>
            </a:r>
            <a:r>
              <a:rPr lang="de-DE" dirty="0" smtClean="0"/>
              <a:t>NGV Ranging </a:t>
            </a:r>
            <a:r>
              <a:rPr lang="de-DE" dirty="0" err="1" smtClean="0"/>
              <a:t>Discussion</a:t>
            </a:r>
            <a:r>
              <a:rPr lang="de-DE" dirty="0" smtClean="0"/>
              <a:t>“, IEEE 802.11-18/1250r0</a:t>
            </a:r>
          </a:p>
          <a:p>
            <a:r>
              <a:rPr lang="de-DE" dirty="0" smtClean="0"/>
              <a:t>[6] P. </a:t>
            </a:r>
            <a:r>
              <a:rPr lang="de-DE" dirty="0" err="1" smtClean="0"/>
              <a:t>Unterhuber</a:t>
            </a:r>
            <a:r>
              <a:rPr lang="de-DE" dirty="0" smtClean="0"/>
              <a:t>, et al., “</a:t>
            </a:r>
            <a:r>
              <a:rPr lang="en-US" dirty="0"/>
              <a:t>Considerations on Vehicular Channel </a:t>
            </a:r>
            <a:r>
              <a:rPr lang="en-US" dirty="0" smtClean="0"/>
              <a:t>Models”</a:t>
            </a:r>
            <a:r>
              <a:rPr lang="de-DE" dirty="0" smtClean="0"/>
              <a:t>, IEEE 802.11-19/0034r1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Stephan Sand, German Aerospace Center (DLR)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Mar 2019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onsideration on Positioning with 802.11bd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Consideration on Positioning with 802.11bd</Template>
  <TotalTime>0</TotalTime>
  <Words>671</Words>
  <Application>Microsoft Office PowerPoint</Application>
  <PresentationFormat>Benutzerdefiniert</PresentationFormat>
  <Paragraphs>98</Paragraphs>
  <Slides>7</Slides>
  <Notes>5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9" baseType="lpstr">
      <vt:lpstr>Consideration on Positioning with 802.11bd</vt:lpstr>
      <vt:lpstr>Document</vt:lpstr>
      <vt:lpstr>Consideration on Positioning with 802.11bd</vt:lpstr>
      <vt:lpstr>Abstract</vt:lpstr>
      <vt:lpstr>Introduction</vt:lpstr>
      <vt:lpstr>Current Situation V2X</vt:lpstr>
      <vt:lpstr>Fine Timing Measurement (FTM) Protocol</vt:lpstr>
      <vt:lpstr>Discussion</vt:lpstr>
      <vt:lpstr>References</vt:lpstr>
    </vt:vector>
  </TitlesOfParts>
  <Company>DLR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Consideration on Positioning with 802.11bd</dc:title>
  <dc:creator>Sand, Stephan</dc:creator>
  <cp:lastModifiedBy>Sand, Stephan</cp:lastModifiedBy>
  <cp:revision>29</cp:revision>
  <cp:lastPrinted>1601-01-01T00:00:00Z</cp:lastPrinted>
  <dcterms:created xsi:type="dcterms:W3CDTF">2019-03-12T00:53:01Z</dcterms:created>
  <dcterms:modified xsi:type="dcterms:W3CDTF">2019-03-14T16:52:20Z</dcterms:modified>
</cp:coreProperties>
</file>