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5" r:id="rId4"/>
    <p:sldId id="266" r:id="rId5"/>
    <p:sldId id="267" r:id="rId6"/>
    <p:sldId id="274" r:id="rId7"/>
    <p:sldId id="268" r:id="rId8"/>
    <p:sldId id="269" r:id="rId9"/>
    <p:sldId id="270" r:id="rId10"/>
    <p:sldId id="271" r:id="rId11"/>
    <p:sldId id="272" r:id="rId12"/>
    <p:sldId id="273" r:id="rId13"/>
    <p:sldId id="262" r:id="rId14"/>
    <p:sldId id="264" r:id="rId15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hmidhammer, Martin" initials="S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0" autoAdjust="0"/>
    <p:restoredTop sz="94660" autoAdjust="0"/>
  </p:normalViewPr>
  <p:slideViewPr>
    <p:cSldViewPr>
      <p:cViewPr varScale="1">
        <p:scale>
          <a:sx n="89" d="100"/>
          <a:sy n="89" d="100"/>
        </p:scale>
        <p:origin x="-202" y="-67"/>
      </p:cViewPr>
      <p:guideLst>
        <p:guide orient="horz" pos="2160"/>
        <p:guide pos="3840"/>
      </p:guideLst>
    </p:cSldViewPr>
  </p:slideViewPr>
  <p:outlineViewPr>
    <p:cViewPr varScale="1"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802.11-19/0364r0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DE" smtClean="0"/>
              <a:t>Mar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802.11-19/0364r0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e-DE" smtClean="0"/>
              <a:t>Mar 2019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802.11-19/0364r0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de-DE" smtClean="0"/>
              <a:t>Mar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802.11-19/0364r0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de-DE" smtClean="0"/>
              <a:t>Mar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802.11-19/0364r0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de-DE" smtClean="0"/>
              <a:t>Mar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802.11-19/0364r0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de-DE" smtClean="0"/>
              <a:t>Mar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14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Stephan Sand, German Aerospace Center (DLR)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Stephan Sand, German Aerospace Center (DLR)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e-DE" smtClean="0"/>
              <a:t>Mar 2019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Stephan Sand, German Aerospace Center (DLR)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Mar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Stephan Sand, German Aerospace Center (DLR)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Mar 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Stephan Sand, German Aerospace Center (DLR)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Mar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Stephan Sand, German Aerospace Center (DLR)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Mar 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Stephan Sand, German Aerospace Center (DLR)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Stephan Sand, German Aerospace Center (DLR)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Stephan Sand, German Aerospace Center (DLR)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e-DE" smtClean="0"/>
              <a:t>Mar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Stephan Sand, German Aerospace Center (DLR)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802.11-19/0364r0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Performance </a:t>
            </a:r>
            <a:r>
              <a:rPr lang="en-US" dirty="0" smtClean="0"/>
              <a:t>Analysis </a:t>
            </a:r>
            <a:r>
              <a:rPr lang="en-US" dirty="0"/>
              <a:t>of O</a:t>
            </a:r>
            <a:r>
              <a:rPr lang="en-US" dirty="0" smtClean="0"/>
              <a:t>uter </a:t>
            </a:r>
            <a:r>
              <a:rPr lang="en-US" dirty="0"/>
              <a:t>RS </a:t>
            </a:r>
            <a:r>
              <a:rPr lang="en-US" dirty="0" smtClean="0"/>
              <a:t>Coding Scheme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2019-03-12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Mar 2019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Stephan Sand, German Aerospace Center (DLR)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073006"/>
              </p:ext>
            </p:extLst>
          </p:nvPr>
        </p:nvGraphicFramePr>
        <p:xfrm>
          <a:off x="989013" y="2341563"/>
          <a:ext cx="10096500" cy="310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Document" r:id="rId4" imgW="10459294" imgH="3224910" progId="Word.Document.8">
                  <p:embed/>
                </p:oleObj>
              </mc:Choice>
              <mc:Fallback>
                <p:oleObj name="Document" r:id="rId4" imgW="10459294" imgH="322491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2341563"/>
                        <a:ext cx="10096500" cy="31067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Highway </a:t>
            </a:r>
            <a:r>
              <a:rPr lang="en-US" dirty="0" err="1" smtClean="0"/>
              <a:t>LoS</a:t>
            </a:r>
            <a:r>
              <a:rPr lang="en-US" dirty="0" smtClean="0"/>
              <a:t> (2/2)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Stephan Sand, German Aerospace Center (DLR)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Mar 2019</a:t>
            </a:r>
            <a:endParaRPr lang="en-GB"/>
          </a:p>
        </p:txBody>
      </p:sp>
      <p:sp>
        <p:nvSpPr>
          <p:cNvPr id="12" name="Inhaltsplatzhalter 13"/>
          <p:cNvSpPr>
            <a:spLocks noGrp="1"/>
          </p:cNvSpPr>
          <p:nvPr>
            <p:ph idx="1"/>
          </p:nvPr>
        </p:nvSpPr>
        <p:spPr>
          <a:xfrm>
            <a:off x="914400" y="1981201"/>
            <a:ext cx="11086256" cy="411321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de-DE" sz="1100" dirty="0"/>
          </a:p>
          <a:p>
            <a:endParaRPr lang="en-US" sz="1200" dirty="0"/>
          </a:p>
          <a:p>
            <a:pPr>
              <a:spcBef>
                <a:spcPts val="0"/>
              </a:spcBef>
            </a:pPr>
            <a:r>
              <a:rPr lang="en-US" sz="2000" b="0" dirty="0"/>
              <a:t>Comparison of t</a:t>
            </a:r>
            <a:r>
              <a:rPr lang="en-US" sz="2000" b="0" dirty="0" smtClean="0"/>
              <a:t>hroughput </a:t>
            </a:r>
            <a:r>
              <a:rPr lang="en-US" sz="2000" b="0" dirty="0"/>
              <a:t>in relation to SNR and </a:t>
            </a:r>
            <a:r>
              <a:rPr lang="en-US" sz="2000" b="0" dirty="0" err="1" smtClean="0"/>
              <a:t>E</a:t>
            </a:r>
            <a:r>
              <a:rPr lang="en-US" sz="2000" b="0" baseline="-25000" dirty="0" err="1" smtClean="0"/>
              <a:t>b</a:t>
            </a:r>
            <a:r>
              <a:rPr lang="en-US" sz="2000" b="0" dirty="0" smtClean="0"/>
              <a:t>/N</a:t>
            </a:r>
            <a:r>
              <a:rPr lang="en-US" sz="2000" b="0" baseline="-25000" dirty="0" smtClean="0"/>
              <a:t>0</a:t>
            </a:r>
            <a:r>
              <a:rPr lang="en-US" sz="2000" b="0" dirty="0" smtClean="0"/>
              <a:t>: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0" dirty="0" smtClean="0"/>
              <a:t>Throughput </a:t>
            </a:r>
            <a:r>
              <a:rPr lang="en-US" sz="2000" b="0" dirty="0"/>
              <a:t>vs. </a:t>
            </a:r>
            <a:r>
              <a:rPr lang="en-US" sz="2000" b="0" dirty="0" err="1"/>
              <a:t>E</a:t>
            </a:r>
            <a:r>
              <a:rPr lang="en-US" sz="2000" b="0" baseline="-25000" dirty="0" err="1"/>
              <a:t>b</a:t>
            </a:r>
            <a:r>
              <a:rPr lang="en-US" sz="2000" b="0" dirty="0"/>
              <a:t>/N</a:t>
            </a:r>
            <a:r>
              <a:rPr lang="en-US" sz="2000" b="0" baseline="-25000" dirty="0"/>
              <a:t>0</a:t>
            </a:r>
            <a:r>
              <a:rPr lang="en-US" sz="2000" b="0" dirty="0"/>
              <a:t> for fair </a:t>
            </a:r>
            <a:r>
              <a:rPr lang="en-US" sz="2000" b="0" dirty="0" smtClean="0"/>
              <a:t>comparison, accounts </a:t>
            </a:r>
            <a:r>
              <a:rPr lang="en-US" sz="2000" b="0" dirty="0"/>
              <a:t>for additional energy on overhead and channel </a:t>
            </a:r>
            <a:r>
              <a:rPr lang="en-US" sz="2000" b="0" dirty="0" smtClean="0"/>
              <a:t>use</a:t>
            </a:r>
            <a:endParaRPr lang="en-US" sz="2000" b="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0" dirty="0" smtClean="0"/>
              <a:t>Outer RS coding scheme has lower throughput for all MCS and Highway </a:t>
            </a:r>
            <a:r>
              <a:rPr lang="en-US" sz="2000" b="0" dirty="0" err="1" smtClean="0"/>
              <a:t>LoS</a:t>
            </a:r>
            <a:r>
              <a:rPr lang="en-US" sz="2000" b="0" dirty="0" smtClean="0"/>
              <a:t> channel </a:t>
            </a:r>
            <a:endParaRPr lang="en-US" sz="2000" b="0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1476000"/>
            <a:ext cx="8003387" cy="3998646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" r="7088"/>
          <a:stretch/>
        </p:blipFill>
        <p:spPr>
          <a:xfrm>
            <a:off x="18000" y="1476000"/>
            <a:ext cx="7077600" cy="399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7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Highway </a:t>
            </a:r>
            <a:r>
              <a:rPr lang="en-US" dirty="0" err="1" smtClean="0"/>
              <a:t>NLoS</a:t>
            </a:r>
            <a:r>
              <a:rPr lang="en-US" dirty="0" smtClean="0"/>
              <a:t> (1/2)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Stephan Sand, German Aerospace Center (DLR)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Mar 2019</a:t>
            </a:r>
            <a:endParaRPr lang="en-GB"/>
          </a:p>
        </p:txBody>
      </p:sp>
      <p:sp>
        <p:nvSpPr>
          <p:cNvPr id="12" name="Inhaltsplatzhalter 11"/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11321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de-DE" sz="1100" dirty="0" smtClean="0"/>
          </a:p>
          <a:p>
            <a:endParaRPr lang="en-US" sz="1200" dirty="0"/>
          </a:p>
          <a:p>
            <a:pPr>
              <a:spcBef>
                <a:spcPts val="0"/>
              </a:spcBef>
            </a:pPr>
            <a:r>
              <a:rPr lang="en-US" sz="2000" b="0" dirty="0" smtClean="0"/>
              <a:t>Comparison of PER in relation to SNR and </a:t>
            </a:r>
            <a:r>
              <a:rPr lang="en-US" sz="2000" b="0" dirty="0" err="1" smtClean="0"/>
              <a:t>E</a:t>
            </a:r>
            <a:r>
              <a:rPr lang="en-US" sz="2000" b="0" baseline="-25000" dirty="0" err="1" smtClean="0"/>
              <a:t>b</a:t>
            </a:r>
            <a:r>
              <a:rPr lang="en-US" sz="2000" b="0" dirty="0" smtClean="0"/>
              <a:t>/N</a:t>
            </a:r>
            <a:r>
              <a:rPr lang="en-US" sz="2000" b="0" baseline="-25000" dirty="0" smtClean="0"/>
              <a:t>0</a:t>
            </a:r>
            <a:r>
              <a:rPr lang="en-US" sz="2000" b="0" dirty="0" smtClean="0"/>
              <a:t>: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 dirty="0" smtClean="0"/>
              <a:t>PER vs. </a:t>
            </a:r>
            <a:r>
              <a:rPr lang="en-US" sz="1800" b="0" dirty="0" err="1" smtClean="0"/>
              <a:t>E</a:t>
            </a:r>
            <a:r>
              <a:rPr lang="en-US" sz="1800" b="0" baseline="-25000" dirty="0" err="1" smtClean="0"/>
              <a:t>b</a:t>
            </a:r>
            <a:r>
              <a:rPr lang="en-US" sz="1800" b="0" dirty="0" smtClean="0"/>
              <a:t>/N</a:t>
            </a:r>
            <a:r>
              <a:rPr lang="en-US" sz="1800" b="0" baseline="-25000" dirty="0" smtClean="0"/>
              <a:t>0</a:t>
            </a:r>
            <a:r>
              <a:rPr lang="en-US" sz="1800" b="0" dirty="0" smtClean="0"/>
              <a:t> for </a:t>
            </a:r>
            <a:r>
              <a:rPr lang="en-US" sz="1800" b="0" dirty="0"/>
              <a:t>fair </a:t>
            </a:r>
            <a:r>
              <a:rPr lang="en-US" sz="1800" b="0" dirty="0" smtClean="0"/>
              <a:t>comparison, accounts </a:t>
            </a:r>
            <a:r>
              <a:rPr lang="en-US" sz="1800" b="0" dirty="0"/>
              <a:t>for additional energy on </a:t>
            </a:r>
            <a:r>
              <a:rPr lang="en-US" sz="1800" b="0" dirty="0" smtClean="0"/>
              <a:t>overhead</a:t>
            </a:r>
            <a:endParaRPr lang="en-US" sz="1800" b="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 dirty="0" smtClean="0"/>
              <a:t>Marginal gain </a:t>
            </a:r>
            <a:r>
              <a:rPr lang="en-US" sz="1800" b="0" dirty="0" smtClean="0"/>
              <a:t>for </a:t>
            </a:r>
            <a:r>
              <a:rPr lang="en-US" sz="1800" b="0" dirty="0" smtClean="0"/>
              <a:t>BPSK/QPSK(R=3/4), possibly significant gains for QPSK(R=1/2),16-QAM, 64-QAM</a:t>
            </a:r>
            <a:endParaRPr lang="en-US" sz="1800" b="0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800" y="1476000"/>
            <a:ext cx="8003387" cy="3998646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" r="6481"/>
          <a:stretch/>
        </p:blipFill>
        <p:spPr>
          <a:xfrm>
            <a:off x="18000" y="1476000"/>
            <a:ext cx="7167600" cy="399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0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Highway </a:t>
            </a:r>
            <a:r>
              <a:rPr lang="en-US" dirty="0" err="1" smtClean="0"/>
              <a:t>NLoS</a:t>
            </a:r>
            <a:r>
              <a:rPr lang="en-US" dirty="0" smtClean="0"/>
              <a:t> (2/2)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Stephan Sand, German Aerospace Center (DLR)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Mar 2019</a:t>
            </a:r>
            <a:endParaRPr lang="en-GB"/>
          </a:p>
        </p:txBody>
      </p:sp>
      <p:sp>
        <p:nvSpPr>
          <p:cNvPr id="12" name="Inhaltsplatzhalter 13"/>
          <p:cNvSpPr>
            <a:spLocks noGrp="1"/>
          </p:cNvSpPr>
          <p:nvPr>
            <p:ph idx="1"/>
          </p:nvPr>
        </p:nvSpPr>
        <p:spPr>
          <a:xfrm>
            <a:off x="914400" y="1981201"/>
            <a:ext cx="11086256" cy="411321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de-DE" sz="1100" dirty="0"/>
          </a:p>
          <a:p>
            <a:endParaRPr lang="en-US" sz="1200" dirty="0"/>
          </a:p>
          <a:p>
            <a:pPr>
              <a:spcBef>
                <a:spcPts val="0"/>
              </a:spcBef>
            </a:pPr>
            <a:r>
              <a:rPr lang="en-US" sz="2000" b="0" dirty="0"/>
              <a:t>Comparison of t</a:t>
            </a:r>
            <a:r>
              <a:rPr lang="en-US" sz="2000" b="0" dirty="0" smtClean="0"/>
              <a:t>hroughput </a:t>
            </a:r>
            <a:r>
              <a:rPr lang="en-US" sz="2000" b="0" dirty="0"/>
              <a:t>in relation to SNR and </a:t>
            </a:r>
            <a:r>
              <a:rPr lang="en-US" sz="2000" b="0" dirty="0" err="1" smtClean="0"/>
              <a:t>E</a:t>
            </a:r>
            <a:r>
              <a:rPr lang="en-US" sz="2000" b="0" baseline="-25000" dirty="0" err="1" smtClean="0"/>
              <a:t>b</a:t>
            </a:r>
            <a:r>
              <a:rPr lang="en-US" sz="2000" b="0" dirty="0" smtClean="0"/>
              <a:t>/N</a:t>
            </a:r>
            <a:r>
              <a:rPr lang="en-US" sz="2000" b="0" baseline="-25000" dirty="0" smtClean="0"/>
              <a:t>0</a:t>
            </a:r>
            <a:r>
              <a:rPr lang="en-US" sz="2000" b="0" dirty="0" smtClean="0"/>
              <a:t>: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0" dirty="0" smtClean="0"/>
              <a:t>Throughput </a:t>
            </a:r>
            <a:r>
              <a:rPr lang="en-US" sz="2000" b="0" dirty="0"/>
              <a:t>vs. </a:t>
            </a:r>
            <a:r>
              <a:rPr lang="en-US" sz="2000" b="0" dirty="0" err="1"/>
              <a:t>E</a:t>
            </a:r>
            <a:r>
              <a:rPr lang="en-US" sz="2000" b="0" baseline="-25000" dirty="0" err="1"/>
              <a:t>b</a:t>
            </a:r>
            <a:r>
              <a:rPr lang="en-US" sz="2000" b="0" dirty="0"/>
              <a:t>/N</a:t>
            </a:r>
            <a:r>
              <a:rPr lang="en-US" sz="2000" b="0" baseline="-25000" dirty="0"/>
              <a:t>0</a:t>
            </a:r>
            <a:r>
              <a:rPr lang="en-US" sz="2000" b="0" dirty="0"/>
              <a:t> for fair </a:t>
            </a:r>
            <a:r>
              <a:rPr lang="en-US" sz="2000" b="0" dirty="0" smtClean="0"/>
              <a:t>comparison, accounts </a:t>
            </a:r>
            <a:r>
              <a:rPr lang="en-US" sz="2000" b="0" dirty="0"/>
              <a:t>for additional energy on overhead and channel </a:t>
            </a:r>
            <a:r>
              <a:rPr lang="en-US" sz="2000" b="0" dirty="0" smtClean="0"/>
              <a:t>use</a:t>
            </a:r>
            <a:endParaRPr lang="en-US" sz="2000" b="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0" dirty="0" smtClean="0"/>
              <a:t>Outer RS coding scheme has lower throughput for all MCS and Highway </a:t>
            </a:r>
            <a:r>
              <a:rPr lang="en-US" sz="2000" b="0" dirty="0" err="1" smtClean="0"/>
              <a:t>NLoS</a:t>
            </a:r>
            <a:r>
              <a:rPr lang="en-US" sz="2000" b="0" dirty="0" smtClean="0"/>
              <a:t> channel </a:t>
            </a:r>
            <a:endParaRPr lang="en-US" sz="2000" b="0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1476000"/>
            <a:ext cx="8003387" cy="3998646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" r="7088"/>
          <a:stretch/>
        </p:blipFill>
        <p:spPr>
          <a:xfrm>
            <a:off x="18000" y="1476000"/>
            <a:ext cx="7077600" cy="399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7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US" dirty="0" smtClean="0"/>
              <a:t>PER vs.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b</a:t>
            </a:r>
            <a:r>
              <a:rPr lang="en-US" dirty="0" smtClean="0"/>
              <a:t>/N</a:t>
            </a:r>
            <a:r>
              <a:rPr lang="en-US" baseline="-25000" dirty="0" smtClean="0"/>
              <a:t>0 </a:t>
            </a:r>
            <a:r>
              <a:rPr lang="en-US" dirty="0" smtClean="0"/>
              <a:t>and </a:t>
            </a:r>
            <a:r>
              <a:rPr lang="en-US" dirty="0"/>
              <a:t>PER vs. SNR</a:t>
            </a:r>
            <a:r>
              <a:rPr lang="en-US" dirty="0" smtClean="0"/>
              <a:t>:</a:t>
            </a:r>
          </a:p>
          <a:p>
            <a:pPr lvl="1">
              <a:buFont typeface="Times New Roman" pitchFamily="16" charset="0"/>
              <a:buChar char="•"/>
            </a:pPr>
            <a:r>
              <a:rPr lang="en-US" dirty="0"/>
              <a:t>PER vs.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b</a:t>
            </a:r>
            <a:r>
              <a:rPr lang="en-US" dirty="0" smtClean="0"/>
              <a:t>/N</a:t>
            </a:r>
            <a:r>
              <a:rPr lang="en-US" baseline="-25000" dirty="0" smtClean="0"/>
              <a:t>0</a:t>
            </a:r>
            <a:r>
              <a:rPr lang="en-US" dirty="0" smtClean="0"/>
              <a:t> for fair comparison: Accounts for additional energy on overhead</a:t>
            </a:r>
            <a:endParaRPr lang="en-US" dirty="0" smtClean="0"/>
          </a:p>
          <a:p>
            <a:pPr lvl="1">
              <a:buFont typeface="Times New Roman" pitchFamily="16" charset="0"/>
              <a:buChar char="•"/>
            </a:pPr>
            <a:r>
              <a:rPr lang="en-US" dirty="0" smtClean="0"/>
              <a:t>Marginal </a:t>
            </a:r>
            <a:r>
              <a:rPr lang="en-US" dirty="0" smtClean="0"/>
              <a:t>gains for outer RS coding scheme for BPSK/QPSK/16-QAM</a:t>
            </a:r>
          </a:p>
          <a:p>
            <a:pPr lvl="1">
              <a:buFont typeface="Times New Roman" pitchFamily="16" charset="0"/>
              <a:buChar char="•"/>
            </a:pPr>
            <a:r>
              <a:rPr lang="en-US" dirty="0" smtClean="0"/>
              <a:t>Significant </a:t>
            </a:r>
            <a:r>
              <a:rPr lang="en-US" dirty="0" smtClean="0"/>
              <a:t>gain </a:t>
            </a:r>
            <a:r>
              <a:rPr lang="en-US" dirty="0" smtClean="0"/>
              <a:t>only for </a:t>
            </a:r>
            <a:r>
              <a:rPr lang="en-US" dirty="0" smtClean="0"/>
              <a:t>64-QAM</a:t>
            </a:r>
          </a:p>
          <a:p>
            <a:pPr lvl="1">
              <a:buFont typeface="Times New Roman" pitchFamily="16" charset="0"/>
              <a:buChar char="•"/>
            </a:pPr>
            <a:endParaRPr lang="en-US" dirty="0" smtClean="0"/>
          </a:p>
          <a:p>
            <a:pPr>
              <a:buFont typeface="Times New Roman" pitchFamily="16" charset="0"/>
              <a:buChar char="•"/>
            </a:pPr>
            <a:r>
              <a:rPr lang="en-US" dirty="0" smtClean="0"/>
              <a:t>Throughput vs</a:t>
            </a:r>
            <a:r>
              <a:rPr lang="en-US" dirty="0"/>
              <a:t>. </a:t>
            </a:r>
            <a:r>
              <a:rPr lang="en-US" dirty="0" err="1"/>
              <a:t>E</a:t>
            </a:r>
            <a:r>
              <a:rPr lang="en-US" baseline="-25000" dirty="0" err="1"/>
              <a:t>b</a:t>
            </a:r>
            <a:r>
              <a:rPr lang="en-US" dirty="0"/>
              <a:t>/N</a:t>
            </a:r>
            <a:r>
              <a:rPr lang="en-US" baseline="-25000" dirty="0"/>
              <a:t>0 </a:t>
            </a:r>
            <a:r>
              <a:rPr lang="en-US" dirty="0" smtClean="0"/>
              <a:t>and </a:t>
            </a:r>
            <a:r>
              <a:rPr lang="en-US" dirty="0"/>
              <a:t>Throughput vs. SNR</a:t>
            </a:r>
            <a:r>
              <a:rPr lang="en-US" dirty="0" smtClean="0"/>
              <a:t>:</a:t>
            </a:r>
          </a:p>
          <a:p>
            <a:pPr lvl="1">
              <a:buFont typeface="Times New Roman" pitchFamily="16" charset="0"/>
              <a:buChar char="•"/>
            </a:pPr>
            <a:r>
              <a:rPr lang="de-DE" dirty="0" err="1" smtClean="0"/>
              <a:t>Throughput</a:t>
            </a:r>
            <a:r>
              <a:rPr lang="de-DE" dirty="0" smtClean="0"/>
              <a:t> </a:t>
            </a:r>
            <a:r>
              <a:rPr lang="en-US" dirty="0"/>
              <a:t>vs. </a:t>
            </a:r>
            <a:r>
              <a:rPr lang="en-US" dirty="0" err="1"/>
              <a:t>E</a:t>
            </a:r>
            <a:r>
              <a:rPr lang="en-US" baseline="-25000" dirty="0" err="1"/>
              <a:t>b</a:t>
            </a:r>
            <a:r>
              <a:rPr lang="en-US" dirty="0"/>
              <a:t>/N</a:t>
            </a:r>
            <a:r>
              <a:rPr lang="en-US" baseline="-25000" dirty="0"/>
              <a:t>0</a:t>
            </a:r>
            <a:r>
              <a:rPr lang="en-US" dirty="0"/>
              <a:t> for fair </a:t>
            </a:r>
            <a:r>
              <a:rPr lang="en-US" dirty="0" smtClean="0"/>
              <a:t>comparison:</a:t>
            </a:r>
            <a:br>
              <a:rPr lang="en-US" dirty="0" smtClean="0"/>
            </a:br>
            <a:r>
              <a:rPr lang="en-US" dirty="0" smtClean="0"/>
              <a:t>Accounts </a:t>
            </a:r>
            <a:r>
              <a:rPr lang="en-US" dirty="0"/>
              <a:t>for additional energy on </a:t>
            </a:r>
            <a:r>
              <a:rPr lang="en-US" dirty="0" smtClean="0"/>
              <a:t>overhead and channel use</a:t>
            </a:r>
          </a:p>
          <a:p>
            <a:pPr lvl="1">
              <a:buFont typeface="Times New Roman" pitchFamily="16" charset="0"/>
              <a:buChar char="•"/>
            </a:pPr>
            <a:r>
              <a:rPr lang="en-US" dirty="0" smtClean="0"/>
              <a:t>Outer </a:t>
            </a:r>
            <a:r>
              <a:rPr lang="en-US" dirty="0"/>
              <a:t>RS coding scheme has lower throughput for all MCS </a:t>
            </a:r>
            <a:r>
              <a:rPr lang="en-US" dirty="0" smtClean="0"/>
              <a:t>and channels (AWGN, H-</a:t>
            </a:r>
            <a:r>
              <a:rPr lang="en-US" dirty="0" err="1" smtClean="0"/>
              <a:t>LoS</a:t>
            </a:r>
            <a:r>
              <a:rPr lang="en-US" dirty="0" smtClean="0"/>
              <a:t>, H-</a:t>
            </a:r>
            <a:r>
              <a:rPr lang="en-US" dirty="0" err="1" smtClean="0"/>
              <a:t>NLoS</a:t>
            </a:r>
            <a:r>
              <a:rPr lang="en-US" dirty="0" smtClean="0"/>
              <a:t>) </a:t>
            </a:r>
          </a:p>
          <a:p>
            <a:pPr marL="457200" lvl="1" indent="0"/>
            <a:endParaRPr lang="en-US" sz="1600" dirty="0"/>
          </a:p>
          <a:p>
            <a:pPr marL="0" indent="0"/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Careful </a:t>
            </a:r>
            <a:r>
              <a:rPr lang="en-US" dirty="0"/>
              <a:t>selection </a:t>
            </a:r>
            <a:r>
              <a:rPr lang="en-US" dirty="0" smtClean="0"/>
              <a:t>of metric to evaluate </a:t>
            </a:r>
            <a:r>
              <a:rPr lang="en-US" dirty="0"/>
              <a:t>performance gains of novel </a:t>
            </a:r>
            <a:r>
              <a:rPr lang="en-US" dirty="0" smtClean="0"/>
              <a:t>schemes  </a:t>
            </a:r>
          </a:p>
          <a:p>
            <a:pPr>
              <a:buFont typeface="Times New Roman" pitchFamily="16" charset="0"/>
              <a:buChar char="•"/>
            </a:pPr>
            <a:endParaRPr lang="en-US" dirty="0" smtClean="0"/>
          </a:p>
          <a:p>
            <a:pPr>
              <a:buFont typeface="Times New Roman" pitchFamily="16" charset="0"/>
              <a:buChar char="•"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Stephan Sand, German Aerospace Center (DLR)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Mar 2019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[1] </a:t>
            </a:r>
            <a:r>
              <a:rPr lang="en-US" dirty="0"/>
              <a:t>O. Haran, “Backward compatible PHY feasibility,” IEEE 802.11-18/1214r0</a:t>
            </a:r>
          </a:p>
          <a:p>
            <a:r>
              <a:rPr lang="en-GB" dirty="0" smtClean="0"/>
              <a:t>[2] I</a:t>
            </a:r>
            <a:r>
              <a:rPr lang="en-GB" dirty="0"/>
              <a:t>. Sarris, "V2X Reed-Solomon Simulation Model," IEEE </a:t>
            </a:r>
            <a:r>
              <a:rPr lang="en-GB" dirty="0" smtClean="0"/>
              <a:t>802.11-18/1956r1</a:t>
            </a:r>
            <a:r>
              <a:rPr lang="en-GB" dirty="0"/>
              <a:t>.</a:t>
            </a:r>
          </a:p>
          <a:p>
            <a:endParaRPr lang="en-GB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Stephan Sand, German Aerospace Center (DLR)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Mar 2019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Outer Reed Solomon (RS)  Code was proposed in [1] and further </a:t>
            </a:r>
            <a:r>
              <a:rPr lang="en-GB" dirty="0" err="1" smtClean="0"/>
              <a:t>analyzed</a:t>
            </a:r>
            <a:r>
              <a:rPr lang="en-GB" dirty="0" smtClean="0"/>
              <a:t> in [2].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The following results are based on simulator [2] </a:t>
            </a:r>
            <a:r>
              <a:rPr lang="en-GB" dirty="0" err="1" smtClean="0"/>
              <a:t>analyzing</a:t>
            </a:r>
            <a:r>
              <a:rPr lang="en-GB" dirty="0" smtClean="0"/>
              <a:t> the influence of different performance metrics, MCS, and channels:</a:t>
            </a:r>
          </a:p>
          <a:p>
            <a:pPr>
              <a:buFont typeface="Times New Roman" pitchFamily="16" charset="0"/>
              <a:buChar char="•"/>
            </a:pPr>
            <a:r>
              <a:rPr lang="en-US" dirty="0" smtClean="0"/>
              <a:t>PER/Throughput </a:t>
            </a:r>
            <a:r>
              <a:rPr lang="en-US" dirty="0"/>
              <a:t>vs. </a:t>
            </a:r>
            <a:r>
              <a:rPr lang="en-US" dirty="0" err="1"/>
              <a:t>E</a:t>
            </a:r>
            <a:r>
              <a:rPr lang="en-US" baseline="-25000" dirty="0" err="1"/>
              <a:t>b</a:t>
            </a:r>
            <a:r>
              <a:rPr lang="en-US" dirty="0"/>
              <a:t>/N</a:t>
            </a:r>
            <a:r>
              <a:rPr lang="en-US" baseline="-25000" dirty="0"/>
              <a:t>0 </a:t>
            </a:r>
            <a:r>
              <a:rPr lang="en-US" dirty="0"/>
              <a:t>or SNR:</a:t>
            </a:r>
          </a:p>
          <a:p>
            <a:pPr>
              <a:buFont typeface="Times New Roman" pitchFamily="16" charset="0"/>
              <a:buChar char="•"/>
            </a:pPr>
            <a:r>
              <a:rPr lang="en-US" dirty="0" smtClean="0"/>
              <a:t>BPSK/QPSK/16-QAM/64-QAM and different coding rates</a:t>
            </a:r>
            <a:endParaRPr lang="en-US" dirty="0"/>
          </a:p>
          <a:p>
            <a:pPr>
              <a:buFont typeface="Times New Roman" pitchFamily="16" charset="0"/>
              <a:buChar char="•"/>
            </a:pPr>
            <a:r>
              <a:rPr lang="en-US" dirty="0" smtClean="0"/>
              <a:t>AWGN, highway </a:t>
            </a:r>
            <a:r>
              <a:rPr lang="en-US" dirty="0" err="1" smtClean="0"/>
              <a:t>LoS</a:t>
            </a:r>
            <a:r>
              <a:rPr lang="en-US" dirty="0" smtClean="0"/>
              <a:t> and </a:t>
            </a:r>
            <a:r>
              <a:rPr lang="en-US" dirty="0" err="1" smtClean="0"/>
              <a:t>NLoS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0" indent="0"/>
            <a:r>
              <a:rPr lang="en-US" dirty="0" smtClean="0"/>
              <a:t>Results show </a:t>
            </a:r>
            <a:r>
              <a:rPr lang="en-US" dirty="0" smtClean="0"/>
              <a:t>that carful </a:t>
            </a:r>
            <a:r>
              <a:rPr lang="en-US" dirty="0" smtClean="0"/>
              <a:t>selection of performance metric needed to </a:t>
            </a:r>
            <a:r>
              <a:rPr lang="en-US" dirty="0" smtClean="0"/>
              <a:t>evaluate</a:t>
            </a:r>
            <a:r>
              <a:rPr lang="en-US" dirty="0" smtClean="0"/>
              <a:t> </a:t>
            </a:r>
            <a:r>
              <a:rPr lang="en-US" dirty="0" smtClean="0"/>
              <a:t>performance gains of novel schemes.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Stephan Sand, German Aerospace Center (DLR)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Mar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Outer Reed Solomon (RS) code proposed in [1]: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Stephan Sand, German Aerospace Center (DLR)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Mar 2019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2786049"/>
            <a:ext cx="8205545" cy="28659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03479" y="5651956"/>
            <a:ext cx="508344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</a:rPr>
              <a:t>Fig. 1 – Reed Solomon outer coding (taken from [1])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40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  <a:tabLst>
                    <a:tab pos="357188" algn="l"/>
                  </a:tabLst>
                </a:pPr>
                <a:r>
                  <a:rPr lang="en-US" dirty="0" smtClean="0"/>
                  <a:t>Signal-to-noise-ratio 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Cambria Math"/>
                      </a:rPr>
                      <m:t>𝑺𝑵𝑹</m:t>
                    </m:r>
                    <m:r>
                      <a:rPr lang="de-DE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b="1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1" i="1" smtClean="0">
                                <a:latin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lang="de-DE" b="1" i="1" smtClean="0">
                                <a:latin typeface="Cambria Math"/>
                              </a:rPr>
                              <m:t>𝑺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1" i="1" smtClean="0">
                                <a:latin typeface="Cambria Math"/>
                              </a:rPr>
                              <m:t>𝑵</m:t>
                            </m:r>
                          </m:e>
                          <m:sub>
                            <m:r>
                              <a:rPr lang="de-DE" b="1" i="1" smtClean="0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tabLst>
                    <a:tab pos="357188" algn="l"/>
                  </a:tabLst>
                </a:pPr>
                <a:endParaRPr lang="en-US" sz="1600" dirty="0" smtClean="0"/>
              </a:p>
              <a:p>
                <a:pPr>
                  <a:buFont typeface="Arial" panose="020B0604020202020204" pitchFamily="34" charset="0"/>
                  <a:buChar char="•"/>
                  <a:tabLst>
                    <a:tab pos="357188" algn="l"/>
                  </a:tabLst>
                </a:pPr>
                <a:r>
                  <a:rPr lang="en-US" dirty="0" smtClean="0"/>
                  <a:t>Energy-per-bit-to-noise-ratio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lang="de-DE" b="1" i="1" smtClean="0">
                                <a:latin typeface="Cambria Math"/>
                              </a:rPr>
                              <m:t>𝒃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/>
                              </a:rPr>
                              <m:t>𝑵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de-DE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/>
                          </a:rPr>
                        </m:ctrlPr>
                      </m:fPr>
                      <m:num>
                        <m:r>
                          <a:rPr lang="de-DE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de-DE" i="1" smtClean="0">
                            <a:latin typeface="Cambria Math"/>
                            <a:ea typeface="Cambria Math"/>
                          </a:rPr>
                          <m:t>𝝆</m:t>
                        </m:r>
                      </m:den>
                    </m:f>
                    <m:f>
                      <m:fPr>
                        <m:ctrlPr>
                          <a:rPr lang="de-DE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𝑺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/>
                              </a:rPr>
                              <m:t>𝑵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de-DE" dirty="0" smtClean="0"/>
                  <a:t/>
                </a:r>
                <a:br>
                  <a:rPr lang="de-DE" dirty="0" smtClean="0"/>
                </a:br>
                <a:endParaRPr lang="de-DE" dirty="0" smtClean="0"/>
              </a:p>
              <a:p>
                <a:pPr marL="0" indent="0">
                  <a:tabLst>
                    <a:tab pos="357188" algn="l"/>
                  </a:tabLst>
                </a:pPr>
                <a:r>
                  <a:rPr lang="de-DE" dirty="0"/>
                  <a:t>	</a:t>
                </a:r>
                <a:r>
                  <a:rPr lang="de-DE" dirty="0" err="1" smtClean="0"/>
                  <a:t>with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spectral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efficency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  <a:ea typeface="Cambria Math"/>
                      </a:rPr>
                      <m:t>𝝆</m:t>
                    </m:r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/>
                              </a:rPr>
                              <m:t>𝑵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𝒃</m:t>
                            </m:r>
                          </m:sub>
                        </m:sSub>
                        <m:sSub>
                          <m:sSub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/>
                              </a:rPr>
                              <m:t>𝑵</m:t>
                            </m:r>
                          </m:e>
                          <m:sub>
                            <m:r>
                              <a:rPr lang="de-DE" b="1" i="1" smtClean="0">
                                <a:latin typeface="Cambria Math"/>
                              </a:rPr>
                              <m:t>𝒅𝒔𝒑𝒐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/>
                              </a:rPr>
                              <m:t>𝑵</m:t>
                            </m:r>
                          </m:e>
                          <m:sub>
                            <m:r>
                              <a:rPr lang="de-DE" b="1" i="1" smtClean="0">
                                <a:latin typeface="Cambria Math"/>
                              </a:rPr>
                              <m:t>𝒅</m:t>
                            </m:r>
                            <m:r>
                              <a:rPr lang="de-DE" i="1">
                                <a:latin typeface="Cambria Math"/>
                              </a:rPr>
                              <m:t>𝒃</m:t>
                            </m:r>
                            <m:r>
                              <a:rPr lang="de-DE" b="1" i="1" smtClean="0">
                                <a:latin typeface="Cambria Math"/>
                              </a:rPr>
                              <m:t>𝒑𝒔</m:t>
                            </m:r>
                          </m:sub>
                        </m:sSub>
                        <m:sSub>
                          <m:sSub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/>
                              </a:rPr>
                              <m:t>𝑵</m:t>
                            </m:r>
                          </m:e>
                          <m:sub>
                            <m:r>
                              <a:rPr lang="de-DE" b="1" i="1" smtClean="0">
                                <a:latin typeface="Cambria Math"/>
                              </a:rPr>
                              <m:t>𝒔𝒂𝒎𝒑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pPr marL="0" indent="0">
                  <a:tabLst>
                    <a:tab pos="357188" algn="l"/>
                  </a:tabLst>
                </a:pPr>
                <a:r>
                  <a:rPr lang="de-DE" sz="14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1400" i="1"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de-DE" sz="1400" i="1">
                            <a:latin typeface="Cambria Math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de-DE" sz="1400" dirty="0" smtClean="0"/>
                  <a:t>	</a:t>
                </a:r>
                <a:r>
                  <a:rPr lang="de-DE" sz="1400" dirty="0" err="1"/>
                  <a:t>number</a:t>
                </a:r>
                <a:r>
                  <a:rPr lang="de-DE" sz="1400" dirty="0"/>
                  <a:t> </a:t>
                </a:r>
                <a:r>
                  <a:rPr lang="de-DE" sz="1400" dirty="0" err="1"/>
                  <a:t>of</a:t>
                </a:r>
                <a:r>
                  <a:rPr lang="de-DE" sz="1400" dirty="0"/>
                  <a:t> </a:t>
                </a:r>
                <a:r>
                  <a:rPr lang="de-DE" sz="1400" dirty="0" err="1"/>
                  <a:t>bits</a:t>
                </a:r>
                <a:r>
                  <a:rPr lang="de-DE" sz="1400" dirty="0"/>
                  <a:t> per </a:t>
                </a:r>
                <a:r>
                  <a:rPr lang="de-DE" sz="1400" dirty="0" smtClean="0"/>
                  <a:t>packet</a:t>
                </a:r>
                <a:br>
                  <a:rPr lang="de-DE" sz="1400" dirty="0" smtClean="0"/>
                </a:br>
                <a:r>
                  <a:rPr lang="de-DE" sz="14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1400" i="1"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de-DE" sz="1400" i="1">
                            <a:latin typeface="Cambria Math"/>
                          </a:rPr>
                          <m:t>𝒅𝒃𝒑𝒔</m:t>
                        </m:r>
                      </m:sub>
                    </m:sSub>
                  </m:oMath>
                </a14:m>
                <a:r>
                  <a:rPr lang="de-DE" sz="1400" dirty="0" smtClean="0"/>
                  <a:t>	</a:t>
                </a:r>
                <a:r>
                  <a:rPr lang="de-DE" sz="1400" dirty="0" err="1" smtClean="0"/>
                  <a:t>number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of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data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bits</a:t>
                </a:r>
                <a:r>
                  <a:rPr lang="de-DE" sz="1400" dirty="0" smtClean="0"/>
                  <a:t> per OFDM </a:t>
                </a:r>
                <a:r>
                  <a:rPr lang="de-DE" sz="1400" dirty="0" err="1" smtClean="0"/>
                  <a:t>symbol</a:t>
                </a:r>
                <a:r>
                  <a:rPr lang="de-DE" sz="1400" dirty="0" smtClean="0"/>
                  <a:t/>
                </a:r>
                <a:br>
                  <a:rPr lang="de-DE" sz="1400" dirty="0" smtClean="0"/>
                </a:br>
                <a:r>
                  <a:rPr lang="de-DE" sz="14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1400" i="1"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de-DE" sz="1400" i="1">
                            <a:latin typeface="Cambria Math"/>
                          </a:rPr>
                          <m:t>𝒅𝒔𝒑𝒐</m:t>
                        </m:r>
                      </m:sub>
                    </m:sSub>
                    <m:r>
                      <a:rPr lang="de-DE" sz="1400" i="1">
                        <a:latin typeface="Cambria Math"/>
                      </a:rPr>
                      <m:t> </m:t>
                    </m:r>
                  </m:oMath>
                </a14:m>
                <a:r>
                  <a:rPr lang="de-DE" sz="1400" dirty="0" smtClean="0"/>
                  <a:t>	number </a:t>
                </a:r>
                <a:r>
                  <a:rPr lang="de-DE" sz="1400" dirty="0" err="1" smtClean="0"/>
                  <a:t>of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data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symbols</a:t>
                </a:r>
                <a:r>
                  <a:rPr lang="de-DE" sz="1400" dirty="0" smtClean="0"/>
                  <a:t> per OFDM </a:t>
                </a:r>
                <a:r>
                  <a:rPr lang="de-DE" sz="1400" dirty="0" err="1" smtClean="0"/>
                  <a:t>symbol</a:t>
                </a:r>
                <a:r>
                  <a:rPr lang="de-DE" sz="1400" dirty="0" smtClean="0"/>
                  <a:t/>
                </a:r>
                <a:br>
                  <a:rPr lang="de-DE" sz="1400" dirty="0" smtClean="0"/>
                </a:br>
                <a:r>
                  <a:rPr lang="de-DE" sz="14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1400" i="1"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de-DE" sz="1400" i="1">
                            <a:latin typeface="Cambria Math"/>
                          </a:rPr>
                          <m:t>𝒔𝒂𝒎𝒑</m:t>
                        </m:r>
                      </m:sub>
                    </m:sSub>
                  </m:oMath>
                </a14:m>
                <a:r>
                  <a:rPr lang="de-DE" sz="1400" dirty="0" smtClean="0"/>
                  <a:t>	</a:t>
                </a:r>
                <a:r>
                  <a:rPr lang="de-DE" sz="1400" dirty="0" err="1" smtClean="0"/>
                  <a:t>number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of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complex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samples</a:t>
                </a:r>
                <a:r>
                  <a:rPr lang="de-DE" sz="1400" dirty="0" smtClean="0"/>
                  <a:t> per packet</a:t>
                </a:r>
                <a:r>
                  <a:rPr lang="de-DE" sz="1400" dirty="0"/>
                  <a:t/>
                </a:r>
                <a:br>
                  <a:rPr lang="de-DE" sz="1400" dirty="0"/>
                </a:br>
                <a:endParaRPr lang="en-US" dirty="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Stephan Sand, German Aerospace Center (DLR)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Mar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999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Average Packet Error Rate</a:t>
                </a:r>
                <a14:m>
                  <m:oMath xmlns:m="http://schemas.openxmlformats.org/officeDocument/2006/math">
                    <m:r>
                      <a:rPr lang="de-DE" b="1" i="0" smtClean="0">
                        <a:latin typeface="Cambria Math"/>
                      </a:rPr>
                      <m:t> </m:t>
                    </m:r>
                    <m:r>
                      <a:rPr lang="de-DE" b="1" i="1" smtClean="0">
                        <a:latin typeface="Cambria Math"/>
                      </a:rPr>
                      <m:t>𝑷𝑬𝑹</m:t>
                    </m:r>
                    <m:r>
                      <a:rPr lang="de-DE" b="1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de-DE" b="1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1" i="1" smtClean="0">
                                <a:latin typeface="Cambria Math"/>
                              </a:rPr>
                              <m:t>𝑵</m:t>
                            </m:r>
                          </m:e>
                          <m:sub>
                            <m:r>
                              <a:rPr lang="de-DE" b="1" i="1" smtClean="0">
                                <a:latin typeface="Cambria Math"/>
                              </a:rPr>
                              <m:t>𝑬𝒓𝒓𝒐𝒓𝒔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1" i="1" smtClean="0">
                                <a:latin typeface="Cambria Math"/>
                              </a:rPr>
                              <m:t>𝑵</m:t>
                            </m:r>
                          </m:e>
                          <m:sub>
                            <m:r>
                              <a:rPr lang="de-DE" b="1" i="1" smtClean="0">
                                <a:latin typeface="Cambria Math"/>
                              </a:rPr>
                              <m:t>𝑷𝒂𝒄𝒌𝒆𝒕𝒔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pPr marL="0" indent="0"/>
                <a:endParaRPr lang="en-US" sz="16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Average Throughput 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Cambria Math"/>
                      </a:rPr>
                      <m:t>𝑻𝑷</m:t>
                    </m:r>
                    <m:r>
                      <a:rPr lang="de-DE" b="1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de-DE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1" i="1" smtClean="0">
                            <a:latin typeface="Cambria Math"/>
                          </a:rPr>
                          <m:t>𝟏</m:t>
                        </m:r>
                        <m:r>
                          <a:rPr lang="de-DE" b="1" i="1" smtClean="0">
                            <a:latin typeface="Cambria Math"/>
                          </a:rPr>
                          <m:t>−</m:t>
                        </m:r>
                        <m:r>
                          <a:rPr lang="de-DE" b="1" i="1" smtClean="0">
                            <a:latin typeface="Cambria Math"/>
                          </a:rPr>
                          <m:t>𝑷𝑬𝑹</m:t>
                        </m:r>
                      </m:e>
                    </m:d>
                    <m:r>
                      <a:rPr lang="de-DE" b="1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de-DE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1" i="1" smtClean="0"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de-DE" b="1" i="1" smtClean="0">
                            <a:latin typeface="Cambria Math"/>
                          </a:rPr>
                          <m:t>𝒃</m:t>
                        </m:r>
                      </m:sub>
                    </m:sSub>
                    <m:sSub>
                      <m:sSubPr>
                        <m:ctrlPr>
                          <a:rPr lang="de-DE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1" i="1" smtClean="0"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de-DE" b="1" i="1" smtClean="0">
                            <a:latin typeface="Cambria Math"/>
                          </a:rPr>
                          <m:t>𝑷𝒂𝒄𝒌𝒆𝒕</m:t>
                        </m:r>
                      </m:sub>
                    </m:sSub>
                  </m:oMath>
                </a14:m>
                <a:endParaRPr lang="de-DE" b="1" dirty="0" smtClean="0"/>
              </a:p>
              <a:p>
                <a:pPr marL="0" indent="0"/>
                <a:endParaRPr lang="de-DE" sz="1600" dirty="0"/>
              </a:p>
              <a:p>
                <a:r>
                  <a:rPr lang="de-DE" dirty="0" smtClean="0">
                    <a:solidFill>
                      <a:schemeClr val="tx1"/>
                    </a:solidFill>
                  </a:rPr>
                  <a:t>	packet </a:t>
                </a:r>
                <a:r>
                  <a:rPr lang="de-DE" dirty="0" err="1">
                    <a:solidFill>
                      <a:schemeClr val="tx1"/>
                    </a:solidFill>
                  </a:rPr>
                  <a:t>duration</a:t>
                </a:r>
                <a:r>
                  <a:rPr lang="de-DE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𝑷𝒂𝒄𝒌𝒆𝒕</m:t>
                        </m:r>
                      </m:sub>
                    </m:sSub>
                    <m:r>
                      <a:rPr lang="de-DE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de-DE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𝑺𝒂𝒎𝒑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𝑺𝒂𝒎𝒑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tx1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𝑫𝑰𝑭𝑺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tx1"/>
                    </a:solidFill>
                  </a:rPr>
                  <a:t>,</a:t>
                </a:r>
                <a:endParaRPr lang="de-DE" dirty="0" smtClean="0">
                  <a:solidFill>
                    <a:schemeClr val="tx1"/>
                  </a:solidFill>
                </a:endParaRPr>
              </a:p>
              <a:p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de-DE" dirty="0" smtClean="0"/>
                  <a:t>Note</a:t>
                </a:r>
                <a:r>
                  <a:rPr lang="en-US" dirty="0" smtClean="0"/>
                  <a:t>: Simulations stopped </a:t>
                </a:r>
                <a:r>
                  <a:rPr lang="de-DE" dirty="0" smtClean="0"/>
                  <a:t>after 100 packet </a:t>
                </a:r>
                <a:r>
                  <a:rPr lang="de-DE" dirty="0" err="1" smtClean="0"/>
                  <a:t>errors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or</a:t>
                </a:r>
                <a:r>
                  <a:rPr lang="de-DE" dirty="0" smtClean="0"/>
                  <a:t> 10</a:t>
                </a:r>
                <a:r>
                  <a:rPr lang="de-DE" baseline="30000" dirty="0" smtClean="0"/>
                  <a:t>5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packets</a:t>
                </a:r>
                <a:endParaRPr lang="de-DE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de-DE" dirty="0"/>
              </a:p>
              <a:p>
                <a:pPr marL="357188" indent="-357188"/>
                <a:r>
                  <a:rPr lang="de-DE" sz="1400" dirty="0" smtClean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1400" i="1"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de-DE" sz="1400" i="1">
                            <a:latin typeface="Cambria Math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de-DE" sz="1400" dirty="0"/>
                  <a:t>	</a:t>
                </a:r>
                <a:r>
                  <a:rPr lang="de-DE" sz="1400" dirty="0" err="1"/>
                  <a:t>number</a:t>
                </a:r>
                <a:r>
                  <a:rPr lang="de-DE" sz="1400" dirty="0"/>
                  <a:t> </a:t>
                </a:r>
                <a:r>
                  <a:rPr lang="de-DE" sz="1400" dirty="0" err="1"/>
                  <a:t>of</a:t>
                </a:r>
                <a:r>
                  <a:rPr lang="de-DE" sz="1400" dirty="0"/>
                  <a:t> </a:t>
                </a:r>
                <a:r>
                  <a:rPr lang="de-DE" sz="1400" dirty="0" err="1"/>
                  <a:t>bits</a:t>
                </a:r>
                <a:r>
                  <a:rPr lang="de-DE" sz="1400" dirty="0"/>
                  <a:t> per packet</a:t>
                </a:r>
                <a:br>
                  <a:rPr lang="de-DE" sz="1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1400" i="1"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de-DE" sz="1400" i="1">
                            <a:latin typeface="Cambria Math"/>
                          </a:rPr>
                          <m:t>𝒔𝒂𝒎𝒑</m:t>
                        </m:r>
                      </m:sub>
                    </m:sSub>
                  </m:oMath>
                </a14:m>
                <a:r>
                  <a:rPr lang="de-DE" sz="1400" dirty="0"/>
                  <a:t>	</a:t>
                </a:r>
                <a:r>
                  <a:rPr lang="de-DE" sz="1400" dirty="0" err="1"/>
                  <a:t>number</a:t>
                </a:r>
                <a:r>
                  <a:rPr lang="de-DE" sz="1400" dirty="0"/>
                  <a:t> </a:t>
                </a:r>
                <a:r>
                  <a:rPr lang="de-DE" sz="1400" dirty="0" err="1"/>
                  <a:t>of</a:t>
                </a:r>
                <a:r>
                  <a:rPr lang="de-DE" sz="1400" dirty="0"/>
                  <a:t> </a:t>
                </a:r>
                <a:r>
                  <a:rPr lang="de-DE" sz="1400" dirty="0" err="1"/>
                  <a:t>complex</a:t>
                </a:r>
                <a:r>
                  <a:rPr lang="de-DE" sz="1400" dirty="0"/>
                  <a:t> </a:t>
                </a:r>
                <a:r>
                  <a:rPr lang="de-DE" sz="1400" dirty="0" err="1"/>
                  <a:t>samples</a:t>
                </a:r>
                <a:r>
                  <a:rPr lang="de-DE" sz="1400" dirty="0"/>
                  <a:t> per packet</a:t>
                </a:r>
                <a:br>
                  <a:rPr lang="de-DE" sz="1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1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de-DE" sz="1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𝑺𝒂𝒎𝒑</m:t>
                        </m:r>
                      </m:sub>
                    </m:sSub>
                    <m:r>
                      <a:rPr lang="de-DE" sz="14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de-DE" sz="1400" dirty="0">
                    <a:solidFill>
                      <a:schemeClr val="tx1"/>
                    </a:solidFill>
                  </a:rPr>
                  <a:t>	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sampling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 smtClean="0">
                    <a:solidFill>
                      <a:schemeClr val="tx1"/>
                    </a:solidFill>
                  </a:rPr>
                  <a:t>period</a:t>
                </a:r>
                <a:endParaRPr lang="de-DE" sz="1400" dirty="0">
                  <a:solidFill>
                    <a:schemeClr val="tx1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de-DE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65" b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Stephan Sand, German Aerospace Center (DLR)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Mar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69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Spectral</a:t>
            </a:r>
            <a:r>
              <a:rPr lang="de-DE" dirty="0" smtClean="0"/>
              <a:t> </a:t>
            </a:r>
            <a:r>
              <a:rPr lang="de-DE" dirty="0" err="1" smtClean="0"/>
              <a:t>Efficency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Different MCS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Stephan Sand, German Aerospace Center (DLR)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Mar 2019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el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0621200"/>
                  </p:ext>
                </p:extLst>
              </p:nvPr>
            </p:nvGraphicFramePr>
            <p:xfrm>
              <a:off x="983432" y="2708920"/>
              <a:ext cx="10584000" cy="20379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44000"/>
                    <a:gridCol w="1080000"/>
                    <a:gridCol w="1080000"/>
                    <a:gridCol w="1080000"/>
                    <a:gridCol w="1080000"/>
                    <a:gridCol w="1080000"/>
                    <a:gridCol w="1080000"/>
                    <a:gridCol w="1080000"/>
                    <a:gridCol w="10800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R=1/2, </a:t>
                          </a:r>
                          <a:r>
                            <a:rPr lang="de-DE" baseline="0" dirty="0" smtClean="0"/>
                            <a:t> </a:t>
                          </a:r>
                          <a:r>
                            <a:rPr lang="de-DE" dirty="0" smtClean="0"/>
                            <a:t>BPSK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R=3/4, </a:t>
                          </a:r>
                          <a:r>
                            <a:rPr lang="de-DE" baseline="0" dirty="0" smtClean="0"/>
                            <a:t> </a:t>
                          </a:r>
                          <a:r>
                            <a:rPr lang="de-DE" dirty="0" smtClean="0"/>
                            <a:t>BPSK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R=1/2, </a:t>
                          </a:r>
                          <a:r>
                            <a:rPr lang="de-DE" baseline="0" dirty="0" smtClean="0"/>
                            <a:t> </a:t>
                          </a:r>
                          <a:r>
                            <a:rPr lang="de-DE" baseline="0" dirty="0" smtClean="0"/>
                            <a:t>Q</a:t>
                          </a:r>
                          <a:r>
                            <a:rPr lang="de-DE" dirty="0" smtClean="0"/>
                            <a:t>PSK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R=3/4, </a:t>
                          </a:r>
                          <a:r>
                            <a:rPr lang="de-DE" baseline="0" dirty="0" smtClean="0"/>
                            <a:t> </a:t>
                          </a:r>
                          <a:r>
                            <a:rPr lang="de-DE" baseline="0" dirty="0" smtClean="0"/>
                            <a:t>Q</a:t>
                          </a:r>
                          <a:r>
                            <a:rPr lang="de-DE" dirty="0" smtClean="0"/>
                            <a:t>PSK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R=1/2, </a:t>
                          </a:r>
                          <a:r>
                            <a:rPr lang="de-DE" baseline="0" dirty="0" smtClean="0"/>
                            <a:t> 16-QAM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R=3/4, </a:t>
                          </a:r>
                          <a:r>
                            <a:rPr lang="de-DE" baseline="0" dirty="0" smtClean="0"/>
                            <a:t> </a:t>
                          </a:r>
                          <a:r>
                            <a:rPr lang="de-DE" baseline="0" dirty="0" smtClean="0"/>
                            <a:t>16-QAM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R=2/3, </a:t>
                          </a:r>
                          <a:r>
                            <a:rPr lang="de-DE" baseline="0" dirty="0" smtClean="0"/>
                            <a:t> 64-QAM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R=3/4, </a:t>
                          </a:r>
                          <a:r>
                            <a:rPr lang="de-DE" baseline="0" dirty="0" smtClean="0"/>
                            <a:t> </a:t>
                          </a:r>
                          <a:r>
                            <a:rPr lang="de-DE" baseline="0" dirty="0" smtClean="0"/>
                            <a:t>64-QAM</a:t>
                          </a:r>
                          <a:endParaRPr lang="en-US" dirty="0" smtClean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de-DE" i="1" smtClean="0">
                                  <a:latin typeface="Cambria Math"/>
                                  <a:ea typeface="Cambria Math"/>
                                </a:rPr>
                                <m:t>𝝆</m:t>
                              </m:r>
                            </m:oMath>
                          </a14:m>
                          <a:r>
                            <a:rPr lang="de-DE" dirty="0" smtClean="0"/>
                            <a:t> </a:t>
                          </a:r>
                          <a:r>
                            <a:rPr lang="de-DE" dirty="0" err="1" smtClean="0"/>
                            <a:t>Outer</a:t>
                          </a:r>
                          <a:r>
                            <a:rPr lang="de-DE" dirty="0" smtClean="0"/>
                            <a:t> RS </a:t>
                          </a:r>
                          <a:r>
                            <a:rPr lang="de-DE" dirty="0" err="1" smtClean="0"/>
                            <a:t>coding</a:t>
                          </a:r>
                          <a:r>
                            <a:rPr lang="de-DE" dirty="0" smtClean="0"/>
                            <a:t> </a:t>
                          </a:r>
                          <a:r>
                            <a:rPr lang="de-DE" dirty="0" err="1" smtClean="0"/>
                            <a:t>scheme</a:t>
                          </a:r>
                          <a:r>
                            <a:rPr lang="de-DE" dirty="0" smtClean="0"/>
                            <a:t> [dB]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-3.0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-3.1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-3.2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-3.4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-3.6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-3.9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-4.3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-4.6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de-DE" i="1" smtClean="0">
                                  <a:latin typeface="Cambria Math"/>
                                  <a:ea typeface="Cambria Math"/>
                                </a:rPr>
                                <m:t>𝝆</m:t>
                              </m:r>
                            </m:oMath>
                          </a14:m>
                          <a:r>
                            <a:rPr lang="de-DE" dirty="0" smtClean="0"/>
                            <a:t> 802.11p </a:t>
                          </a:r>
                          <a:r>
                            <a:rPr lang="de-DE" dirty="0" smtClean="0"/>
                            <a:t>[dB]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-2.5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-2.7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-2.8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-3.0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-3.2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-3.5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-3.9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-4.1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 smtClean="0">
                                        <a:latin typeface="Cambria Math"/>
                                        <a:ea typeface="Cambria Math"/>
                                      </a:rPr>
                                      <m:t>𝝆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802.11</m:t>
                                    </m:r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de-DE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 smtClean="0">
                                        <a:latin typeface="Cambria Math"/>
                                        <a:ea typeface="Cambria Math"/>
                                      </a:rPr>
                                      <m:t>𝝆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𝑅𝑆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0.5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0.4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0.4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0.4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0.4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0.4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0.4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0.5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" name="Tabel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0621200"/>
                  </p:ext>
                </p:extLst>
              </p:nvPr>
            </p:nvGraphicFramePr>
            <p:xfrm>
              <a:off x="983432" y="2708920"/>
              <a:ext cx="10584000" cy="20379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44000"/>
                    <a:gridCol w="1080000"/>
                    <a:gridCol w="1080000"/>
                    <a:gridCol w="1080000"/>
                    <a:gridCol w="1080000"/>
                    <a:gridCol w="1080000"/>
                    <a:gridCol w="1080000"/>
                    <a:gridCol w="1080000"/>
                    <a:gridCol w="1080000"/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R=1/2, </a:t>
                          </a:r>
                          <a:r>
                            <a:rPr lang="de-DE" baseline="0" dirty="0" smtClean="0"/>
                            <a:t> </a:t>
                          </a:r>
                          <a:r>
                            <a:rPr lang="de-DE" dirty="0" smtClean="0"/>
                            <a:t>BPSK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R=3/4, </a:t>
                          </a:r>
                          <a:r>
                            <a:rPr lang="de-DE" baseline="0" dirty="0" smtClean="0"/>
                            <a:t> </a:t>
                          </a:r>
                          <a:r>
                            <a:rPr lang="de-DE" dirty="0" smtClean="0"/>
                            <a:t>BPSK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R=1/2, </a:t>
                          </a:r>
                          <a:r>
                            <a:rPr lang="de-DE" baseline="0" dirty="0" smtClean="0"/>
                            <a:t> </a:t>
                          </a:r>
                          <a:r>
                            <a:rPr lang="de-DE" baseline="0" dirty="0" smtClean="0"/>
                            <a:t>Q</a:t>
                          </a:r>
                          <a:r>
                            <a:rPr lang="de-DE" dirty="0" smtClean="0"/>
                            <a:t>PSK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R=3/4, </a:t>
                          </a:r>
                          <a:r>
                            <a:rPr lang="de-DE" baseline="0" dirty="0" smtClean="0"/>
                            <a:t> </a:t>
                          </a:r>
                          <a:r>
                            <a:rPr lang="de-DE" baseline="0" dirty="0" smtClean="0"/>
                            <a:t>Q</a:t>
                          </a:r>
                          <a:r>
                            <a:rPr lang="de-DE" dirty="0" smtClean="0"/>
                            <a:t>PSK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R=1/2, </a:t>
                          </a:r>
                          <a:r>
                            <a:rPr lang="de-DE" baseline="0" dirty="0" smtClean="0"/>
                            <a:t> 16-QAM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R=3/4, </a:t>
                          </a:r>
                          <a:r>
                            <a:rPr lang="de-DE" baseline="0" dirty="0" smtClean="0"/>
                            <a:t> </a:t>
                          </a:r>
                          <a:r>
                            <a:rPr lang="de-DE" baseline="0" dirty="0" smtClean="0"/>
                            <a:t>16-QAM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R=2/3, </a:t>
                          </a:r>
                          <a:r>
                            <a:rPr lang="de-DE" baseline="0" dirty="0" smtClean="0"/>
                            <a:t> 64-QAM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R=3/4, </a:t>
                          </a:r>
                          <a:r>
                            <a:rPr lang="de-DE" baseline="0" dirty="0" smtClean="0"/>
                            <a:t> </a:t>
                          </a:r>
                          <a:r>
                            <a:rPr lang="de-DE" baseline="0" dirty="0" smtClean="0"/>
                            <a:t>64-QAM</a:t>
                          </a:r>
                          <a:endParaRPr lang="en-US" dirty="0" smtClean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104762" r="-444514" b="-13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-3.0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-3.1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-3.2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-3.4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-3.6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-3.9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-4.3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-4.6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352459" r="-444514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-2.5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-2.7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-2.8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-3.0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-3.2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-3.5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-3.9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-4.1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69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431250" r="-444514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0.5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0.4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0.4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0.4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0.4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0.4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0.4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0.5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4798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AWGN (1/2)</a:t>
            </a:r>
            <a:endParaRPr lang="en-US" dirty="0"/>
          </a:p>
        </p:txBody>
      </p:sp>
      <p:sp>
        <p:nvSpPr>
          <p:cNvPr id="12" name="Inhaltsplatzhalt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0" dirty="0" smtClean="0"/>
          </a:p>
          <a:p>
            <a:endParaRPr lang="en-US" b="0" dirty="0"/>
          </a:p>
          <a:p>
            <a:endParaRPr lang="en-US" b="0" dirty="0" smtClean="0"/>
          </a:p>
          <a:p>
            <a:endParaRPr lang="en-US" b="0" dirty="0"/>
          </a:p>
          <a:p>
            <a:endParaRPr lang="en-US" b="0" dirty="0" smtClean="0"/>
          </a:p>
          <a:p>
            <a:endParaRPr lang="en-US" b="0" dirty="0"/>
          </a:p>
          <a:p>
            <a:endParaRPr lang="en-US" b="0" dirty="0" smtClean="0"/>
          </a:p>
          <a:p>
            <a:endParaRPr lang="de-DE" sz="1100" b="0" dirty="0" smtClean="0"/>
          </a:p>
          <a:p>
            <a:endParaRPr lang="en-US" sz="1200" b="0" dirty="0"/>
          </a:p>
          <a:p>
            <a:pPr>
              <a:spcBef>
                <a:spcPts val="0"/>
              </a:spcBef>
            </a:pPr>
            <a:r>
              <a:rPr lang="en-US" sz="2000" b="0" dirty="0" smtClean="0"/>
              <a:t>Comparison of PER in relation to SNR and </a:t>
            </a:r>
            <a:r>
              <a:rPr lang="en-US" sz="2000" b="0" dirty="0" err="1" smtClean="0"/>
              <a:t>E</a:t>
            </a:r>
            <a:r>
              <a:rPr lang="en-US" sz="2000" b="0" baseline="-25000" dirty="0" err="1" smtClean="0"/>
              <a:t>b</a:t>
            </a:r>
            <a:r>
              <a:rPr lang="en-US" sz="2000" b="0" dirty="0" smtClean="0"/>
              <a:t>/N</a:t>
            </a:r>
            <a:r>
              <a:rPr lang="en-US" sz="2000" b="0" baseline="-25000" dirty="0" smtClean="0"/>
              <a:t>0</a:t>
            </a:r>
            <a:r>
              <a:rPr lang="en-US" sz="2000" b="0" dirty="0" smtClean="0"/>
              <a:t>: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0" dirty="0" smtClean="0"/>
              <a:t>PER vs. </a:t>
            </a:r>
            <a:r>
              <a:rPr lang="en-US" sz="2000" b="0" dirty="0" err="1" smtClean="0"/>
              <a:t>E</a:t>
            </a:r>
            <a:r>
              <a:rPr lang="en-US" sz="2000" b="0" baseline="-25000" dirty="0" err="1" smtClean="0"/>
              <a:t>b</a:t>
            </a:r>
            <a:r>
              <a:rPr lang="en-US" sz="2000" b="0" dirty="0" smtClean="0"/>
              <a:t>/N</a:t>
            </a:r>
            <a:r>
              <a:rPr lang="en-US" sz="2000" b="0" baseline="-25000" dirty="0" smtClean="0"/>
              <a:t>0</a:t>
            </a:r>
            <a:r>
              <a:rPr lang="en-US" sz="2000" b="0" dirty="0" smtClean="0"/>
              <a:t> for </a:t>
            </a:r>
            <a:r>
              <a:rPr lang="en-US" sz="2000" b="0" dirty="0"/>
              <a:t>fair </a:t>
            </a:r>
            <a:r>
              <a:rPr lang="en-US" sz="2000" b="0" dirty="0" smtClean="0"/>
              <a:t>comparison, accounts </a:t>
            </a:r>
            <a:r>
              <a:rPr lang="en-US" sz="2000" b="0" dirty="0"/>
              <a:t>for additional energy on </a:t>
            </a:r>
            <a:r>
              <a:rPr lang="en-US" sz="2000" b="0" dirty="0" smtClean="0"/>
              <a:t>overhead</a:t>
            </a:r>
            <a:endParaRPr lang="en-US" sz="2000" b="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0" dirty="0" smtClean="0"/>
              <a:t>Marginal gain </a:t>
            </a:r>
            <a:r>
              <a:rPr lang="en-US" sz="2000" b="0" dirty="0" smtClean="0"/>
              <a:t>for BPSK/QPSK/16-QAM, </a:t>
            </a:r>
            <a:r>
              <a:rPr lang="en-US" sz="2000" b="0" dirty="0" smtClean="0"/>
              <a:t>significant gain only for </a:t>
            </a:r>
            <a:r>
              <a:rPr lang="en-US" sz="2000" b="0" dirty="0" smtClean="0"/>
              <a:t>64-QAM</a:t>
            </a:r>
            <a:endParaRPr lang="en-US" sz="20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Stephan Sand, German Aerospace Center (DLR)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Mar 2019</a:t>
            </a:r>
            <a:endParaRPr lang="en-GB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565" y="1476000"/>
            <a:ext cx="8003387" cy="399864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" r="6481"/>
          <a:stretch/>
        </p:blipFill>
        <p:spPr>
          <a:xfrm>
            <a:off x="18000" y="1476000"/>
            <a:ext cx="7167600" cy="399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3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AWGN (2/2)</a:t>
            </a:r>
            <a:endParaRPr lang="en-US" dirty="0"/>
          </a:p>
        </p:txBody>
      </p:sp>
      <p:sp>
        <p:nvSpPr>
          <p:cNvPr id="14" name="Inhaltsplatzhalter 13"/>
          <p:cNvSpPr>
            <a:spLocks noGrp="1"/>
          </p:cNvSpPr>
          <p:nvPr>
            <p:ph idx="1"/>
          </p:nvPr>
        </p:nvSpPr>
        <p:spPr>
          <a:xfrm>
            <a:off x="914400" y="1981201"/>
            <a:ext cx="11086256" cy="411321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de-DE" sz="1100" dirty="0"/>
          </a:p>
          <a:p>
            <a:endParaRPr lang="en-US" sz="1200" dirty="0"/>
          </a:p>
          <a:p>
            <a:pPr>
              <a:spcBef>
                <a:spcPts val="0"/>
              </a:spcBef>
            </a:pPr>
            <a:r>
              <a:rPr lang="en-US" sz="2000" b="0" dirty="0"/>
              <a:t>Comparison of t</a:t>
            </a:r>
            <a:r>
              <a:rPr lang="en-US" sz="2000" b="0" dirty="0" smtClean="0"/>
              <a:t>hroughput </a:t>
            </a:r>
            <a:r>
              <a:rPr lang="en-US" sz="2000" b="0" dirty="0"/>
              <a:t>in relation to SNR and </a:t>
            </a:r>
            <a:r>
              <a:rPr lang="en-US" sz="2000" b="0" dirty="0" err="1" smtClean="0"/>
              <a:t>E</a:t>
            </a:r>
            <a:r>
              <a:rPr lang="en-US" sz="2000" b="0" baseline="-25000" dirty="0" err="1" smtClean="0"/>
              <a:t>b</a:t>
            </a:r>
            <a:r>
              <a:rPr lang="en-US" sz="2000" b="0" dirty="0" smtClean="0"/>
              <a:t>/N</a:t>
            </a:r>
            <a:r>
              <a:rPr lang="en-US" sz="2000" b="0" baseline="-25000" dirty="0" smtClean="0"/>
              <a:t>0</a:t>
            </a:r>
            <a:r>
              <a:rPr lang="en-US" sz="2000" b="0" dirty="0" smtClean="0"/>
              <a:t>: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0" dirty="0" smtClean="0"/>
              <a:t>Throughput </a:t>
            </a:r>
            <a:r>
              <a:rPr lang="en-US" sz="2000" b="0" dirty="0"/>
              <a:t>vs. </a:t>
            </a:r>
            <a:r>
              <a:rPr lang="en-US" sz="2000" b="0" dirty="0" err="1"/>
              <a:t>E</a:t>
            </a:r>
            <a:r>
              <a:rPr lang="en-US" sz="2000" b="0" baseline="-25000" dirty="0" err="1"/>
              <a:t>b</a:t>
            </a:r>
            <a:r>
              <a:rPr lang="en-US" sz="2000" b="0" dirty="0"/>
              <a:t>/N</a:t>
            </a:r>
            <a:r>
              <a:rPr lang="en-US" sz="2000" b="0" baseline="-25000" dirty="0"/>
              <a:t>0</a:t>
            </a:r>
            <a:r>
              <a:rPr lang="en-US" sz="2000" b="0" dirty="0"/>
              <a:t> for fair </a:t>
            </a:r>
            <a:r>
              <a:rPr lang="en-US" sz="2000" b="0" dirty="0" smtClean="0"/>
              <a:t>comparison, accounts </a:t>
            </a:r>
            <a:r>
              <a:rPr lang="en-US" sz="2000" b="0" dirty="0"/>
              <a:t>for additional energy on overhead and channel </a:t>
            </a:r>
            <a:r>
              <a:rPr lang="en-US" sz="2000" b="0" dirty="0" smtClean="0"/>
              <a:t>use</a:t>
            </a:r>
            <a:endParaRPr lang="en-US" sz="2000" b="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0" dirty="0" smtClean="0"/>
              <a:t>Outer RS coding scheme has lower throughput for all MCS and AWGN </a:t>
            </a:r>
            <a:endParaRPr lang="en-US" sz="20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Stephan Sand, German Aerospace Center (DLR)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Mar 2019</a:t>
            </a:r>
            <a:endParaRPr lang="en-GB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1476000"/>
            <a:ext cx="8003387" cy="399864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" r="7088"/>
          <a:stretch/>
        </p:blipFill>
        <p:spPr>
          <a:xfrm>
            <a:off x="18000" y="1476000"/>
            <a:ext cx="7077600" cy="399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3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Highway </a:t>
            </a:r>
            <a:r>
              <a:rPr lang="en-US" dirty="0" err="1" smtClean="0"/>
              <a:t>LoS</a:t>
            </a:r>
            <a:r>
              <a:rPr lang="en-US" dirty="0" smtClean="0"/>
              <a:t> (1/2)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Stephan Sand, German Aerospace Center (DLR)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Mar 2019</a:t>
            </a:r>
            <a:endParaRPr lang="en-GB"/>
          </a:p>
        </p:txBody>
      </p:sp>
      <p:sp>
        <p:nvSpPr>
          <p:cNvPr id="12" name="Inhaltsplatzhalter 11"/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11321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de-DE" sz="1100" dirty="0" smtClean="0"/>
          </a:p>
          <a:p>
            <a:endParaRPr lang="en-US" sz="1200" dirty="0"/>
          </a:p>
          <a:p>
            <a:pPr>
              <a:spcBef>
                <a:spcPts val="0"/>
              </a:spcBef>
            </a:pPr>
            <a:r>
              <a:rPr lang="en-US" sz="2000" dirty="0" smtClean="0"/>
              <a:t>Comparison of PER in relation to SNR and </a:t>
            </a:r>
            <a:r>
              <a:rPr lang="en-US" sz="2000" dirty="0" err="1" smtClean="0"/>
              <a:t>E</a:t>
            </a:r>
            <a:r>
              <a:rPr lang="en-US" sz="2000" baseline="-25000" dirty="0" err="1" smtClean="0"/>
              <a:t>b</a:t>
            </a:r>
            <a:r>
              <a:rPr lang="en-US" sz="2000" dirty="0" smtClean="0"/>
              <a:t>/N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: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PER vs. </a:t>
            </a:r>
            <a:r>
              <a:rPr lang="en-US" sz="2000" dirty="0" err="1" smtClean="0"/>
              <a:t>E</a:t>
            </a:r>
            <a:r>
              <a:rPr lang="en-US" sz="2000" baseline="-25000" dirty="0" err="1" smtClean="0"/>
              <a:t>b</a:t>
            </a:r>
            <a:r>
              <a:rPr lang="en-US" sz="2000" dirty="0" smtClean="0"/>
              <a:t>/N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for </a:t>
            </a:r>
            <a:r>
              <a:rPr lang="en-US" sz="2000" dirty="0"/>
              <a:t>fair </a:t>
            </a:r>
            <a:r>
              <a:rPr lang="en-US" sz="2000" dirty="0" smtClean="0"/>
              <a:t>comparison, accounts </a:t>
            </a:r>
            <a:r>
              <a:rPr lang="en-US" sz="2000" dirty="0"/>
              <a:t>for additional energy on </a:t>
            </a:r>
            <a:r>
              <a:rPr lang="en-US" sz="2000" dirty="0" smtClean="0"/>
              <a:t>overhead</a:t>
            </a:r>
            <a:endParaRPr lang="en-US" sz="20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Marginal gain </a:t>
            </a:r>
            <a:r>
              <a:rPr lang="en-US" sz="2000" dirty="0" smtClean="0"/>
              <a:t>for BPSK/QPSK/16-QAM, </a:t>
            </a:r>
            <a:r>
              <a:rPr lang="en-US" sz="2000" dirty="0" smtClean="0"/>
              <a:t>significant gain only for </a:t>
            </a:r>
            <a:r>
              <a:rPr lang="en-US" sz="2000" dirty="0" smtClean="0"/>
              <a:t>64-QAM</a:t>
            </a:r>
            <a:endParaRPr lang="en-US" sz="2000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800" y="1476000"/>
            <a:ext cx="8003387" cy="3998646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" r="6481"/>
          <a:stretch/>
        </p:blipFill>
        <p:spPr>
          <a:xfrm>
            <a:off x="18000" y="1476000"/>
            <a:ext cx="7167600" cy="399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7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formance analysis of outer RS coding sc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Performance analysis of outer RS coding scheme</Template>
  <TotalTime>0</TotalTime>
  <Words>858</Words>
  <Application>Microsoft Office PowerPoint</Application>
  <PresentationFormat>Benutzerdefiniert</PresentationFormat>
  <Paragraphs>215</Paragraphs>
  <Slides>14</Slides>
  <Notes>4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6" baseType="lpstr">
      <vt:lpstr>Performance analysis of outer RS coding scheme</vt:lpstr>
      <vt:lpstr>Microsoft Word 97 - 2003 Document</vt:lpstr>
      <vt:lpstr>Performance Analysis of Outer RS Coding Scheme</vt:lpstr>
      <vt:lpstr>Abstract</vt:lpstr>
      <vt:lpstr>Introduction</vt:lpstr>
      <vt:lpstr>Definitions</vt:lpstr>
      <vt:lpstr>Definitions</vt:lpstr>
      <vt:lpstr>Spectral Efficency for Different MCS</vt:lpstr>
      <vt:lpstr>AWGN (1/2)</vt:lpstr>
      <vt:lpstr>AWGN (2/2)</vt:lpstr>
      <vt:lpstr>Highway LoS (1/2)</vt:lpstr>
      <vt:lpstr>Highway LoS (2/2)</vt:lpstr>
      <vt:lpstr>Highway NLoS (1/2)</vt:lpstr>
      <vt:lpstr>Highway NLoS (2/2)</vt:lpstr>
      <vt:lpstr>Conclusions</vt:lpstr>
      <vt:lpstr>References</vt:lpstr>
    </vt:vector>
  </TitlesOfParts>
  <Company>German Aerospace Center (DLR)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Analysis of Outer RS Coding Scheme</dc:title>
  <dc:creator>Sand, Stephan (Admin.)</dc:creator>
  <cp:lastModifiedBy>Sand, Stephan</cp:lastModifiedBy>
  <cp:revision>42</cp:revision>
  <cp:lastPrinted>1601-01-01T00:00:00Z</cp:lastPrinted>
  <dcterms:created xsi:type="dcterms:W3CDTF">2019-03-10T21:03:28Z</dcterms:created>
  <dcterms:modified xsi:type="dcterms:W3CDTF">2019-03-12T20:14:18Z</dcterms:modified>
</cp:coreProperties>
</file>