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1"/>
  </p:notesMasterIdLst>
  <p:handoutMasterIdLst>
    <p:handoutMasterId r:id="rId12"/>
  </p:handoutMasterIdLst>
  <p:sldIdLst>
    <p:sldId id="256" r:id="rId2"/>
    <p:sldId id="751" r:id="rId3"/>
    <p:sldId id="752" r:id="rId4"/>
    <p:sldId id="755" r:id="rId5"/>
    <p:sldId id="753" r:id="rId6"/>
    <p:sldId id="754" r:id="rId7"/>
    <p:sldId id="756" r:id="rId8"/>
    <p:sldId id="757" r:id="rId9"/>
    <p:sldId id="750" r:id="rId10"/>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CCFF"/>
    <a:srgbClr val="FFCC99"/>
    <a:srgbClr val="FF9900"/>
    <a:srgbClr val="A3ED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95" autoAdjust="0"/>
  </p:normalViewPr>
  <p:slideViewPr>
    <p:cSldViewPr>
      <p:cViewPr varScale="1">
        <p:scale>
          <a:sx n="86" d="100"/>
          <a:sy n="86" d="100"/>
        </p:scale>
        <p:origin x="1339" y="72"/>
      </p:cViewPr>
      <p:guideLst>
        <p:guide orient="horz" pos="2160"/>
        <p:guide pos="2880"/>
      </p:guideLst>
    </p:cSldViewPr>
  </p:slideViewPr>
  <p:outlineViewPr>
    <p:cViewPr varScale="1">
      <p:scale>
        <a:sx n="170" d="200"/>
        <a:sy n="170" d="200"/>
      </p:scale>
      <p:origin x="0" y="-3972"/>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5" d="100"/>
          <a:sy n="55" d="100"/>
        </p:scale>
        <p:origin x="2868" y="6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5/13/2019</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
        <p:nvSpPr>
          <p:cNvPr id="7" name="Rectangle 4"/>
          <p:cNvSpPr>
            <a:spLocks noGrp="1" noChangeArrowheads="1"/>
          </p:cNvSpPr>
          <p:nvPr>
            <p:ph type="ftr" idx="13"/>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Liwen Chu, Marvell</a:t>
            </a:r>
          </a:p>
        </p:txBody>
      </p:sp>
      <p:sp>
        <p:nvSpPr>
          <p:cNvPr id="9" name="Rectangle 3"/>
          <p:cNvSpPr>
            <a:spLocks noGrp="1" noChangeArrowheads="1"/>
          </p:cNvSpPr>
          <p:nvPr>
            <p:ph type="dt" idx="2"/>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May 2019</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GB"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8" name="Rectangle 4"/>
          <p:cNvSpPr>
            <a:spLocks noGrp="1" noChangeArrowheads="1"/>
          </p:cNvSpPr>
          <p:nvPr>
            <p:ph type="ftr" idx="13"/>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Liwen Chu, Marvell</a:t>
            </a:r>
          </a:p>
        </p:txBody>
      </p:sp>
      <p:sp>
        <p:nvSpPr>
          <p:cNvPr id="7" name="Rectangle 3"/>
          <p:cNvSpPr>
            <a:spLocks noGrp="1" noChangeArrowheads="1"/>
          </p:cNvSpPr>
          <p:nvPr>
            <p:ph type="dt" idx="2"/>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May 2019</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a:xfrm>
            <a:off x="696912" y="333375"/>
            <a:ext cx="1874823" cy="273050"/>
          </a:xfrm>
          <a:prstGeom prst="rect">
            <a:avLst/>
          </a:prstGeom>
        </p:spPr>
        <p:txBody>
          <a:bodyPr/>
          <a:lstStyle>
            <a:lvl1pPr>
              <a:defRPr/>
            </a:lvl1pPr>
          </a:lstStyle>
          <a:p>
            <a:r>
              <a:rPr lang="en-US" dirty="0"/>
              <a:t>May 2019</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
        <p:nvSpPr>
          <p:cNvPr id="7" name="Rectangle 4"/>
          <p:cNvSpPr>
            <a:spLocks noGrp="1" noChangeArrowheads="1"/>
          </p:cNvSpPr>
          <p:nvPr>
            <p:ph type="ftr" idx="13"/>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Liwen Chu, Marvell</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
        <p:nvSpPr>
          <p:cNvPr id="8" name="Date Placeholder 3"/>
          <p:cNvSpPr>
            <a:spLocks noGrp="1"/>
          </p:cNvSpPr>
          <p:nvPr>
            <p:ph type="dt" idx="10"/>
          </p:nvPr>
        </p:nvSpPr>
        <p:spPr>
          <a:xfrm>
            <a:off x="696912" y="333375"/>
            <a:ext cx="1874823" cy="273050"/>
          </a:xfrm>
          <a:prstGeom prst="rect">
            <a:avLst/>
          </a:prstGeom>
        </p:spPr>
        <p:txBody>
          <a:bodyPr/>
          <a:lstStyle>
            <a:lvl1pPr>
              <a:defRPr/>
            </a:lvl1pPr>
          </a:lstStyle>
          <a:p>
            <a:r>
              <a:rPr lang="en-US" dirty="0"/>
              <a:t>May 2019</a:t>
            </a:r>
            <a:endParaRPr lang="en-GB" dirty="0"/>
          </a:p>
        </p:txBody>
      </p:sp>
      <p:sp>
        <p:nvSpPr>
          <p:cNvPr id="9" name="Rectangle 4"/>
          <p:cNvSpPr>
            <a:spLocks noGrp="1" noChangeArrowheads="1"/>
          </p:cNvSpPr>
          <p:nvPr>
            <p:ph type="ftr" idx="13"/>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Liwen Chu, Marvell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
        <p:nvSpPr>
          <p:cNvPr id="10" name="Rectangle 4"/>
          <p:cNvSpPr>
            <a:spLocks noGrp="1" noChangeArrowheads="1"/>
          </p:cNvSpPr>
          <p:nvPr>
            <p:ph type="ftr" idx="13"/>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Liwen Chu, Marvell</a:t>
            </a:r>
          </a:p>
        </p:txBody>
      </p:sp>
      <p:sp>
        <p:nvSpPr>
          <p:cNvPr id="11" name="Rectangle 3"/>
          <p:cNvSpPr>
            <a:spLocks noGrp="1" noChangeArrowheads="1"/>
          </p:cNvSpPr>
          <p:nvPr>
            <p:ph type="dt" idx="14"/>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May 2019</a:t>
            </a:r>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
        <p:nvSpPr>
          <p:cNvPr id="6" name="Rectangle 4"/>
          <p:cNvSpPr txBox="1">
            <a:spLocks noChangeArrowheads="1"/>
          </p:cNvSpPr>
          <p:nvPr userDrawn="1"/>
        </p:nvSpPr>
        <p:spPr bwMode="auto">
          <a:xfrm>
            <a:off x="5410200" y="64736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Rui Cao,</a:t>
            </a:r>
            <a:r>
              <a:rPr lang="en-GB" baseline="0" dirty="0"/>
              <a:t> Marvell</a:t>
            </a:r>
            <a:endParaRPr lang="en-GB" dirty="0"/>
          </a:p>
        </p:txBody>
      </p:sp>
      <p:sp>
        <p:nvSpPr>
          <p:cNvPr id="7" name="Rectangle 3"/>
          <p:cNvSpPr>
            <a:spLocks noGrp="1" noChangeArrowheads="1"/>
          </p:cNvSpPr>
          <p:nvPr>
            <p:ph type="dt" idx="2"/>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May 2019</a:t>
            </a:r>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
        <p:nvSpPr>
          <p:cNvPr id="5" name="Footer Placeholder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Liwen Chu, Marvell</a:t>
            </a:r>
          </a:p>
        </p:txBody>
      </p:sp>
      <p:sp>
        <p:nvSpPr>
          <p:cNvPr id="6" name="Rectangle 3"/>
          <p:cNvSpPr>
            <a:spLocks noGrp="1" noChangeArrowheads="1"/>
          </p:cNvSpPr>
          <p:nvPr>
            <p:ph type="dt" idx="2"/>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May 2019</a:t>
            </a:r>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a:xfrm>
            <a:off x="696912" y="333375"/>
            <a:ext cx="1874823" cy="273050"/>
          </a:xfrm>
          <a:prstGeom prst="rect">
            <a:avLst/>
          </a:prstGeom>
        </p:spPr>
        <p:txBody>
          <a:bodyPr/>
          <a:lstStyle>
            <a:lvl1pPr>
              <a:defRPr/>
            </a:lvl1pPr>
          </a:lstStyle>
          <a:p>
            <a:r>
              <a:rPr lang="en-US" dirty="0"/>
              <a:t>May 2019</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
        <p:nvSpPr>
          <p:cNvPr id="7" name="Rectangle 4"/>
          <p:cNvSpPr>
            <a:spLocks noGrp="1" noChangeArrowheads="1"/>
          </p:cNvSpPr>
          <p:nvPr>
            <p:ph type="ftr" idx="13"/>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Liwen Chu, Marvell</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a:xfrm>
            <a:off x="696912" y="333375"/>
            <a:ext cx="1874823" cy="273050"/>
          </a:xfrm>
          <a:prstGeom prst="rect">
            <a:avLst/>
          </a:prstGeom>
        </p:spPr>
        <p:txBody>
          <a:bodyPr/>
          <a:lstStyle>
            <a:lvl1pPr>
              <a:defRPr/>
            </a:lvl1pPr>
          </a:lstStyle>
          <a:p>
            <a:r>
              <a:rPr lang="en-US" dirty="0"/>
              <a:t>May 2019</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
        <p:nvSpPr>
          <p:cNvPr id="7" name="Rectangle 4"/>
          <p:cNvSpPr>
            <a:spLocks noGrp="1" noChangeArrowheads="1"/>
          </p:cNvSpPr>
          <p:nvPr>
            <p:ph type="ftr" idx="13"/>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Liwen Chu, Marvell</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Liwen Chu, Marvell</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802.11-19/0349r0</a:t>
            </a:r>
          </a:p>
        </p:txBody>
      </p:sp>
      <p:sp>
        <p:nvSpPr>
          <p:cNvPr id="13" name="Rectangle 3"/>
          <p:cNvSpPr>
            <a:spLocks noGrp="1" noChangeArrowheads="1"/>
          </p:cNvSpPr>
          <p:nvPr>
            <p:ph type="dt" idx="2"/>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May 2019</a:t>
            </a:r>
            <a:endParaRPr lang="en-GB"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474662" y="838200"/>
            <a:ext cx="8194676" cy="14351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2800" dirty="0"/>
              <a:t>NGV Indication within Legacy 11p Unicast PPDU</a:t>
            </a:r>
            <a:endParaRPr lang="en-GB" sz="2800" dirty="0"/>
          </a:p>
        </p:txBody>
      </p:sp>
      <p:sp>
        <p:nvSpPr>
          <p:cNvPr id="3074" name="Rectangle 2"/>
          <p:cNvSpPr>
            <a:spLocks noGrp="1" noChangeArrowheads="1"/>
          </p:cNvSpPr>
          <p:nvPr>
            <p:ph type="body" idx="1"/>
          </p:nvPr>
        </p:nvSpPr>
        <p:spPr>
          <a:xfrm>
            <a:off x="627062" y="229235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2019-05-14</a:t>
            </a:r>
          </a:p>
        </p:txBody>
      </p:sp>
      <p:graphicFrame>
        <p:nvGraphicFramePr>
          <p:cNvPr id="3075" name="Object 3"/>
          <p:cNvGraphicFramePr>
            <a:graphicFrameLocks noChangeAspect="1"/>
          </p:cNvGraphicFramePr>
          <p:nvPr>
            <p:extLst>
              <p:ext uri="{D42A27DB-BD31-4B8C-83A1-F6EECF244321}">
                <p14:modId xmlns:p14="http://schemas.microsoft.com/office/powerpoint/2010/main" val="3001138775"/>
              </p:ext>
            </p:extLst>
          </p:nvPr>
        </p:nvGraphicFramePr>
        <p:xfrm>
          <a:off x="471488" y="3357563"/>
          <a:ext cx="8172450" cy="3143250"/>
        </p:xfrm>
        <a:graphic>
          <a:graphicData uri="http://schemas.openxmlformats.org/presentationml/2006/ole">
            <mc:AlternateContent xmlns:mc="http://schemas.openxmlformats.org/markup-compatibility/2006">
              <mc:Choice xmlns:v="urn:schemas-microsoft-com:vml" Requires="v">
                <p:oleObj spid="_x0000_s4112" name="Document" r:id="rId4" imgW="8647874" imgH="3346311" progId="Word.Document.8">
                  <p:embed/>
                </p:oleObj>
              </mc:Choice>
              <mc:Fallback>
                <p:oleObj name="Document" r:id="rId4" imgW="8647874" imgH="3346311" progId="Word.Document.8">
                  <p:embed/>
                  <p:pic>
                    <p:nvPicPr>
                      <p:cNvPr id="0" name="Picture 3"/>
                      <p:cNvPicPr>
                        <a:picLocks noChangeAspect="1" noChangeArrowheads="1"/>
                      </p:cNvPicPr>
                      <p:nvPr/>
                    </p:nvPicPr>
                    <p:blipFill>
                      <a:blip r:embed="rId5"/>
                      <a:srcRect/>
                      <a:stretch>
                        <a:fillRect/>
                      </a:stretch>
                    </p:blipFill>
                    <p:spPr bwMode="auto">
                      <a:xfrm>
                        <a:off x="471488" y="3357563"/>
                        <a:ext cx="8172450" cy="3143250"/>
                      </a:xfrm>
                      <a:prstGeom prst="rect">
                        <a:avLst/>
                      </a:prstGeom>
                      <a:noFill/>
                      <a:extLst/>
                    </p:spPr>
                  </p:pic>
                </p:oleObj>
              </mc:Fallback>
            </mc:AlternateContent>
          </a:graphicData>
        </a:graphic>
      </p:graphicFrame>
      <p:sp>
        <p:nvSpPr>
          <p:cNvPr id="3076" name="Rectangle 4"/>
          <p:cNvSpPr>
            <a:spLocks noChangeArrowheads="1"/>
          </p:cNvSpPr>
          <p:nvPr/>
        </p:nvSpPr>
        <p:spPr bwMode="auto">
          <a:xfrm>
            <a:off x="474662" y="270827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
        <p:nvSpPr>
          <p:cNvPr id="9" name="Rectangle 3"/>
          <p:cNvSpPr>
            <a:spLocks noGrp="1" noChangeArrowheads="1"/>
          </p:cNvSpPr>
          <p:nvPr>
            <p:ph type="dt" idx="2"/>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May 2019</a:t>
            </a:r>
            <a:endParaRPr lang="en-GB" dirty="0"/>
          </a:p>
        </p:txBody>
      </p:sp>
      <p:sp>
        <p:nvSpPr>
          <p:cNvPr id="10" name="Rectangle 4"/>
          <p:cNvSpPr>
            <a:spLocks noGrp="1" noChangeArrowheads="1"/>
          </p:cNvSpPr>
          <p:nvPr>
            <p:ph type="ftr" idx="13"/>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Liwen Chu, Marvell</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70" y="637564"/>
            <a:ext cx="9120809" cy="846814"/>
          </a:xfrm>
        </p:spPr>
        <p:txBody>
          <a:bodyPr/>
          <a:lstStyle/>
          <a:p>
            <a:r>
              <a:rPr lang="en-US" sz="2800" dirty="0"/>
              <a:t>Recap: Identification of Source Device Type in 11p Broadcast PPDU</a:t>
            </a:r>
            <a:r>
              <a:rPr lang="en-US" sz="2800" baseline="30000" dirty="0"/>
              <a:t>[1] </a:t>
            </a:r>
          </a:p>
        </p:txBody>
      </p:sp>
      <p:sp>
        <p:nvSpPr>
          <p:cNvPr id="3" name="Content Placeholder 2"/>
          <p:cNvSpPr>
            <a:spLocks noGrp="1"/>
          </p:cNvSpPr>
          <p:nvPr>
            <p:ph idx="1"/>
          </p:nvPr>
        </p:nvSpPr>
        <p:spPr>
          <a:xfrm>
            <a:off x="-29197" y="1440273"/>
            <a:ext cx="9144000" cy="1091003"/>
          </a:xfrm>
        </p:spPr>
        <p:txBody>
          <a:bodyPr/>
          <a:lstStyle/>
          <a:p>
            <a:pPr>
              <a:buClr>
                <a:srgbClr val="FF0000"/>
              </a:buClr>
              <a:buFont typeface="Arial" panose="020B0604020202020204" pitchFamily="34" charset="0"/>
              <a:buChar char="•"/>
            </a:pPr>
            <a:r>
              <a:rPr lang="en-US" sz="1800" b="0" dirty="0"/>
              <a:t>Duration based indication in 11p broadcast PPDU was proposed:</a:t>
            </a:r>
            <a:endParaRPr lang="en-US" b="0" dirty="0"/>
          </a:p>
          <a:p>
            <a:pPr lvl="1">
              <a:buClr>
                <a:srgbClr val="FF0000"/>
              </a:buClr>
              <a:buFont typeface="Times New Roman" panose="02020603050405020304" pitchFamily="18" charset="0"/>
              <a:buChar char="‒"/>
            </a:pPr>
            <a:r>
              <a:rPr lang="en-US" sz="1600" b="0" dirty="0"/>
              <a:t>In Duration field of MAC header, a specific addition, e.g. ½ slot time, slot time, or SIFS, to the actual duration value is used to identify that the frame in 11p PPDU is from a NGV device.</a:t>
            </a:r>
          </a:p>
        </p:txBody>
      </p:sp>
      <p:cxnSp>
        <p:nvCxnSpPr>
          <p:cNvPr id="8" name="Straight Connector 7"/>
          <p:cNvCxnSpPr/>
          <p:nvPr/>
        </p:nvCxnSpPr>
        <p:spPr bwMode="auto">
          <a:xfrm>
            <a:off x="381000" y="3285699"/>
            <a:ext cx="6096000"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9" name="Rectangle 8"/>
          <p:cNvSpPr/>
          <p:nvPr/>
        </p:nvSpPr>
        <p:spPr bwMode="auto">
          <a:xfrm>
            <a:off x="1219200" y="2980899"/>
            <a:ext cx="1066800" cy="30480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Garamond" pitchFamily="18" charset="0"/>
            </a:endParaRPr>
          </a:p>
        </p:txBody>
      </p:sp>
      <p:sp>
        <p:nvSpPr>
          <p:cNvPr id="11" name="TextBox 10"/>
          <p:cNvSpPr txBox="1"/>
          <p:nvPr/>
        </p:nvSpPr>
        <p:spPr>
          <a:xfrm>
            <a:off x="1226714" y="2933244"/>
            <a:ext cx="1066799" cy="400110"/>
          </a:xfrm>
          <a:prstGeom prst="rect">
            <a:avLst/>
          </a:prstGeom>
          <a:noFill/>
        </p:spPr>
        <p:txBody>
          <a:bodyPr wrap="square" rtlCol="0">
            <a:spAutoFit/>
          </a:bodyPr>
          <a:lstStyle/>
          <a:p>
            <a:r>
              <a:rPr lang="en-US" sz="1000" dirty="0"/>
              <a:t>Broadcast frame in 11p PPDU</a:t>
            </a:r>
          </a:p>
        </p:txBody>
      </p:sp>
      <p:sp>
        <p:nvSpPr>
          <p:cNvPr id="12" name="TextBox 11"/>
          <p:cNvSpPr txBox="1"/>
          <p:nvPr/>
        </p:nvSpPr>
        <p:spPr>
          <a:xfrm>
            <a:off x="333779" y="2933244"/>
            <a:ext cx="656821" cy="400110"/>
          </a:xfrm>
          <a:prstGeom prst="rect">
            <a:avLst/>
          </a:prstGeom>
          <a:noFill/>
        </p:spPr>
        <p:txBody>
          <a:bodyPr wrap="square" rtlCol="0">
            <a:spAutoFit/>
          </a:bodyPr>
          <a:lstStyle/>
          <a:p>
            <a:r>
              <a:rPr lang="en-US" sz="1000" dirty="0"/>
              <a:t>11p STA1</a:t>
            </a:r>
          </a:p>
        </p:txBody>
      </p:sp>
      <p:sp>
        <p:nvSpPr>
          <p:cNvPr id="13" name="Oval 12"/>
          <p:cNvSpPr/>
          <p:nvPr/>
        </p:nvSpPr>
        <p:spPr bwMode="auto">
          <a:xfrm>
            <a:off x="2895600" y="4821871"/>
            <a:ext cx="228600" cy="228600"/>
          </a:xfrm>
          <a:prstGeom prst="ellips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Garamond" pitchFamily="18" charset="0"/>
            </a:endParaRPr>
          </a:p>
        </p:txBody>
      </p:sp>
      <p:cxnSp>
        <p:nvCxnSpPr>
          <p:cNvPr id="15" name="Straight Connector 14"/>
          <p:cNvCxnSpPr/>
          <p:nvPr/>
        </p:nvCxnSpPr>
        <p:spPr bwMode="auto">
          <a:xfrm>
            <a:off x="2819400" y="3285699"/>
            <a:ext cx="6096000"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16" name="Oval 15"/>
          <p:cNvSpPr/>
          <p:nvPr/>
        </p:nvSpPr>
        <p:spPr bwMode="auto">
          <a:xfrm>
            <a:off x="4191000" y="4821871"/>
            <a:ext cx="228600" cy="228600"/>
          </a:xfrm>
          <a:prstGeom prst="ellips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Garamond" pitchFamily="18" charset="0"/>
            </a:endParaRPr>
          </a:p>
        </p:txBody>
      </p:sp>
      <p:sp>
        <p:nvSpPr>
          <p:cNvPr id="20" name="Oval 19"/>
          <p:cNvSpPr/>
          <p:nvPr/>
        </p:nvSpPr>
        <p:spPr bwMode="auto">
          <a:xfrm>
            <a:off x="5638800" y="4821871"/>
            <a:ext cx="228600" cy="228600"/>
          </a:xfrm>
          <a:prstGeom prst="ellips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Garamond" pitchFamily="18" charset="0"/>
            </a:endParaRPr>
          </a:p>
        </p:txBody>
      </p:sp>
      <p:cxnSp>
        <p:nvCxnSpPr>
          <p:cNvPr id="23" name="Straight Connector 22"/>
          <p:cNvCxnSpPr/>
          <p:nvPr/>
        </p:nvCxnSpPr>
        <p:spPr bwMode="auto">
          <a:xfrm>
            <a:off x="381000" y="3863407"/>
            <a:ext cx="6096000"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24" name="Rectangle 23"/>
          <p:cNvSpPr/>
          <p:nvPr/>
        </p:nvSpPr>
        <p:spPr bwMode="auto">
          <a:xfrm>
            <a:off x="3505200" y="3547279"/>
            <a:ext cx="1066800" cy="30480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Garamond" pitchFamily="18" charset="0"/>
            </a:endParaRPr>
          </a:p>
        </p:txBody>
      </p:sp>
      <p:sp>
        <p:nvSpPr>
          <p:cNvPr id="25" name="TextBox 24"/>
          <p:cNvSpPr txBox="1"/>
          <p:nvPr/>
        </p:nvSpPr>
        <p:spPr>
          <a:xfrm>
            <a:off x="3512714" y="3499624"/>
            <a:ext cx="1066799" cy="400110"/>
          </a:xfrm>
          <a:prstGeom prst="rect">
            <a:avLst/>
          </a:prstGeom>
          <a:noFill/>
        </p:spPr>
        <p:txBody>
          <a:bodyPr wrap="square" rtlCol="0">
            <a:spAutoFit/>
          </a:bodyPr>
          <a:lstStyle/>
          <a:p>
            <a:r>
              <a:rPr lang="en-US" sz="1000" dirty="0"/>
              <a:t>Broadcast frame in 11p PPDU</a:t>
            </a:r>
          </a:p>
        </p:txBody>
      </p:sp>
      <p:sp>
        <p:nvSpPr>
          <p:cNvPr id="26" name="TextBox 25"/>
          <p:cNvSpPr txBox="1"/>
          <p:nvPr/>
        </p:nvSpPr>
        <p:spPr>
          <a:xfrm>
            <a:off x="333779" y="3510952"/>
            <a:ext cx="656821" cy="400110"/>
          </a:xfrm>
          <a:prstGeom prst="rect">
            <a:avLst/>
          </a:prstGeom>
          <a:noFill/>
        </p:spPr>
        <p:txBody>
          <a:bodyPr wrap="square" rtlCol="0">
            <a:spAutoFit/>
          </a:bodyPr>
          <a:lstStyle/>
          <a:p>
            <a:r>
              <a:rPr lang="en-US" sz="1000" dirty="0"/>
              <a:t>NVG STA2</a:t>
            </a:r>
          </a:p>
        </p:txBody>
      </p:sp>
      <p:cxnSp>
        <p:nvCxnSpPr>
          <p:cNvPr id="27" name="Straight Connector 26"/>
          <p:cNvCxnSpPr/>
          <p:nvPr/>
        </p:nvCxnSpPr>
        <p:spPr bwMode="auto">
          <a:xfrm>
            <a:off x="2819400" y="3863407"/>
            <a:ext cx="6096000"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34" name="TextBox 33"/>
          <p:cNvSpPr txBox="1"/>
          <p:nvPr/>
        </p:nvSpPr>
        <p:spPr>
          <a:xfrm>
            <a:off x="889714" y="2444335"/>
            <a:ext cx="1087190" cy="400110"/>
          </a:xfrm>
          <a:prstGeom prst="rect">
            <a:avLst/>
          </a:prstGeom>
          <a:noFill/>
        </p:spPr>
        <p:txBody>
          <a:bodyPr wrap="square" rtlCol="0">
            <a:spAutoFit/>
          </a:bodyPr>
          <a:lstStyle/>
          <a:p>
            <a:r>
              <a:rPr lang="en-US" sz="1000" dirty="0"/>
              <a:t>Duration field with value 0</a:t>
            </a:r>
          </a:p>
        </p:txBody>
      </p:sp>
      <p:cxnSp>
        <p:nvCxnSpPr>
          <p:cNvPr id="36" name="Straight Arrow Connector 35"/>
          <p:cNvCxnSpPr>
            <a:cxnSpLocks/>
            <a:endCxn id="11" idx="0"/>
          </p:cNvCxnSpPr>
          <p:nvPr/>
        </p:nvCxnSpPr>
        <p:spPr bwMode="auto">
          <a:xfrm>
            <a:off x="1600200" y="2766975"/>
            <a:ext cx="159914" cy="166269"/>
          </a:xfrm>
          <a:prstGeom prst="straightConnector1">
            <a:avLst/>
          </a:prstGeom>
          <a:solidFill>
            <a:schemeClr val="accent1"/>
          </a:solidFill>
          <a:ln w="9525" cap="flat" cmpd="sng" algn="ctr">
            <a:solidFill>
              <a:schemeClr val="tx1"/>
            </a:solidFill>
            <a:prstDash val="solid"/>
            <a:round/>
            <a:headEnd type="none" w="med" len="med"/>
            <a:tailEnd type="triangle"/>
          </a:ln>
          <a:effectLst/>
        </p:spPr>
      </p:cxnSp>
      <p:sp>
        <p:nvSpPr>
          <p:cNvPr id="37" name="TextBox 36"/>
          <p:cNvSpPr txBox="1"/>
          <p:nvPr/>
        </p:nvSpPr>
        <p:spPr>
          <a:xfrm>
            <a:off x="3180010" y="2806422"/>
            <a:ext cx="1201490" cy="400110"/>
          </a:xfrm>
          <a:prstGeom prst="rect">
            <a:avLst/>
          </a:prstGeom>
          <a:noFill/>
        </p:spPr>
        <p:txBody>
          <a:bodyPr wrap="square" rtlCol="0">
            <a:spAutoFit/>
          </a:bodyPr>
          <a:lstStyle/>
          <a:p>
            <a:r>
              <a:rPr lang="en-US" sz="1000" dirty="0"/>
              <a:t>Duration field with value ½ slot time</a:t>
            </a:r>
          </a:p>
        </p:txBody>
      </p:sp>
      <p:cxnSp>
        <p:nvCxnSpPr>
          <p:cNvPr id="38" name="Straight Arrow Connector 37"/>
          <p:cNvCxnSpPr/>
          <p:nvPr/>
        </p:nvCxnSpPr>
        <p:spPr bwMode="auto">
          <a:xfrm>
            <a:off x="3810000" y="3124200"/>
            <a:ext cx="193724" cy="363175"/>
          </a:xfrm>
          <a:prstGeom prst="straightConnector1">
            <a:avLst/>
          </a:prstGeom>
          <a:solidFill>
            <a:schemeClr val="accent1"/>
          </a:solidFill>
          <a:ln w="9525" cap="flat" cmpd="sng" algn="ctr">
            <a:solidFill>
              <a:schemeClr val="tx1"/>
            </a:solidFill>
            <a:prstDash val="solid"/>
            <a:round/>
            <a:headEnd type="none" w="med" len="med"/>
            <a:tailEnd type="triangle"/>
          </a:ln>
          <a:effectLst/>
        </p:spPr>
      </p:cxnSp>
      <p:cxnSp>
        <p:nvCxnSpPr>
          <p:cNvPr id="40" name="Straight Arrow Connector 39"/>
          <p:cNvCxnSpPr/>
          <p:nvPr/>
        </p:nvCxnSpPr>
        <p:spPr bwMode="auto">
          <a:xfrm>
            <a:off x="1749379" y="3285699"/>
            <a:ext cx="0" cy="448101"/>
          </a:xfrm>
          <a:prstGeom prst="straightConnector1">
            <a:avLst/>
          </a:prstGeom>
          <a:solidFill>
            <a:schemeClr val="accent1"/>
          </a:solidFill>
          <a:ln w="9525" cap="flat" cmpd="sng" algn="ctr">
            <a:solidFill>
              <a:schemeClr val="tx1"/>
            </a:solidFill>
            <a:prstDash val="solid"/>
            <a:round/>
            <a:headEnd type="none" w="med" len="med"/>
            <a:tailEnd type="triangle"/>
          </a:ln>
          <a:effectLst/>
        </p:spPr>
      </p:cxnSp>
      <p:sp>
        <p:nvSpPr>
          <p:cNvPr id="41" name="TextBox 40"/>
          <p:cNvSpPr txBox="1"/>
          <p:nvPr/>
        </p:nvSpPr>
        <p:spPr>
          <a:xfrm>
            <a:off x="1741866" y="3456552"/>
            <a:ext cx="1201490" cy="400110"/>
          </a:xfrm>
          <a:prstGeom prst="rect">
            <a:avLst/>
          </a:prstGeom>
          <a:noFill/>
        </p:spPr>
        <p:txBody>
          <a:bodyPr wrap="square" rtlCol="0">
            <a:spAutoFit/>
          </a:bodyPr>
          <a:lstStyle/>
          <a:p>
            <a:r>
              <a:rPr lang="en-US" sz="1000" dirty="0"/>
              <a:t>A 11p neighbor exists</a:t>
            </a:r>
          </a:p>
        </p:txBody>
      </p:sp>
      <p:cxnSp>
        <p:nvCxnSpPr>
          <p:cNvPr id="42" name="Straight Connector 41"/>
          <p:cNvCxnSpPr/>
          <p:nvPr/>
        </p:nvCxnSpPr>
        <p:spPr bwMode="auto">
          <a:xfrm>
            <a:off x="381000" y="4524345"/>
            <a:ext cx="6096000"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43" name="Rectangle 42"/>
          <p:cNvSpPr/>
          <p:nvPr/>
        </p:nvSpPr>
        <p:spPr bwMode="auto">
          <a:xfrm>
            <a:off x="6012287" y="4208217"/>
            <a:ext cx="1066800" cy="30480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Garamond" pitchFamily="18" charset="0"/>
            </a:endParaRPr>
          </a:p>
        </p:txBody>
      </p:sp>
      <p:sp>
        <p:nvSpPr>
          <p:cNvPr id="44" name="TextBox 43"/>
          <p:cNvSpPr txBox="1"/>
          <p:nvPr/>
        </p:nvSpPr>
        <p:spPr>
          <a:xfrm>
            <a:off x="6019801" y="4160562"/>
            <a:ext cx="1066799" cy="400110"/>
          </a:xfrm>
          <a:prstGeom prst="rect">
            <a:avLst/>
          </a:prstGeom>
          <a:noFill/>
        </p:spPr>
        <p:txBody>
          <a:bodyPr wrap="square" rtlCol="0">
            <a:spAutoFit/>
          </a:bodyPr>
          <a:lstStyle/>
          <a:p>
            <a:r>
              <a:rPr lang="en-US" sz="1000" dirty="0"/>
              <a:t>Broadcast frame in NGV PPDU</a:t>
            </a:r>
          </a:p>
        </p:txBody>
      </p:sp>
      <p:sp>
        <p:nvSpPr>
          <p:cNvPr id="45" name="TextBox 44"/>
          <p:cNvSpPr txBox="1"/>
          <p:nvPr/>
        </p:nvSpPr>
        <p:spPr>
          <a:xfrm>
            <a:off x="333779" y="4171890"/>
            <a:ext cx="656821" cy="400110"/>
          </a:xfrm>
          <a:prstGeom prst="rect">
            <a:avLst/>
          </a:prstGeom>
          <a:noFill/>
        </p:spPr>
        <p:txBody>
          <a:bodyPr wrap="square" rtlCol="0">
            <a:spAutoFit/>
          </a:bodyPr>
          <a:lstStyle/>
          <a:p>
            <a:r>
              <a:rPr lang="en-US" sz="1000" dirty="0"/>
              <a:t>NVG STA3</a:t>
            </a:r>
          </a:p>
        </p:txBody>
      </p:sp>
      <p:cxnSp>
        <p:nvCxnSpPr>
          <p:cNvPr id="46" name="Straight Connector 45"/>
          <p:cNvCxnSpPr/>
          <p:nvPr/>
        </p:nvCxnSpPr>
        <p:spPr bwMode="auto">
          <a:xfrm>
            <a:off x="2819400" y="4524345"/>
            <a:ext cx="6096000"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47" name="TextBox 46"/>
          <p:cNvSpPr txBox="1"/>
          <p:nvPr/>
        </p:nvSpPr>
        <p:spPr>
          <a:xfrm>
            <a:off x="4046113" y="4144542"/>
            <a:ext cx="1201490" cy="400110"/>
          </a:xfrm>
          <a:prstGeom prst="rect">
            <a:avLst/>
          </a:prstGeom>
          <a:noFill/>
        </p:spPr>
        <p:txBody>
          <a:bodyPr wrap="square" rtlCol="0">
            <a:spAutoFit/>
          </a:bodyPr>
          <a:lstStyle/>
          <a:p>
            <a:r>
              <a:rPr lang="en-US" sz="1000" dirty="0"/>
              <a:t>Only NGV neighbor exists</a:t>
            </a:r>
          </a:p>
        </p:txBody>
      </p:sp>
      <p:cxnSp>
        <p:nvCxnSpPr>
          <p:cNvPr id="48" name="Straight Arrow Connector 47"/>
          <p:cNvCxnSpPr/>
          <p:nvPr/>
        </p:nvCxnSpPr>
        <p:spPr bwMode="auto">
          <a:xfrm>
            <a:off x="3945227" y="3838030"/>
            <a:ext cx="0" cy="448101"/>
          </a:xfrm>
          <a:prstGeom prst="straightConnector1">
            <a:avLst/>
          </a:prstGeom>
          <a:solidFill>
            <a:schemeClr val="accent1"/>
          </a:solidFill>
          <a:ln w="9525" cap="flat" cmpd="sng" algn="ctr">
            <a:solidFill>
              <a:schemeClr val="tx1"/>
            </a:solidFill>
            <a:prstDash val="solid"/>
            <a:round/>
            <a:headEnd type="none" w="med" len="med"/>
            <a:tailEnd type="triangle"/>
          </a:ln>
          <a:effectLst/>
        </p:spPr>
      </p:cxnSp>
      <p:sp>
        <p:nvSpPr>
          <p:cNvPr id="39" name="Slide Number Placeholder 5">
            <a:extLst>
              <a:ext uri="{FF2B5EF4-FFF2-40B4-BE49-F238E27FC236}">
                <a16:creationId xmlns:a16="http://schemas.microsoft.com/office/drawing/2014/main" id="{EC42C0FA-6A04-4F0F-83E1-A89088CE2EED}"/>
              </a:ext>
            </a:extLst>
          </p:cNvPr>
          <p:cNvSpPr>
            <a:spLocks noGrp="1"/>
          </p:cNvSpPr>
          <p:nvPr>
            <p:ph type="sldNum" idx="12"/>
          </p:nvPr>
        </p:nvSpPr>
        <p:spPr>
          <a:xfrm>
            <a:off x="4344988" y="6475413"/>
            <a:ext cx="528637" cy="363537"/>
          </a:xfrm>
        </p:spPr>
        <p:txBody>
          <a:bodyPr/>
          <a:lstStyle/>
          <a:p>
            <a:r>
              <a:rPr lang="en-GB" dirty="0"/>
              <a:t>Slide </a:t>
            </a:r>
            <a:fld id="{93823DB3-BAA4-4F4A-B4B3-ED9ABE70E976}" type="slidenum">
              <a:rPr lang="en-GB"/>
              <a:pPr/>
              <a:t>2</a:t>
            </a:fld>
            <a:endParaRPr lang="en-GB" dirty="0"/>
          </a:p>
        </p:txBody>
      </p:sp>
      <p:sp>
        <p:nvSpPr>
          <p:cNvPr id="50" name="Rectangle 4">
            <a:extLst>
              <a:ext uri="{FF2B5EF4-FFF2-40B4-BE49-F238E27FC236}">
                <a16:creationId xmlns:a16="http://schemas.microsoft.com/office/drawing/2014/main" id="{F9C4F401-7C5B-499C-A2ED-E2C68B7FA8A6}"/>
              </a:ext>
            </a:extLst>
          </p:cNvPr>
          <p:cNvSpPr>
            <a:spLocks noGrp="1" noChangeArrowheads="1"/>
          </p:cNvSpPr>
          <p:nvPr>
            <p:ph type="ftr" idx="13"/>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Liwen Chu, Marvell</a:t>
            </a:r>
          </a:p>
        </p:txBody>
      </p:sp>
      <p:cxnSp>
        <p:nvCxnSpPr>
          <p:cNvPr id="51" name="Straight Connector 50">
            <a:extLst>
              <a:ext uri="{FF2B5EF4-FFF2-40B4-BE49-F238E27FC236}">
                <a16:creationId xmlns:a16="http://schemas.microsoft.com/office/drawing/2014/main" id="{11149BB3-E76D-48AC-9DA7-CA6B62F32345}"/>
              </a:ext>
            </a:extLst>
          </p:cNvPr>
          <p:cNvCxnSpPr/>
          <p:nvPr/>
        </p:nvCxnSpPr>
        <p:spPr bwMode="auto">
          <a:xfrm flipV="1">
            <a:off x="4572000" y="3441698"/>
            <a:ext cx="0" cy="90727"/>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2" name="Straight Arrow Connector 51">
            <a:extLst>
              <a:ext uri="{FF2B5EF4-FFF2-40B4-BE49-F238E27FC236}">
                <a16:creationId xmlns:a16="http://schemas.microsoft.com/office/drawing/2014/main" id="{DB6B0D23-FAA0-42DD-AEA3-4CB1C4F12061}"/>
              </a:ext>
            </a:extLst>
          </p:cNvPr>
          <p:cNvCxnSpPr>
            <a:cxnSpLocks/>
          </p:cNvCxnSpPr>
          <p:nvPr/>
        </p:nvCxnSpPr>
        <p:spPr bwMode="auto">
          <a:xfrm>
            <a:off x="4579513" y="3429000"/>
            <a:ext cx="301625" cy="0"/>
          </a:xfrm>
          <a:prstGeom prst="straightConnector1">
            <a:avLst/>
          </a:prstGeom>
          <a:solidFill>
            <a:schemeClr val="accent1"/>
          </a:solidFill>
          <a:ln w="9525" cap="flat" cmpd="sng" algn="ctr">
            <a:solidFill>
              <a:schemeClr val="tx1"/>
            </a:solidFill>
            <a:prstDash val="solid"/>
            <a:round/>
            <a:headEnd type="none" w="med" len="med"/>
            <a:tailEnd type="triangle"/>
          </a:ln>
          <a:effectLst/>
        </p:spPr>
      </p:cxnSp>
      <p:sp>
        <p:nvSpPr>
          <p:cNvPr id="53" name="TextBox 52">
            <a:extLst>
              <a:ext uri="{FF2B5EF4-FFF2-40B4-BE49-F238E27FC236}">
                <a16:creationId xmlns:a16="http://schemas.microsoft.com/office/drawing/2014/main" id="{C1027431-8529-45D7-BD08-50DC61A8C853}"/>
              </a:ext>
            </a:extLst>
          </p:cNvPr>
          <p:cNvSpPr txBox="1"/>
          <p:nvPr/>
        </p:nvSpPr>
        <p:spPr>
          <a:xfrm>
            <a:off x="5424421" y="3407227"/>
            <a:ext cx="1201490" cy="246221"/>
          </a:xfrm>
          <a:prstGeom prst="rect">
            <a:avLst/>
          </a:prstGeom>
          <a:noFill/>
        </p:spPr>
        <p:txBody>
          <a:bodyPr wrap="square" rtlCol="0">
            <a:spAutoFit/>
          </a:bodyPr>
          <a:lstStyle/>
          <a:p>
            <a:r>
              <a:rPr lang="en-US" sz="1000" dirty="0"/>
              <a:t>Duration</a:t>
            </a:r>
          </a:p>
        </p:txBody>
      </p:sp>
      <p:sp>
        <p:nvSpPr>
          <p:cNvPr id="54" name="Right Brace 53">
            <a:extLst>
              <a:ext uri="{FF2B5EF4-FFF2-40B4-BE49-F238E27FC236}">
                <a16:creationId xmlns:a16="http://schemas.microsoft.com/office/drawing/2014/main" id="{C222E28C-4CCC-42C4-AE0B-FF1528AE282A}"/>
              </a:ext>
            </a:extLst>
          </p:cNvPr>
          <p:cNvSpPr/>
          <p:nvPr/>
        </p:nvSpPr>
        <p:spPr bwMode="auto">
          <a:xfrm rot="16200000">
            <a:off x="4631110" y="3041885"/>
            <a:ext cx="194447" cy="284073"/>
          </a:xfrm>
          <a:prstGeom prst="righ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Garamond" pitchFamily="18" charset="0"/>
            </a:endParaRPr>
          </a:p>
        </p:txBody>
      </p:sp>
      <p:sp>
        <p:nvSpPr>
          <p:cNvPr id="57" name="TextBox 56">
            <a:extLst>
              <a:ext uri="{FF2B5EF4-FFF2-40B4-BE49-F238E27FC236}">
                <a16:creationId xmlns:a16="http://schemas.microsoft.com/office/drawing/2014/main" id="{3AB6FD44-A882-4E4E-BACD-58BD7C073B51}"/>
              </a:ext>
            </a:extLst>
          </p:cNvPr>
          <p:cNvSpPr txBox="1"/>
          <p:nvPr/>
        </p:nvSpPr>
        <p:spPr>
          <a:xfrm>
            <a:off x="4198513" y="4296942"/>
            <a:ext cx="1201490" cy="400110"/>
          </a:xfrm>
          <a:prstGeom prst="rect">
            <a:avLst/>
          </a:prstGeom>
          <a:noFill/>
        </p:spPr>
        <p:txBody>
          <a:bodyPr wrap="square" rtlCol="0">
            <a:spAutoFit/>
          </a:bodyPr>
          <a:lstStyle/>
          <a:p>
            <a:r>
              <a:rPr lang="en-US" sz="1000" dirty="0"/>
              <a:t>Only NGV neighbor exists</a:t>
            </a:r>
          </a:p>
        </p:txBody>
      </p:sp>
      <p:sp>
        <p:nvSpPr>
          <p:cNvPr id="61" name="TextBox 60">
            <a:extLst>
              <a:ext uri="{FF2B5EF4-FFF2-40B4-BE49-F238E27FC236}">
                <a16:creationId xmlns:a16="http://schemas.microsoft.com/office/drawing/2014/main" id="{5EF646D1-715A-4CA0-961E-72457B911E4A}"/>
              </a:ext>
            </a:extLst>
          </p:cNvPr>
          <p:cNvSpPr txBox="1"/>
          <p:nvPr/>
        </p:nvSpPr>
        <p:spPr>
          <a:xfrm>
            <a:off x="486179" y="3085644"/>
            <a:ext cx="656821" cy="400110"/>
          </a:xfrm>
          <a:prstGeom prst="rect">
            <a:avLst/>
          </a:prstGeom>
          <a:noFill/>
        </p:spPr>
        <p:txBody>
          <a:bodyPr wrap="square" rtlCol="0">
            <a:spAutoFit/>
          </a:bodyPr>
          <a:lstStyle/>
          <a:p>
            <a:pPr defTabSz="914400">
              <a:buClrTx/>
              <a:buSzTx/>
              <a:buFontTx/>
              <a:buNone/>
            </a:pPr>
            <a:r>
              <a:rPr lang="en-US" sz="1000" dirty="0">
                <a:solidFill>
                  <a:srgbClr val="000000"/>
                </a:solidFill>
                <a:latin typeface="Garamond" pitchFamily="18" charset="0"/>
                <a:ea typeface="+mn-ea"/>
              </a:rPr>
              <a:t>11p STA1</a:t>
            </a:r>
          </a:p>
        </p:txBody>
      </p:sp>
      <p:sp>
        <p:nvSpPr>
          <p:cNvPr id="62" name="TextBox 61">
            <a:extLst>
              <a:ext uri="{FF2B5EF4-FFF2-40B4-BE49-F238E27FC236}">
                <a16:creationId xmlns:a16="http://schemas.microsoft.com/office/drawing/2014/main" id="{FE8D6CA9-47D7-408E-A509-2E86F6B06E16}"/>
              </a:ext>
            </a:extLst>
          </p:cNvPr>
          <p:cNvSpPr txBox="1"/>
          <p:nvPr/>
        </p:nvSpPr>
        <p:spPr>
          <a:xfrm>
            <a:off x="486179" y="3663352"/>
            <a:ext cx="656821" cy="400110"/>
          </a:xfrm>
          <a:prstGeom prst="rect">
            <a:avLst/>
          </a:prstGeom>
          <a:noFill/>
        </p:spPr>
        <p:txBody>
          <a:bodyPr wrap="square" rtlCol="0">
            <a:spAutoFit/>
          </a:bodyPr>
          <a:lstStyle/>
          <a:p>
            <a:pPr defTabSz="914400">
              <a:buClrTx/>
              <a:buSzTx/>
              <a:buFontTx/>
              <a:buNone/>
            </a:pPr>
            <a:r>
              <a:rPr lang="en-US" sz="1000" dirty="0">
                <a:solidFill>
                  <a:srgbClr val="000000"/>
                </a:solidFill>
                <a:latin typeface="Garamond" pitchFamily="18" charset="0"/>
                <a:ea typeface="+mn-ea"/>
              </a:rPr>
              <a:t>NVG STA2</a:t>
            </a:r>
          </a:p>
        </p:txBody>
      </p:sp>
      <p:sp>
        <p:nvSpPr>
          <p:cNvPr id="63" name="TextBox 62">
            <a:extLst>
              <a:ext uri="{FF2B5EF4-FFF2-40B4-BE49-F238E27FC236}">
                <a16:creationId xmlns:a16="http://schemas.microsoft.com/office/drawing/2014/main" id="{B38FFB7F-2BCC-4112-84C1-763E97B1E094}"/>
              </a:ext>
            </a:extLst>
          </p:cNvPr>
          <p:cNvSpPr txBox="1"/>
          <p:nvPr/>
        </p:nvSpPr>
        <p:spPr>
          <a:xfrm>
            <a:off x="486179" y="4324290"/>
            <a:ext cx="656821" cy="400110"/>
          </a:xfrm>
          <a:prstGeom prst="rect">
            <a:avLst/>
          </a:prstGeom>
          <a:noFill/>
        </p:spPr>
        <p:txBody>
          <a:bodyPr wrap="square" rtlCol="0">
            <a:spAutoFit/>
          </a:bodyPr>
          <a:lstStyle/>
          <a:p>
            <a:pPr defTabSz="914400">
              <a:buClrTx/>
              <a:buSzTx/>
              <a:buFontTx/>
              <a:buNone/>
            </a:pPr>
            <a:r>
              <a:rPr lang="en-US" sz="1000" dirty="0">
                <a:solidFill>
                  <a:srgbClr val="000000"/>
                </a:solidFill>
                <a:latin typeface="Garamond" pitchFamily="18" charset="0"/>
                <a:ea typeface="+mn-ea"/>
              </a:rPr>
              <a:t>NVG STA3</a:t>
            </a:r>
          </a:p>
        </p:txBody>
      </p:sp>
      <p:sp>
        <p:nvSpPr>
          <p:cNvPr id="64" name="TextBox 63">
            <a:extLst>
              <a:ext uri="{FF2B5EF4-FFF2-40B4-BE49-F238E27FC236}">
                <a16:creationId xmlns:a16="http://schemas.microsoft.com/office/drawing/2014/main" id="{E4517C8C-021A-4C19-836B-C3118B04E92E}"/>
              </a:ext>
            </a:extLst>
          </p:cNvPr>
          <p:cNvSpPr txBox="1"/>
          <p:nvPr/>
        </p:nvSpPr>
        <p:spPr>
          <a:xfrm>
            <a:off x="1194514" y="2438400"/>
            <a:ext cx="1087190" cy="400110"/>
          </a:xfrm>
          <a:prstGeom prst="rect">
            <a:avLst/>
          </a:prstGeom>
          <a:noFill/>
        </p:spPr>
        <p:txBody>
          <a:bodyPr wrap="square" rtlCol="0">
            <a:spAutoFit/>
          </a:bodyPr>
          <a:lstStyle/>
          <a:p>
            <a:pPr defTabSz="914400">
              <a:buClrTx/>
              <a:buSzTx/>
              <a:buFontTx/>
              <a:buNone/>
            </a:pPr>
            <a:r>
              <a:rPr lang="en-US" sz="1000" dirty="0">
                <a:solidFill>
                  <a:srgbClr val="000000"/>
                </a:solidFill>
                <a:latin typeface="Garamond" pitchFamily="18" charset="0"/>
                <a:ea typeface="+mn-ea"/>
              </a:rPr>
              <a:t>Duration field with value 0</a:t>
            </a:r>
          </a:p>
        </p:txBody>
      </p:sp>
      <p:sp>
        <p:nvSpPr>
          <p:cNvPr id="65" name="TextBox 64">
            <a:extLst>
              <a:ext uri="{FF2B5EF4-FFF2-40B4-BE49-F238E27FC236}">
                <a16:creationId xmlns:a16="http://schemas.microsoft.com/office/drawing/2014/main" id="{9C66BA96-810D-489E-9E1E-0D2F09530C65}"/>
              </a:ext>
            </a:extLst>
          </p:cNvPr>
          <p:cNvSpPr txBox="1"/>
          <p:nvPr/>
        </p:nvSpPr>
        <p:spPr>
          <a:xfrm>
            <a:off x="3218110" y="2722266"/>
            <a:ext cx="1201490" cy="400110"/>
          </a:xfrm>
          <a:prstGeom prst="rect">
            <a:avLst/>
          </a:prstGeom>
          <a:noFill/>
        </p:spPr>
        <p:txBody>
          <a:bodyPr wrap="square" rtlCol="0">
            <a:spAutoFit/>
          </a:bodyPr>
          <a:lstStyle/>
          <a:p>
            <a:pPr defTabSz="914400">
              <a:buClrTx/>
              <a:buSzTx/>
              <a:buFontTx/>
              <a:buNone/>
            </a:pPr>
            <a:r>
              <a:rPr lang="en-US" sz="1000" dirty="0">
                <a:solidFill>
                  <a:srgbClr val="000000"/>
                </a:solidFill>
                <a:latin typeface="Garamond" pitchFamily="18" charset="0"/>
                <a:ea typeface="+mn-ea"/>
              </a:rPr>
              <a:t>Duration field with value ½ slot time</a:t>
            </a:r>
          </a:p>
        </p:txBody>
      </p:sp>
      <p:sp>
        <p:nvSpPr>
          <p:cNvPr id="66" name="TextBox 65">
            <a:extLst>
              <a:ext uri="{FF2B5EF4-FFF2-40B4-BE49-F238E27FC236}">
                <a16:creationId xmlns:a16="http://schemas.microsoft.com/office/drawing/2014/main" id="{CCFC57F8-CCFA-4190-880F-C4278B8FCBA5}"/>
              </a:ext>
            </a:extLst>
          </p:cNvPr>
          <p:cNvSpPr txBox="1"/>
          <p:nvPr/>
        </p:nvSpPr>
        <p:spPr>
          <a:xfrm>
            <a:off x="2046666" y="3450617"/>
            <a:ext cx="1201490" cy="400110"/>
          </a:xfrm>
          <a:prstGeom prst="rect">
            <a:avLst/>
          </a:prstGeom>
          <a:noFill/>
        </p:spPr>
        <p:txBody>
          <a:bodyPr wrap="square" rtlCol="0">
            <a:spAutoFit/>
          </a:bodyPr>
          <a:lstStyle/>
          <a:p>
            <a:pPr defTabSz="914400">
              <a:buClrTx/>
              <a:buSzTx/>
              <a:buFontTx/>
              <a:buNone/>
            </a:pPr>
            <a:r>
              <a:rPr lang="en-US" sz="1000" dirty="0">
                <a:solidFill>
                  <a:srgbClr val="000000"/>
                </a:solidFill>
                <a:latin typeface="Garamond" pitchFamily="18" charset="0"/>
                <a:ea typeface="+mn-ea"/>
              </a:rPr>
              <a:t>A 11p neighbor exists</a:t>
            </a:r>
          </a:p>
        </p:txBody>
      </p:sp>
      <p:sp>
        <p:nvSpPr>
          <p:cNvPr id="67" name="TextBox 66">
            <a:extLst>
              <a:ext uri="{FF2B5EF4-FFF2-40B4-BE49-F238E27FC236}">
                <a16:creationId xmlns:a16="http://schemas.microsoft.com/office/drawing/2014/main" id="{4F1AF52A-0472-42B1-A247-A78F7308DEC5}"/>
              </a:ext>
            </a:extLst>
          </p:cNvPr>
          <p:cNvSpPr txBox="1"/>
          <p:nvPr/>
        </p:nvSpPr>
        <p:spPr>
          <a:xfrm>
            <a:off x="4350913" y="4138607"/>
            <a:ext cx="1201490" cy="400110"/>
          </a:xfrm>
          <a:prstGeom prst="rect">
            <a:avLst/>
          </a:prstGeom>
          <a:noFill/>
        </p:spPr>
        <p:txBody>
          <a:bodyPr wrap="square" rtlCol="0">
            <a:spAutoFit/>
          </a:bodyPr>
          <a:lstStyle/>
          <a:p>
            <a:pPr defTabSz="914400">
              <a:buClrTx/>
              <a:buSzTx/>
              <a:buFontTx/>
              <a:buNone/>
            </a:pPr>
            <a:r>
              <a:rPr lang="en-US" sz="1000" dirty="0">
                <a:solidFill>
                  <a:srgbClr val="000000"/>
                </a:solidFill>
                <a:latin typeface="Garamond" pitchFamily="18" charset="0"/>
                <a:ea typeface="+mn-ea"/>
              </a:rPr>
              <a:t>Only NGV neighbor exists</a:t>
            </a:r>
          </a:p>
        </p:txBody>
      </p:sp>
      <p:sp>
        <p:nvSpPr>
          <p:cNvPr id="68" name="TextBox 67">
            <a:extLst>
              <a:ext uri="{FF2B5EF4-FFF2-40B4-BE49-F238E27FC236}">
                <a16:creationId xmlns:a16="http://schemas.microsoft.com/office/drawing/2014/main" id="{2EBDBCFC-BDE8-459E-9DB9-8ED742755A96}"/>
              </a:ext>
            </a:extLst>
          </p:cNvPr>
          <p:cNvSpPr txBox="1"/>
          <p:nvPr/>
        </p:nvSpPr>
        <p:spPr>
          <a:xfrm>
            <a:off x="4516135" y="2820288"/>
            <a:ext cx="731468" cy="244532"/>
          </a:xfrm>
          <a:prstGeom prst="rect">
            <a:avLst/>
          </a:prstGeom>
          <a:noFill/>
        </p:spPr>
        <p:txBody>
          <a:bodyPr wrap="square" rtlCol="0">
            <a:spAutoFit/>
          </a:bodyPr>
          <a:lstStyle/>
          <a:p>
            <a:pPr defTabSz="914400">
              <a:buClrTx/>
              <a:buSzTx/>
              <a:buFontTx/>
              <a:buNone/>
            </a:pPr>
            <a:r>
              <a:rPr lang="en-US" sz="1000" dirty="0">
                <a:solidFill>
                  <a:srgbClr val="000000"/>
                </a:solidFill>
                <a:latin typeface="Garamond" pitchFamily="18" charset="0"/>
                <a:ea typeface="+mn-ea"/>
              </a:rPr>
              <a:t>½ slot</a:t>
            </a:r>
          </a:p>
        </p:txBody>
      </p:sp>
      <p:sp>
        <p:nvSpPr>
          <p:cNvPr id="55" name="Content Placeholder 2">
            <a:extLst>
              <a:ext uri="{FF2B5EF4-FFF2-40B4-BE49-F238E27FC236}">
                <a16:creationId xmlns:a16="http://schemas.microsoft.com/office/drawing/2014/main" id="{B625B1DC-E119-4ADA-B1A7-CC2256912E62}"/>
              </a:ext>
            </a:extLst>
          </p:cNvPr>
          <p:cNvSpPr txBox="1">
            <a:spLocks/>
          </p:cNvSpPr>
          <p:nvPr/>
        </p:nvSpPr>
        <p:spPr bwMode="auto">
          <a:xfrm>
            <a:off x="7513" y="5343742"/>
            <a:ext cx="9144000" cy="1084016"/>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Clr>
                <a:srgbClr val="FF0000"/>
              </a:buClr>
              <a:buFont typeface="Arial" panose="020B0604020202020204" pitchFamily="34" charset="0"/>
              <a:buChar char="•"/>
            </a:pPr>
            <a:r>
              <a:rPr lang="en-US" sz="1800" b="0" kern="0" dirty="0"/>
              <a:t>This method can be extended to unicast 11p PPDU.</a:t>
            </a:r>
          </a:p>
          <a:p>
            <a:pPr lvl="1">
              <a:buClr>
                <a:srgbClr val="FF0000"/>
              </a:buClr>
              <a:buFont typeface="Arial" panose="020B0604020202020204" pitchFamily="34" charset="0"/>
              <a:buChar char="‒"/>
            </a:pPr>
            <a:r>
              <a:rPr lang="en-US" sz="1400" kern="0" dirty="0"/>
              <a:t>In a channel that both unicast PPDUs and broadcast PPDUs are allowed, identifying the STA’s device type can increase the chance to transmit the broadcast NGV PPDU.</a:t>
            </a:r>
            <a:endParaRPr lang="en-US" sz="1400" b="0" kern="0" dirty="0"/>
          </a:p>
        </p:txBody>
      </p:sp>
      <p:sp>
        <p:nvSpPr>
          <p:cNvPr id="56" name="Rectangle 3">
            <a:extLst>
              <a:ext uri="{FF2B5EF4-FFF2-40B4-BE49-F238E27FC236}">
                <a16:creationId xmlns:a16="http://schemas.microsoft.com/office/drawing/2014/main" id="{9928C9FC-F972-4D00-84CF-485CA1C88A81}"/>
              </a:ext>
            </a:extLst>
          </p:cNvPr>
          <p:cNvSpPr>
            <a:spLocks noGrp="1" noChangeArrowheads="1"/>
          </p:cNvSpPr>
          <p:nvPr>
            <p:ph type="dt" idx="2"/>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May 2019</a:t>
            </a:r>
            <a:endParaRPr lang="en-GB" dirty="0"/>
          </a:p>
        </p:txBody>
      </p:sp>
      <p:sp>
        <p:nvSpPr>
          <p:cNvPr id="49" name="TextBox 48">
            <a:extLst>
              <a:ext uri="{FF2B5EF4-FFF2-40B4-BE49-F238E27FC236}">
                <a16:creationId xmlns:a16="http://schemas.microsoft.com/office/drawing/2014/main" id="{1500EFE5-7AD4-4141-9B41-484CC81AA675}"/>
              </a:ext>
            </a:extLst>
          </p:cNvPr>
          <p:cNvSpPr txBox="1"/>
          <p:nvPr/>
        </p:nvSpPr>
        <p:spPr>
          <a:xfrm>
            <a:off x="2795789" y="4985229"/>
            <a:ext cx="656821" cy="400110"/>
          </a:xfrm>
          <a:prstGeom prst="rect">
            <a:avLst/>
          </a:prstGeom>
          <a:noFill/>
        </p:spPr>
        <p:txBody>
          <a:bodyPr wrap="square" rtlCol="0">
            <a:spAutoFit/>
          </a:bodyPr>
          <a:lstStyle/>
          <a:p>
            <a:pPr defTabSz="914400">
              <a:buClrTx/>
              <a:buSzTx/>
              <a:buFontTx/>
              <a:buNone/>
            </a:pPr>
            <a:r>
              <a:rPr lang="en-US" sz="1000" dirty="0">
                <a:solidFill>
                  <a:srgbClr val="000000"/>
                </a:solidFill>
                <a:latin typeface="Garamond" pitchFamily="18" charset="0"/>
                <a:ea typeface="+mn-ea"/>
              </a:rPr>
              <a:t>11p STA1</a:t>
            </a:r>
          </a:p>
        </p:txBody>
      </p:sp>
      <p:sp>
        <p:nvSpPr>
          <p:cNvPr id="58" name="TextBox 57">
            <a:extLst>
              <a:ext uri="{FF2B5EF4-FFF2-40B4-BE49-F238E27FC236}">
                <a16:creationId xmlns:a16="http://schemas.microsoft.com/office/drawing/2014/main" id="{A722BCDE-245A-41B7-A9A8-FE6EA6FFDDBB}"/>
              </a:ext>
            </a:extLst>
          </p:cNvPr>
          <p:cNvSpPr txBox="1"/>
          <p:nvPr/>
        </p:nvSpPr>
        <p:spPr>
          <a:xfrm>
            <a:off x="4091189" y="5008874"/>
            <a:ext cx="656821" cy="400110"/>
          </a:xfrm>
          <a:prstGeom prst="rect">
            <a:avLst/>
          </a:prstGeom>
          <a:noFill/>
        </p:spPr>
        <p:txBody>
          <a:bodyPr wrap="square" rtlCol="0">
            <a:spAutoFit/>
          </a:bodyPr>
          <a:lstStyle/>
          <a:p>
            <a:pPr defTabSz="914400">
              <a:buClrTx/>
              <a:buSzTx/>
              <a:buFontTx/>
              <a:buNone/>
            </a:pPr>
            <a:r>
              <a:rPr lang="en-US" sz="1000" dirty="0">
                <a:solidFill>
                  <a:srgbClr val="000000"/>
                </a:solidFill>
                <a:latin typeface="Garamond" pitchFamily="18" charset="0"/>
                <a:ea typeface="+mn-ea"/>
              </a:rPr>
              <a:t>NVG STA2</a:t>
            </a:r>
          </a:p>
        </p:txBody>
      </p:sp>
      <p:sp>
        <p:nvSpPr>
          <p:cNvPr id="59" name="TextBox 58">
            <a:extLst>
              <a:ext uri="{FF2B5EF4-FFF2-40B4-BE49-F238E27FC236}">
                <a16:creationId xmlns:a16="http://schemas.microsoft.com/office/drawing/2014/main" id="{929447DE-487D-465D-93FB-A1227BA81F7A}"/>
              </a:ext>
            </a:extLst>
          </p:cNvPr>
          <p:cNvSpPr txBox="1"/>
          <p:nvPr/>
        </p:nvSpPr>
        <p:spPr>
          <a:xfrm>
            <a:off x="5584065" y="5021555"/>
            <a:ext cx="656821" cy="400110"/>
          </a:xfrm>
          <a:prstGeom prst="rect">
            <a:avLst/>
          </a:prstGeom>
          <a:noFill/>
        </p:spPr>
        <p:txBody>
          <a:bodyPr wrap="square" rtlCol="0">
            <a:spAutoFit/>
          </a:bodyPr>
          <a:lstStyle/>
          <a:p>
            <a:pPr defTabSz="914400">
              <a:buClrTx/>
              <a:buSzTx/>
              <a:buFontTx/>
              <a:buNone/>
            </a:pPr>
            <a:r>
              <a:rPr lang="en-US" sz="1000" dirty="0">
                <a:solidFill>
                  <a:srgbClr val="000000"/>
                </a:solidFill>
                <a:latin typeface="Garamond" pitchFamily="18" charset="0"/>
                <a:ea typeface="+mn-ea"/>
              </a:rPr>
              <a:t>NVG STA3</a:t>
            </a:r>
          </a:p>
        </p:txBody>
      </p:sp>
    </p:spTree>
    <p:extLst>
      <p:ext uri="{BB962C8B-B14F-4D97-AF65-F5344CB8AC3E}">
        <p14:creationId xmlns:p14="http://schemas.microsoft.com/office/powerpoint/2010/main" val="39364380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518465"/>
            <a:ext cx="9120809" cy="846814"/>
          </a:xfrm>
        </p:spPr>
        <p:txBody>
          <a:bodyPr/>
          <a:lstStyle/>
          <a:p>
            <a:r>
              <a:rPr lang="en-US" sz="2800" dirty="0"/>
              <a:t>PPDU Format for Unicast Frame Exchange</a:t>
            </a:r>
            <a:r>
              <a:rPr lang="en-US" sz="2800" baseline="30000" dirty="0"/>
              <a:t> </a:t>
            </a:r>
          </a:p>
        </p:txBody>
      </p:sp>
      <p:sp>
        <p:nvSpPr>
          <p:cNvPr id="3" name="Content Placeholder 2"/>
          <p:cNvSpPr>
            <a:spLocks noGrp="1"/>
          </p:cNvSpPr>
          <p:nvPr>
            <p:ph idx="1"/>
          </p:nvPr>
        </p:nvSpPr>
        <p:spPr>
          <a:xfrm>
            <a:off x="0" y="1277319"/>
            <a:ext cx="9144000" cy="1877796"/>
          </a:xfrm>
        </p:spPr>
        <p:txBody>
          <a:bodyPr/>
          <a:lstStyle/>
          <a:p>
            <a:pPr>
              <a:buClr>
                <a:srgbClr val="FF0000"/>
              </a:buClr>
              <a:buFont typeface="Arial" panose="020B0604020202020204" pitchFamily="34" charset="0"/>
              <a:buChar char="•"/>
            </a:pPr>
            <a:r>
              <a:rPr lang="en-US" sz="1800" b="0" dirty="0"/>
              <a:t>Case-1: When either TXOP initiator or TXOP responder is 11p STA, the unicast frame (QoS Data frame, Management frame and their solicited frame) will be carried in 11p PPDU</a:t>
            </a:r>
            <a:r>
              <a:rPr lang="en-US" sz="1600" b="0" dirty="0"/>
              <a:t>.</a:t>
            </a:r>
          </a:p>
          <a:p>
            <a:pPr>
              <a:buClr>
                <a:srgbClr val="FF0000"/>
              </a:buClr>
              <a:buFont typeface="Arial" panose="020B0604020202020204" pitchFamily="34" charset="0"/>
              <a:buChar char="•"/>
            </a:pPr>
            <a:r>
              <a:rPr lang="en-US" sz="1800" b="0" dirty="0"/>
              <a:t>Case-2: NGV PPDU can be used for frame exchange between two NGV STAs.</a:t>
            </a:r>
          </a:p>
          <a:p>
            <a:pPr lvl="1">
              <a:buClr>
                <a:srgbClr val="FF0000"/>
              </a:buClr>
              <a:buFont typeface="Arial" panose="020B0604020202020204" pitchFamily="34" charset="0"/>
              <a:buChar char="‒"/>
            </a:pPr>
            <a:r>
              <a:rPr lang="en-US" sz="1600" dirty="0"/>
              <a:t>Before the unicast frame exchange, we assume that two STAs can exchange some information that includes STA’s device type through management frame or up layer. Otherwise duration based method can be used.</a:t>
            </a:r>
            <a:endParaRPr lang="en-US" sz="1600" b="0" dirty="0"/>
          </a:p>
        </p:txBody>
      </p:sp>
      <p:cxnSp>
        <p:nvCxnSpPr>
          <p:cNvPr id="8" name="Straight Connector 7"/>
          <p:cNvCxnSpPr/>
          <p:nvPr/>
        </p:nvCxnSpPr>
        <p:spPr bwMode="auto">
          <a:xfrm>
            <a:off x="381000" y="3653034"/>
            <a:ext cx="6096000"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9" name="Rectangle 8"/>
          <p:cNvSpPr/>
          <p:nvPr/>
        </p:nvSpPr>
        <p:spPr bwMode="auto">
          <a:xfrm>
            <a:off x="1219200" y="3348234"/>
            <a:ext cx="1066800" cy="30480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Garamond" pitchFamily="18" charset="0"/>
            </a:endParaRPr>
          </a:p>
        </p:txBody>
      </p:sp>
      <p:sp>
        <p:nvSpPr>
          <p:cNvPr id="11" name="TextBox 10"/>
          <p:cNvSpPr txBox="1"/>
          <p:nvPr/>
        </p:nvSpPr>
        <p:spPr>
          <a:xfrm>
            <a:off x="1219201" y="3379164"/>
            <a:ext cx="1066799" cy="246221"/>
          </a:xfrm>
          <a:prstGeom prst="rect">
            <a:avLst/>
          </a:prstGeom>
          <a:noFill/>
        </p:spPr>
        <p:txBody>
          <a:bodyPr wrap="square" rtlCol="0">
            <a:spAutoFit/>
          </a:bodyPr>
          <a:lstStyle/>
          <a:p>
            <a:r>
              <a:rPr lang="en-US" sz="1000" dirty="0">
                <a:solidFill>
                  <a:schemeClr val="tx1"/>
                </a:solidFill>
              </a:rPr>
              <a:t>QoS Data frame</a:t>
            </a:r>
          </a:p>
        </p:txBody>
      </p:sp>
      <p:sp>
        <p:nvSpPr>
          <p:cNvPr id="12" name="TextBox 11"/>
          <p:cNvSpPr txBox="1"/>
          <p:nvPr/>
        </p:nvSpPr>
        <p:spPr>
          <a:xfrm>
            <a:off x="333779" y="3300579"/>
            <a:ext cx="656821" cy="400110"/>
          </a:xfrm>
          <a:prstGeom prst="rect">
            <a:avLst/>
          </a:prstGeom>
          <a:noFill/>
        </p:spPr>
        <p:txBody>
          <a:bodyPr wrap="square" rtlCol="0">
            <a:spAutoFit/>
          </a:bodyPr>
          <a:lstStyle/>
          <a:p>
            <a:r>
              <a:rPr lang="en-US" sz="1000" dirty="0"/>
              <a:t>11p STA1</a:t>
            </a:r>
          </a:p>
        </p:txBody>
      </p:sp>
      <p:cxnSp>
        <p:nvCxnSpPr>
          <p:cNvPr id="15" name="Straight Connector 14"/>
          <p:cNvCxnSpPr/>
          <p:nvPr/>
        </p:nvCxnSpPr>
        <p:spPr bwMode="auto">
          <a:xfrm>
            <a:off x="2819400" y="3653034"/>
            <a:ext cx="6096000"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3" name="Straight Connector 22"/>
          <p:cNvCxnSpPr/>
          <p:nvPr/>
        </p:nvCxnSpPr>
        <p:spPr bwMode="auto">
          <a:xfrm>
            <a:off x="381000" y="4230742"/>
            <a:ext cx="6096000"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24" name="Rectangle 23"/>
          <p:cNvSpPr/>
          <p:nvPr/>
        </p:nvSpPr>
        <p:spPr bwMode="auto">
          <a:xfrm>
            <a:off x="2490990" y="3917592"/>
            <a:ext cx="304799" cy="309383"/>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Garamond" pitchFamily="18" charset="0"/>
            </a:endParaRPr>
          </a:p>
        </p:txBody>
      </p:sp>
      <p:sp>
        <p:nvSpPr>
          <p:cNvPr id="26" name="TextBox 25"/>
          <p:cNvSpPr txBox="1"/>
          <p:nvPr/>
        </p:nvSpPr>
        <p:spPr>
          <a:xfrm>
            <a:off x="333779" y="3878287"/>
            <a:ext cx="656821" cy="400110"/>
          </a:xfrm>
          <a:prstGeom prst="rect">
            <a:avLst/>
          </a:prstGeom>
          <a:noFill/>
        </p:spPr>
        <p:txBody>
          <a:bodyPr wrap="square" rtlCol="0">
            <a:spAutoFit/>
          </a:bodyPr>
          <a:lstStyle/>
          <a:p>
            <a:r>
              <a:rPr lang="en-US" sz="1000" dirty="0"/>
              <a:t>NVG STA2</a:t>
            </a:r>
          </a:p>
        </p:txBody>
      </p:sp>
      <p:cxnSp>
        <p:nvCxnSpPr>
          <p:cNvPr id="27" name="Straight Connector 26"/>
          <p:cNvCxnSpPr/>
          <p:nvPr/>
        </p:nvCxnSpPr>
        <p:spPr bwMode="auto">
          <a:xfrm>
            <a:off x="2819400" y="4230742"/>
            <a:ext cx="6096000"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0" name="Straight Arrow Connector 39"/>
          <p:cNvCxnSpPr/>
          <p:nvPr/>
        </p:nvCxnSpPr>
        <p:spPr bwMode="auto">
          <a:xfrm>
            <a:off x="1749379" y="3653034"/>
            <a:ext cx="0" cy="448101"/>
          </a:xfrm>
          <a:prstGeom prst="straightConnector1">
            <a:avLst/>
          </a:prstGeom>
          <a:solidFill>
            <a:schemeClr val="accent1"/>
          </a:solidFill>
          <a:ln w="9525" cap="flat" cmpd="sng" algn="ctr">
            <a:solidFill>
              <a:schemeClr val="tx1"/>
            </a:solidFill>
            <a:prstDash val="solid"/>
            <a:round/>
            <a:headEnd type="none" w="med" len="med"/>
            <a:tailEnd type="triangle"/>
          </a:ln>
          <a:effectLst/>
        </p:spPr>
      </p:cxnSp>
      <p:cxnSp>
        <p:nvCxnSpPr>
          <p:cNvPr id="48" name="Straight Arrow Connector 47"/>
          <p:cNvCxnSpPr>
            <a:cxnSpLocks/>
          </p:cNvCxnSpPr>
          <p:nvPr/>
        </p:nvCxnSpPr>
        <p:spPr bwMode="auto">
          <a:xfrm flipV="1">
            <a:off x="2643389" y="3524808"/>
            <a:ext cx="0" cy="352276"/>
          </a:xfrm>
          <a:prstGeom prst="straightConnector1">
            <a:avLst/>
          </a:prstGeom>
          <a:solidFill>
            <a:schemeClr val="accent1"/>
          </a:solidFill>
          <a:ln w="9525" cap="flat" cmpd="sng" algn="ctr">
            <a:solidFill>
              <a:schemeClr val="tx1"/>
            </a:solidFill>
            <a:prstDash val="solid"/>
            <a:round/>
            <a:headEnd type="none" w="med" len="med"/>
            <a:tailEnd type="triangle"/>
          </a:ln>
          <a:effectLst/>
        </p:spPr>
      </p:cxnSp>
      <p:sp>
        <p:nvSpPr>
          <p:cNvPr id="39" name="Slide Number Placeholder 5">
            <a:extLst>
              <a:ext uri="{FF2B5EF4-FFF2-40B4-BE49-F238E27FC236}">
                <a16:creationId xmlns:a16="http://schemas.microsoft.com/office/drawing/2014/main" id="{EC42C0FA-6A04-4F0F-83E1-A89088CE2EED}"/>
              </a:ext>
            </a:extLst>
          </p:cNvPr>
          <p:cNvSpPr>
            <a:spLocks noGrp="1"/>
          </p:cNvSpPr>
          <p:nvPr>
            <p:ph type="sldNum" idx="12"/>
          </p:nvPr>
        </p:nvSpPr>
        <p:spPr>
          <a:xfrm>
            <a:off x="4344988" y="6475413"/>
            <a:ext cx="528637" cy="363537"/>
          </a:xfrm>
        </p:spPr>
        <p:txBody>
          <a:bodyPr/>
          <a:lstStyle/>
          <a:p>
            <a:r>
              <a:rPr lang="en-GB" dirty="0"/>
              <a:t>Slide </a:t>
            </a:r>
            <a:fld id="{93823DB3-BAA4-4F4A-B4B3-ED9ABE70E976}" type="slidenum">
              <a:rPr lang="en-GB"/>
              <a:pPr/>
              <a:t>3</a:t>
            </a:fld>
            <a:endParaRPr lang="en-GB" dirty="0"/>
          </a:p>
        </p:txBody>
      </p:sp>
      <p:sp>
        <p:nvSpPr>
          <p:cNvPr id="50" name="Rectangle 4">
            <a:extLst>
              <a:ext uri="{FF2B5EF4-FFF2-40B4-BE49-F238E27FC236}">
                <a16:creationId xmlns:a16="http://schemas.microsoft.com/office/drawing/2014/main" id="{F9C4F401-7C5B-499C-A2ED-E2C68B7FA8A6}"/>
              </a:ext>
            </a:extLst>
          </p:cNvPr>
          <p:cNvSpPr>
            <a:spLocks noGrp="1" noChangeArrowheads="1"/>
          </p:cNvSpPr>
          <p:nvPr>
            <p:ph type="ftr" idx="13"/>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Liwen Chu, Marvell</a:t>
            </a:r>
          </a:p>
        </p:txBody>
      </p:sp>
      <p:sp>
        <p:nvSpPr>
          <p:cNvPr id="61" name="TextBox 60">
            <a:extLst>
              <a:ext uri="{FF2B5EF4-FFF2-40B4-BE49-F238E27FC236}">
                <a16:creationId xmlns:a16="http://schemas.microsoft.com/office/drawing/2014/main" id="{5EF646D1-715A-4CA0-961E-72457B911E4A}"/>
              </a:ext>
            </a:extLst>
          </p:cNvPr>
          <p:cNvSpPr txBox="1"/>
          <p:nvPr/>
        </p:nvSpPr>
        <p:spPr>
          <a:xfrm>
            <a:off x="486179" y="3452979"/>
            <a:ext cx="656821" cy="400110"/>
          </a:xfrm>
          <a:prstGeom prst="rect">
            <a:avLst/>
          </a:prstGeom>
          <a:noFill/>
        </p:spPr>
        <p:txBody>
          <a:bodyPr wrap="square" rtlCol="0">
            <a:spAutoFit/>
          </a:bodyPr>
          <a:lstStyle/>
          <a:p>
            <a:pPr defTabSz="914400">
              <a:buClrTx/>
              <a:buSzTx/>
              <a:buFontTx/>
              <a:buNone/>
            </a:pPr>
            <a:r>
              <a:rPr lang="en-US" sz="1000" dirty="0">
                <a:solidFill>
                  <a:srgbClr val="000000"/>
                </a:solidFill>
                <a:latin typeface="Garamond" pitchFamily="18" charset="0"/>
                <a:ea typeface="+mn-ea"/>
              </a:rPr>
              <a:t>11p STA1</a:t>
            </a:r>
          </a:p>
        </p:txBody>
      </p:sp>
      <p:sp>
        <p:nvSpPr>
          <p:cNvPr id="62" name="TextBox 61">
            <a:extLst>
              <a:ext uri="{FF2B5EF4-FFF2-40B4-BE49-F238E27FC236}">
                <a16:creationId xmlns:a16="http://schemas.microsoft.com/office/drawing/2014/main" id="{FE8D6CA9-47D7-408E-A509-2E86F6B06E16}"/>
              </a:ext>
            </a:extLst>
          </p:cNvPr>
          <p:cNvSpPr txBox="1"/>
          <p:nvPr/>
        </p:nvSpPr>
        <p:spPr>
          <a:xfrm>
            <a:off x="486179" y="4030687"/>
            <a:ext cx="656821" cy="400110"/>
          </a:xfrm>
          <a:prstGeom prst="rect">
            <a:avLst/>
          </a:prstGeom>
          <a:noFill/>
        </p:spPr>
        <p:txBody>
          <a:bodyPr wrap="square" rtlCol="0">
            <a:spAutoFit/>
          </a:bodyPr>
          <a:lstStyle/>
          <a:p>
            <a:pPr defTabSz="914400">
              <a:buClrTx/>
              <a:buSzTx/>
              <a:buFontTx/>
              <a:buNone/>
            </a:pPr>
            <a:r>
              <a:rPr lang="en-US" sz="1000" dirty="0">
                <a:solidFill>
                  <a:srgbClr val="000000"/>
                </a:solidFill>
                <a:latin typeface="Garamond" pitchFamily="18" charset="0"/>
                <a:ea typeface="+mn-ea"/>
              </a:rPr>
              <a:t>NVG STA2</a:t>
            </a:r>
          </a:p>
        </p:txBody>
      </p:sp>
      <p:sp>
        <p:nvSpPr>
          <p:cNvPr id="67" name="TextBox 66">
            <a:extLst>
              <a:ext uri="{FF2B5EF4-FFF2-40B4-BE49-F238E27FC236}">
                <a16:creationId xmlns:a16="http://schemas.microsoft.com/office/drawing/2014/main" id="{4F1AF52A-0472-42B1-A247-A78F7308DEC5}"/>
              </a:ext>
            </a:extLst>
          </p:cNvPr>
          <p:cNvSpPr txBox="1"/>
          <p:nvPr/>
        </p:nvSpPr>
        <p:spPr>
          <a:xfrm>
            <a:off x="2461570" y="3922575"/>
            <a:ext cx="522712" cy="254846"/>
          </a:xfrm>
          <a:prstGeom prst="rect">
            <a:avLst/>
          </a:prstGeom>
          <a:noFill/>
        </p:spPr>
        <p:txBody>
          <a:bodyPr wrap="square" rtlCol="0">
            <a:spAutoFit/>
          </a:bodyPr>
          <a:lstStyle/>
          <a:p>
            <a:pPr defTabSz="914400">
              <a:buClrTx/>
              <a:buSzTx/>
              <a:buFontTx/>
              <a:buNone/>
            </a:pPr>
            <a:r>
              <a:rPr lang="en-US" sz="1000" dirty="0">
                <a:solidFill>
                  <a:srgbClr val="000000"/>
                </a:solidFill>
                <a:latin typeface="Garamond" pitchFamily="18" charset="0"/>
                <a:ea typeface="+mn-ea"/>
              </a:rPr>
              <a:t>Ack</a:t>
            </a:r>
          </a:p>
        </p:txBody>
      </p:sp>
      <p:sp>
        <p:nvSpPr>
          <p:cNvPr id="56" name="Rectangle 3">
            <a:extLst>
              <a:ext uri="{FF2B5EF4-FFF2-40B4-BE49-F238E27FC236}">
                <a16:creationId xmlns:a16="http://schemas.microsoft.com/office/drawing/2014/main" id="{9928C9FC-F972-4D00-84CF-485CA1C88A81}"/>
              </a:ext>
            </a:extLst>
          </p:cNvPr>
          <p:cNvSpPr>
            <a:spLocks noGrp="1" noChangeArrowheads="1"/>
          </p:cNvSpPr>
          <p:nvPr>
            <p:ph type="dt" idx="2"/>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May 2019</a:t>
            </a:r>
            <a:endParaRPr lang="en-GB" dirty="0"/>
          </a:p>
        </p:txBody>
      </p:sp>
      <p:sp>
        <p:nvSpPr>
          <p:cNvPr id="49" name="TextBox 48">
            <a:extLst>
              <a:ext uri="{FF2B5EF4-FFF2-40B4-BE49-F238E27FC236}">
                <a16:creationId xmlns:a16="http://schemas.microsoft.com/office/drawing/2014/main" id="{522730A3-8D42-41A4-A6C0-B365F6B1FFE5}"/>
              </a:ext>
            </a:extLst>
          </p:cNvPr>
          <p:cNvSpPr txBox="1"/>
          <p:nvPr/>
        </p:nvSpPr>
        <p:spPr>
          <a:xfrm>
            <a:off x="1215979" y="3067790"/>
            <a:ext cx="1066799" cy="246221"/>
          </a:xfrm>
          <a:prstGeom prst="rect">
            <a:avLst/>
          </a:prstGeom>
          <a:noFill/>
        </p:spPr>
        <p:txBody>
          <a:bodyPr wrap="square" rtlCol="0">
            <a:spAutoFit/>
          </a:bodyPr>
          <a:lstStyle/>
          <a:p>
            <a:r>
              <a:rPr lang="en-US" sz="1000" dirty="0">
                <a:solidFill>
                  <a:schemeClr val="tx1"/>
                </a:solidFill>
              </a:rPr>
              <a:t>11p PPDU</a:t>
            </a:r>
          </a:p>
        </p:txBody>
      </p:sp>
      <p:sp>
        <p:nvSpPr>
          <p:cNvPr id="58" name="TextBox 57">
            <a:extLst>
              <a:ext uri="{FF2B5EF4-FFF2-40B4-BE49-F238E27FC236}">
                <a16:creationId xmlns:a16="http://schemas.microsoft.com/office/drawing/2014/main" id="{F384C9A1-AE69-4280-BF93-5B3C70D8A885}"/>
              </a:ext>
            </a:extLst>
          </p:cNvPr>
          <p:cNvSpPr txBox="1"/>
          <p:nvPr/>
        </p:nvSpPr>
        <p:spPr>
          <a:xfrm>
            <a:off x="2282778" y="4307028"/>
            <a:ext cx="1066799" cy="246221"/>
          </a:xfrm>
          <a:prstGeom prst="rect">
            <a:avLst/>
          </a:prstGeom>
          <a:noFill/>
        </p:spPr>
        <p:txBody>
          <a:bodyPr wrap="square" rtlCol="0">
            <a:spAutoFit/>
          </a:bodyPr>
          <a:lstStyle/>
          <a:p>
            <a:r>
              <a:rPr lang="en-US" sz="1000" dirty="0">
                <a:solidFill>
                  <a:schemeClr val="tx1"/>
                </a:solidFill>
              </a:rPr>
              <a:t>11p PPDU</a:t>
            </a:r>
          </a:p>
        </p:txBody>
      </p:sp>
      <p:sp>
        <p:nvSpPr>
          <p:cNvPr id="59" name="Rectangle 58">
            <a:extLst>
              <a:ext uri="{FF2B5EF4-FFF2-40B4-BE49-F238E27FC236}">
                <a16:creationId xmlns:a16="http://schemas.microsoft.com/office/drawing/2014/main" id="{8CA62EB8-8D6A-4BCE-9DB1-3A94097BF16D}"/>
              </a:ext>
            </a:extLst>
          </p:cNvPr>
          <p:cNvSpPr/>
          <p:nvPr/>
        </p:nvSpPr>
        <p:spPr bwMode="auto">
          <a:xfrm>
            <a:off x="6488386" y="3938643"/>
            <a:ext cx="1066800" cy="30480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Garamond" pitchFamily="18" charset="0"/>
            </a:endParaRPr>
          </a:p>
        </p:txBody>
      </p:sp>
      <p:sp>
        <p:nvSpPr>
          <p:cNvPr id="60" name="TextBox 59">
            <a:extLst>
              <a:ext uri="{FF2B5EF4-FFF2-40B4-BE49-F238E27FC236}">
                <a16:creationId xmlns:a16="http://schemas.microsoft.com/office/drawing/2014/main" id="{8DABA6CD-29F5-44A0-8979-FCF837A5CFD1}"/>
              </a:ext>
            </a:extLst>
          </p:cNvPr>
          <p:cNvSpPr txBox="1"/>
          <p:nvPr/>
        </p:nvSpPr>
        <p:spPr>
          <a:xfrm>
            <a:off x="6488387" y="3969573"/>
            <a:ext cx="1066799" cy="246221"/>
          </a:xfrm>
          <a:prstGeom prst="rect">
            <a:avLst/>
          </a:prstGeom>
          <a:noFill/>
        </p:spPr>
        <p:txBody>
          <a:bodyPr wrap="square" rtlCol="0">
            <a:spAutoFit/>
          </a:bodyPr>
          <a:lstStyle/>
          <a:p>
            <a:r>
              <a:rPr lang="en-US" sz="1000" dirty="0">
                <a:solidFill>
                  <a:schemeClr val="tx1"/>
                </a:solidFill>
              </a:rPr>
              <a:t>QoS Data frame</a:t>
            </a:r>
          </a:p>
        </p:txBody>
      </p:sp>
      <p:cxnSp>
        <p:nvCxnSpPr>
          <p:cNvPr id="69" name="Straight Arrow Connector 68">
            <a:extLst>
              <a:ext uri="{FF2B5EF4-FFF2-40B4-BE49-F238E27FC236}">
                <a16:creationId xmlns:a16="http://schemas.microsoft.com/office/drawing/2014/main" id="{BAE378D2-6CFE-460E-AF54-8D771EDD0DE3}"/>
              </a:ext>
            </a:extLst>
          </p:cNvPr>
          <p:cNvCxnSpPr>
            <a:cxnSpLocks/>
          </p:cNvCxnSpPr>
          <p:nvPr/>
        </p:nvCxnSpPr>
        <p:spPr bwMode="auto">
          <a:xfrm flipV="1">
            <a:off x="6934200" y="3551745"/>
            <a:ext cx="0" cy="352276"/>
          </a:xfrm>
          <a:prstGeom prst="straightConnector1">
            <a:avLst/>
          </a:prstGeom>
          <a:solidFill>
            <a:schemeClr val="accent1"/>
          </a:solidFill>
          <a:ln w="9525" cap="flat" cmpd="sng" algn="ctr">
            <a:solidFill>
              <a:schemeClr val="tx1"/>
            </a:solidFill>
            <a:prstDash val="solid"/>
            <a:round/>
            <a:headEnd type="none" w="med" len="med"/>
            <a:tailEnd type="triangle"/>
          </a:ln>
          <a:effectLst/>
        </p:spPr>
      </p:cxnSp>
      <p:sp>
        <p:nvSpPr>
          <p:cNvPr id="70" name="Rectangle 69">
            <a:extLst>
              <a:ext uri="{FF2B5EF4-FFF2-40B4-BE49-F238E27FC236}">
                <a16:creationId xmlns:a16="http://schemas.microsoft.com/office/drawing/2014/main" id="{E0CB785C-AAEC-46B0-8265-C366CBB30B55}"/>
              </a:ext>
            </a:extLst>
          </p:cNvPr>
          <p:cNvSpPr/>
          <p:nvPr/>
        </p:nvSpPr>
        <p:spPr bwMode="auto">
          <a:xfrm>
            <a:off x="7702314" y="3341771"/>
            <a:ext cx="304799" cy="309383"/>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Garamond" pitchFamily="18" charset="0"/>
            </a:endParaRPr>
          </a:p>
        </p:txBody>
      </p:sp>
      <p:sp>
        <p:nvSpPr>
          <p:cNvPr id="71" name="TextBox 70">
            <a:extLst>
              <a:ext uri="{FF2B5EF4-FFF2-40B4-BE49-F238E27FC236}">
                <a16:creationId xmlns:a16="http://schemas.microsoft.com/office/drawing/2014/main" id="{90C0F7E3-1906-49B4-A2D9-B1443E301C53}"/>
              </a:ext>
            </a:extLst>
          </p:cNvPr>
          <p:cNvSpPr txBox="1"/>
          <p:nvPr/>
        </p:nvSpPr>
        <p:spPr>
          <a:xfrm>
            <a:off x="7672894" y="3346754"/>
            <a:ext cx="522712" cy="254846"/>
          </a:xfrm>
          <a:prstGeom prst="rect">
            <a:avLst/>
          </a:prstGeom>
          <a:noFill/>
        </p:spPr>
        <p:txBody>
          <a:bodyPr wrap="square" rtlCol="0">
            <a:spAutoFit/>
          </a:bodyPr>
          <a:lstStyle/>
          <a:p>
            <a:pPr defTabSz="914400">
              <a:buClrTx/>
              <a:buSzTx/>
              <a:buFontTx/>
              <a:buNone/>
            </a:pPr>
            <a:r>
              <a:rPr lang="en-US" sz="1000" dirty="0">
                <a:solidFill>
                  <a:srgbClr val="000000"/>
                </a:solidFill>
                <a:latin typeface="Garamond" pitchFamily="18" charset="0"/>
                <a:ea typeface="+mn-ea"/>
              </a:rPr>
              <a:t>Ack</a:t>
            </a:r>
          </a:p>
        </p:txBody>
      </p:sp>
      <p:cxnSp>
        <p:nvCxnSpPr>
          <p:cNvPr id="72" name="Straight Arrow Connector 71">
            <a:extLst>
              <a:ext uri="{FF2B5EF4-FFF2-40B4-BE49-F238E27FC236}">
                <a16:creationId xmlns:a16="http://schemas.microsoft.com/office/drawing/2014/main" id="{70FA4371-18E4-457D-A5A1-6BDECD8472BD}"/>
              </a:ext>
            </a:extLst>
          </p:cNvPr>
          <p:cNvCxnSpPr/>
          <p:nvPr/>
        </p:nvCxnSpPr>
        <p:spPr bwMode="auto">
          <a:xfrm>
            <a:off x="7848600" y="3679385"/>
            <a:ext cx="0" cy="448101"/>
          </a:xfrm>
          <a:prstGeom prst="straightConnector1">
            <a:avLst/>
          </a:prstGeom>
          <a:solidFill>
            <a:schemeClr val="accent1"/>
          </a:solidFill>
          <a:ln w="9525" cap="flat" cmpd="sng" algn="ctr">
            <a:solidFill>
              <a:schemeClr val="tx1"/>
            </a:solidFill>
            <a:prstDash val="solid"/>
            <a:round/>
            <a:headEnd type="none" w="med" len="med"/>
            <a:tailEnd type="triangle"/>
          </a:ln>
          <a:effectLst/>
        </p:spPr>
      </p:cxnSp>
      <p:sp>
        <p:nvSpPr>
          <p:cNvPr id="73" name="TextBox 72">
            <a:extLst>
              <a:ext uri="{FF2B5EF4-FFF2-40B4-BE49-F238E27FC236}">
                <a16:creationId xmlns:a16="http://schemas.microsoft.com/office/drawing/2014/main" id="{0F159B51-DD63-49E3-BFDC-6562E9FE3313}"/>
              </a:ext>
            </a:extLst>
          </p:cNvPr>
          <p:cNvSpPr txBox="1"/>
          <p:nvPr/>
        </p:nvSpPr>
        <p:spPr>
          <a:xfrm>
            <a:off x="6545687" y="4247101"/>
            <a:ext cx="1066799" cy="246221"/>
          </a:xfrm>
          <a:prstGeom prst="rect">
            <a:avLst/>
          </a:prstGeom>
          <a:noFill/>
        </p:spPr>
        <p:txBody>
          <a:bodyPr wrap="square" rtlCol="0">
            <a:spAutoFit/>
          </a:bodyPr>
          <a:lstStyle/>
          <a:p>
            <a:r>
              <a:rPr lang="en-US" sz="1000" dirty="0">
                <a:solidFill>
                  <a:schemeClr val="tx1"/>
                </a:solidFill>
              </a:rPr>
              <a:t>11p PPDU</a:t>
            </a:r>
          </a:p>
        </p:txBody>
      </p:sp>
      <p:sp>
        <p:nvSpPr>
          <p:cNvPr id="74" name="TextBox 73">
            <a:extLst>
              <a:ext uri="{FF2B5EF4-FFF2-40B4-BE49-F238E27FC236}">
                <a16:creationId xmlns:a16="http://schemas.microsoft.com/office/drawing/2014/main" id="{158AF6F6-8AD2-4838-B5B2-17F7C8884F23}"/>
              </a:ext>
            </a:extLst>
          </p:cNvPr>
          <p:cNvSpPr txBox="1"/>
          <p:nvPr/>
        </p:nvSpPr>
        <p:spPr>
          <a:xfrm>
            <a:off x="7523234" y="3095251"/>
            <a:ext cx="1066799" cy="246221"/>
          </a:xfrm>
          <a:prstGeom prst="rect">
            <a:avLst/>
          </a:prstGeom>
          <a:noFill/>
        </p:spPr>
        <p:txBody>
          <a:bodyPr wrap="square" rtlCol="0">
            <a:spAutoFit/>
          </a:bodyPr>
          <a:lstStyle/>
          <a:p>
            <a:r>
              <a:rPr lang="en-US" sz="1000" dirty="0">
                <a:solidFill>
                  <a:schemeClr val="tx1"/>
                </a:solidFill>
              </a:rPr>
              <a:t>11p PPDU</a:t>
            </a:r>
          </a:p>
        </p:txBody>
      </p:sp>
      <p:cxnSp>
        <p:nvCxnSpPr>
          <p:cNvPr id="10" name="Straight Arrow Connector 9">
            <a:extLst>
              <a:ext uri="{FF2B5EF4-FFF2-40B4-BE49-F238E27FC236}">
                <a16:creationId xmlns:a16="http://schemas.microsoft.com/office/drawing/2014/main" id="{C0347A2F-4C0B-4A89-8C8D-7662F502444C}"/>
              </a:ext>
            </a:extLst>
          </p:cNvPr>
          <p:cNvCxnSpPr/>
          <p:nvPr/>
        </p:nvCxnSpPr>
        <p:spPr bwMode="auto">
          <a:xfrm flipH="1" flipV="1">
            <a:off x="2984282" y="4553249"/>
            <a:ext cx="365295" cy="614686"/>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75" name="Straight Arrow Connector 74">
            <a:extLst>
              <a:ext uri="{FF2B5EF4-FFF2-40B4-BE49-F238E27FC236}">
                <a16:creationId xmlns:a16="http://schemas.microsoft.com/office/drawing/2014/main" id="{0B094652-D033-40C8-BA28-BE4519C5EF15}"/>
              </a:ext>
            </a:extLst>
          </p:cNvPr>
          <p:cNvCxnSpPr>
            <a:cxnSpLocks/>
          </p:cNvCxnSpPr>
          <p:nvPr/>
        </p:nvCxnSpPr>
        <p:spPr bwMode="auto">
          <a:xfrm flipV="1">
            <a:off x="6400800" y="4507893"/>
            <a:ext cx="460423" cy="575271"/>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76" name="TextBox 75">
            <a:extLst>
              <a:ext uri="{FF2B5EF4-FFF2-40B4-BE49-F238E27FC236}">
                <a16:creationId xmlns:a16="http://schemas.microsoft.com/office/drawing/2014/main" id="{6B7AB60C-7C2B-4034-98E6-1DED758C3FDD}"/>
              </a:ext>
            </a:extLst>
          </p:cNvPr>
          <p:cNvSpPr txBox="1"/>
          <p:nvPr/>
        </p:nvSpPr>
        <p:spPr>
          <a:xfrm>
            <a:off x="2984282" y="5237202"/>
            <a:ext cx="1747630" cy="553998"/>
          </a:xfrm>
          <a:prstGeom prst="rect">
            <a:avLst/>
          </a:prstGeom>
          <a:noFill/>
        </p:spPr>
        <p:txBody>
          <a:bodyPr wrap="square" rtlCol="0">
            <a:spAutoFit/>
          </a:bodyPr>
          <a:lstStyle/>
          <a:p>
            <a:r>
              <a:rPr lang="en-US" sz="1000" dirty="0">
                <a:solidFill>
                  <a:schemeClr val="tx1"/>
                </a:solidFill>
              </a:rPr>
              <a:t>The neighbor needs to identify the Ack transmitter’s device type.</a:t>
            </a:r>
          </a:p>
        </p:txBody>
      </p:sp>
      <p:sp>
        <p:nvSpPr>
          <p:cNvPr id="77" name="TextBox 76">
            <a:extLst>
              <a:ext uri="{FF2B5EF4-FFF2-40B4-BE49-F238E27FC236}">
                <a16:creationId xmlns:a16="http://schemas.microsoft.com/office/drawing/2014/main" id="{F8B1982F-3FB7-4112-8925-0920A8490B03}"/>
              </a:ext>
            </a:extLst>
          </p:cNvPr>
          <p:cNvSpPr txBox="1"/>
          <p:nvPr/>
        </p:nvSpPr>
        <p:spPr>
          <a:xfrm>
            <a:off x="6021455" y="5058676"/>
            <a:ext cx="1827145" cy="553998"/>
          </a:xfrm>
          <a:prstGeom prst="rect">
            <a:avLst/>
          </a:prstGeom>
          <a:noFill/>
        </p:spPr>
        <p:txBody>
          <a:bodyPr wrap="square" rtlCol="0">
            <a:spAutoFit/>
          </a:bodyPr>
          <a:lstStyle/>
          <a:p>
            <a:r>
              <a:rPr lang="en-US" sz="1000" dirty="0">
                <a:solidFill>
                  <a:schemeClr val="tx1"/>
                </a:solidFill>
              </a:rPr>
              <a:t>The neighbor needs to identify the data transmitter’s device type.</a:t>
            </a:r>
          </a:p>
        </p:txBody>
      </p:sp>
    </p:spTree>
    <p:extLst>
      <p:ext uri="{BB962C8B-B14F-4D97-AF65-F5344CB8AC3E}">
        <p14:creationId xmlns:p14="http://schemas.microsoft.com/office/powerpoint/2010/main" val="25789356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B0FC2D-D6B7-46CA-B47F-C2FD97A04C11}"/>
              </a:ext>
            </a:extLst>
          </p:cNvPr>
          <p:cNvSpPr>
            <a:spLocks noGrp="1"/>
          </p:cNvSpPr>
          <p:nvPr>
            <p:ph type="title"/>
          </p:nvPr>
        </p:nvSpPr>
        <p:spPr>
          <a:xfrm>
            <a:off x="686593" y="464460"/>
            <a:ext cx="7770813" cy="1065213"/>
          </a:xfrm>
        </p:spPr>
        <p:txBody>
          <a:bodyPr/>
          <a:lstStyle/>
          <a:p>
            <a:r>
              <a:rPr lang="en-US" dirty="0"/>
              <a:t>Proposal Highlight</a:t>
            </a:r>
          </a:p>
        </p:txBody>
      </p:sp>
      <p:sp>
        <p:nvSpPr>
          <p:cNvPr id="4" name="Slide Number Placeholder 3">
            <a:extLst>
              <a:ext uri="{FF2B5EF4-FFF2-40B4-BE49-F238E27FC236}">
                <a16:creationId xmlns:a16="http://schemas.microsoft.com/office/drawing/2014/main" id="{60028DAC-D921-447A-95DC-C2119791E545}"/>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1162C5A1-C793-49A5-8CA6-981701FFA2E5}"/>
              </a:ext>
            </a:extLst>
          </p:cNvPr>
          <p:cNvSpPr>
            <a:spLocks noGrp="1"/>
          </p:cNvSpPr>
          <p:nvPr>
            <p:ph type="ftr" idx="13"/>
          </p:nvPr>
        </p:nvSpPr>
        <p:spPr/>
        <p:txBody>
          <a:bodyPr/>
          <a:lstStyle/>
          <a:p>
            <a:r>
              <a:rPr lang="en-GB"/>
              <a:t>Liwen Chu, Marvell</a:t>
            </a:r>
            <a:endParaRPr lang="en-GB" dirty="0"/>
          </a:p>
        </p:txBody>
      </p:sp>
      <p:sp>
        <p:nvSpPr>
          <p:cNvPr id="6" name="Date Placeholder 5">
            <a:extLst>
              <a:ext uri="{FF2B5EF4-FFF2-40B4-BE49-F238E27FC236}">
                <a16:creationId xmlns:a16="http://schemas.microsoft.com/office/drawing/2014/main" id="{2305BB29-0F28-4908-85C4-DFE4EA61F32F}"/>
              </a:ext>
            </a:extLst>
          </p:cNvPr>
          <p:cNvSpPr>
            <a:spLocks noGrp="1"/>
          </p:cNvSpPr>
          <p:nvPr>
            <p:ph type="dt" idx="2"/>
          </p:nvPr>
        </p:nvSpPr>
        <p:spPr/>
        <p:txBody>
          <a:bodyPr/>
          <a:lstStyle/>
          <a:p>
            <a:r>
              <a:rPr lang="en-US" dirty="0"/>
              <a:t>May 2019</a:t>
            </a:r>
            <a:endParaRPr lang="en-GB" dirty="0"/>
          </a:p>
        </p:txBody>
      </p:sp>
      <p:sp>
        <p:nvSpPr>
          <p:cNvPr id="7" name="Content Placeholder 2">
            <a:extLst>
              <a:ext uri="{FF2B5EF4-FFF2-40B4-BE49-F238E27FC236}">
                <a16:creationId xmlns:a16="http://schemas.microsoft.com/office/drawing/2014/main" id="{5EB85991-B9B9-492E-95C2-02A22C0A4CC4}"/>
              </a:ext>
            </a:extLst>
          </p:cNvPr>
          <p:cNvSpPr txBox="1">
            <a:spLocks/>
          </p:cNvSpPr>
          <p:nvPr/>
        </p:nvSpPr>
        <p:spPr bwMode="auto">
          <a:xfrm>
            <a:off x="381000" y="1413896"/>
            <a:ext cx="8305800" cy="3996304"/>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Clr>
                <a:srgbClr val="FF0000"/>
              </a:buClr>
              <a:buFont typeface="Arial" panose="020B0604020202020204" pitchFamily="34" charset="0"/>
              <a:buChar char="•"/>
            </a:pPr>
            <a:r>
              <a:rPr lang="en-US" b="0" kern="0" dirty="0"/>
              <a:t>There three cases that both soliciting frame and responding frame are carried in 11p PPDUs:</a:t>
            </a:r>
          </a:p>
          <a:p>
            <a:pPr lvl="1">
              <a:buClr>
                <a:srgbClr val="FF0000"/>
              </a:buClr>
              <a:buFont typeface="Arial" panose="020B0604020202020204" pitchFamily="34" charset="0"/>
              <a:buChar char="‒"/>
            </a:pPr>
            <a:r>
              <a:rPr lang="en-US" sz="2400" kern="0" dirty="0"/>
              <a:t>Only TXOP initiator is NGV STA.</a:t>
            </a:r>
          </a:p>
          <a:p>
            <a:pPr lvl="1">
              <a:buClr>
                <a:srgbClr val="FF0000"/>
              </a:buClr>
              <a:buFont typeface="Arial" panose="020B0604020202020204" pitchFamily="34" charset="0"/>
              <a:buChar char="‒"/>
            </a:pPr>
            <a:r>
              <a:rPr lang="en-US" sz="2400" kern="0" dirty="0"/>
              <a:t>Only TXOP responder is NGV STA.</a:t>
            </a:r>
          </a:p>
          <a:p>
            <a:pPr lvl="1">
              <a:buClr>
                <a:srgbClr val="FF0000"/>
              </a:buClr>
              <a:buFont typeface="Arial" panose="020B0604020202020204" pitchFamily="34" charset="0"/>
              <a:buChar char="‒"/>
            </a:pPr>
            <a:r>
              <a:rPr lang="en-US" sz="2400" kern="0" dirty="0"/>
              <a:t>Both TXOP initiator and TXOP responder are NGV STAs </a:t>
            </a:r>
          </a:p>
          <a:p>
            <a:pPr>
              <a:buClr>
                <a:srgbClr val="FF0000"/>
              </a:buClr>
              <a:buFont typeface="Arial" panose="020B0604020202020204" pitchFamily="34" charset="0"/>
              <a:buChar char="•"/>
            </a:pPr>
            <a:r>
              <a:rPr lang="en-US" b="0" kern="0" dirty="0"/>
              <a:t>The remaining TXOP duration after the frame exchange should have different values to differentiate these three cases.</a:t>
            </a:r>
          </a:p>
        </p:txBody>
      </p:sp>
    </p:spTree>
    <p:extLst>
      <p:ext uri="{BB962C8B-B14F-4D97-AF65-F5344CB8AC3E}">
        <p14:creationId xmlns:p14="http://schemas.microsoft.com/office/powerpoint/2010/main" val="22235045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596" y="382047"/>
            <a:ext cx="9120809" cy="846814"/>
          </a:xfrm>
        </p:spPr>
        <p:txBody>
          <a:bodyPr/>
          <a:lstStyle/>
          <a:p>
            <a:r>
              <a:rPr lang="en-US" sz="2800" dirty="0"/>
              <a:t>Remaining Duration for NGV Indication</a:t>
            </a:r>
            <a:endParaRPr lang="en-US" sz="2800" baseline="30000" dirty="0"/>
          </a:p>
        </p:txBody>
      </p:sp>
      <p:sp>
        <p:nvSpPr>
          <p:cNvPr id="3" name="Content Placeholder 2"/>
          <p:cNvSpPr>
            <a:spLocks noGrp="1"/>
          </p:cNvSpPr>
          <p:nvPr>
            <p:ph idx="1"/>
          </p:nvPr>
        </p:nvSpPr>
        <p:spPr>
          <a:xfrm>
            <a:off x="0" y="965064"/>
            <a:ext cx="9144000" cy="1086572"/>
          </a:xfrm>
        </p:spPr>
        <p:txBody>
          <a:bodyPr/>
          <a:lstStyle/>
          <a:p>
            <a:pPr>
              <a:buClr>
                <a:srgbClr val="FF0000"/>
              </a:buClr>
              <a:buFont typeface="Arial" panose="020B0604020202020204" pitchFamily="34" charset="0"/>
              <a:buChar char="•"/>
            </a:pPr>
            <a:r>
              <a:rPr lang="en-US" sz="1800" b="0" dirty="0"/>
              <a:t>Different remaining duration values at the end of the Ack for TXOP initiator and TXOP responder are used to identify the NGV device</a:t>
            </a:r>
            <a:r>
              <a:rPr lang="en-US" sz="1600" b="0" dirty="0"/>
              <a:t>.</a:t>
            </a:r>
          </a:p>
          <a:p>
            <a:pPr lvl="1">
              <a:buClr>
                <a:srgbClr val="FF0000"/>
              </a:buClr>
              <a:buFont typeface="Arial" panose="020B0604020202020204" pitchFamily="34" charset="0"/>
              <a:buChar char="•"/>
            </a:pPr>
            <a:r>
              <a:rPr lang="en-US" sz="1200" b="0" dirty="0"/>
              <a:t>In the following example, TXOP remaining time </a:t>
            </a:r>
            <a:r>
              <a:rPr lang="en-US" sz="1200" dirty="0">
                <a:solidFill>
                  <a:schemeClr val="tx1"/>
                </a:solidFill>
              </a:rPr>
              <a:t>(at the end of Ack) </a:t>
            </a:r>
            <a:r>
              <a:rPr lang="en-US" sz="1200" b="0" dirty="0"/>
              <a:t>of  ½ slot and TXOP remaining time of 1 slot are used for initiator’s NGV indication and responder’s NGV indication respectively.</a:t>
            </a:r>
          </a:p>
        </p:txBody>
      </p:sp>
      <p:cxnSp>
        <p:nvCxnSpPr>
          <p:cNvPr id="8" name="Straight Connector 7"/>
          <p:cNvCxnSpPr/>
          <p:nvPr/>
        </p:nvCxnSpPr>
        <p:spPr bwMode="auto">
          <a:xfrm>
            <a:off x="389013" y="3844352"/>
            <a:ext cx="6096000"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9" name="Rectangle 8"/>
          <p:cNvSpPr/>
          <p:nvPr/>
        </p:nvSpPr>
        <p:spPr bwMode="auto">
          <a:xfrm>
            <a:off x="5802436" y="3539552"/>
            <a:ext cx="1066800" cy="30480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Garamond" pitchFamily="18" charset="0"/>
            </a:endParaRPr>
          </a:p>
        </p:txBody>
      </p:sp>
      <p:sp>
        <p:nvSpPr>
          <p:cNvPr id="11" name="TextBox 10"/>
          <p:cNvSpPr txBox="1"/>
          <p:nvPr/>
        </p:nvSpPr>
        <p:spPr>
          <a:xfrm>
            <a:off x="5802437" y="3570482"/>
            <a:ext cx="1066799" cy="246221"/>
          </a:xfrm>
          <a:prstGeom prst="rect">
            <a:avLst/>
          </a:prstGeom>
          <a:noFill/>
        </p:spPr>
        <p:txBody>
          <a:bodyPr wrap="square" rtlCol="0">
            <a:spAutoFit/>
          </a:bodyPr>
          <a:lstStyle/>
          <a:p>
            <a:r>
              <a:rPr lang="en-US" sz="1000" dirty="0">
                <a:solidFill>
                  <a:schemeClr val="tx1"/>
                </a:solidFill>
              </a:rPr>
              <a:t>QoS Data frame</a:t>
            </a:r>
          </a:p>
        </p:txBody>
      </p:sp>
      <p:sp>
        <p:nvSpPr>
          <p:cNvPr id="12" name="TextBox 11"/>
          <p:cNvSpPr txBox="1"/>
          <p:nvPr/>
        </p:nvSpPr>
        <p:spPr>
          <a:xfrm>
            <a:off x="341792" y="3491897"/>
            <a:ext cx="656821" cy="400110"/>
          </a:xfrm>
          <a:prstGeom prst="rect">
            <a:avLst/>
          </a:prstGeom>
          <a:noFill/>
        </p:spPr>
        <p:txBody>
          <a:bodyPr wrap="square" rtlCol="0">
            <a:spAutoFit/>
          </a:bodyPr>
          <a:lstStyle/>
          <a:p>
            <a:r>
              <a:rPr lang="en-US" sz="1000" dirty="0"/>
              <a:t>11p STA1</a:t>
            </a:r>
          </a:p>
        </p:txBody>
      </p:sp>
      <p:cxnSp>
        <p:nvCxnSpPr>
          <p:cNvPr id="15" name="Straight Connector 14"/>
          <p:cNvCxnSpPr/>
          <p:nvPr/>
        </p:nvCxnSpPr>
        <p:spPr bwMode="auto">
          <a:xfrm>
            <a:off x="2827413" y="3844352"/>
            <a:ext cx="6096000"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3" name="Straight Connector 22"/>
          <p:cNvCxnSpPr/>
          <p:nvPr/>
        </p:nvCxnSpPr>
        <p:spPr bwMode="auto">
          <a:xfrm>
            <a:off x="389013" y="4422060"/>
            <a:ext cx="6096000"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24" name="Rectangle 23"/>
          <p:cNvSpPr/>
          <p:nvPr/>
        </p:nvSpPr>
        <p:spPr bwMode="auto">
          <a:xfrm>
            <a:off x="7074226" y="4108910"/>
            <a:ext cx="304799" cy="309383"/>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Garamond" pitchFamily="18" charset="0"/>
            </a:endParaRPr>
          </a:p>
        </p:txBody>
      </p:sp>
      <p:sp>
        <p:nvSpPr>
          <p:cNvPr id="26" name="TextBox 25"/>
          <p:cNvSpPr txBox="1"/>
          <p:nvPr/>
        </p:nvSpPr>
        <p:spPr>
          <a:xfrm>
            <a:off x="341792" y="4069605"/>
            <a:ext cx="656821" cy="400110"/>
          </a:xfrm>
          <a:prstGeom prst="rect">
            <a:avLst/>
          </a:prstGeom>
          <a:noFill/>
        </p:spPr>
        <p:txBody>
          <a:bodyPr wrap="square" rtlCol="0">
            <a:spAutoFit/>
          </a:bodyPr>
          <a:lstStyle/>
          <a:p>
            <a:r>
              <a:rPr lang="en-US" sz="1000" dirty="0"/>
              <a:t>NVG STA2</a:t>
            </a:r>
          </a:p>
        </p:txBody>
      </p:sp>
      <p:cxnSp>
        <p:nvCxnSpPr>
          <p:cNvPr id="27" name="Straight Connector 26"/>
          <p:cNvCxnSpPr/>
          <p:nvPr/>
        </p:nvCxnSpPr>
        <p:spPr bwMode="auto">
          <a:xfrm>
            <a:off x="2827413" y="4422060"/>
            <a:ext cx="6096000"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0" name="Straight Arrow Connector 39"/>
          <p:cNvCxnSpPr/>
          <p:nvPr/>
        </p:nvCxnSpPr>
        <p:spPr bwMode="auto">
          <a:xfrm>
            <a:off x="6332615" y="3844352"/>
            <a:ext cx="0" cy="448101"/>
          </a:xfrm>
          <a:prstGeom prst="straightConnector1">
            <a:avLst/>
          </a:prstGeom>
          <a:solidFill>
            <a:schemeClr val="accent1"/>
          </a:solidFill>
          <a:ln w="9525" cap="flat" cmpd="sng" algn="ctr">
            <a:solidFill>
              <a:schemeClr val="tx1"/>
            </a:solidFill>
            <a:prstDash val="solid"/>
            <a:round/>
            <a:headEnd type="none" w="med" len="med"/>
            <a:tailEnd type="triangle"/>
          </a:ln>
          <a:effectLst/>
        </p:spPr>
      </p:cxnSp>
      <p:cxnSp>
        <p:nvCxnSpPr>
          <p:cNvPr id="48" name="Straight Arrow Connector 47"/>
          <p:cNvCxnSpPr>
            <a:cxnSpLocks/>
          </p:cNvCxnSpPr>
          <p:nvPr/>
        </p:nvCxnSpPr>
        <p:spPr bwMode="auto">
          <a:xfrm flipV="1">
            <a:off x="7226625" y="3716126"/>
            <a:ext cx="0" cy="352276"/>
          </a:xfrm>
          <a:prstGeom prst="straightConnector1">
            <a:avLst/>
          </a:prstGeom>
          <a:solidFill>
            <a:schemeClr val="accent1"/>
          </a:solidFill>
          <a:ln w="9525" cap="flat" cmpd="sng" algn="ctr">
            <a:solidFill>
              <a:schemeClr val="tx1"/>
            </a:solidFill>
            <a:prstDash val="solid"/>
            <a:round/>
            <a:headEnd type="none" w="med" len="med"/>
            <a:tailEnd type="triangle"/>
          </a:ln>
          <a:effectLst/>
        </p:spPr>
      </p:cxnSp>
      <p:sp>
        <p:nvSpPr>
          <p:cNvPr id="39" name="Slide Number Placeholder 5">
            <a:extLst>
              <a:ext uri="{FF2B5EF4-FFF2-40B4-BE49-F238E27FC236}">
                <a16:creationId xmlns:a16="http://schemas.microsoft.com/office/drawing/2014/main" id="{EC42C0FA-6A04-4F0F-83E1-A89088CE2EED}"/>
              </a:ext>
            </a:extLst>
          </p:cNvPr>
          <p:cNvSpPr>
            <a:spLocks noGrp="1"/>
          </p:cNvSpPr>
          <p:nvPr>
            <p:ph type="sldNum" idx="12"/>
          </p:nvPr>
        </p:nvSpPr>
        <p:spPr>
          <a:xfrm>
            <a:off x="4344988" y="6475413"/>
            <a:ext cx="528637" cy="363537"/>
          </a:xfrm>
        </p:spPr>
        <p:txBody>
          <a:bodyPr/>
          <a:lstStyle/>
          <a:p>
            <a:r>
              <a:rPr lang="en-GB" dirty="0"/>
              <a:t>Slide </a:t>
            </a:r>
            <a:fld id="{93823DB3-BAA4-4F4A-B4B3-ED9ABE70E976}" type="slidenum">
              <a:rPr lang="en-GB"/>
              <a:pPr/>
              <a:t>5</a:t>
            </a:fld>
            <a:endParaRPr lang="en-GB" dirty="0"/>
          </a:p>
        </p:txBody>
      </p:sp>
      <p:sp>
        <p:nvSpPr>
          <p:cNvPr id="50" name="Rectangle 4">
            <a:extLst>
              <a:ext uri="{FF2B5EF4-FFF2-40B4-BE49-F238E27FC236}">
                <a16:creationId xmlns:a16="http://schemas.microsoft.com/office/drawing/2014/main" id="{F9C4F401-7C5B-499C-A2ED-E2C68B7FA8A6}"/>
              </a:ext>
            </a:extLst>
          </p:cNvPr>
          <p:cNvSpPr>
            <a:spLocks noGrp="1" noChangeArrowheads="1"/>
          </p:cNvSpPr>
          <p:nvPr>
            <p:ph type="ftr" idx="13"/>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Liwen Chu, Marvell</a:t>
            </a:r>
          </a:p>
        </p:txBody>
      </p:sp>
      <p:sp>
        <p:nvSpPr>
          <p:cNvPr id="61" name="TextBox 60">
            <a:extLst>
              <a:ext uri="{FF2B5EF4-FFF2-40B4-BE49-F238E27FC236}">
                <a16:creationId xmlns:a16="http://schemas.microsoft.com/office/drawing/2014/main" id="{5EF646D1-715A-4CA0-961E-72457B911E4A}"/>
              </a:ext>
            </a:extLst>
          </p:cNvPr>
          <p:cNvSpPr txBox="1"/>
          <p:nvPr/>
        </p:nvSpPr>
        <p:spPr>
          <a:xfrm>
            <a:off x="494192" y="3644297"/>
            <a:ext cx="656821" cy="400110"/>
          </a:xfrm>
          <a:prstGeom prst="rect">
            <a:avLst/>
          </a:prstGeom>
          <a:noFill/>
        </p:spPr>
        <p:txBody>
          <a:bodyPr wrap="square" rtlCol="0">
            <a:spAutoFit/>
          </a:bodyPr>
          <a:lstStyle/>
          <a:p>
            <a:pPr defTabSz="914400">
              <a:buClrTx/>
              <a:buSzTx/>
              <a:buFontTx/>
              <a:buNone/>
            </a:pPr>
            <a:r>
              <a:rPr lang="en-US" sz="1000" dirty="0">
                <a:solidFill>
                  <a:srgbClr val="000000"/>
                </a:solidFill>
                <a:latin typeface="Garamond" pitchFamily="18" charset="0"/>
                <a:ea typeface="+mn-ea"/>
              </a:rPr>
              <a:t>11p STA1</a:t>
            </a:r>
          </a:p>
        </p:txBody>
      </p:sp>
      <p:sp>
        <p:nvSpPr>
          <p:cNvPr id="62" name="TextBox 61">
            <a:extLst>
              <a:ext uri="{FF2B5EF4-FFF2-40B4-BE49-F238E27FC236}">
                <a16:creationId xmlns:a16="http://schemas.microsoft.com/office/drawing/2014/main" id="{FE8D6CA9-47D7-408E-A509-2E86F6B06E16}"/>
              </a:ext>
            </a:extLst>
          </p:cNvPr>
          <p:cNvSpPr txBox="1"/>
          <p:nvPr/>
        </p:nvSpPr>
        <p:spPr>
          <a:xfrm>
            <a:off x="494192" y="4222005"/>
            <a:ext cx="656821" cy="400110"/>
          </a:xfrm>
          <a:prstGeom prst="rect">
            <a:avLst/>
          </a:prstGeom>
          <a:noFill/>
        </p:spPr>
        <p:txBody>
          <a:bodyPr wrap="square" rtlCol="0">
            <a:spAutoFit/>
          </a:bodyPr>
          <a:lstStyle/>
          <a:p>
            <a:pPr defTabSz="914400">
              <a:buClrTx/>
              <a:buSzTx/>
              <a:buFontTx/>
              <a:buNone/>
            </a:pPr>
            <a:r>
              <a:rPr lang="en-US" sz="1000" dirty="0">
                <a:solidFill>
                  <a:srgbClr val="000000"/>
                </a:solidFill>
                <a:latin typeface="Garamond" pitchFamily="18" charset="0"/>
                <a:ea typeface="+mn-ea"/>
              </a:rPr>
              <a:t>NVG STA2</a:t>
            </a:r>
          </a:p>
        </p:txBody>
      </p:sp>
      <p:sp>
        <p:nvSpPr>
          <p:cNvPr id="67" name="TextBox 66">
            <a:extLst>
              <a:ext uri="{FF2B5EF4-FFF2-40B4-BE49-F238E27FC236}">
                <a16:creationId xmlns:a16="http://schemas.microsoft.com/office/drawing/2014/main" id="{4F1AF52A-0472-42B1-A247-A78F7308DEC5}"/>
              </a:ext>
            </a:extLst>
          </p:cNvPr>
          <p:cNvSpPr txBox="1"/>
          <p:nvPr/>
        </p:nvSpPr>
        <p:spPr>
          <a:xfrm>
            <a:off x="7044806" y="4113893"/>
            <a:ext cx="522712" cy="254846"/>
          </a:xfrm>
          <a:prstGeom prst="rect">
            <a:avLst/>
          </a:prstGeom>
          <a:noFill/>
        </p:spPr>
        <p:txBody>
          <a:bodyPr wrap="square" rtlCol="0">
            <a:spAutoFit/>
          </a:bodyPr>
          <a:lstStyle/>
          <a:p>
            <a:pPr defTabSz="914400">
              <a:buClrTx/>
              <a:buSzTx/>
              <a:buFontTx/>
              <a:buNone/>
            </a:pPr>
            <a:r>
              <a:rPr lang="en-US" sz="1000" dirty="0">
                <a:solidFill>
                  <a:srgbClr val="000000"/>
                </a:solidFill>
                <a:latin typeface="Garamond" pitchFamily="18" charset="0"/>
                <a:ea typeface="+mn-ea"/>
              </a:rPr>
              <a:t>Ack</a:t>
            </a:r>
          </a:p>
        </p:txBody>
      </p:sp>
      <p:sp>
        <p:nvSpPr>
          <p:cNvPr id="56" name="Rectangle 3">
            <a:extLst>
              <a:ext uri="{FF2B5EF4-FFF2-40B4-BE49-F238E27FC236}">
                <a16:creationId xmlns:a16="http://schemas.microsoft.com/office/drawing/2014/main" id="{9928C9FC-F972-4D00-84CF-485CA1C88A81}"/>
              </a:ext>
            </a:extLst>
          </p:cNvPr>
          <p:cNvSpPr>
            <a:spLocks noGrp="1" noChangeArrowheads="1"/>
          </p:cNvSpPr>
          <p:nvPr>
            <p:ph type="dt" idx="2"/>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May 2019</a:t>
            </a:r>
            <a:endParaRPr lang="en-GB" dirty="0"/>
          </a:p>
        </p:txBody>
      </p:sp>
      <p:sp>
        <p:nvSpPr>
          <p:cNvPr id="49" name="TextBox 48">
            <a:extLst>
              <a:ext uri="{FF2B5EF4-FFF2-40B4-BE49-F238E27FC236}">
                <a16:creationId xmlns:a16="http://schemas.microsoft.com/office/drawing/2014/main" id="{522730A3-8D42-41A4-A6C0-B365F6B1FFE5}"/>
              </a:ext>
            </a:extLst>
          </p:cNvPr>
          <p:cNvSpPr txBox="1"/>
          <p:nvPr/>
        </p:nvSpPr>
        <p:spPr>
          <a:xfrm>
            <a:off x="5844937" y="3340156"/>
            <a:ext cx="1066799" cy="246221"/>
          </a:xfrm>
          <a:prstGeom prst="rect">
            <a:avLst/>
          </a:prstGeom>
          <a:noFill/>
        </p:spPr>
        <p:txBody>
          <a:bodyPr wrap="square" rtlCol="0">
            <a:spAutoFit/>
          </a:bodyPr>
          <a:lstStyle/>
          <a:p>
            <a:r>
              <a:rPr lang="en-US" sz="1000" dirty="0">
                <a:solidFill>
                  <a:schemeClr val="tx1"/>
                </a:solidFill>
              </a:rPr>
              <a:t>11p PPDU</a:t>
            </a:r>
          </a:p>
        </p:txBody>
      </p:sp>
      <p:sp>
        <p:nvSpPr>
          <p:cNvPr id="58" name="TextBox 57">
            <a:extLst>
              <a:ext uri="{FF2B5EF4-FFF2-40B4-BE49-F238E27FC236}">
                <a16:creationId xmlns:a16="http://schemas.microsoft.com/office/drawing/2014/main" id="{F384C9A1-AE69-4280-BF93-5B3C70D8A885}"/>
              </a:ext>
            </a:extLst>
          </p:cNvPr>
          <p:cNvSpPr txBox="1"/>
          <p:nvPr/>
        </p:nvSpPr>
        <p:spPr>
          <a:xfrm>
            <a:off x="6866014" y="4498346"/>
            <a:ext cx="1066799" cy="246221"/>
          </a:xfrm>
          <a:prstGeom prst="rect">
            <a:avLst/>
          </a:prstGeom>
          <a:noFill/>
        </p:spPr>
        <p:txBody>
          <a:bodyPr wrap="square" rtlCol="0">
            <a:spAutoFit/>
          </a:bodyPr>
          <a:lstStyle/>
          <a:p>
            <a:r>
              <a:rPr lang="en-US" sz="1000" dirty="0">
                <a:solidFill>
                  <a:schemeClr val="tx1"/>
                </a:solidFill>
              </a:rPr>
              <a:t>11p PPDU</a:t>
            </a:r>
          </a:p>
        </p:txBody>
      </p:sp>
      <p:sp>
        <p:nvSpPr>
          <p:cNvPr id="59" name="Rectangle 58">
            <a:extLst>
              <a:ext uri="{FF2B5EF4-FFF2-40B4-BE49-F238E27FC236}">
                <a16:creationId xmlns:a16="http://schemas.microsoft.com/office/drawing/2014/main" id="{8CA62EB8-8D6A-4BCE-9DB1-3A94097BF16D}"/>
              </a:ext>
            </a:extLst>
          </p:cNvPr>
          <p:cNvSpPr/>
          <p:nvPr/>
        </p:nvSpPr>
        <p:spPr bwMode="auto">
          <a:xfrm>
            <a:off x="1532013" y="4129961"/>
            <a:ext cx="1066800" cy="30480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Garamond" pitchFamily="18" charset="0"/>
            </a:endParaRPr>
          </a:p>
        </p:txBody>
      </p:sp>
      <p:sp>
        <p:nvSpPr>
          <p:cNvPr id="60" name="TextBox 59">
            <a:extLst>
              <a:ext uri="{FF2B5EF4-FFF2-40B4-BE49-F238E27FC236}">
                <a16:creationId xmlns:a16="http://schemas.microsoft.com/office/drawing/2014/main" id="{8DABA6CD-29F5-44A0-8979-FCF837A5CFD1}"/>
              </a:ext>
            </a:extLst>
          </p:cNvPr>
          <p:cNvSpPr txBox="1"/>
          <p:nvPr/>
        </p:nvSpPr>
        <p:spPr>
          <a:xfrm>
            <a:off x="1532014" y="4160891"/>
            <a:ext cx="1066799" cy="246221"/>
          </a:xfrm>
          <a:prstGeom prst="rect">
            <a:avLst/>
          </a:prstGeom>
          <a:noFill/>
        </p:spPr>
        <p:txBody>
          <a:bodyPr wrap="square" rtlCol="0">
            <a:spAutoFit/>
          </a:bodyPr>
          <a:lstStyle/>
          <a:p>
            <a:r>
              <a:rPr lang="en-US" sz="1000" dirty="0">
                <a:solidFill>
                  <a:schemeClr val="tx1"/>
                </a:solidFill>
              </a:rPr>
              <a:t>QoS Data frame</a:t>
            </a:r>
          </a:p>
        </p:txBody>
      </p:sp>
      <p:cxnSp>
        <p:nvCxnSpPr>
          <p:cNvPr id="69" name="Straight Arrow Connector 68">
            <a:extLst>
              <a:ext uri="{FF2B5EF4-FFF2-40B4-BE49-F238E27FC236}">
                <a16:creationId xmlns:a16="http://schemas.microsoft.com/office/drawing/2014/main" id="{BAE378D2-6CFE-460E-AF54-8D771EDD0DE3}"/>
              </a:ext>
            </a:extLst>
          </p:cNvPr>
          <p:cNvCxnSpPr>
            <a:cxnSpLocks/>
          </p:cNvCxnSpPr>
          <p:nvPr/>
        </p:nvCxnSpPr>
        <p:spPr bwMode="auto">
          <a:xfrm flipV="1">
            <a:off x="1977827" y="3743063"/>
            <a:ext cx="0" cy="352276"/>
          </a:xfrm>
          <a:prstGeom prst="straightConnector1">
            <a:avLst/>
          </a:prstGeom>
          <a:solidFill>
            <a:schemeClr val="accent1"/>
          </a:solidFill>
          <a:ln w="9525" cap="flat" cmpd="sng" algn="ctr">
            <a:solidFill>
              <a:schemeClr val="tx1"/>
            </a:solidFill>
            <a:prstDash val="solid"/>
            <a:round/>
            <a:headEnd type="none" w="med" len="med"/>
            <a:tailEnd type="triangle"/>
          </a:ln>
          <a:effectLst/>
        </p:spPr>
      </p:cxnSp>
      <p:sp>
        <p:nvSpPr>
          <p:cNvPr id="70" name="Rectangle 69">
            <a:extLst>
              <a:ext uri="{FF2B5EF4-FFF2-40B4-BE49-F238E27FC236}">
                <a16:creationId xmlns:a16="http://schemas.microsoft.com/office/drawing/2014/main" id="{E0CB785C-AAEC-46B0-8265-C366CBB30B55}"/>
              </a:ext>
            </a:extLst>
          </p:cNvPr>
          <p:cNvSpPr/>
          <p:nvPr/>
        </p:nvSpPr>
        <p:spPr bwMode="auto">
          <a:xfrm>
            <a:off x="2745941" y="3533089"/>
            <a:ext cx="304799" cy="309383"/>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Garamond" pitchFamily="18" charset="0"/>
            </a:endParaRPr>
          </a:p>
        </p:txBody>
      </p:sp>
      <p:sp>
        <p:nvSpPr>
          <p:cNvPr id="71" name="TextBox 70">
            <a:extLst>
              <a:ext uri="{FF2B5EF4-FFF2-40B4-BE49-F238E27FC236}">
                <a16:creationId xmlns:a16="http://schemas.microsoft.com/office/drawing/2014/main" id="{90C0F7E3-1906-49B4-A2D9-B1443E301C53}"/>
              </a:ext>
            </a:extLst>
          </p:cNvPr>
          <p:cNvSpPr txBox="1"/>
          <p:nvPr/>
        </p:nvSpPr>
        <p:spPr>
          <a:xfrm>
            <a:off x="2716521" y="3538072"/>
            <a:ext cx="522712" cy="254846"/>
          </a:xfrm>
          <a:prstGeom prst="rect">
            <a:avLst/>
          </a:prstGeom>
          <a:noFill/>
        </p:spPr>
        <p:txBody>
          <a:bodyPr wrap="square" rtlCol="0">
            <a:spAutoFit/>
          </a:bodyPr>
          <a:lstStyle/>
          <a:p>
            <a:pPr defTabSz="914400">
              <a:buClrTx/>
              <a:buSzTx/>
              <a:buFontTx/>
              <a:buNone/>
            </a:pPr>
            <a:r>
              <a:rPr lang="en-US" sz="1000" dirty="0">
                <a:solidFill>
                  <a:srgbClr val="000000"/>
                </a:solidFill>
                <a:latin typeface="Garamond" pitchFamily="18" charset="0"/>
                <a:ea typeface="+mn-ea"/>
              </a:rPr>
              <a:t>Ack</a:t>
            </a:r>
          </a:p>
        </p:txBody>
      </p:sp>
      <p:cxnSp>
        <p:nvCxnSpPr>
          <p:cNvPr id="72" name="Straight Arrow Connector 71">
            <a:extLst>
              <a:ext uri="{FF2B5EF4-FFF2-40B4-BE49-F238E27FC236}">
                <a16:creationId xmlns:a16="http://schemas.microsoft.com/office/drawing/2014/main" id="{70FA4371-18E4-457D-A5A1-6BDECD8472BD}"/>
              </a:ext>
            </a:extLst>
          </p:cNvPr>
          <p:cNvCxnSpPr/>
          <p:nvPr/>
        </p:nvCxnSpPr>
        <p:spPr bwMode="auto">
          <a:xfrm>
            <a:off x="2892227" y="3870703"/>
            <a:ext cx="0" cy="448101"/>
          </a:xfrm>
          <a:prstGeom prst="straightConnector1">
            <a:avLst/>
          </a:prstGeom>
          <a:solidFill>
            <a:schemeClr val="accent1"/>
          </a:solidFill>
          <a:ln w="9525" cap="flat" cmpd="sng" algn="ctr">
            <a:solidFill>
              <a:schemeClr val="tx1"/>
            </a:solidFill>
            <a:prstDash val="solid"/>
            <a:round/>
            <a:headEnd type="none" w="med" len="med"/>
            <a:tailEnd type="triangle"/>
          </a:ln>
          <a:effectLst/>
        </p:spPr>
      </p:cxnSp>
      <p:sp>
        <p:nvSpPr>
          <p:cNvPr id="73" name="TextBox 72">
            <a:extLst>
              <a:ext uri="{FF2B5EF4-FFF2-40B4-BE49-F238E27FC236}">
                <a16:creationId xmlns:a16="http://schemas.microsoft.com/office/drawing/2014/main" id="{0F159B51-DD63-49E3-BFDC-6562E9FE3313}"/>
              </a:ext>
            </a:extLst>
          </p:cNvPr>
          <p:cNvSpPr txBox="1"/>
          <p:nvPr/>
        </p:nvSpPr>
        <p:spPr>
          <a:xfrm>
            <a:off x="1589314" y="4438419"/>
            <a:ext cx="1066799" cy="246221"/>
          </a:xfrm>
          <a:prstGeom prst="rect">
            <a:avLst/>
          </a:prstGeom>
          <a:noFill/>
        </p:spPr>
        <p:txBody>
          <a:bodyPr wrap="square" rtlCol="0">
            <a:spAutoFit/>
          </a:bodyPr>
          <a:lstStyle/>
          <a:p>
            <a:r>
              <a:rPr lang="en-US" sz="1000" dirty="0">
                <a:solidFill>
                  <a:schemeClr val="tx1"/>
                </a:solidFill>
              </a:rPr>
              <a:t>11p PPDU</a:t>
            </a:r>
          </a:p>
        </p:txBody>
      </p:sp>
      <p:sp>
        <p:nvSpPr>
          <p:cNvPr id="74" name="TextBox 73">
            <a:extLst>
              <a:ext uri="{FF2B5EF4-FFF2-40B4-BE49-F238E27FC236}">
                <a16:creationId xmlns:a16="http://schemas.microsoft.com/office/drawing/2014/main" id="{158AF6F6-8AD2-4838-B5B2-17F7C8884F23}"/>
              </a:ext>
            </a:extLst>
          </p:cNvPr>
          <p:cNvSpPr txBox="1"/>
          <p:nvPr/>
        </p:nvSpPr>
        <p:spPr>
          <a:xfrm>
            <a:off x="2566861" y="3286569"/>
            <a:ext cx="1066799" cy="246221"/>
          </a:xfrm>
          <a:prstGeom prst="rect">
            <a:avLst/>
          </a:prstGeom>
          <a:noFill/>
        </p:spPr>
        <p:txBody>
          <a:bodyPr wrap="square" rtlCol="0">
            <a:spAutoFit/>
          </a:bodyPr>
          <a:lstStyle/>
          <a:p>
            <a:r>
              <a:rPr lang="en-US" sz="1000" dirty="0">
                <a:solidFill>
                  <a:schemeClr val="tx1"/>
                </a:solidFill>
              </a:rPr>
              <a:t>11p PPDU</a:t>
            </a:r>
          </a:p>
        </p:txBody>
      </p:sp>
      <p:cxnSp>
        <p:nvCxnSpPr>
          <p:cNvPr id="10" name="Straight Arrow Connector 9">
            <a:extLst>
              <a:ext uri="{FF2B5EF4-FFF2-40B4-BE49-F238E27FC236}">
                <a16:creationId xmlns:a16="http://schemas.microsoft.com/office/drawing/2014/main" id="{C0347A2F-4C0B-4A89-8C8D-7662F502444C}"/>
              </a:ext>
            </a:extLst>
          </p:cNvPr>
          <p:cNvCxnSpPr>
            <a:cxnSpLocks/>
          </p:cNvCxnSpPr>
          <p:nvPr/>
        </p:nvCxnSpPr>
        <p:spPr bwMode="auto">
          <a:xfrm>
            <a:off x="997766" y="3551915"/>
            <a:ext cx="667987" cy="561322"/>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75" name="Straight Arrow Connector 74">
            <a:extLst>
              <a:ext uri="{FF2B5EF4-FFF2-40B4-BE49-F238E27FC236}">
                <a16:creationId xmlns:a16="http://schemas.microsoft.com/office/drawing/2014/main" id="{0B094652-D033-40C8-BA28-BE4519C5EF15}"/>
              </a:ext>
            </a:extLst>
          </p:cNvPr>
          <p:cNvCxnSpPr>
            <a:cxnSpLocks/>
          </p:cNvCxnSpPr>
          <p:nvPr/>
        </p:nvCxnSpPr>
        <p:spPr bwMode="auto">
          <a:xfrm flipH="1">
            <a:off x="7306163" y="3577218"/>
            <a:ext cx="418070" cy="536675"/>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76" name="TextBox 75">
            <a:extLst>
              <a:ext uri="{FF2B5EF4-FFF2-40B4-BE49-F238E27FC236}">
                <a16:creationId xmlns:a16="http://schemas.microsoft.com/office/drawing/2014/main" id="{6B7AB60C-7C2B-4034-98E6-1DED758C3FDD}"/>
              </a:ext>
            </a:extLst>
          </p:cNvPr>
          <p:cNvSpPr txBox="1"/>
          <p:nvPr/>
        </p:nvSpPr>
        <p:spPr>
          <a:xfrm>
            <a:off x="101682" y="2855641"/>
            <a:ext cx="2414749" cy="600164"/>
          </a:xfrm>
          <a:prstGeom prst="rect">
            <a:avLst/>
          </a:prstGeom>
          <a:noFill/>
        </p:spPr>
        <p:txBody>
          <a:bodyPr wrap="square" rtlCol="0">
            <a:spAutoFit/>
          </a:bodyPr>
          <a:lstStyle/>
          <a:p>
            <a:r>
              <a:rPr lang="en-US" sz="1100" dirty="0">
                <a:solidFill>
                  <a:schemeClr val="tx1"/>
                </a:solidFill>
              </a:rPr>
              <a:t>The value in the Duration field transmitted by initiator  is SIFS + Ack’s TX time + ½ Slot time. </a:t>
            </a:r>
          </a:p>
        </p:txBody>
      </p:sp>
      <p:sp>
        <p:nvSpPr>
          <p:cNvPr id="77" name="TextBox 76">
            <a:extLst>
              <a:ext uri="{FF2B5EF4-FFF2-40B4-BE49-F238E27FC236}">
                <a16:creationId xmlns:a16="http://schemas.microsoft.com/office/drawing/2014/main" id="{F8B1982F-3FB7-4112-8925-0920A8490B03}"/>
              </a:ext>
            </a:extLst>
          </p:cNvPr>
          <p:cNvSpPr txBox="1"/>
          <p:nvPr/>
        </p:nvSpPr>
        <p:spPr>
          <a:xfrm>
            <a:off x="7138987" y="2866390"/>
            <a:ext cx="2039950" cy="646331"/>
          </a:xfrm>
          <a:prstGeom prst="rect">
            <a:avLst/>
          </a:prstGeom>
          <a:noFill/>
        </p:spPr>
        <p:txBody>
          <a:bodyPr wrap="square" rtlCol="0">
            <a:spAutoFit/>
          </a:bodyPr>
          <a:lstStyle/>
          <a:p>
            <a:r>
              <a:rPr lang="en-US" sz="1200" dirty="0">
                <a:solidFill>
                  <a:schemeClr val="tx1"/>
                </a:solidFill>
              </a:rPr>
              <a:t>The value in the Duration field transmitted by responder is set to 1 slot time purposely.</a:t>
            </a:r>
          </a:p>
        </p:txBody>
      </p:sp>
      <p:cxnSp>
        <p:nvCxnSpPr>
          <p:cNvPr id="38" name="Straight Connector 37">
            <a:extLst>
              <a:ext uri="{FF2B5EF4-FFF2-40B4-BE49-F238E27FC236}">
                <a16:creationId xmlns:a16="http://schemas.microsoft.com/office/drawing/2014/main" id="{7146C256-BD66-4C3D-A88E-5DD15CF2EE1E}"/>
              </a:ext>
            </a:extLst>
          </p:cNvPr>
          <p:cNvCxnSpPr/>
          <p:nvPr/>
        </p:nvCxnSpPr>
        <p:spPr bwMode="auto">
          <a:xfrm>
            <a:off x="404330" y="5092151"/>
            <a:ext cx="6096000"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1" name="Straight Connector 40">
            <a:extLst>
              <a:ext uri="{FF2B5EF4-FFF2-40B4-BE49-F238E27FC236}">
                <a16:creationId xmlns:a16="http://schemas.microsoft.com/office/drawing/2014/main" id="{F10F5D89-B270-4907-AF19-517ED98EFD71}"/>
              </a:ext>
            </a:extLst>
          </p:cNvPr>
          <p:cNvCxnSpPr/>
          <p:nvPr/>
        </p:nvCxnSpPr>
        <p:spPr bwMode="auto">
          <a:xfrm>
            <a:off x="2842730" y="5092151"/>
            <a:ext cx="6096000"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42" name="TextBox 41">
            <a:extLst>
              <a:ext uri="{FF2B5EF4-FFF2-40B4-BE49-F238E27FC236}">
                <a16:creationId xmlns:a16="http://schemas.microsoft.com/office/drawing/2014/main" id="{E1A012BB-8A21-4A13-B379-915F5493DA8F}"/>
              </a:ext>
            </a:extLst>
          </p:cNvPr>
          <p:cNvSpPr txBox="1"/>
          <p:nvPr/>
        </p:nvSpPr>
        <p:spPr>
          <a:xfrm>
            <a:off x="509509" y="4892096"/>
            <a:ext cx="656821" cy="400110"/>
          </a:xfrm>
          <a:prstGeom prst="rect">
            <a:avLst/>
          </a:prstGeom>
          <a:noFill/>
        </p:spPr>
        <p:txBody>
          <a:bodyPr wrap="square" rtlCol="0">
            <a:spAutoFit/>
          </a:bodyPr>
          <a:lstStyle/>
          <a:p>
            <a:pPr defTabSz="914400">
              <a:buClrTx/>
              <a:buSzTx/>
              <a:buFontTx/>
              <a:buNone/>
            </a:pPr>
            <a:r>
              <a:rPr lang="en-US" sz="1000" dirty="0">
                <a:solidFill>
                  <a:srgbClr val="000000"/>
                </a:solidFill>
                <a:latin typeface="Garamond" pitchFamily="18" charset="0"/>
                <a:ea typeface="+mn-ea"/>
              </a:rPr>
              <a:t>NVG STA3</a:t>
            </a:r>
          </a:p>
        </p:txBody>
      </p:sp>
      <p:cxnSp>
        <p:nvCxnSpPr>
          <p:cNvPr id="43" name="Straight Arrow Connector 42">
            <a:extLst>
              <a:ext uri="{FF2B5EF4-FFF2-40B4-BE49-F238E27FC236}">
                <a16:creationId xmlns:a16="http://schemas.microsoft.com/office/drawing/2014/main" id="{BF8E5E06-BBDE-4EB4-8D0D-2BC4140B6A5F}"/>
              </a:ext>
            </a:extLst>
          </p:cNvPr>
          <p:cNvCxnSpPr>
            <a:cxnSpLocks/>
          </p:cNvCxnSpPr>
          <p:nvPr/>
        </p:nvCxnSpPr>
        <p:spPr bwMode="auto">
          <a:xfrm flipH="1">
            <a:off x="3143470" y="3289507"/>
            <a:ext cx="409756" cy="394153"/>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45" name="TextBox 44">
            <a:extLst>
              <a:ext uri="{FF2B5EF4-FFF2-40B4-BE49-F238E27FC236}">
                <a16:creationId xmlns:a16="http://schemas.microsoft.com/office/drawing/2014/main" id="{74B0D35D-1FBC-46BB-B6BA-6D21FFE069BE}"/>
              </a:ext>
            </a:extLst>
          </p:cNvPr>
          <p:cNvSpPr txBox="1"/>
          <p:nvPr/>
        </p:nvSpPr>
        <p:spPr>
          <a:xfrm>
            <a:off x="2857801" y="2862700"/>
            <a:ext cx="1766788" cy="461665"/>
          </a:xfrm>
          <a:prstGeom prst="rect">
            <a:avLst/>
          </a:prstGeom>
          <a:noFill/>
        </p:spPr>
        <p:txBody>
          <a:bodyPr wrap="square" rtlCol="0">
            <a:spAutoFit/>
          </a:bodyPr>
          <a:lstStyle/>
          <a:p>
            <a:r>
              <a:rPr lang="en-US" sz="1200" dirty="0">
                <a:solidFill>
                  <a:schemeClr val="tx1"/>
                </a:solidFill>
              </a:rPr>
              <a:t>The value in the Duration field is ½ Slot time. </a:t>
            </a:r>
          </a:p>
        </p:txBody>
      </p:sp>
      <p:sp>
        <p:nvSpPr>
          <p:cNvPr id="46" name="TextBox 45">
            <a:extLst>
              <a:ext uri="{FF2B5EF4-FFF2-40B4-BE49-F238E27FC236}">
                <a16:creationId xmlns:a16="http://schemas.microsoft.com/office/drawing/2014/main" id="{2B1F58EB-AD30-415E-98DD-267E33EA9BA8}"/>
              </a:ext>
            </a:extLst>
          </p:cNvPr>
          <p:cNvSpPr txBox="1"/>
          <p:nvPr/>
        </p:nvSpPr>
        <p:spPr>
          <a:xfrm>
            <a:off x="4744320" y="2890909"/>
            <a:ext cx="2149610" cy="461665"/>
          </a:xfrm>
          <a:prstGeom prst="rect">
            <a:avLst/>
          </a:prstGeom>
          <a:noFill/>
        </p:spPr>
        <p:txBody>
          <a:bodyPr wrap="square" rtlCol="0">
            <a:spAutoFit/>
          </a:bodyPr>
          <a:lstStyle/>
          <a:p>
            <a:r>
              <a:rPr lang="en-US" sz="1200" dirty="0">
                <a:solidFill>
                  <a:schemeClr val="tx1"/>
                </a:solidFill>
              </a:rPr>
              <a:t>The value in the Duration field is SIFS + Ack’s TX time</a:t>
            </a:r>
          </a:p>
        </p:txBody>
      </p:sp>
      <p:cxnSp>
        <p:nvCxnSpPr>
          <p:cNvPr id="16" name="Straight Arrow Connector 15">
            <a:extLst>
              <a:ext uri="{FF2B5EF4-FFF2-40B4-BE49-F238E27FC236}">
                <a16:creationId xmlns:a16="http://schemas.microsoft.com/office/drawing/2014/main" id="{B8F219F8-94C8-419D-9756-B86CAA5486C7}"/>
              </a:ext>
            </a:extLst>
          </p:cNvPr>
          <p:cNvCxnSpPr>
            <a:cxnSpLocks/>
          </p:cNvCxnSpPr>
          <p:nvPr/>
        </p:nvCxnSpPr>
        <p:spPr bwMode="auto">
          <a:xfrm flipH="1" flipV="1">
            <a:off x="2566861" y="4932634"/>
            <a:ext cx="310853" cy="388504"/>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51" name="TextBox 50">
            <a:extLst>
              <a:ext uri="{FF2B5EF4-FFF2-40B4-BE49-F238E27FC236}">
                <a16:creationId xmlns:a16="http://schemas.microsoft.com/office/drawing/2014/main" id="{9E002E00-9731-4FEF-8419-472E20BBDC8D}"/>
              </a:ext>
            </a:extLst>
          </p:cNvPr>
          <p:cNvSpPr txBox="1"/>
          <p:nvPr/>
        </p:nvSpPr>
        <p:spPr>
          <a:xfrm>
            <a:off x="2015880" y="5313402"/>
            <a:ext cx="2494697" cy="646331"/>
          </a:xfrm>
          <a:prstGeom prst="rect">
            <a:avLst/>
          </a:prstGeom>
          <a:noFill/>
        </p:spPr>
        <p:txBody>
          <a:bodyPr wrap="square" rtlCol="0">
            <a:spAutoFit/>
          </a:bodyPr>
          <a:lstStyle/>
          <a:p>
            <a:r>
              <a:rPr lang="en-US" sz="1200" dirty="0">
                <a:solidFill>
                  <a:schemeClr val="tx1"/>
                </a:solidFill>
              </a:rPr>
              <a:t>STA3 figures out the TXOP remaining time   is ½ Slot time. So STA2 is NGV STA. </a:t>
            </a:r>
          </a:p>
        </p:txBody>
      </p:sp>
      <p:cxnSp>
        <p:nvCxnSpPr>
          <p:cNvPr id="52" name="Straight Arrow Connector 51">
            <a:extLst>
              <a:ext uri="{FF2B5EF4-FFF2-40B4-BE49-F238E27FC236}">
                <a16:creationId xmlns:a16="http://schemas.microsoft.com/office/drawing/2014/main" id="{12DB0BF6-FB0C-4B69-9CE7-4CD5AC620FEF}"/>
              </a:ext>
            </a:extLst>
          </p:cNvPr>
          <p:cNvCxnSpPr>
            <a:cxnSpLocks/>
            <a:stCxn id="53" idx="0"/>
          </p:cNvCxnSpPr>
          <p:nvPr/>
        </p:nvCxnSpPr>
        <p:spPr bwMode="auto">
          <a:xfrm flipH="1" flipV="1">
            <a:off x="7282721" y="4840474"/>
            <a:ext cx="469658" cy="413362"/>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53" name="TextBox 52">
            <a:extLst>
              <a:ext uri="{FF2B5EF4-FFF2-40B4-BE49-F238E27FC236}">
                <a16:creationId xmlns:a16="http://schemas.microsoft.com/office/drawing/2014/main" id="{DDD26B1F-D70D-4731-B655-0DCDC0F6A2A0}"/>
              </a:ext>
            </a:extLst>
          </p:cNvPr>
          <p:cNvSpPr txBox="1"/>
          <p:nvPr/>
        </p:nvSpPr>
        <p:spPr>
          <a:xfrm>
            <a:off x="6505030" y="5253836"/>
            <a:ext cx="2494697" cy="646331"/>
          </a:xfrm>
          <a:prstGeom prst="rect">
            <a:avLst/>
          </a:prstGeom>
          <a:noFill/>
        </p:spPr>
        <p:txBody>
          <a:bodyPr wrap="square" rtlCol="0">
            <a:spAutoFit/>
          </a:bodyPr>
          <a:lstStyle/>
          <a:p>
            <a:r>
              <a:rPr lang="en-US" sz="1200" dirty="0">
                <a:solidFill>
                  <a:schemeClr val="tx1"/>
                </a:solidFill>
              </a:rPr>
              <a:t>STA3 figures out the TXOP remaining time is 1 Slot time. So STA2 is NGV STA. </a:t>
            </a:r>
          </a:p>
        </p:txBody>
      </p:sp>
      <p:cxnSp>
        <p:nvCxnSpPr>
          <p:cNvPr id="22" name="Straight Connector 21">
            <a:extLst>
              <a:ext uri="{FF2B5EF4-FFF2-40B4-BE49-F238E27FC236}">
                <a16:creationId xmlns:a16="http://schemas.microsoft.com/office/drawing/2014/main" id="{EC096B17-847E-4F80-B8EA-951098CA6A0D}"/>
              </a:ext>
            </a:extLst>
          </p:cNvPr>
          <p:cNvCxnSpPr>
            <a:cxnSpLocks/>
          </p:cNvCxnSpPr>
          <p:nvPr/>
        </p:nvCxnSpPr>
        <p:spPr bwMode="auto">
          <a:xfrm>
            <a:off x="494192" y="2594062"/>
            <a:ext cx="8268808"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63" name="TextBox 62">
            <a:extLst>
              <a:ext uri="{FF2B5EF4-FFF2-40B4-BE49-F238E27FC236}">
                <a16:creationId xmlns:a16="http://schemas.microsoft.com/office/drawing/2014/main" id="{B6B1B28B-4256-4E1A-BFAF-22EAE6A3641B}"/>
              </a:ext>
            </a:extLst>
          </p:cNvPr>
          <p:cNvSpPr txBox="1"/>
          <p:nvPr/>
        </p:nvSpPr>
        <p:spPr>
          <a:xfrm>
            <a:off x="509509" y="2406041"/>
            <a:ext cx="656821" cy="400110"/>
          </a:xfrm>
          <a:prstGeom prst="rect">
            <a:avLst/>
          </a:prstGeom>
          <a:noFill/>
        </p:spPr>
        <p:txBody>
          <a:bodyPr wrap="square" rtlCol="0">
            <a:spAutoFit/>
          </a:bodyPr>
          <a:lstStyle/>
          <a:p>
            <a:pPr defTabSz="914400">
              <a:buClrTx/>
              <a:buSzTx/>
              <a:buFontTx/>
              <a:buNone/>
            </a:pPr>
            <a:r>
              <a:rPr lang="en-US" sz="1000" dirty="0">
                <a:solidFill>
                  <a:srgbClr val="000000"/>
                </a:solidFill>
                <a:latin typeface="Garamond" pitchFamily="18" charset="0"/>
                <a:ea typeface="+mn-ea"/>
              </a:rPr>
              <a:t>NVG STA4</a:t>
            </a:r>
          </a:p>
        </p:txBody>
      </p:sp>
      <p:cxnSp>
        <p:nvCxnSpPr>
          <p:cNvPr id="29" name="Straight Arrow Connector 28">
            <a:extLst>
              <a:ext uri="{FF2B5EF4-FFF2-40B4-BE49-F238E27FC236}">
                <a16:creationId xmlns:a16="http://schemas.microsoft.com/office/drawing/2014/main" id="{EC0FB3CB-4BC2-4A99-9514-8D5B044ADEA4}"/>
              </a:ext>
            </a:extLst>
          </p:cNvPr>
          <p:cNvCxnSpPr>
            <a:cxnSpLocks/>
          </p:cNvCxnSpPr>
          <p:nvPr/>
        </p:nvCxnSpPr>
        <p:spPr bwMode="auto">
          <a:xfrm flipH="1">
            <a:off x="3050741" y="2403721"/>
            <a:ext cx="188492" cy="190341"/>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65" name="Straight Arrow Connector 64">
            <a:extLst>
              <a:ext uri="{FF2B5EF4-FFF2-40B4-BE49-F238E27FC236}">
                <a16:creationId xmlns:a16="http://schemas.microsoft.com/office/drawing/2014/main" id="{9B290986-A641-4A40-B6ED-DDB7C267B2EC}"/>
              </a:ext>
            </a:extLst>
          </p:cNvPr>
          <p:cNvCxnSpPr>
            <a:cxnSpLocks/>
          </p:cNvCxnSpPr>
          <p:nvPr/>
        </p:nvCxnSpPr>
        <p:spPr bwMode="auto">
          <a:xfrm>
            <a:off x="5406471" y="3338069"/>
            <a:ext cx="460780" cy="162552"/>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78" name="TextBox 77">
            <a:extLst>
              <a:ext uri="{FF2B5EF4-FFF2-40B4-BE49-F238E27FC236}">
                <a16:creationId xmlns:a16="http://schemas.microsoft.com/office/drawing/2014/main" id="{6632AE90-E7CF-467E-95F1-5E8A0A233788}"/>
              </a:ext>
            </a:extLst>
          </p:cNvPr>
          <p:cNvSpPr txBox="1"/>
          <p:nvPr/>
        </p:nvSpPr>
        <p:spPr>
          <a:xfrm>
            <a:off x="3275950" y="1955667"/>
            <a:ext cx="2189222" cy="600164"/>
          </a:xfrm>
          <a:prstGeom prst="rect">
            <a:avLst/>
          </a:prstGeom>
          <a:noFill/>
        </p:spPr>
        <p:txBody>
          <a:bodyPr wrap="square" rtlCol="0">
            <a:spAutoFit/>
          </a:bodyPr>
          <a:lstStyle/>
          <a:p>
            <a:r>
              <a:rPr lang="en-US" sz="1100" dirty="0">
                <a:solidFill>
                  <a:schemeClr val="tx1"/>
                </a:solidFill>
              </a:rPr>
              <a:t>STA4 figures out the TXOP remaining time is ½ Slot time. So STA1 isn’t NGV STA. </a:t>
            </a:r>
          </a:p>
        </p:txBody>
      </p:sp>
      <p:sp>
        <p:nvSpPr>
          <p:cNvPr id="44" name="Oval 43">
            <a:extLst>
              <a:ext uri="{FF2B5EF4-FFF2-40B4-BE49-F238E27FC236}">
                <a16:creationId xmlns:a16="http://schemas.microsoft.com/office/drawing/2014/main" id="{96770E47-2F4B-4A4E-BE0D-AFB0D51AC98C}"/>
              </a:ext>
            </a:extLst>
          </p:cNvPr>
          <p:cNvSpPr/>
          <p:nvPr/>
        </p:nvSpPr>
        <p:spPr bwMode="auto">
          <a:xfrm>
            <a:off x="3555790" y="5943600"/>
            <a:ext cx="178010" cy="183625"/>
          </a:xfrm>
          <a:prstGeom prst="ellipse">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79" name="TextBox 78">
            <a:extLst>
              <a:ext uri="{FF2B5EF4-FFF2-40B4-BE49-F238E27FC236}">
                <a16:creationId xmlns:a16="http://schemas.microsoft.com/office/drawing/2014/main" id="{FBE727C2-7F23-4275-8EA5-0A8F995352B4}"/>
              </a:ext>
            </a:extLst>
          </p:cNvPr>
          <p:cNvSpPr txBox="1"/>
          <p:nvPr/>
        </p:nvSpPr>
        <p:spPr>
          <a:xfrm>
            <a:off x="3457772" y="6127225"/>
            <a:ext cx="656821" cy="400110"/>
          </a:xfrm>
          <a:prstGeom prst="rect">
            <a:avLst/>
          </a:prstGeom>
          <a:noFill/>
        </p:spPr>
        <p:txBody>
          <a:bodyPr wrap="square" rtlCol="0">
            <a:spAutoFit/>
          </a:bodyPr>
          <a:lstStyle/>
          <a:p>
            <a:pPr defTabSz="914400">
              <a:buClrTx/>
              <a:buSzTx/>
              <a:buFontTx/>
              <a:buNone/>
            </a:pPr>
            <a:r>
              <a:rPr lang="en-US" sz="1000" dirty="0">
                <a:solidFill>
                  <a:srgbClr val="000000"/>
                </a:solidFill>
                <a:latin typeface="Garamond" pitchFamily="18" charset="0"/>
                <a:ea typeface="+mn-ea"/>
              </a:rPr>
              <a:t>11p STA1</a:t>
            </a:r>
          </a:p>
        </p:txBody>
      </p:sp>
      <p:sp>
        <p:nvSpPr>
          <p:cNvPr id="81" name="Oval 80">
            <a:extLst>
              <a:ext uri="{FF2B5EF4-FFF2-40B4-BE49-F238E27FC236}">
                <a16:creationId xmlns:a16="http://schemas.microsoft.com/office/drawing/2014/main" id="{6EE502DD-FB77-4861-BF41-0F33FC046842}"/>
              </a:ext>
            </a:extLst>
          </p:cNvPr>
          <p:cNvSpPr/>
          <p:nvPr/>
        </p:nvSpPr>
        <p:spPr bwMode="auto">
          <a:xfrm>
            <a:off x="4394197" y="5943600"/>
            <a:ext cx="178010" cy="183625"/>
          </a:xfrm>
          <a:prstGeom prst="ellipse">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82" name="TextBox 81">
            <a:extLst>
              <a:ext uri="{FF2B5EF4-FFF2-40B4-BE49-F238E27FC236}">
                <a16:creationId xmlns:a16="http://schemas.microsoft.com/office/drawing/2014/main" id="{864AFC1A-E46B-4B47-88A7-24FF4D3CB012}"/>
              </a:ext>
            </a:extLst>
          </p:cNvPr>
          <p:cNvSpPr txBox="1"/>
          <p:nvPr/>
        </p:nvSpPr>
        <p:spPr>
          <a:xfrm>
            <a:off x="4296179" y="6127225"/>
            <a:ext cx="656821" cy="400110"/>
          </a:xfrm>
          <a:prstGeom prst="rect">
            <a:avLst/>
          </a:prstGeom>
          <a:noFill/>
        </p:spPr>
        <p:txBody>
          <a:bodyPr wrap="square" rtlCol="0">
            <a:spAutoFit/>
          </a:bodyPr>
          <a:lstStyle/>
          <a:p>
            <a:pPr defTabSz="914400">
              <a:buClrTx/>
              <a:buSzTx/>
              <a:buFontTx/>
              <a:buNone/>
            </a:pPr>
            <a:r>
              <a:rPr lang="en-US" sz="1000" dirty="0">
                <a:solidFill>
                  <a:srgbClr val="000000"/>
                </a:solidFill>
                <a:latin typeface="Garamond" pitchFamily="18" charset="0"/>
                <a:ea typeface="+mn-ea"/>
              </a:rPr>
              <a:t>NGV STA2</a:t>
            </a:r>
          </a:p>
        </p:txBody>
      </p:sp>
      <p:sp>
        <p:nvSpPr>
          <p:cNvPr id="83" name="Oval 82">
            <a:extLst>
              <a:ext uri="{FF2B5EF4-FFF2-40B4-BE49-F238E27FC236}">
                <a16:creationId xmlns:a16="http://schemas.microsoft.com/office/drawing/2014/main" id="{BF3984EA-2B8D-4080-A414-3FA7B7AA1025}"/>
              </a:ext>
            </a:extLst>
          </p:cNvPr>
          <p:cNvSpPr/>
          <p:nvPr/>
        </p:nvSpPr>
        <p:spPr bwMode="auto">
          <a:xfrm>
            <a:off x="5383004" y="5907469"/>
            <a:ext cx="178010" cy="183625"/>
          </a:xfrm>
          <a:prstGeom prst="ellipse">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84" name="TextBox 83">
            <a:extLst>
              <a:ext uri="{FF2B5EF4-FFF2-40B4-BE49-F238E27FC236}">
                <a16:creationId xmlns:a16="http://schemas.microsoft.com/office/drawing/2014/main" id="{18AE46D6-DAE9-4854-B2DF-21FA7D7945A3}"/>
              </a:ext>
            </a:extLst>
          </p:cNvPr>
          <p:cNvSpPr txBox="1"/>
          <p:nvPr/>
        </p:nvSpPr>
        <p:spPr>
          <a:xfrm>
            <a:off x="5284986" y="6091094"/>
            <a:ext cx="656821" cy="400110"/>
          </a:xfrm>
          <a:prstGeom prst="rect">
            <a:avLst/>
          </a:prstGeom>
          <a:noFill/>
        </p:spPr>
        <p:txBody>
          <a:bodyPr wrap="square" rtlCol="0">
            <a:spAutoFit/>
          </a:bodyPr>
          <a:lstStyle/>
          <a:p>
            <a:pPr defTabSz="914400">
              <a:buClrTx/>
              <a:buSzTx/>
              <a:buFontTx/>
              <a:buNone/>
            </a:pPr>
            <a:r>
              <a:rPr lang="en-US" sz="1000" dirty="0">
                <a:solidFill>
                  <a:srgbClr val="000000"/>
                </a:solidFill>
                <a:latin typeface="Garamond" pitchFamily="18" charset="0"/>
                <a:ea typeface="+mn-ea"/>
              </a:rPr>
              <a:t>NGV STA3</a:t>
            </a:r>
          </a:p>
        </p:txBody>
      </p:sp>
      <p:sp>
        <p:nvSpPr>
          <p:cNvPr id="85" name="Oval 84">
            <a:extLst>
              <a:ext uri="{FF2B5EF4-FFF2-40B4-BE49-F238E27FC236}">
                <a16:creationId xmlns:a16="http://schemas.microsoft.com/office/drawing/2014/main" id="{EADC03AB-C516-42C1-94E0-F1544B30CD87}"/>
              </a:ext>
            </a:extLst>
          </p:cNvPr>
          <p:cNvSpPr/>
          <p:nvPr/>
        </p:nvSpPr>
        <p:spPr bwMode="auto">
          <a:xfrm>
            <a:off x="2763018" y="5907469"/>
            <a:ext cx="178010" cy="183625"/>
          </a:xfrm>
          <a:prstGeom prst="ellipse">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86" name="TextBox 85">
            <a:extLst>
              <a:ext uri="{FF2B5EF4-FFF2-40B4-BE49-F238E27FC236}">
                <a16:creationId xmlns:a16="http://schemas.microsoft.com/office/drawing/2014/main" id="{D91FCDC4-8551-49F1-B4E3-6D1CB1ED191E}"/>
              </a:ext>
            </a:extLst>
          </p:cNvPr>
          <p:cNvSpPr txBox="1"/>
          <p:nvPr/>
        </p:nvSpPr>
        <p:spPr>
          <a:xfrm>
            <a:off x="2665000" y="6091094"/>
            <a:ext cx="656821" cy="400110"/>
          </a:xfrm>
          <a:prstGeom prst="rect">
            <a:avLst/>
          </a:prstGeom>
          <a:noFill/>
        </p:spPr>
        <p:txBody>
          <a:bodyPr wrap="square" rtlCol="0">
            <a:spAutoFit/>
          </a:bodyPr>
          <a:lstStyle/>
          <a:p>
            <a:pPr defTabSz="914400">
              <a:buClrTx/>
              <a:buSzTx/>
              <a:buFontTx/>
              <a:buNone/>
            </a:pPr>
            <a:r>
              <a:rPr lang="en-US" sz="1000" dirty="0">
                <a:solidFill>
                  <a:srgbClr val="000000"/>
                </a:solidFill>
                <a:latin typeface="Garamond" pitchFamily="18" charset="0"/>
                <a:ea typeface="+mn-ea"/>
              </a:rPr>
              <a:t>NGV STA4</a:t>
            </a:r>
          </a:p>
        </p:txBody>
      </p:sp>
      <p:cxnSp>
        <p:nvCxnSpPr>
          <p:cNvPr id="87" name="Straight Arrow Connector 86">
            <a:extLst>
              <a:ext uri="{FF2B5EF4-FFF2-40B4-BE49-F238E27FC236}">
                <a16:creationId xmlns:a16="http://schemas.microsoft.com/office/drawing/2014/main" id="{136F2402-165E-491D-9DD0-215ADF387104}"/>
              </a:ext>
            </a:extLst>
          </p:cNvPr>
          <p:cNvCxnSpPr>
            <a:cxnSpLocks/>
          </p:cNvCxnSpPr>
          <p:nvPr/>
        </p:nvCxnSpPr>
        <p:spPr bwMode="auto">
          <a:xfrm flipH="1">
            <a:off x="6729569" y="2277942"/>
            <a:ext cx="188492" cy="190341"/>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88" name="TextBox 87">
            <a:extLst>
              <a:ext uri="{FF2B5EF4-FFF2-40B4-BE49-F238E27FC236}">
                <a16:creationId xmlns:a16="http://schemas.microsoft.com/office/drawing/2014/main" id="{F60B0557-F159-40E3-8DBE-1239CBC13445}"/>
              </a:ext>
            </a:extLst>
          </p:cNvPr>
          <p:cNvSpPr txBox="1"/>
          <p:nvPr/>
        </p:nvSpPr>
        <p:spPr>
          <a:xfrm>
            <a:off x="6954779" y="2006562"/>
            <a:ext cx="2189222" cy="577081"/>
          </a:xfrm>
          <a:prstGeom prst="rect">
            <a:avLst/>
          </a:prstGeom>
          <a:noFill/>
        </p:spPr>
        <p:txBody>
          <a:bodyPr wrap="square" rtlCol="0">
            <a:spAutoFit/>
          </a:bodyPr>
          <a:lstStyle/>
          <a:p>
            <a:r>
              <a:rPr lang="en-US" sz="1050" dirty="0">
                <a:solidFill>
                  <a:schemeClr val="tx1"/>
                </a:solidFill>
              </a:rPr>
              <a:t>STA4 figures out the TXOP remaining time is 0. So STA1 isn’t NGV STA. </a:t>
            </a:r>
          </a:p>
        </p:txBody>
      </p:sp>
    </p:spTree>
    <p:extLst>
      <p:ext uri="{BB962C8B-B14F-4D97-AF65-F5344CB8AC3E}">
        <p14:creationId xmlns:p14="http://schemas.microsoft.com/office/powerpoint/2010/main" val="35547347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596" y="382047"/>
            <a:ext cx="9120809" cy="846814"/>
          </a:xfrm>
        </p:spPr>
        <p:txBody>
          <a:bodyPr/>
          <a:lstStyle/>
          <a:p>
            <a:r>
              <a:rPr lang="en-US" sz="2800" dirty="0"/>
              <a:t>Remaining Duration for NGV Indication (Cont’d)</a:t>
            </a:r>
            <a:endParaRPr lang="en-US" sz="2800" baseline="30000" dirty="0"/>
          </a:p>
        </p:txBody>
      </p:sp>
      <p:sp>
        <p:nvSpPr>
          <p:cNvPr id="3" name="Content Placeholder 2"/>
          <p:cNvSpPr>
            <a:spLocks noGrp="1"/>
          </p:cNvSpPr>
          <p:nvPr>
            <p:ph idx="1"/>
          </p:nvPr>
        </p:nvSpPr>
        <p:spPr>
          <a:xfrm>
            <a:off x="23191" y="1002167"/>
            <a:ext cx="9144000" cy="979033"/>
          </a:xfrm>
        </p:spPr>
        <p:txBody>
          <a:bodyPr/>
          <a:lstStyle/>
          <a:p>
            <a:pPr>
              <a:buClr>
                <a:srgbClr val="FF0000"/>
              </a:buClr>
              <a:buFont typeface="Arial" panose="020B0604020202020204" pitchFamily="34" charset="0"/>
              <a:buChar char="•"/>
            </a:pPr>
            <a:r>
              <a:rPr lang="en-US" sz="1800" b="0" dirty="0"/>
              <a:t>When unicast 11p PPDU is allowed between two NGV STAs, a remaining duration value at the end of the Ack that is different from the remaining duration value between NGV STA and 11p STA is used to identify the NGV device</a:t>
            </a:r>
            <a:r>
              <a:rPr lang="en-US" sz="1600" b="0" dirty="0"/>
              <a:t>.</a:t>
            </a:r>
          </a:p>
        </p:txBody>
      </p:sp>
      <p:cxnSp>
        <p:nvCxnSpPr>
          <p:cNvPr id="8" name="Straight Connector 7"/>
          <p:cNvCxnSpPr/>
          <p:nvPr/>
        </p:nvCxnSpPr>
        <p:spPr bwMode="auto">
          <a:xfrm>
            <a:off x="389013" y="3691952"/>
            <a:ext cx="6096000"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12" name="TextBox 11"/>
          <p:cNvSpPr txBox="1"/>
          <p:nvPr/>
        </p:nvSpPr>
        <p:spPr>
          <a:xfrm>
            <a:off x="341792" y="3339497"/>
            <a:ext cx="656821" cy="400110"/>
          </a:xfrm>
          <a:prstGeom prst="rect">
            <a:avLst/>
          </a:prstGeom>
          <a:noFill/>
        </p:spPr>
        <p:txBody>
          <a:bodyPr wrap="square" rtlCol="0">
            <a:spAutoFit/>
          </a:bodyPr>
          <a:lstStyle/>
          <a:p>
            <a:r>
              <a:rPr lang="en-US" sz="1000" dirty="0"/>
              <a:t>11p STA1</a:t>
            </a:r>
          </a:p>
        </p:txBody>
      </p:sp>
      <p:cxnSp>
        <p:nvCxnSpPr>
          <p:cNvPr id="15" name="Straight Connector 14"/>
          <p:cNvCxnSpPr/>
          <p:nvPr/>
        </p:nvCxnSpPr>
        <p:spPr bwMode="auto">
          <a:xfrm>
            <a:off x="2827413" y="3691952"/>
            <a:ext cx="6096000"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3" name="Straight Connector 22"/>
          <p:cNvCxnSpPr/>
          <p:nvPr/>
        </p:nvCxnSpPr>
        <p:spPr bwMode="auto">
          <a:xfrm>
            <a:off x="389013" y="4269660"/>
            <a:ext cx="6096000"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26" name="TextBox 25"/>
          <p:cNvSpPr txBox="1"/>
          <p:nvPr/>
        </p:nvSpPr>
        <p:spPr>
          <a:xfrm>
            <a:off x="341792" y="3917205"/>
            <a:ext cx="656821" cy="400110"/>
          </a:xfrm>
          <a:prstGeom prst="rect">
            <a:avLst/>
          </a:prstGeom>
          <a:noFill/>
        </p:spPr>
        <p:txBody>
          <a:bodyPr wrap="square" rtlCol="0">
            <a:spAutoFit/>
          </a:bodyPr>
          <a:lstStyle/>
          <a:p>
            <a:r>
              <a:rPr lang="en-US" sz="1000" dirty="0"/>
              <a:t>NVG STA2</a:t>
            </a:r>
          </a:p>
        </p:txBody>
      </p:sp>
      <p:cxnSp>
        <p:nvCxnSpPr>
          <p:cNvPr id="27" name="Straight Connector 26"/>
          <p:cNvCxnSpPr/>
          <p:nvPr/>
        </p:nvCxnSpPr>
        <p:spPr bwMode="auto">
          <a:xfrm>
            <a:off x="2827413" y="4269660"/>
            <a:ext cx="6096000"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39" name="Slide Number Placeholder 5">
            <a:extLst>
              <a:ext uri="{FF2B5EF4-FFF2-40B4-BE49-F238E27FC236}">
                <a16:creationId xmlns:a16="http://schemas.microsoft.com/office/drawing/2014/main" id="{EC42C0FA-6A04-4F0F-83E1-A89088CE2EED}"/>
              </a:ext>
            </a:extLst>
          </p:cNvPr>
          <p:cNvSpPr>
            <a:spLocks noGrp="1"/>
          </p:cNvSpPr>
          <p:nvPr>
            <p:ph type="sldNum" idx="12"/>
          </p:nvPr>
        </p:nvSpPr>
        <p:spPr>
          <a:xfrm>
            <a:off x="4344988" y="6475413"/>
            <a:ext cx="528637" cy="363537"/>
          </a:xfrm>
        </p:spPr>
        <p:txBody>
          <a:bodyPr/>
          <a:lstStyle/>
          <a:p>
            <a:r>
              <a:rPr lang="en-GB" dirty="0"/>
              <a:t>Slide </a:t>
            </a:r>
            <a:fld id="{93823DB3-BAA4-4F4A-B4B3-ED9ABE70E976}" type="slidenum">
              <a:rPr lang="en-GB"/>
              <a:pPr/>
              <a:t>6</a:t>
            </a:fld>
            <a:endParaRPr lang="en-GB" dirty="0"/>
          </a:p>
        </p:txBody>
      </p:sp>
      <p:sp>
        <p:nvSpPr>
          <p:cNvPr id="50" name="Rectangle 4">
            <a:extLst>
              <a:ext uri="{FF2B5EF4-FFF2-40B4-BE49-F238E27FC236}">
                <a16:creationId xmlns:a16="http://schemas.microsoft.com/office/drawing/2014/main" id="{F9C4F401-7C5B-499C-A2ED-E2C68B7FA8A6}"/>
              </a:ext>
            </a:extLst>
          </p:cNvPr>
          <p:cNvSpPr>
            <a:spLocks noGrp="1" noChangeArrowheads="1"/>
          </p:cNvSpPr>
          <p:nvPr>
            <p:ph type="ftr" idx="13"/>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Liwen Chu, Marvell</a:t>
            </a:r>
          </a:p>
        </p:txBody>
      </p:sp>
      <p:sp>
        <p:nvSpPr>
          <p:cNvPr id="61" name="TextBox 60">
            <a:extLst>
              <a:ext uri="{FF2B5EF4-FFF2-40B4-BE49-F238E27FC236}">
                <a16:creationId xmlns:a16="http://schemas.microsoft.com/office/drawing/2014/main" id="{5EF646D1-715A-4CA0-961E-72457B911E4A}"/>
              </a:ext>
            </a:extLst>
          </p:cNvPr>
          <p:cNvSpPr txBox="1"/>
          <p:nvPr/>
        </p:nvSpPr>
        <p:spPr>
          <a:xfrm>
            <a:off x="494192" y="3491897"/>
            <a:ext cx="656821" cy="400110"/>
          </a:xfrm>
          <a:prstGeom prst="rect">
            <a:avLst/>
          </a:prstGeom>
          <a:noFill/>
        </p:spPr>
        <p:txBody>
          <a:bodyPr wrap="square" rtlCol="0">
            <a:spAutoFit/>
          </a:bodyPr>
          <a:lstStyle/>
          <a:p>
            <a:pPr defTabSz="914400">
              <a:buClrTx/>
              <a:buSzTx/>
              <a:buFontTx/>
              <a:buNone/>
            </a:pPr>
            <a:r>
              <a:rPr lang="en-US" sz="1000" dirty="0">
                <a:solidFill>
                  <a:srgbClr val="000000"/>
                </a:solidFill>
                <a:latin typeface="Garamond" pitchFamily="18" charset="0"/>
                <a:ea typeface="+mn-ea"/>
              </a:rPr>
              <a:t>NGV STA1</a:t>
            </a:r>
          </a:p>
        </p:txBody>
      </p:sp>
      <p:sp>
        <p:nvSpPr>
          <p:cNvPr id="62" name="TextBox 61">
            <a:extLst>
              <a:ext uri="{FF2B5EF4-FFF2-40B4-BE49-F238E27FC236}">
                <a16:creationId xmlns:a16="http://schemas.microsoft.com/office/drawing/2014/main" id="{FE8D6CA9-47D7-408E-A509-2E86F6B06E16}"/>
              </a:ext>
            </a:extLst>
          </p:cNvPr>
          <p:cNvSpPr txBox="1"/>
          <p:nvPr/>
        </p:nvSpPr>
        <p:spPr>
          <a:xfrm>
            <a:off x="494192" y="4069605"/>
            <a:ext cx="656821" cy="400110"/>
          </a:xfrm>
          <a:prstGeom prst="rect">
            <a:avLst/>
          </a:prstGeom>
          <a:noFill/>
        </p:spPr>
        <p:txBody>
          <a:bodyPr wrap="square" rtlCol="0">
            <a:spAutoFit/>
          </a:bodyPr>
          <a:lstStyle/>
          <a:p>
            <a:pPr defTabSz="914400">
              <a:buClrTx/>
              <a:buSzTx/>
              <a:buFontTx/>
              <a:buNone/>
            </a:pPr>
            <a:r>
              <a:rPr lang="en-US" sz="1000" dirty="0">
                <a:solidFill>
                  <a:srgbClr val="000000"/>
                </a:solidFill>
                <a:latin typeface="Garamond" pitchFamily="18" charset="0"/>
                <a:ea typeface="+mn-ea"/>
              </a:rPr>
              <a:t>NVG STA2</a:t>
            </a:r>
          </a:p>
        </p:txBody>
      </p:sp>
      <p:sp>
        <p:nvSpPr>
          <p:cNvPr id="56" name="Rectangle 3">
            <a:extLst>
              <a:ext uri="{FF2B5EF4-FFF2-40B4-BE49-F238E27FC236}">
                <a16:creationId xmlns:a16="http://schemas.microsoft.com/office/drawing/2014/main" id="{9928C9FC-F972-4D00-84CF-485CA1C88A81}"/>
              </a:ext>
            </a:extLst>
          </p:cNvPr>
          <p:cNvSpPr>
            <a:spLocks noGrp="1" noChangeArrowheads="1"/>
          </p:cNvSpPr>
          <p:nvPr>
            <p:ph type="dt" idx="2"/>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May 2019</a:t>
            </a:r>
            <a:endParaRPr lang="en-GB" dirty="0"/>
          </a:p>
        </p:txBody>
      </p:sp>
      <p:sp>
        <p:nvSpPr>
          <p:cNvPr id="59" name="Rectangle 58">
            <a:extLst>
              <a:ext uri="{FF2B5EF4-FFF2-40B4-BE49-F238E27FC236}">
                <a16:creationId xmlns:a16="http://schemas.microsoft.com/office/drawing/2014/main" id="{8CA62EB8-8D6A-4BCE-9DB1-3A94097BF16D}"/>
              </a:ext>
            </a:extLst>
          </p:cNvPr>
          <p:cNvSpPr/>
          <p:nvPr/>
        </p:nvSpPr>
        <p:spPr bwMode="auto">
          <a:xfrm>
            <a:off x="1532013" y="3977561"/>
            <a:ext cx="1066800" cy="30480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Garamond" pitchFamily="18" charset="0"/>
            </a:endParaRPr>
          </a:p>
        </p:txBody>
      </p:sp>
      <p:sp>
        <p:nvSpPr>
          <p:cNvPr id="60" name="TextBox 59">
            <a:extLst>
              <a:ext uri="{FF2B5EF4-FFF2-40B4-BE49-F238E27FC236}">
                <a16:creationId xmlns:a16="http://schemas.microsoft.com/office/drawing/2014/main" id="{8DABA6CD-29F5-44A0-8979-FCF837A5CFD1}"/>
              </a:ext>
            </a:extLst>
          </p:cNvPr>
          <p:cNvSpPr txBox="1"/>
          <p:nvPr/>
        </p:nvSpPr>
        <p:spPr>
          <a:xfrm>
            <a:off x="1532014" y="4008491"/>
            <a:ext cx="1066799" cy="246221"/>
          </a:xfrm>
          <a:prstGeom prst="rect">
            <a:avLst/>
          </a:prstGeom>
          <a:noFill/>
        </p:spPr>
        <p:txBody>
          <a:bodyPr wrap="square" rtlCol="0">
            <a:spAutoFit/>
          </a:bodyPr>
          <a:lstStyle/>
          <a:p>
            <a:r>
              <a:rPr lang="en-US" sz="1000" dirty="0">
                <a:solidFill>
                  <a:schemeClr val="tx1"/>
                </a:solidFill>
              </a:rPr>
              <a:t>QoS Data frame</a:t>
            </a:r>
          </a:p>
        </p:txBody>
      </p:sp>
      <p:cxnSp>
        <p:nvCxnSpPr>
          <p:cNvPr id="69" name="Straight Arrow Connector 68">
            <a:extLst>
              <a:ext uri="{FF2B5EF4-FFF2-40B4-BE49-F238E27FC236}">
                <a16:creationId xmlns:a16="http://schemas.microsoft.com/office/drawing/2014/main" id="{BAE378D2-6CFE-460E-AF54-8D771EDD0DE3}"/>
              </a:ext>
            </a:extLst>
          </p:cNvPr>
          <p:cNvCxnSpPr>
            <a:cxnSpLocks/>
          </p:cNvCxnSpPr>
          <p:nvPr/>
        </p:nvCxnSpPr>
        <p:spPr bwMode="auto">
          <a:xfrm flipV="1">
            <a:off x="1977827" y="3590663"/>
            <a:ext cx="0" cy="352276"/>
          </a:xfrm>
          <a:prstGeom prst="straightConnector1">
            <a:avLst/>
          </a:prstGeom>
          <a:solidFill>
            <a:schemeClr val="accent1"/>
          </a:solidFill>
          <a:ln w="9525" cap="flat" cmpd="sng" algn="ctr">
            <a:solidFill>
              <a:schemeClr val="tx1"/>
            </a:solidFill>
            <a:prstDash val="solid"/>
            <a:round/>
            <a:headEnd type="none" w="med" len="med"/>
            <a:tailEnd type="triangle"/>
          </a:ln>
          <a:effectLst/>
        </p:spPr>
      </p:cxnSp>
      <p:sp>
        <p:nvSpPr>
          <p:cNvPr id="70" name="Rectangle 69">
            <a:extLst>
              <a:ext uri="{FF2B5EF4-FFF2-40B4-BE49-F238E27FC236}">
                <a16:creationId xmlns:a16="http://schemas.microsoft.com/office/drawing/2014/main" id="{E0CB785C-AAEC-46B0-8265-C366CBB30B55}"/>
              </a:ext>
            </a:extLst>
          </p:cNvPr>
          <p:cNvSpPr/>
          <p:nvPr/>
        </p:nvSpPr>
        <p:spPr bwMode="auto">
          <a:xfrm>
            <a:off x="2745941" y="3380689"/>
            <a:ext cx="304799" cy="309383"/>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Garamond" pitchFamily="18" charset="0"/>
            </a:endParaRPr>
          </a:p>
        </p:txBody>
      </p:sp>
      <p:sp>
        <p:nvSpPr>
          <p:cNvPr id="71" name="TextBox 70">
            <a:extLst>
              <a:ext uri="{FF2B5EF4-FFF2-40B4-BE49-F238E27FC236}">
                <a16:creationId xmlns:a16="http://schemas.microsoft.com/office/drawing/2014/main" id="{90C0F7E3-1906-49B4-A2D9-B1443E301C53}"/>
              </a:ext>
            </a:extLst>
          </p:cNvPr>
          <p:cNvSpPr txBox="1"/>
          <p:nvPr/>
        </p:nvSpPr>
        <p:spPr>
          <a:xfrm>
            <a:off x="2716521" y="3385672"/>
            <a:ext cx="522712" cy="254846"/>
          </a:xfrm>
          <a:prstGeom prst="rect">
            <a:avLst/>
          </a:prstGeom>
          <a:noFill/>
        </p:spPr>
        <p:txBody>
          <a:bodyPr wrap="square" rtlCol="0">
            <a:spAutoFit/>
          </a:bodyPr>
          <a:lstStyle/>
          <a:p>
            <a:pPr defTabSz="914400">
              <a:buClrTx/>
              <a:buSzTx/>
              <a:buFontTx/>
              <a:buNone/>
            </a:pPr>
            <a:r>
              <a:rPr lang="en-US" sz="1000" dirty="0">
                <a:solidFill>
                  <a:srgbClr val="000000"/>
                </a:solidFill>
                <a:latin typeface="Garamond" pitchFamily="18" charset="0"/>
                <a:ea typeface="+mn-ea"/>
              </a:rPr>
              <a:t>Ack</a:t>
            </a:r>
          </a:p>
        </p:txBody>
      </p:sp>
      <p:cxnSp>
        <p:nvCxnSpPr>
          <p:cNvPr id="72" name="Straight Arrow Connector 71">
            <a:extLst>
              <a:ext uri="{FF2B5EF4-FFF2-40B4-BE49-F238E27FC236}">
                <a16:creationId xmlns:a16="http://schemas.microsoft.com/office/drawing/2014/main" id="{70FA4371-18E4-457D-A5A1-6BDECD8472BD}"/>
              </a:ext>
            </a:extLst>
          </p:cNvPr>
          <p:cNvCxnSpPr/>
          <p:nvPr/>
        </p:nvCxnSpPr>
        <p:spPr bwMode="auto">
          <a:xfrm>
            <a:off x="2892227" y="3718303"/>
            <a:ext cx="0" cy="448101"/>
          </a:xfrm>
          <a:prstGeom prst="straightConnector1">
            <a:avLst/>
          </a:prstGeom>
          <a:solidFill>
            <a:schemeClr val="accent1"/>
          </a:solidFill>
          <a:ln w="9525" cap="flat" cmpd="sng" algn="ctr">
            <a:solidFill>
              <a:schemeClr val="tx1"/>
            </a:solidFill>
            <a:prstDash val="solid"/>
            <a:round/>
            <a:headEnd type="none" w="med" len="med"/>
            <a:tailEnd type="triangle"/>
          </a:ln>
          <a:effectLst/>
        </p:spPr>
      </p:cxnSp>
      <p:sp>
        <p:nvSpPr>
          <p:cNvPr id="73" name="TextBox 72">
            <a:extLst>
              <a:ext uri="{FF2B5EF4-FFF2-40B4-BE49-F238E27FC236}">
                <a16:creationId xmlns:a16="http://schemas.microsoft.com/office/drawing/2014/main" id="{0F159B51-DD63-49E3-BFDC-6562E9FE3313}"/>
              </a:ext>
            </a:extLst>
          </p:cNvPr>
          <p:cNvSpPr txBox="1"/>
          <p:nvPr/>
        </p:nvSpPr>
        <p:spPr>
          <a:xfrm>
            <a:off x="1589314" y="4286019"/>
            <a:ext cx="1066799" cy="246221"/>
          </a:xfrm>
          <a:prstGeom prst="rect">
            <a:avLst/>
          </a:prstGeom>
          <a:noFill/>
        </p:spPr>
        <p:txBody>
          <a:bodyPr wrap="square" rtlCol="0">
            <a:spAutoFit/>
          </a:bodyPr>
          <a:lstStyle/>
          <a:p>
            <a:r>
              <a:rPr lang="en-US" sz="1000" dirty="0">
                <a:solidFill>
                  <a:schemeClr val="tx1"/>
                </a:solidFill>
              </a:rPr>
              <a:t>11p PPDU</a:t>
            </a:r>
          </a:p>
        </p:txBody>
      </p:sp>
      <p:sp>
        <p:nvSpPr>
          <p:cNvPr id="74" name="TextBox 73">
            <a:extLst>
              <a:ext uri="{FF2B5EF4-FFF2-40B4-BE49-F238E27FC236}">
                <a16:creationId xmlns:a16="http://schemas.microsoft.com/office/drawing/2014/main" id="{158AF6F6-8AD2-4838-B5B2-17F7C8884F23}"/>
              </a:ext>
            </a:extLst>
          </p:cNvPr>
          <p:cNvSpPr txBox="1"/>
          <p:nvPr/>
        </p:nvSpPr>
        <p:spPr>
          <a:xfrm>
            <a:off x="2566861" y="3134169"/>
            <a:ext cx="1066799" cy="246221"/>
          </a:xfrm>
          <a:prstGeom prst="rect">
            <a:avLst/>
          </a:prstGeom>
          <a:noFill/>
        </p:spPr>
        <p:txBody>
          <a:bodyPr wrap="square" rtlCol="0">
            <a:spAutoFit/>
          </a:bodyPr>
          <a:lstStyle/>
          <a:p>
            <a:r>
              <a:rPr lang="en-US" sz="1000" dirty="0">
                <a:solidFill>
                  <a:schemeClr val="tx1"/>
                </a:solidFill>
              </a:rPr>
              <a:t>11p PPDU</a:t>
            </a:r>
          </a:p>
        </p:txBody>
      </p:sp>
      <p:cxnSp>
        <p:nvCxnSpPr>
          <p:cNvPr id="10" name="Straight Arrow Connector 9">
            <a:extLst>
              <a:ext uri="{FF2B5EF4-FFF2-40B4-BE49-F238E27FC236}">
                <a16:creationId xmlns:a16="http://schemas.microsoft.com/office/drawing/2014/main" id="{C0347A2F-4C0B-4A89-8C8D-7662F502444C}"/>
              </a:ext>
            </a:extLst>
          </p:cNvPr>
          <p:cNvCxnSpPr>
            <a:cxnSpLocks/>
          </p:cNvCxnSpPr>
          <p:nvPr/>
        </p:nvCxnSpPr>
        <p:spPr bwMode="auto">
          <a:xfrm>
            <a:off x="1014051" y="3254119"/>
            <a:ext cx="651702" cy="706718"/>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76" name="TextBox 75">
            <a:extLst>
              <a:ext uri="{FF2B5EF4-FFF2-40B4-BE49-F238E27FC236}">
                <a16:creationId xmlns:a16="http://schemas.microsoft.com/office/drawing/2014/main" id="{6B7AB60C-7C2B-4034-98E6-1DED758C3FDD}"/>
              </a:ext>
            </a:extLst>
          </p:cNvPr>
          <p:cNvSpPr txBox="1"/>
          <p:nvPr/>
        </p:nvSpPr>
        <p:spPr>
          <a:xfrm>
            <a:off x="33612" y="2742270"/>
            <a:ext cx="2612580" cy="600164"/>
          </a:xfrm>
          <a:prstGeom prst="rect">
            <a:avLst/>
          </a:prstGeom>
          <a:noFill/>
        </p:spPr>
        <p:txBody>
          <a:bodyPr wrap="square" rtlCol="0">
            <a:spAutoFit/>
          </a:bodyPr>
          <a:lstStyle/>
          <a:p>
            <a:r>
              <a:rPr lang="en-US" sz="1100" dirty="0">
                <a:solidFill>
                  <a:schemeClr val="tx1"/>
                </a:solidFill>
              </a:rPr>
              <a:t>The value in the Duration field transmitted by initiator  is SIFS + Ack’s TX time + 1.5 Slot time. </a:t>
            </a:r>
          </a:p>
        </p:txBody>
      </p:sp>
      <p:cxnSp>
        <p:nvCxnSpPr>
          <p:cNvPr id="38" name="Straight Connector 37">
            <a:extLst>
              <a:ext uri="{FF2B5EF4-FFF2-40B4-BE49-F238E27FC236}">
                <a16:creationId xmlns:a16="http://schemas.microsoft.com/office/drawing/2014/main" id="{7146C256-BD66-4C3D-A88E-5DD15CF2EE1E}"/>
              </a:ext>
            </a:extLst>
          </p:cNvPr>
          <p:cNvCxnSpPr/>
          <p:nvPr/>
        </p:nvCxnSpPr>
        <p:spPr bwMode="auto">
          <a:xfrm>
            <a:off x="404330" y="4939751"/>
            <a:ext cx="6096000"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1" name="Straight Connector 40">
            <a:extLst>
              <a:ext uri="{FF2B5EF4-FFF2-40B4-BE49-F238E27FC236}">
                <a16:creationId xmlns:a16="http://schemas.microsoft.com/office/drawing/2014/main" id="{F10F5D89-B270-4907-AF19-517ED98EFD71}"/>
              </a:ext>
            </a:extLst>
          </p:cNvPr>
          <p:cNvCxnSpPr/>
          <p:nvPr/>
        </p:nvCxnSpPr>
        <p:spPr bwMode="auto">
          <a:xfrm>
            <a:off x="2842730" y="4939751"/>
            <a:ext cx="6096000"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42" name="TextBox 41">
            <a:extLst>
              <a:ext uri="{FF2B5EF4-FFF2-40B4-BE49-F238E27FC236}">
                <a16:creationId xmlns:a16="http://schemas.microsoft.com/office/drawing/2014/main" id="{E1A012BB-8A21-4A13-B379-915F5493DA8F}"/>
              </a:ext>
            </a:extLst>
          </p:cNvPr>
          <p:cNvSpPr txBox="1"/>
          <p:nvPr/>
        </p:nvSpPr>
        <p:spPr>
          <a:xfrm>
            <a:off x="509509" y="4739696"/>
            <a:ext cx="656821" cy="400110"/>
          </a:xfrm>
          <a:prstGeom prst="rect">
            <a:avLst/>
          </a:prstGeom>
          <a:noFill/>
        </p:spPr>
        <p:txBody>
          <a:bodyPr wrap="square" rtlCol="0">
            <a:spAutoFit/>
          </a:bodyPr>
          <a:lstStyle/>
          <a:p>
            <a:pPr defTabSz="914400">
              <a:buClrTx/>
              <a:buSzTx/>
              <a:buFontTx/>
              <a:buNone/>
            </a:pPr>
            <a:r>
              <a:rPr lang="en-US" sz="1000" dirty="0">
                <a:solidFill>
                  <a:srgbClr val="000000"/>
                </a:solidFill>
                <a:latin typeface="Garamond" pitchFamily="18" charset="0"/>
                <a:ea typeface="+mn-ea"/>
              </a:rPr>
              <a:t>NVG STA3</a:t>
            </a:r>
          </a:p>
        </p:txBody>
      </p:sp>
      <p:cxnSp>
        <p:nvCxnSpPr>
          <p:cNvPr id="43" name="Straight Arrow Connector 42">
            <a:extLst>
              <a:ext uri="{FF2B5EF4-FFF2-40B4-BE49-F238E27FC236}">
                <a16:creationId xmlns:a16="http://schemas.microsoft.com/office/drawing/2014/main" id="{BF8E5E06-BBDE-4EB4-8D0D-2BC4140B6A5F}"/>
              </a:ext>
            </a:extLst>
          </p:cNvPr>
          <p:cNvCxnSpPr>
            <a:cxnSpLocks/>
          </p:cNvCxnSpPr>
          <p:nvPr/>
        </p:nvCxnSpPr>
        <p:spPr bwMode="auto">
          <a:xfrm flipH="1">
            <a:off x="3143470" y="3137107"/>
            <a:ext cx="409756" cy="394153"/>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45" name="TextBox 44">
            <a:extLst>
              <a:ext uri="{FF2B5EF4-FFF2-40B4-BE49-F238E27FC236}">
                <a16:creationId xmlns:a16="http://schemas.microsoft.com/office/drawing/2014/main" id="{74B0D35D-1FBC-46BB-B6BA-6D21FFE069BE}"/>
              </a:ext>
            </a:extLst>
          </p:cNvPr>
          <p:cNvSpPr txBox="1"/>
          <p:nvPr/>
        </p:nvSpPr>
        <p:spPr>
          <a:xfrm>
            <a:off x="3057966" y="2723177"/>
            <a:ext cx="1666434" cy="430887"/>
          </a:xfrm>
          <a:prstGeom prst="rect">
            <a:avLst/>
          </a:prstGeom>
          <a:noFill/>
        </p:spPr>
        <p:txBody>
          <a:bodyPr wrap="square" rtlCol="0">
            <a:spAutoFit/>
          </a:bodyPr>
          <a:lstStyle/>
          <a:p>
            <a:r>
              <a:rPr lang="en-US" sz="1100" dirty="0">
                <a:solidFill>
                  <a:schemeClr val="tx1"/>
                </a:solidFill>
              </a:rPr>
              <a:t>The value in the Duration field is 1.5 Slot time. </a:t>
            </a:r>
          </a:p>
        </p:txBody>
      </p:sp>
      <p:cxnSp>
        <p:nvCxnSpPr>
          <p:cNvPr id="16" name="Straight Arrow Connector 15">
            <a:extLst>
              <a:ext uri="{FF2B5EF4-FFF2-40B4-BE49-F238E27FC236}">
                <a16:creationId xmlns:a16="http://schemas.microsoft.com/office/drawing/2014/main" id="{B8F219F8-94C8-419D-9756-B86CAA5486C7}"/>
              </a:ext>
            </a:extLst>
          </p:cNvPr>
          <p:cNvCxnSpPr>
            <a:cxnSpLocks/>
          </p:cNvCxnSpPr>
          <p:nvPr/>
        </p:nvCxnSpPr>
        <p:spPr bwMode="auto">
          <a:xfrm flipH="1" flipV="1">
            <a:off x="2566861" y="4780234"/>
            <a:ext cx="310853" cy="388504"/>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51" name="TextBox 50">
            <a:extLst>
              <a:ext uri="{FF2B5EF4-FFF2-40B4-BE49-F238E27FC236}">
                <a16:creationId xmlns:a16="http://schemas.microsoft.com/office/drawing/2014/main" id="{9E002E00-9731-4FEF-8419-472E20BBDC8D}"/>
              </a:ext>
            </a:extLst>
          </p:cNvPr>
          <p:cNvSpPr txBox="1"/>
          <p:nvPr/>
        </p:nvSpPr>
        <p:spPr>
          <a:xfrm>
            <a:off x="2015880" y="5161002"/>
            <a:ext cx="2494697" cy="600164"/>
          </a:xfrm>
          <a:prstGeom prst="rect">
            <a:avLst/>
          </a:prstGeom>
          <a:noFill/>
        </p:spPr>
        <p:txBody>
          <a:bodyPr wrap="square" rtlCol="0">
            <a:spAutoFit/>
          </a:bodyPr>
          <a:lstStyle/>
          <a:p>
            <a:r>
              <a:rPr lang="en-US" sz="1100" dirty="0">
                <a:solidFill>
                  <a:schemeClr val="tx1"/>
                </a:solidFill>
              </a:rPr>
              <a:t>STA3 figures out the TXOP remaining time is 1.5 Slot time. So STA2 is NGV STA. </a:t>
            </a:r>
          </a:p>
        </p:txBody>
      </p:sp>
      <p:sp>
        <p:nvSpPr>
          <p:cNvPr id="44" name="Oval 43">
            <a:extLst>
              <a:ext uri="{FF2B5EF4-FFF2-40B4-BE49-F238E27FC236}">
                <a16:creationId xmlns:a16="http://schemas.microsoft.com/office/drawing/2014/main" id="{96770E47-2F4B-4A4E-BE0D-AFB0D51AC98C}"/>
              </a:ext>
            </a:extLst>
          </p:cNvPr>
          <p:cNvSpPr/>
          <p:nvPr/>
        </p:nvSpPr>
        <p:spPr bwMode="auto">
          <a:xfrm>
            <a:off x="3555790" y="5943600"/>
            <a:ext cx="178010" cy="183625"/>
          </a:xfrm>
          <a:prstGeom prst="ellipse">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79" name="TextBox 78">
            <a:extLst>
              <a:ext uri="{FF2B5EF4-FFF2-40B4-BE49-F238E27FC236}">
                <a16:creationId xmlns:a16="http://schemas.microsoft.com/office/drawing/2014/main" id="{FBE727C2-7F23-4275-8EA5-0A8F995352B4}"/>
              </a:ext>
            </a:extLst>
          </p:cNvPr>
          <p:cNvSpPr txBox="1"/>
          <p:nvPr/>
        </p:nvSpPr>
        <p:spPr>
          <a:xfrm>
            <a:off x="3457772" y="6127225"/>
            <a:ext cx="656821" cy="400110"/>
          </a:xfrm>
          <a:prstGeom prst="rect">
            <a:avLst/>
          </a:prstGeom>
          <a:noFill/>
        </p:spPr>
        <p:txBody>
          <a:bodyPr wrap="square" rtlCol="0">
            <a:spAutoFit/>
          </a:bodyPr>
          <a:lstStyle/>
          <a:p>
            <a:pPr defTabSz="914400">
              <a:buClrTx/>
              <a:buSzTx/>
              <a:buFontTx/>
              <a:buNone/>
            </a:pPr>
            <a:r>
              <a:rPr lang="en-US" sz="1000" dirty="0">
                <a:solidFill>
                  <a:srgbClr val="000000"/>
                </a:solidFill>
                <a:latin typeface="Garamond" pitchFamily="18" charset="0"/>
                <a:ea typeface="+mn-ea"/>
              </a:rPr>
              <a:t>NGV STA1</a:t>
            </a:r>
          </a:p>
        </p:txBody>
      </p:sp>
      <p:sp>
        <p:nvSpPr>
          <p:cNvPr id="81" name="Oval 80">
            <a:extLst>
              <a:ext uri="{FF2B5EF4-FFF2-40B4-BE49-F238E27FC236}">
                <a16:creationId xmlns:a16="http://schemas.microsoft.com/office/drawing/2014/main" id="{6EE502DD-FB77-4861-BF41-0F33FC046842}"/>
              </a:ext>
            </a:extLst>
          </p:cNvPr>
          <p:cNvSpPr/>
          <p:nvPr/>
        </p:nvSpPr>
        <p:spPr bwMode="auto">
          <a:xfrm>
            <a:off x="4394197" y="5943600"/>
            <a:ext cx="178010" cy="183625"/>
          </a:xfrm>
          <a:prstGeom prst="ellipse">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82" name="TextBox 81">
            <a:extLst>
              <a:ext uri="{FF2B5EF4-FFF2-40B4-BE49-F238E27FC236}">
                <a16:creationId xmlns:a16="http://schemas.microsoft.com/office/drawing/2014/main" id="{864AFC1A-E46B-4B47-88A7-24FF4D3CB012}"/>
              </a:ext>
            </a:extLst>
          </p:cNvPr>
          <p:cNvSpPr txBox="1"/>
          <p:nvPr/>
        </p:nvSpPr>
        <p:spPr>
          <a:xfrm>
            <a:off x="4296179" y="6127225"/>
            <a:ext cx="656821" cy="400110"/>
          </a:xfrm>
          <a:prstGeom prst="rect">
            <a:avLst/>
          </a:prstGeom>
          <a:noFill/>
        </p:spPr>
        <p:txBody>
          <a:bodyPr wrap="square" rtlCol="0">
            <a:spAutoFit/>
          </a:bodyPr>
          <a:lstStyle/>
          <a:p>
            <a:pPr defTabSz="914400">
              <a:buClrTx/>
              <a:buSzTx/>
              <a:buFontTx/>
              <a:buNone/>
            </a:pPr>
            <a:r>
              <a:rPr lang="en-US" sz="1000" dirty="0">
                <a:solidFill>
                  <a:srgbClr val="000000"/>
                </a:solidFill>
                <a:latin typeface="Garamond" pitchFamily="18" charset="0"/>
                <a:ea typeface="+mn-ea"/>
              </a:rPr>
              <a:t>NGV STA2</a:t>
            </a:r>
          </a:p>
        </p:txBody>
      </p:sp>
      <p:sp>
        <p:nvSpPr>
          <p:cNvPr id="83" name="Oval 82">
            <a:extLst>
              <a:ext uri="{FF2B5EF4-FFF2-40B4-BE49-F238E27FC236}">
                <a16:creationId xmlns:a16="http://schemas.microsoft.com/office/drawing/2014/main" id="{BF3984EA-2B8D-4080-A414-3FA7B7AA1025}"/>
              </a:ext>
            </a:extLst>
          </p:cNvPr>
          <p:cNvSpPr/>
          <p:nvPr/>
        </p:nvSpPr>
        <p:spPr bwMode="auto">
          <a:xfrm>
            <a:off x="5383004" y="5907469"/>
            <a:ext cx="178010" cy="183625"/>
          </a:xfrm>
          <a:prstGeom prst="ellipse">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84" name="TextBox 83">
            <a:extLst>
              <a:ext uri="{FF2B5EF4-FFF2-40B4-BE49-F238E27FC236}">
                <a16:creationId xmlns:a16="http://schemas.microsoft.com/office/drawing/2014/main" id="{18AE46D6-DAE9-4854-B2DF-21FA7D7945A3}"/>
              </a:ext>
            </a:extLst>
          </p:cNvPr>
          <p:cNvSpPr txBox="1"/>
          <p:nvPr/>
        </p:nvSpPr>
        <p:spPr>
          <a:xfrm>
            <a:off x="5284986" y="6091094"/>
            <a:ext cx="656821" cy="400110"/>
          </a:xfrm>
          <a:prstGeom prst="rect">
            <a:avLst/>
          </a:prstGeom>
          <a:noFill/>
        </p:spPr>
        <p:txBody>
          <a:bodyPr wrap="square" rtlCol="0">
            <a:spAutoFit/>
          </a:bodyPr>
          <a:lstStyle/>
          <a:p>
            <a:pPr defTabSz="914400">
              <a:buClrTx/>
              <a:buSzTx/>
              <a:buFontTx/>
              <a:buNone/>
            </a:pPr>
            <a:r>
              <a:rPr lang="en-US" sz="1000" dirty="0">
                <a:solidFill>
                  <a:srgbClr val="000000"/>
                </a:solidFill>
                <a:latin typeface="Garamond" pitchFamily="18" charset="0"/>
                <a:ea typeface="+mn-ea"/>
              </a:rPr>
              <a:t>NGV STA3</a:t>
            </a:r>
          </a:p>
        </p:txBody>
      </p:sp>
      <p:sp>
        <p:nvSpPr>
          <p:cNvPr id="85" name="Oval 84">
            <a:extLst>
              <a:ext uri="{FF2B5EF4-FFF2-40B4-BE49-F238E27FC236}">
                <a16:creationId xmlns:a16="http://schemas.microsoft.com/office/drawing/2014/main" id="{EADC03AB-C516-42C1-94E0-F1544B30CD87}"/>
              </a:ext>
            </a:extLst>
          </p:cNvPr>
          <p:cNvSpPr/>
          <p:nvPr/>
        </p:nvSpPr>
        <p:spPr bwMode="auto">
          <a:xfrm>
            <a:off x="2763018" y="5907469"/>
            <a:ext cx="178010" cy="183625"/>
          </a:xfrm>
          <a:prstGeom prst="ellipse">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86" name="TextBox 85">
            <a:extLst>
              <a:ext uri="{FF2B5EF4-FFF2-40B4-BE49-F238E27FC236}">
                <a16:creationId xmlns:a16="http://schemas.microsoft.com/office/drawing/2014/main" id="{D91FCDC4-8551-49F1-B4E3-6D1CB1ED191E}"/>
              </a:ext>
            </a:extLst>
          </p:cNvPr>
          <p:cNvSpPr txBox="1"/>
          <p:nvPr/>
        </p:nvSpPr>
        <p:spPr>
          <a:xfrm>
            <a:off x="2665000" y="6091094"/>
            <a:ext cx="656821" cy="400110"/>
          </a:xfrm>
          <a:prstGeom prst="rect">
            <a:avLst/>
          </a:prstGeom>
          <a:noFill/>
        </p:spPr>
        <p:txBody>
          <a:bodyPr wrap="square" rtlCol="0">
            <a:spAutoFit/>
          </a:bodyPr>
          <a:lstStyle/>
          <a:p>
            <a:pPr defTabSz="914400">
              <a:buClrTx/>
              <a:buSzTx/>
              <a:buFontTx/>
              <a:buNone/>
            </a:pPr>
            <a:r>
              <a:rPr lang="en-US" sz="1000" dirty="0">
                <a:solidFill>
                  <a:srgbClr val="000000"/>
                </a:solidFill>
                <a:latin typeface="Garamond" pitchFamily="18" charset="0"/>
                <a:ea typeface="+mn-ea"/>
              </a:rPr>
              <a:t>NGV STA4</a:t>
            </a:r>
          </a:p>
        </p:txBody>
      </p:sp>
      <p:cxnSp>
        <p:nvCxnSpPr>
          <p:cNvPr id="64" name="Straight Connector 63">
            <a:extLst>
              <a:ext uri="{FF2B5EF4-FFF2-40B4-BE49-F238E27FC236}">
                <a16:creationId xmlns:a16="http://schemas.microsoft.com/office/drawing/2014/main" id="{CD56E10E-8E20-4F52-9EEF-D490772114E5}"/>
              </a:ext>
            </a:extLst>
          </p:cNvPr>
          <p:cNvCxnSpPr>
            <a:cxnSpLocks/>
          </p:cNvCxnSpPr>
          <p:nvPr/>
        </p:nvCxnSpPr>
        <p:spPr bwMode="auto">
          <a:xfrm>
            <a:off x="494192" y="2493598"/>
            <a:ext cx="8268808"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66" name="TextBox 65">
            <a:extLst>
              <a:ext uri="{FF2B5EF4-FFF2-40B4-BE49-F238E27FC236}">
                <a16:creationId xmlns:a16="http://schemas.microsoft.com/office/drawing/2014/main" id="{4421E24D-F754-4438-BC49-DBE9A7A2B704}"/>
              </a:ext>
            </a:extLst>
          </p:cNvPr>
          <p:cNvSpPr txBox="1"/>
          <p:nvPr/>
        </p:nvSpPr>
        <p:spPr>
          <a:xfrm>
            <a:off x="509509" y="2305577"/>
            <a:ext cx="656821" cy="400110"/>
          </a:xfrm>
          <a:prstGeom prst="rect">
            <a:avLst/>
          </a:prstGeom>
          <a:noFill/>
        </p:spPr>
        <p:txBody>
          <a:bodyPr wrap="square" rtlCol="0">
            <a:spAutoFit/>
          </a:bodyPr>
          <a:lstStyle/>
          <a:p>
            <a:pPr defTabSz="914400">
              <a:buClrTx/>
              <a:buSzTx/>
              <a:buFontTx/>
              <a:buNone/>
            </a:pPr>
            <a:r>
              <a:rPr lang="en-US" sz="1000" dirty="0">
                <a:solidFill>
                  <a:srgbClr val="000000"/>
                </a:solidFill>
                <a:latin typeface="Garamond" pitchFamily="18" charset="0"/>
                <a:ea typeface="+mn-ea"/>
              </a:rPr>
              <a:t>NVG STA4</a:t>
            </a:r>
          </a:p>
        </p:txBody>
      </p:sp>
      <p:cxnSp>
        <p:nvCxnSpPr>
          <p:cNvPr id="68" name="Straight Arrow Connector 67">
            <a:extLst>
              <a:ext uri="{FF2B5EF4-FFF2-40B4-BE49-F238E27FC236}">
                <a16:creationId xmlns:a16="http://schemas.microsoft.com/office/drawing/2014/main" id="{5E0D99F9-2172-4B03-9693-5740183A39BA}"/>
              </a:ext>
            </a:extLst>
          </p:cNvPr>
          <p:cNvCxnSpPr>
            <a:cxnSpLocks/>
          </p:cNvCxnSpPr>
          <p:nvPr/>
        </p:nvCxnSpPr>
        <p:spPr bwMode="auto">
          <a:xfrm flipH="1">
            <a:off x="3050741" y="2303257"/>
            <a:ext cx="188492" cy="190341"/>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80" name="TextBox 79">
            <a:extLst>
              <a:ext uri="{FF2B5EF4-FFF2-40B4-BE49-F238E27FC236}">
                <a16:creationId xmlns:a16="http://schemas.microsoft.com/office/drawing/2014/main" id="{C1043461-DA83-4726-9482-12B8DEB4D2A4}"/>
              </a:ext>
            </a:extLst>
          </p:cNvPr>
          <p:cNvSpPr txBox="1"/>
          <p:nvPr/>
        </p:nvSpPr>
        <p:spPr>
          <a:xfrm>
            <a:off x="3263228" y="1953051"/>
            <a:ext cx="2985172" cy="461665"/>
          </a:xfrm>
          <a:prstGeom prst="rect">
            <a:avLst/>
          </a:prstGeom>
          <a:noFill/>
        </p:spPr>
        <p:txBody>
          <a:bodyPr wrap="square" rtlCol="0">
            <a:spAutoFit/>
          </a:bodyPr>
          <a:lstStyle/>
          <a:p>
            <a:r>
              <a:rPr lang="en-US" sz="1200" dirty="0">
                <a:solidFill>
                  <a:schemeClr val="tx1"/>
                </a:solidFill>
              </a:rPr>
              <a:t>STA4 figures out the TXOP remaining time is 1.5Slot time. So STA1 isn’t NGV STA. </a:t>
            </a:r>
          </a:p>
        </p:txBody>
      </p:sp>
    </p:spTree>
    <p:extLst>
      <p:ext uri="{BB962C8B-B14F-4D97-AF65-F5344CB8AC3E}">
        <p14:creationId xmlns:p14="http://schemas.microsoft.com/office/powerpoint/2010/main" val="16123402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596" y="382047"/>
            <a:ext cx="9120809" cy="846814"/>
          </a:xfrm>
        </p:spPr>
        <p:txBody>
          <a:bodyPr/>
          <a:lstStyle/>
          <a:p>
            <a:r>
              <a:rPr lang="en-US" sz="2800" dirty="0"/>
              <a:t>Straw Poll 1</a:t>
            </a:r>
            <a:endParaRPr lang="en-US" sz="2800" baseline="30000" dirty="0"/>
          </a:p>
        </p:txBody>
      </p:sp>
      <p:sp>
        <p:nvSpPr>
          <p:cNvPr id="3" name="Content Placeholder 2"/>
          <p:cNvSpPr>
            <a:spLocks noGrp="1"/>
          </p:cNvSpPr>
          <p:nvPr>
            <p:ph idx="1"/>
          </p:nvPr>
        </p:nvSpPr>
        <p:spPr>
          <a:xfrm>
            <a:off x="23191" y="1002167"/>
            <a:ext cx="9144000" cy="979033"/>
          </a:xfrm>
        </p:spPr>
        <p:txBody>
          <a:bodyPr/>
          <a:lstStyle/>
          <a:p>
            <a:pPr>
              <a:buClr>
                <a:srgbClr val="FF0000"/>
              </a:buClr>
              <a:buFont typeface="Arial" panose="020B0604020202020204" pitchFamily="34" charset="0"/>
              <a:buChar char="•"/>
            </a:pPr>
            <a:r>
              <a:rPr lang="en-US" sz="1800" b="0" dirty="0"/>
              <a:t>Do you support that the Duration/ID field in a group-addressed frame carry the information of whether the transmitter of the group-addressed frame is NGV device or 11p device?</a:t>
            </a:r>
            <a:endParaRPr lang="en-US" sz="1600" b="0" dirty="0"/>
          </a:p>
        </p:txBody>
      </p:sp>
      <p:sp>
        <p:nvSpPr>
          <p:cNvPr id="39" name="Slide Number Placeholder 5">
            <a:extLst>
              <a:ext uri="{FF2B5EF4-FFF2-40B4-BE49-F238E27FC236}">
                <a16:creationId xmlns:a16="http://schemas.microsoft.com/office/drawing/2014/main" id="{EC42C0FA-6A04-4F0F-83E1-A89088CE2EED}"/>
              </a:ext>
            </a:extLst>
          </p:cNvPr>
          <p:cNvSpPr>
            <a:spLocks noGrp="1"/>
          </p:cNvSpPr>
          <p:nvPr>
            <p:ph type="sldNum" idx="12"/>
          </p:nvPr>
        </p:nvSpPr>
        <p:spPr>
          <a:xfrm>
            <a:off x="4344988" y="6475413"/>
            <a:ext cx="528637" cy="363537"/>
          </a:xfrm>
        </p:spPr>
        <p:txBody>
          <a:bodyPr/>
          <a:lstStyle/>
          <a:p>
            <a:r>
              <a:rPr lang="en-GB" dirty="0"/>
              <a:t>Slide </a:t>
            </a:r>
            <a:fld id="{93823DB3-BAA4-4F4A-B4B3-ED9ABE70E976}" type="slidenum">
              <a:rPr lang="en-GB"/>
              <a:pPr/>
              <a:t>7</a:t>
            </a:fld>
            <a:endParaRPr lang="en-GB" dirty="0"/>
          </a:p>
        </p:txBody>
      </p:sp>
      <p:sp>
        <p:nvSpPr>
          <p:cNvPr id="50" name="Rectangle 4">
            <a:extLst>
              <a:ext uri="{FF2B5EF4-FFF2-40B4-BE49-F238E27FC236}">
                <a16:creationId xmlns:a16="http://schemas.microsoft.com/office/drawing/2014/main" id="{F9C4F401-7C5B-499C-A2ED-E2C68B7FA8A6}"/>
              </a:ext>
            </a:extLst>
          </p:cNvPr>
          <p:cNvSpPr>
            <a:spLocks noGrp="1" noChangeArrowheads="1"/>
          </p:cNvSpPr>
          <p:nvPr>
            <p:ph type="ftr" idx="13"/>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Liwen Chu, Marvell</a:t>
            </a:r>
          </a:p>
        </p:txBody>
      </p:sp>
      <p:sp>
        <p:nvSpPr>
          <p:cNvPr id="56" name="Rectangle 3">
            <a:extLst>
              <a:ext uri="{FF2B5EF4-FFF2-40B4-BE49-F238E27FC236}">
                <a16:creationId xmlns:a16="http://schemas.microsoft.com/office/drawing/2014/main" id="{9928C9FC-F972-4D00-84CF-485CA1C88A81}"/>
              </a:ext>
            </a:extLst>
          </p:cNvPr>
          <p:cNvSpPr>
            <a:spLocks noGrp="1" noChangeArrowheads="1"/>
          </p:cNvSpPr>
          <p:nvPr>
            <p:ph type="dt" idx="2"/>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May 2019</a:t>
            </a:r>
            <a:endParaRPr lang="en-GB" dirty="0"/>
          </a:p>
        </p:txBody>
      </p:sp>
    </p:spTree>
    <p:extLst>
      <p:ext uri="{BB962C8B-B14F-4D97-AF65-F5344CB8AC3E}">
        <p14:creationId xmlns:p14="http://schemas.microsoft.com/office/powerpoint/2010/main" val="41598885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596" y="382047"/>
            <a:ext cx="9120809" cy="846814"/>
          </a:xfrm>
        </p:spPr>
        <p:txBody>
          <a:bodyPr/>
          <a:lstStyle/>
          <a:p>
            <a:r>
              <a:rPr lang="en-US" sz="2800" dirty="0"/>
              <a:t>Straw Poll 2</a:t>
            </a:r>
            <a:endParaRPr lang="en-US" sz="2800" baseline="30000" dirty="0"/>
          </a:p>
        </p:txBody>
      </p:sp>
      <p:sp>
        <p:nvSpPr>
          <p:cNvPr id="3" name="Content Placeholder 2"/>
          <p:cNvSpPr>
            <a:spLocks noGrp="1"/>
          </p:cNvSpPr>
          <p:nvPr>
            <p:ph idx="1"/>
          </p:nvPr>
        </p:nvSpPr>
        <p:spPr>
          <a:xfrm>
            <a:off x="23191" y="1002167"/>
            <a:ext cx="9144000" cy="979033"/>
          </a:xfrm>
        </p:spPr>
        <p:txBody>
          <a:bodyPr/>
          <a:lstStyle/>
          <a:p>
            <a:pPr>
              <a:buClr>
                <a:srgbClr val="FF0000"/>
              </a:buClr>
              <a:buFont typeface="Arial" panose="020B0604020202020204" pitchFamily="34" charset="0"/>
              <a:buChar char="•"/>
            </a:pPr>
            <a:r>
              <a:rPr lang="en-US" sz="1800" b="0" dirty="0"/>
              <a:t>Do you support that the Duration/ID field in an unicast frame carry the information of whether the transmitter of the group-addressed frame is NGV device or 11p device?</a:t>
            </a:r>
            <a:endParaRPr lang="en-US" sz="1600" b="0" dirty="0"/>
          </a:p>
        </p:txBody>
      </p:sp>
      <p:sp>
        <p:nvSpPr>
          <p:cNvPr id="39" name="Slide Number Placeholder 5">
            <a:extLst>
              <a:ext uri="{FF2B5EF4-FFF2-40B4-BE49-F238E27FC236}">
                <a16:creationId xmlns:a16="http://schemas.microsoft.com/office/drawing/2014/main" id="{EC42C0FA-6A04-4F0F-83E1-A89088CE2EED}"/>
              </a:ext>
            </a:extLst>
          </p:cNvPr>
          <p:cNvSpPr>
            <a:spLocks noGrp="1"/>
          </p:cNvSpPr>
          <p:nvPr>
            <p:ph type="sldNum" idx="12"/>
          </p:nvPr>
        </p:nvSpPr>
        <p:spPr>
          <a:xfrm>
            <a:off x="4344988" y="6475413"/>
            <a:ext cx="528637" cy="363537"/>
          </a:xfrm>
        </p:spPr>
        <p:txBody>
          <a:bodyPr/>
          <a:lstStyle/>
          <a:p>
            <a:r>
              <a:rPr lang="en-GB" dirty="0"/>
              <a:t>Slide </a:t>
            </a:r>
            <a:fld id="{93823DB3-BAA4-4F4A-B4B3-ED9ABE70E976}" type="slidenum">
              <a:rPr lang="en-GB"/>
              <a:pPr/>
              <a:t>8</a:t>
            </a:fld>
            <a:endParaRPr lang="en-GB" dirty="0"/>
          </a:p>
        </p:txBody>
      </p:sp>
      <p:sp>
        <p:nvSpPr>
          <p:cNvPr id="50" name="Rectangle 4">
            <a:extLst>
              <a:ext uri="{FF2B5EF4-FFF2-40B4-BE49-F238E27FC236}">
                <a16:creationId xmlns:a16="http://schemas.microsoft.com/office/drawing/2014/main" id="{F9C4F401-7C5B-499C-A2ED-E2C68B7FA8A6}"/>
              </a:ext>
            </a:extLst>
          </p:cNvPr>
          <p:cNvSpPr>
            <a:spLocks noGrp="1" noChangeArrowheads="1"/>
          </p:cNvSpPr>
          <p:nvPr>
            <p:ph type="ftr" idx="13"/>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Liwen Chu, Marvell</a:t>
            </a:r>
          </a:p>
        </p:txBody>
      </p:sp>
      <p:sp>
        <p:nvSpPr>
          <p:cNvPr id="56" name="Rectangle 3">
            <a:extLst>
              <a:ext uri="{FF2B5EF4-FFF2-40B4-BE49-F238E27FC236}">
                <a16:creationId xmlns:a16="http://schemas.microsoft.com/office/drawing/2014/main" id="{9928C9FC-F972-4D00-84CF-485CA1C88A81}"/>
              </a:ext>
            </a:extLst>
          </p:cNvPr>
          <p:cNvSpPr>
            <a:spLocks noGrp="1" noChangeArrowheads="1"/>
          </p:cNvSpPr>
          <p:nvPr>
            <p:ph type="dt" idx="2"/>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May 2019</a:t>
            </a:r>
            <a:endParaRPr lang="en-GB" dirty="0"/>
          </a:p>
        </p:txBody>
      </p:sp>
    </p:spTree>
    <p:extLst>
      <p:ext uri="{BB962C8B-B14F-4D97-AF65-F5344CB8AC3E}">
        <p14:creationId xmlns:p14="http://schemas.microsoft.com/office/powerpoint/2010/main" val="37474272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2183" y="609600"/>
            <a:ext cx="7620000" cy="929640"/>
          </a:xfrm>
        </p:spPr>
        <p:txBody>
          <a:bodyPr/>
          <a:lstStyle/>
          <a:p>
            <a:r>
              <a:rPr lang="en-US" sz="2800" dirty="0"/>
              <a:t>Reference</a:t>
            </a:r>
          </a:p>
        </p:txBody>
      </p:sp>
      <p:sp>
        <p:nvSpPr>
          <p:cNvPr id="3" name="Content Placeholder 2"/>
          <p:cNvSpPr>
            <a:spLocks noGrp="1"/>
          </p:cNvSpPr>
          <p:nvPr>
            <p:ph idx="1"/>
          </p:nvPr>
        </p:nvSpPr>
        <p:spPr>
          <a:xfrm>
            <a:off x="-8283" y="1607820"/>
            <a:ext cx="9100931" cy="3642360"/>
          </a:xfrm>
        </p:spPr>
        <p:txBody>
          <a:bodyPr/>
          <a:lstStyle/>
          <a:p>
            <a:pPr marL="0" indent="0">
              <a:buClr>
                <a:srgbClr val="FF0000"/>
              </a:buClr>
            </a:pPr>
            <a:r>
              <a:rPr lang="en-US" sz="2000" b="0"/>
              <a:t>[1]11-19/0086r0</a:t>
            </a:r>
            <a:endParaRPr lang="en-US" b="0" dirty="0"/>
          </a:p>
        </p:txBody>
      </p:sp>
      <p:sp>
        <p:nvSpPr>
          <p:cNvPr id="39" name="Slide Number Placeholder 5">
            <a:extLst>
              <a:ext uri="{FF2B5EF4-FFF2-40B4-BE49-F238E27FC236}">
                <a16:creationId xmlns:a16="http://schemas.microsoft.com/office/drawing/2014/main" id="{EC42C0FA-6A04-4F0F-83E1-A89088CE2EED}"/>
              </a:ext>
            </a:extLst>
          </p:cNvPr>
          <p:cNvSpPr>
            <a:spLocks noGrp="1"/>
          </p:cNvSpPr>
          <p:nvPr>
            <p:ph type="sldNum" idx="12"/>
          </p:nvPr>
        </p:nvSpPr>
        <p:spPr>
          <a:xfrm>
            <a:off x="4344988" y="6475413"/>
            <a:ext cx="528637" cy="363537"/>
          </a:xfrm>
        </p:spPr>
        <p:txBody>
          <a:bodyPr/>
          <a:lstStyle/>
          <a:p>
            <a:r>
              <a:rPr lang="en-GB" dirty="0"/>
              <a:t>Slide </a:t>
            </a:r>
            <a:fld id="{93823DB3-BAA4-4F4A-B4B3-ED9ABE70E976}" type="slidenum">
              <a:rPr lang="en-GB"/>
              <a:pPr/>
              <a:t>9</a:t>
            </a:fld>
            <a:endParaRPr lang="en-GB" dirty="0"/>
          </a:p>
        </p:txBody>
      </p:sp>
      <p:sp>
        <p:nvSpPr>
          <p:cNvPr id="50" name="Rectangle 4">
            <a:extLst>
              <a:ext uri="{FF2B5EF4-FFF2-40B4-BE49-F238E27FC236}">
                <a16:creationId xmlns:a16="http://schemas.microsoft.com/office/drawing/2014/main" id="{F9C4F401-7C5B-499C-A2ED-E2C68B7FA8A6}"/>
              </a:ext>
            </a:extLst>
          </p:cNvPr>
          <p:cNvSpPr>
            <a:spLocks noGrp="1" noChangeArrowheads="1"/>
          </p:cNvSpPr>
          <p:nvPr>
            <p:ph type="ftr" idx="13"/>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Liwen Chu, Marvell</a:t>
            </a:r>
          </a:p>
        </p:txBody>
      </p:sp>
      <p:sp>
        <p:nvSpPr>
          <p:cNvPr id="6" name="Rectangle 3">
            <a:extLst>
              <a:ext uri="{FF2B5EF4-FFF2-40B4-BE49-F238E27FC236}">
                <a16:creationId xmlns:a16="http://schemas.microsoft.com/office/drawing/2014/main" id="{B010B987-E0E7-495E-A268-8CF9DF7FBF17}"/>
              </a:ext>
            </a:extLst>
          </p:cNvPr>
          <p:cNvSpPr>
            <a:spLocks noGrp="1" noChangeArrowheads="1"/>
          </p:cNvSpPr>
          <p:nvPr>
            <p:ph type="dt" idx="2"/>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May 2019</a:t>
            </a:r>
            <a:endParaRPr lang="en-GB" dirty="0"/>
          </a:p>
        </p:txBody>
      </p:sp>
    </p:spTree>
    <p:extLst>
      <p:ext uri="{BB962C8B-B14F-4D97-AF65-F5344CB8AC3E}">
        <p14:creationId xmlns:p14="http://schemas.microsoft.com/office/powerpoint/2010/main" val="3876589108"/>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 (2)</Template>
  <TotalTime>62704</TotalTime>
  <Words>932</Words>
  <Application>Microsoft Office PowerPoint</Application>
  <PresentationFormat>On-screen Show (4:3)</PresentationFormat>
  <Paragraphs>141</Paragraphs>
  <Slides>9</Slides>
  <Notes>1</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9</vt:i4>
      </vt:variant>
    </vt:vector>
  </HeadingPairs>
  <TitlesOfParts>
    <vt:vector size="16" baseType="lpstr">
      <vt:lpstr>MS Gothic</vt:lpstr>
      <vt:lpstr>Arial</vt:lpstr>
      <vt:lpstr>Arial Unicode MS</vt:lpstr>
      <vt:lpstr>Garamond</vt:lpstr>
      <vt:lpstr>Times New Roman</vt:lpstr>
      <vt:lpstr>Office Theme</vt:lpstr>
      <vt:lpstr>Document</vt:lpstr>
      <vt:lpstr>NGV Indication within Legacy 11p Unicast PPDU</vt:lpstr>
      <vt:lpstr>Recap: Identification of Source Device Type in 11p Broadcast PPDU[1] </vt:lpstr>
      <vt:lpstr>PPDU Format for Unicast Frame Exchange </vt:lpstr>
      <vt:lpstr>Proposal Highlight</vt:lpstr>
      <vt:lpstr>Remaining Duration for NGV Indication</vt:lpstr>
      <vt:lpstr>Remaining Duration for NGV Indication (Cont’d)</vt:lpstr>
      <vt:lpstr>Straw Poll 1</vt:lpstr>
      <vt:lpstr>Straw Poll 2</vt:lpstr>
      <vt:lpstr>Reference</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Park, Minyoung</dc:creator>
  <cp:lastModifiedBy>Liwen Chu</cp:lastModifiedBy>
  <cp:revision>880</cp:revision>
  <cp:lastPrinted>1601-01-01T00:00:00Z</cp:lastPrinted>
  <dcterms:created xsi:type="dcterms:W3CDTF">2015-10-31T00:33:08Z</dcterms:created>
  <dcterms:modified xsi:type="dcterms:W3CDTF">2019-05-14T12:00:15Z</dcterms:modified>
</cp:coreProperties>
</file>