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39" r:id="rId3"/>
    <p:sldId id="374" r:id="rId4"/>
    <p:sldId id="387" r:id="rId5"/>
    <p:sldId id="393" r:id="rId6"/>
    <p:sldId id="394" r:id="rId7"/>
    <p:sldId id="390" r:id="rId8"/>
    <p:sldId id="392" r:id="rId9"/>
    <p:sldId id="395" r:id="rId10"/>
    <p:sldId id="404" r:id="rId11"/>
    <p:sldId id="400" r:id="rId12"/>
    <p:sldId id="406" r:id="rId13"/>
    <p:sldId id="398" r:id="rId14"/>
    <p:sldId id="399" r:id="rId15"/>
    <p:sldId id="403" r:id="rId16"/>
    <p:sldId id="388" r:id="rId17"/>
    <p:sldId id="389" r:id="rId18"/>
    <p:sldId id="407" r:id="rId19"/>
    <p:sldId id="405" r:id="rId20"/>
    <p:sldId id="409" r:id="rId21"/>
    <p:sldId id="410" r:id="rId22"/>
    <p:sldId id="412" r:id="rId23"/>
    <p:sldId id="396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9900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116" d="100"/>
          <a:sy n="116" d="100"/>
        </p:scale>
        <p:origin x="63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802.11-19/0341r0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Backward Interoperability: 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314150"/>
              </p:ext>
            </p:extLst>
          </p:nvPr>
        </p:nvGraphicFramePr>
        <p:xfrm>
          <a:off x="381000" y="3657600"/>
          <a:ext cx="9326563" cy="266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2" name="Document" r:id="rId4" imgW="8373682" imgH="2403922" progId="Word.Document.8">
                  <p:embed/>
                </p:oleObj>
              </mc:Choice>
              <mc:Fallback>
                <p:oleObj name="Document" r:id="rId4" imgW="8373682" imgH="240392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657600"/>
                        <a:ext cx="9326563" cy="2660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0486"/>
            <a:ext cx="8153400" cy="41645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11p devices may be affected for random channel access,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A): when it just starts its 11p radio or merge into the traffic,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B): an NGV STA moves to its detection range within BSM period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Scenario A) happens very infrequent.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Scenario B) is also very unlikely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NGV STA likely to have better sensitivity than 11p STA, NGV STA will switch to 11p PPDU before 11p STA hears one NGV 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extreme 500km/h, the relative movement of two vehicles is ~14m. This roughly translate to 1dB sensitivity difference.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impact of NGV PPDU to 11p STA will be negligible when NGV-Interop-Rule is applied.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70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127" y="457200"/>
            <a:ext cx="7770813" cy="1065213"/>
          </a:xfrm>
        </p:spPr>
        <p:txBody>
          <a:bodyPr/>
          <a:lstStyle/>
          <a:p>
            <a:r>
              <a:rPr lang="en-US" dirty="0"/>
              <a:t>Simulations: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03645"/>
            <a:ext cx="8229598" cy="2646616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Simplified system level simulations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Simulate channel contention behavior (CSMA) of one 11p STA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Background BSM traffic from N vehicles with periodic BSM message at 10 messages/second, message size: 320Bytes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Monte Carlo simulations with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random location of N vehicles within [1000m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600" dirty="0"/>
              <a:t>24m]. 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Three traffic scenarios: N = [100 300 600] =&gt; [158 45 15]m/h average speed, according to “Two-second rule” for v2v distance.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random BSM message time within each period (100ms) for N vehicles.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1F4B0ECF-5B64-4C02-BC76-A4017428FDE3}"/>
              </a:ext>
            </a:extLst>
          </p:cNvPr>
          <p:cNvGrpSpPr/>
          <p:nvPr/>
        </p:nvGrpSpPr>
        <p:grpSpPr>
          <a:xfrm>
            <a:off x="497457" y="4067597"/>
            <a:ext cx="7995440" cy="2485603"/>
            <a:chOff x="318512" y="1428233"/>
            <a:chExt cx="8139688" cy="259599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9003746-2CE2-4FCC-AB01-83B4A0617F54}"/>
                </a:ext>
              </a:extLst>
            </p:cNvPr>
            <p:cNvGrpSpPr/>
            <p:nvPr/>
          </p:nvGrpSpPr>
          <p:grpSpPr>
            <a:xfrm>
              <a:off x="792845" y="1462234"/>
              <a:ext cx="7665355" cy="2133600"/>
              <a:chOff x="685800" y="3962400"/>
              <a:chExt cx="7770813" cy="2133600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81558AAC-CE98-45E8-ACF0-6EC11BDFBE54}"/>
                  </a:ext>
                </a:extLst>
              </p:cNvPr>
              <p:cNvCxnSpPr/>
              <p:nvPr/>
            </p:nvCxnSpPr>
            <p:spPr bwMode="auto">
              <a:xfrm>
                <a:off x="696912" y="5105400"/>
                <a:ext cx="7759701" cy="0"/>
              </a:xfrm>
              <a:prstGeom prst="line">
                <a:avLst/>
              </a:prstGeom>
              <a:ln w="38100">
                <a:solidFill>
                  <a:srgbClr val="FF99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D564EE6E-8788-49C9-A8EA-E3405F8BD623}"/>
                  </a:ext>
                </a:extLst>
              </p:cNvPr>
              <p:cNvCxnSpPr/>
              <p:nvPr/>
            </p:nvCxnSpPr>
            <p:spPr bwMode="auto">
              <a:xfrm>
                <a:off x="696912" y="5410200"/>
                <a:ext cx="7759701" cy="0"/>
              </a:xfrm>
              <a:prstGeom prst="line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6CB20EC-025C-4A92-8E7D-9F609AD9C8F3}"/>
                  </a:ext>
                </a:extLst>
              </p:cNvPr>
              <p:cNvCxnSpPr/>
              <p:nvPr/>
            </p:nvCxnSpPr>
            <p:spPr bwMode="auto">
              <a:xfrm>
                <a:off x="696912" y="5742710"/>
                <a:ext cx="7759701" cy="0"/>
              </a:xfrm>
              <a:prstGeom prst="line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A0C4B7AE-0BDE-476A-9FB3-64D28B49D1EA}"/>
                  </a:ext>
                </a:extLst>
              </p:cNvPr>
              <p:cNvCxnSpPr/>
              <p:nvPr/>
            </p:nvCxnSpPr>
            <p:spPr bwMode="auto">
              <a:xfrm>
                <a:off x="696912" y="6096000"/>
                <a:ext cx="7759701" cy="0"/>
              </a:xfrm>
              <a:prstGeom prst="line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13C1814-B33D-4BA2-86B7-700146D8D43D}"/>
                  </a:ext>
                </a:extLst>
              </p:cNvPr>
              <p:cNvCxnSpPr/>
              <p:nvPr/>
            </p:nvCxnSpPr>
            <p:spPr bwMode="auto">
              <a:xfrm>
                <a:off x="696912" y="5063835"/>
                <a:ext cx="7759701" cy="0"/>
              </a:xfrm>
              <a:prstGeom prst="line">
                <a:avLst/>
              </a:prstGeom>
              <a:ln w="38100">
                <a:solidFill>
                  <a:srgbClr val="FF99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145D54E2-9963-46A4-84E2-FE3FDB80B905}"/>
                  </a:ext>
                </a:extLst>
              </p:cNvPr>
              <p:cNvCxnSpPr/>
              <p:nvPr/>
            </p:nvCxnSpPr>
            <p:spPr bwMode="auto">
              <a:xfrm>
                <a:off x="696912" y="4724400"/>
                <a:ext cx="7759701" cy="0"/>
              </a:xfrm>
              <a:prstGeom prst="line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5A19EBF4-9270-4E7F-8FA2-8CDE5529A1F0}"/>
                  </a:ext>
                </a:extLst>
              </p:cNvPr>
              <p:cNvCxnSpPr/>
              <p:nvPr/>
            </p:nvCxnSpPr>
            <p:spPr bwMode="auto">
              <a:xfrm>
                <a:off x="685800" y="4343400"/>
                <a:ext cx="7759701" cy="0"/>
              </a:xfrm>
              <a:prstGeom prst="line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E0CDFA54-C07D-4B27-BAD1-B673FCF8AC8A}"/>
                  </a:ext>
                </a:extLst>
              </p:cNvPr>
              <p:cNvCxnSpPr/>
              <p:nvPr/>
            </p:nvCxnSpPr>
            <p:spPr bwMode="auto">
              <a:xfrm>
                <a:off x="685800" y="3962400"/>
                <a:ext cx="7759701" cy="0"/>
              </a:xfrm>
              <a:prstGeom prst="line">
                <a:avLst/>
              </a:prstGeom>
              <a:ln w="38100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BD1286A2-D917-4352-B738-9D20BB5F2100}"/>
                </a:ext>
              </a:extLst>
            </p:cNvPr>
            <p:cNvSpPr/>
            <p:nvPr/>
          </p:nvSpPr>
          <p:spPr bwMode="auto">
            <a:xfrm>
              <a:off x="6051326" y="2629509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1C1D4A9-2832-4A41-8332-39BD0336EF31}"/>
                </a:ext>
              </a:extLst>
            </p:cNvPr>
            <p:cNvSpPr/>
            <p:nvPr/>
          </p:nvSpPr>
          <p:spPr bwMode="auto">
            <a:xfrm>
              <a:off x="2125136" y="2289905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8A2C39B-F39E-400F-950E-7C804A4B0918}"/>
                </a:ext>
              </a:extLst>
            </p:cNvPr>
            <p:cNvSpPr/>
            <p:nvPr/>
          </p:nvSpPr>
          <p:spPr bwMode="auto">
            <a:xfrm>
              <a:off x="2805234" y="2968317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793C333-B61D-4778-A5EB-AD7A9CD6E4E2}"/>
                </a:ext>
              </a:extLst>
            </p:cNvPr>
            <p:cNvSpPr/>
            <p:nvPr/>
          </p:nvSpPr>
          <p:spPr bwMode="auto">
            <a:xfrm>
              <a:off x="4467941" y="2619835"/>
              <a:ext cx="282729" cy="25145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3" name="Trapezoid 22">
              <a:extLst>
                <a:ext uri="{FF2B5EF4-FFF2-40B4-BE49-F238E27FC236}">
                  <a16:creationId xmlns:a16="http://schemas.microsoft.com/office/drawing/2014/main" id="{6E9C75CA-64FA-4F52-905E-90DFDB0E3098}"/>
                </a:ext>
              </a:extLst>
            </p:cNvPr>
            <p:cNvSpPr/>
            <p:nvPr/>
          </p:nvSpPr>
          <p:spPr bwMode="auto">
            <a:xfrm>
              <a:off x="7079056" y="2291941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Trapezoid 23">
              <a:extLst>
                <a:ext uri="{FF2B5EF4-FFF2-40B4-BE49-F238E27FC236}">
                  <a16:creationId xmlns:a16="http://schemas.microsoft.com/office/drawing/2014/main" id="{7C99EA06-C335-4488-B8B7-F0A821085C0E}"/>
                </a:ext>
              </a:extLst>
            </p:cNvPr>
            <p:cNvSpPr/>
            <p:nvPr/>
          </p:nvSpPr>
          <p:spPr bwMode="auto">
            <a:xfrm>
              <a:off x="6282525" y="3308215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Trapezoid 24">
              <a:extLst>
                <a:ext uri="{FF2B5EF4-FFF2-40B4-BE49-F238E27FC236}">
                  <a16:creationId xmlns:a16="http://schemas.microsoft.com/office/drawing/2014/main" id="{0A97DFAD-9630-4FB3-BBFE-9738D5493C9C}"/>
                </a:ext>
              </a:extLst>
            </p:cNvPr>
            <p:cNvSpPr/>
            <p:nvPr/>
          </p:nvSpPr>
          <p:spPr bwMode="auto">
            <a:xfrm>
              <a:off x="7376494" y="1529788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96592FB-B5E3-4FD2-80D0-25057718D44D}"/>
                </a:ext>
              </a:extLst>
            </p:cNvPr>
            <p:cNvSpPr/>
            <p:nvPr/>
          </p:nvSpPr>
          <p:spPr bwMode="auto">
            <a:xfrm>
              <a:off x="2921693" y="1504572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43C40C8-D7BA-4837-B4E3-21371FB01865}"/>
                </a:ext>
              </a:extLst>
            </p:cNvPr>
            <p:cNvSpPr/>
            <p:nvPr/>
          </p:nvSpPr>
          <p:spPr bwMode="auto">
            <a:xfrm>
              <a:off x="3932977" y="1922226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17DB20A5-AD63-41C2-A95C-08A16349DEC6}"/>
                </a:ext>
              </a:extLst>
            </p:cNvPr>
            <p:cNvSpPr/>
            <p:nvPr/>
          </p:nvSpPr>
          <p:spPr bwMode="auto">
            <a:xfrm>
              <a:off x="1149013" y="3268273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F6B0ED8-9254-4814-AC10-3B5F0F9B00E2}"/>
                </a:ext>
              </a:extLst>
            </p:cNvPr>
            <p:cNvSpPr/>
            <p:nvPr/>
          </p:nvSpPr>
          <p:spPr bwMode="auto">
            <a:xfrm>
              <a:off x="7560717" y="3304849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300310E-6D6B-45F7-8700-D21ACDD13AFA}"/>
                </a:ext>
              </a:extLst>
            </p:cNvPr>
            <p:cNvSpPr/>
            <p:nvPr/>
          </p:nvSpPr>
          <p:spPr bwMode="auto">
            <a:xfrm>
              <a:off x="3814133" y="3290932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32EFBFE-5CCA-4953-9B75-1E4540A1257A}"/>
                </a:ext>
              </a:extLst>
            </p:cNvPr>
            <p:cNvSpPr txBox="1"/>
            <p:nvPr/>
          </p:nvSpPr>
          <p:spPr>
            <a:xfrm>
              <a:off x="3955498" y="3638490"/>
              <a:ext cx="840767" cy="385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1000m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460D3A81-3F1C-4C8D-A79C-1FBFB38924A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927133" y="3897552"/>
              <a:ext cx="353027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06D9EA2C-82F0-422A-AFF9-B9FDE53C308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13023" y="3887416"/>
              <a:ext cx="299697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FFC47C2-AF97-4042-AD6D-F3D3B775FA39}"/>
                </a:ext>
              </a:extLst>
            </p:cNvPr>
            <p:cNvSpPr txBox="1"/>
            <p:nvPr/>
          </p:nvSpPr>
          <p:spPr>
            <a:xfrm rot="16200000">
              <a:off x="134017" y="2163581"/>
              <a:ext cx="744986" cy="375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24m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195533FF-83DE-43EC-AB5C-AD5FAE0D79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1511" y="2726214"/>
              <a:ext cx="6509" cy="93228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CED59C3A-4D4E-4E29-9DC4-F8232B7DB23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18020" y="1428233"/>
              <a:ext cx="0" cy="69443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6" name="Trapezoid 55">
              <a:extLst>
                <a:ext uri="{FF2B5EF4-FFF2-40B4-BE49-F238E27FC236}">
                  <a16:creationId xmlns:a16="http://schemas.microsoft.com/office/drawing/2014/main" id="{11BD5F45-AF01-48FD-A535-9568D76DB6AE}"/>
                </a:ext>
              </a:extLst>
            </p:cNvPr>
            <p:cNvSpPr/>
            <p:nvPr/>
          </p:nvSpPr>
          <p:spPr bwMode="auto">
            <a:xfrm>
              <a:off x="2177370" y="1513373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Trapezoid 56">
              <a:extLst>
                <a:ext uri="{FF2B5EF4-FFF2-40B4-BE49-F238E27FC236}">
                  <a16:creationId xmlns:a16="http://schemas.microsoft.com/office/drawing/2014/main" id="{F2E0AC91-BAF9-4CAA-96EA-383F35BB91E3}"/>
                </a:ext>
              </a:extLst>
            </p:cNvPr>
            <p:cNvSpPr/>
            <p:nvPr/>
          </p:nvSpPr>
          <p:spPr bwMode="auto">
            <a:xfrm>
              <a:off x="1303804" y="1950092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6CEB9965-70AB-4715-883A-CC01BC8CD2A0}"/>
                </a:ext>
              </a:extLst>
            </p:cNvPr>
            <p:cNvSpPr/>
            <p:nvPr/>
          </p:nvSpPr>
          <p:spPr bwMode="auto">
            <a:xfrm>
              <a:off x="5334000" y="1905524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Trapezoid 58">
              <a:extLst>
                <a:ext uri="{FF2B5EF4-FFF2-40B4-BE49-F238E27FC236}">
                  <a16:creationId xmlns:a16="http://schemas.microsoft.com/office/drawing/2014/main" id="{F9A1C63A-F9BC-435F-A20D-D5D45AB506B5}"/>
                </a:ext>
              </a:extLst>
            </p:cNvPr>
            <p:cNvSpPr/>
            <p:nvPr/>
          </p:nvSpPr>
          <p:spPr bwMode="auto">
            <a:xfrm>
              <a:off x="2953028" y="2265799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E14DD2A-2B3A-4797-B3C5-593E4168B8E1}"/>
                </a:ext>
              </a:extLst>
            </p:cNvPr>
            <p:cNvSpPr/>
            <p:nvPr/>
          </p:nvSpPr>
          <p:spPr bwMode="auto">
            <a:xfrm>
              <a:off x="5495680" y="1469936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5340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606425"/>
            <a:ext cx="7770813" cy="1065213"/>
          </a:xfrm>
        </p:spPr>
        <p:txBody>
          <a:bodyPr/>
          <a:lstStyle/>
          <a:p>
            <a:r>
              <a:rPr lang="en-US" dirty="0"/>
              <a:t>Evaluation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00200"/>
            <a:ext cx="8066088" cy="41910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Evaluate the effectiveness of the “</a:t>
            </a:r>
            <a:r>
              <a:rPr lang="en-US" dirty="0">
                <a:solidFill>
                  <a:schemeClr val="tx1"/>
                </a:solidFill>
              </a:rPr>
              <a:t>NGV-interop rule” and the impact of NGV STA percentage to the 11p STA.</a:t>
            </a:r>
            <a:endParaRPr lang="en-US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Two metrics: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baseline="-25000" dirty="0"/>
              <a:t>Access</a:t>
            </a:r>
            <a:r>
              <a:rPr lang="en-US" dirty="0"/>
              <a:t>: mean contention time for an 11p STA to gain channel access to send its BSM message under mixed 11p/NGV PPDU traffic.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Covers both scenario A) and B) in slide 10.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baseline="-25000" dirty="0"/>
              <a:t>BSM</a:t>
            </a:r>
            <a:r>
              <a:rPr lang="en-US" dirty="0"/>
              <a:t>: mean number of BSM messages received by 11p STA in NGV PPDU format during channel contention within each period, 100ms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Evaluate the potential missed BSM messages for 11p STA.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48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Mean Channel Access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62575"/>
            <a:ext cx="8153400" cy="1114425"/>
          </a:xfrm>
        </p:spPr>
        <p:txBody>
          <a:bodyPr/>
          <a:lstStyle/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Impact to NGV STA percentage to the channel access time is negligible.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“NGV-Interop-Rule” also has minor effect.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NGV PPDU duration is smaller than 11p PPDU duration.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6C8B58-C8E2-4A64-82DB-462F5F010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219200"/>
            <a:ext cx="8763000" cy="4252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76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Missed BSM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87" y="5363624"/>
            <a:ext cx="7940676" cy="1192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With the “NGV-Interop-Rule” turned on, the average number of missed BSM message in NGV PPDU for an 11p STA is almost ZERO!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heavier the traffic, the more effect is observed.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936E1B-3CE1-46E9-8BC7-BBDCF7917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0892"/>
            <a:ext cx="9144000" cy="415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84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7B10827-4425-498B-9092-001327A4A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NGV-Interop-Rule [1] is analyzed in more details.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System level simulation is provided to demonstrate that the effectiveness of NGV-Interop-Rule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Results show that the impact to 11p STAs in the mixed NGV-11p environment is negligible.</a:t>
            </a:r>
          </a:p>
        </p:txBody>
      </p:sp>
    </p:spTree>
    <p:extLst>
      <p:ext uri="{BB962C8B-B14F-4D97-AF65-F5344CB8AC3E}">
        <p14:creationId xmlns:p14="http://schemas.microsoft.com/office/powerpoint/2010/main" val="3362794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“An NGV STA shall use</a:t>
            </a:r>
            <a:r>
              <a:rPr lang="en-US" dirty="0">
                <a:solidFill>
                  <a:schemeClr val="tx1"/>
                </a:solidFill>
              </a:rPr>
              <a:t> 11p PPDUs for broadcast frame transmission with a TBD interval, once a legacy 11p transmission is detected.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11p transmission detection sensitivity threshold is -85dBm (or make TBD for now)”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“An NGV STA shall indicate the NGV capability in MAC level, when transmitting an </a:t>
            </a:r>
            <a:r>
              <a:rPr lang="en-US" dirty="0">
                <a:solidFill>
                  <a:schemeClr val="tx1"/>
                </a:solidFill>
              </a:rPr>
              <a:t>11p PPDU”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2276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796" y="2743200"/>
            <a:ext cx="7770813" cy="1065213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59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52044"/>
            <a:ext cx="7770813" cy="1065213"/>
          </a:xfrm>
        </p:spPr>
        <p:txBody>
          <a:bodyPr/>
          <a:lstStyle/>
          <a:p>
            <a:r>
              <a:rPr lang="en-US" dirty="0"/>
              <a:t>Detailed Simulation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34" y="1562875"/>
            <a:ext cx="8153400" cy="433697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Random vehicle locations within [1000m 24m]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Pathloss models: WINNER+ B1 LOS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 Power = 20dBm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CCA detection sensitivity: -85dBm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Energy detection threshold: -65dBm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Periodic BSM traffic at 10 messages/second per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BSM message size: 320Bytes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Access Category: 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1363644-5DA6-4979-A149-EC2749CC57FA}"/>
              </a:ext>
            </a:extLst>
          </p:cNvPr>
          <p:cNvGrpSpPr/>
          <p:nvPr/>
        </p:nvGrpSpPr>
        <p:grpSpPr>
          <a:xfrm>
            <a:off x="671033" y="4876800"/>
            <a:ext cx="8008938" cy="609600"/>
            <a:chOff x="533400" y="2362200"/>
            <a:chExt cx="8008938" cy="6096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4320D8E-5760-45AE-99C4-944A412C0C8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3400" y="2971800"/>
              <a:ext cx="8008938" cy="0"/>
            </a:xfrm>
            <a:prstGeom prst="line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D0D348D-CDB6-40D4-AC48-B5B1C90C498C}"/>
                </a:ext>
              </a:extLst>
            </p:cNvPr>
            <p:cNvSpPr/>
            <p:nvPr/>
          </p:nvSpPr>
          <p:spPr bwMode="auto">
            <a:xfrm>
              <a:off x="1491904" y="2630887"/>
              <a:ext cx="335842" cy="32849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0057CBB-E811-4E03-90FD-57BE14B51EE3}"/>
                </a:ext>
              </a:extLst>
            </p:cNvPr>
            <p:cNvSpPr/>
            <p:nvPr/>
          </p:nvSpPr>
          <p:spPr bwMode="auto">
            <a:xfrm>
              <a:off x="914400" y="2630887"/>
              <a:ext cx="296396" cy="3359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CD589EA-1C7C-4A51-8312-9505ACF76E35}"/>
                </a:ext>
              </a:extLst>
            </p:cNvPr>
            <p:cNvSpPr/>
            <p:nvPr/>
          </p:nvSpPr>
          <p:spPr bwMode="auto">
            <a:xfrm>
              <a:off x="1981200" y="2630887"/>
              <a:ext cx="296396" cy="3359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9F514F8-2CEE-46A8-B7DB-137C1E65691B}"/>
                </a:ext>
              </a:extLst>
            </p:cNvPr>
            <p:cNvSpPr/>
            <p:nvPr/>
          </p:nvSpPr>
          <p:spPr bwMode="auto">
            <a:xfrm>
              <a:off x="4048592" y="2630887"/>
              <a:ext cx="296396" cy="3359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7253D39C-F852-487C-9769-AE88EA7EE7C6}"/>
                </a:ext>
              </a:extLst>
            </p:cNvPr>
            <p:cNvSpPr/>
            <p:nvPr/>
          </p:nvSpPr>
          <p:spPr bwMode="auto">
            <a:xfrm>
              <a:off x="4809004" y="2635900"/>
              <a:ext cx="296396" cy="3359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4ABCC2A3-32D4-4A00-A581-C3150929B1B6}"/>
                </a:ext>
              </a:extLst>
            </p:cNvPr>
            <p:cNvSpPr/>
            <p:nvPr/>
          </p:nvSpPr>
          <p:spPr bwMode="auto">
            <a:xfrm>
              <a:off x="3367768" y="2626634"/>
              <a:ext cx="335842" cy="32849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6694717-D525-4131-89BE-C6F364855162}"/>
                </a:ext>
              </a:extLst>
            </p:cNvPr>
            <p:cNvSpPr/>
            <p:nvPr/>
          </p:nvSpPr>
          <p:spPr bwMode="auto">
            <a:xfrm>
              <a:off x="2805708" y="2627767"/>
              <a:ext cx="335842" cy="33590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874CEF2-3BCE-41E3-8706-A9D3B62D9F89}"/>
                </a:ext>
              </a:extLst>
            </p:cNvPr>
            <p:cNvSpPr/>
            <p:nvPr/>
          </p:nvSpPr>
          <p:spPr bwMode="auto">
            <a:xfrm>
              <a:off x="6527398" y="2630831"/>
              <a:ext cx="335842" cy="32849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6C8A4C17-CB38-4C45-B145-7269EA4E9FAE}"/>
                </a:ext>
              </a:extLst>
            </p:cNvPr>
            <p:cNvSpPr/>
            <p:nvPr/>
          </p:nvSpPr>
          <p:spPr bwMode="auto">
            <a:xfrm>
              <a:off x="7682351" y="2619224"/>
              <a:ext cx="296396" cy="3359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8FAEAD1-34A5-43C2-9EF2-6F2239ED4073}"/>
                </a:ext>
              </a:extLst>
            </p:cNvPr>
            <p:cNvCxnSpPr/>
            <p:nvPr/>
          </p:nvCxnSpPr>
          <p:spPr bwMode="auto">
            <a:xfrm>
              <a:off x="782637" y="2362200"/>
              <a:ext cx="0" cy="6096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5952B51-6D08-43FB-BD3F-F3763F2FC346}"/>
                </a:ext>
              </a:extLst>
            </p:cNvPr>
            <p:cNvCxnSpPr/>
            <p:nvPr/>
          </p:nvCxnSpPr>
          <p:spPr bwMode="auto">
            <a:xfrm>
              <a:off x="4571206" y="2362200"/>
              <a:ext cx="0" cy="6096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9D209F77-88B8-41FD-A798-C0C82B155034}"/>
                </a:ext>
              </a:extLst>
            </p:cNvPr>
            <p:cNvSpPr/>
            <p:nvPr/>
          </p:nvSpPr>
          <p:spPr bwMode="auto">
            <a:xfrm>
              <a:off x="5390838" y="2635954"/>
              <a:ext cx="335842" cy="32849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F92E59F6-C3C6-4B01-A0DF-70DFBAF50CA0}"/>
                </a:ext>
              </a:extLst>
            </p:cNvPr>
            <p:cNvSpPr/>
            <p:nvPr/>
          </p:nvSpPr>
          <p:spPr bwMode="auto">
            <a:xfrm>
              <a:off x="5859493" y="2621749"/>
              <a:ext cx="296396" cy="333375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F04D958C-8183-4FD7-ACCD-EF929E7FCB9D}"/>
                </a:ext>
              </a:extLst>
            </p:cNvPr>
            <p:cNvSpPr/>
            <p:nvPr/>
          </p:nvSpPr>
          <p:spPr bwMode="auto">
            <a:xfrm>
              <a:off x="7088448" y="2630831"/>
              <a:ext cx="335842" cy="32849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8D95019-EAD8-4957-BE9E-A31285A5BC8B}"/>
                </a:ext>
              </a:extLst>
            </p:cNvPr>
            <p:cNvCxnSpPr/>
            <p:nvPr/>
          </p:nvCxnSpPr>
          <p:spPr bwMode="auto">
            <a:xfrm>
              <a:off x="8186987" y="2362200"/>
              <a:ext cx="0" cy="60960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57576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Backward interop design above PHY is proposed in January meeting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analysis and simulations are provided to validate the eligibility of the proposal.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Mean Channel Access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28886D6-8C74-4E29-893F-E9236DEB6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03DDE2-B081-4147-9332-76D3E9776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76" y="1600200"/>
            <a:ext cx="9144000" cy="419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5290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Missed BSM Messages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A82C91A-AAE1-4F1E-94B1-CAD122E08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724400"/>
            <a:ext cx="7694613" cy="137001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CD4CFD-D37D-4682-A22F-E8B06B8CD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7580"/>
            <a:ext cx="9144000" cy="418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843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Effective </a:t>
            </a:r>
            <a:r>
              <a:rPr lang="en-US"/>
              <a:t>NGV PPDU </a:t>
            </a:r>
            <a:r>
              <a:rPr lang="en-US" dirty="0"/>
              <a:t>Percentage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A82C91A-AAE1-4F1E-94B1-CAD122E08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5667375"/>
            <a:ext cx="7466013" cy="60801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249C3E-9D48-4590-98B5-B30D56FE7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8055"/>
            <a:ext cx="9144000" cy="418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464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r>
              <a:rPr lang="en-US" dirty="0"/>
              <a:t>[1] Liwen Chu and etc., “NGV Backward-interoperability Discussions”, 11-19/0018r0.</a:t>
            </a:r>
          </a:p>
          <a:p>
            <a:r>
              <a:rPr lang="en-US" dirty="0"/>
              <a:t>[2] Liwen Chu and etc., “NGV Indication in Legacy PPDU”, 11-19/0086r0.</a:t>
            </a:r>
          </a:p>
          <a:p>
            <a:r>
              <a:rPr lang="en-US" dirty="0"/>
              <a:t>[3] Michael Fischer and etc., “Indicating NGV Capabilities in MAC Header”, 11-19/0083r0.</a:t>
            </a:r>
          </a:p>
          <a:p>
            <a:r>
              <a:rPr lang="en-US" dirty="0"/>
              <a:t>[4] “WINNER II Channel Models”, IST-4-027756 WINNER II, D1.1.2 V1.2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584200"/>
            <a:ext cx="7770813" cy="1065213"/>
          </a:xfrm>
        </p:spPr>
        <p:txBody>
          <a:bodyPr/>
          <a:lstStyle/>
          <a:p>
            <a:r>
              <a:rPr lang="en-US" dirty="0"/>
              <a:t>Backward Interop Proposal: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538" y="1552575"/>
            <a:ext cx="7762187" cy="4772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11p STAs and NGV STAs need to coexist and interop. in 11p operating channels (e.g. Ch172/178), based on PAR.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backward interop above the PHY level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Once a legacy 11p STA is detected by NGV STA (</a:t>
            </a:r>
            <a:r>
              <a:rPr lang="en-US" u="sng" dirty="0">
                <a:solidFill>
                  <a:schemeClr val="tx1"/>
                </a:solidFill>
              </a:rPr>
              <a:t>detection level same as regular Rx sensitivity level</a:t>
            </a:r>
            <a:r>
              <a:rPr lang="en-US" dirty="0">
                <a:solidFill>
                  <a:schemeClr val="tx1"/>
                </a:solidFill>
              </a:rPr>
              <a:t>), 11p PPDUs shall be used by the NGV STA for OCB broadcast frame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Otherwise, the NGV STA may choose to use NGV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Termed as “NGV-interop rule” in the following slides.</a:t>
            </a:r>
            <a:endParaRPr lang="en-US" dirty="0"/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72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Backward Interop Proposal: Recap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87499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is a cleaner solution than the PHY level backward interop designs.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additional PHY mode introduced, besides legacy 11p PHY &amp; new NGV PHY.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Avoid all legacy device PHY decoding compatibility issues (e.g. L-Length mismatches)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MAC level throughput degradation (e.g. by adding additional parity or repetitions)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To avoid 11p PPDU format propagation, when transmitting an 11p PPDU, NGV STA should be able to indicate whether the 11p PPDU is from a NGV device or not [2, 3].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We will evaluate the impact of the “NGV-interop rule” to 11p STAs.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84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Impact to 11p STA: Case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052" y="3897759"/>
            <a:ext cx="8135748" cy="24268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At the early stage of NGV deployment, the number of NGV STAs is small compared to 11p vehicles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an NGV STA joins DSRC broadcast channel with mostly 11p STAs,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NGV STA first listens T</a:t>
            </a:r>
            <a:r>
              <a:rPr lang="en-US" baseline="-25000" dirty="0">
                <a:solidFill>
                  <a:schemeClr val="tx1"/>
                </a:solidFill>
              </a:rPr>
              <a:t>wait11p</a:t>
            </a:r>
            <a:r>
              <a:rPr lang="en-US" dirty="0">
                <a:solidFill>
                  <a:schemeClr val="tx1"/>
                </a:solidFill>
              </a:rPr>
              <a:t> to the ongoing mixed 11p/NGV traffic according to the 11p-protection period (reasonably to choose T</a:t>
            </a:r>
            <a:r>
              <a:rPr lang="en-US" baseline="-25000" dirty="0">
                <a:solidFill>
                  <a:schemeClr val="tx1"/>
                </a:solidFill>
              </a:rPr>
              <a:t>wait11p</a:t>
            </a:r>
            <a:r>
              <a:rPr lang="en-US" dirty="0">
                <a:solidFill>
                  <a:schemeClr val="tx1"/>
                </a:solidFill>
              </a:rPr>
              <a:t> &gt; broadcast period 100ms).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C17226A-27D1-48F7-9E08-3920170C5EDE}"/>
              </a:ext>
            </a:extLst>
          </p:cNvPr>
          <p:cNvSpPr/>
          <p:nvPr/>
        </p:nvSpPr>
        <p:spPr bwMode="auto">
          <a:xfrm>
            <a:off x="2933627" y="2900981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06947E9E-E887-4676-83C4-6DFC7A810A6C}"/>
              </a:ext>
            </a:extLst>
          </p:cNvPr>
          <p:cNvSpPr/>
          <p:nvPr/>
        </p:nvSpPr>
        <p:spPr bwMode="auto">
          <a:xfrm>
            <a:off x="3810599" y="2529550"/>
            <a:ext cx="297438" cy="203707"/>
          </a:xfrm>
          <a:prstGeom prst="trapezoid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161DCE-2300-48BA-BB11-CA54E23787D8}"/>
              </a:ext>
            </a:extLst>
          </p:cNvPr>
          <p:cNvCxnSpPr/>
          <p:nvPr/>
        </p:nvCxnSpPr>
        <p:spPr bwMode="auto">
          <a:xfrm>
            <a:off x="985516" y="2112661"/>
            <a:ext cx="75438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D3E5A20-1E6F-4079-9468-930B24E3B1B6}"/>
              </a:ext>
            </a:extLst>
          </p:cNvPr>
          <p:cNvCxnSpPr/>
          <p:nvPr/>
        </p:nvCxnSpPr>
        <p:spPr bwMode="auto">
          <a:xfrm>
            <a:off x="991267" y="2464928"/>
            <a:ext cx="75438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5868D40-DE7B-4385-B96C-5FFB71548C63}"/>
              </a:ext>
            </a:extLst>
          </p:cNvPr>
          <p:cNvCxnSpPr/>
          <p:nvPr/>
        </p:nvCxnSpPr>
        <p:spPr bwMode="auto">
          <a:xfrm>
            <a:off x="985516" y="2832965"/>
            <a:ext cx="75438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29DC060-0A68-4DD8-8D83-2D6F672A2280}"/>
              </a:ext>
            </a:extLst>
          </p:cNvPr>
          <p:cNvCxnSpPr/>
          <p:nvPr/>
        </p:nvCxnSpPr>
        <p:spPr bwMode="auto">
          <a:xfrm>
            <a:off x="978154" y="3205339"/>
            <a:ext cx="75438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8EF76DB6-4E6C-417F-B147-45EFC92F12BA}"/>
              </a:ext>
            </a:extLst>
          </p:cNvPr>
          <p:cNvSpPr/>
          <p:nvPr/>
        </p:nvSpPr>
        <p:spPr bwMode="auto">
          <a:xfrm>
            <a:off x="2806954" y="1385168"/>
            <a:ext cx="2390262" cy="2426872"/>
          </a:xfrm>
          <a:prstGeom prst="flowChartConnector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5AEF55E-8977-4D8C-8E5F-70E321E4EA34}"/>
              </a:ext>
            </a:extLst>
          </p:cNvPr>
          <p:cNvSpPr/>
          <p:nvPr/>
        </p:nvSpPr>
        <p:spPr bwMode="auto">
          <a:xfrm>
            <a:off x="2042306" y="2168636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17D0114-F626-4CDA-A4DE-8EC02A30A843}"/>
              </a:ext>
            </a:extLst>
          </p:cNvPr>
          <p:cNvSpPr/>
          <p:nvPr/>
        </p:nvSpPr>
        <p:spPr bwMode="auto">
          <a:xfrm>
            <a:off x="3315634" y="2157736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CD058B2-7D03-4A4F-9FBD-2F105BC5C425}"/>
              </a:ext>
            </a:extLst>
          </p:cNvPr>
          <p:cNvSpPr/>
          <p:nvPr/>
        </p:nvSpPr>
        <p:spPr bwMode="auto">
          <a:xfrm>
            <a:off x="4108609" y="2913226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80609C5-E755-4EDB-A0B2-56985E1391F2}"/>
              </a:ext>
            </a:extLst>
          </p:cNvPr>
          <p:cNvSpPr/>
          <p:nvPr/>
        </p:nvSpPr>
        <p:spPr bwMode="auto">
          <a:xfrm>
            <a:off x="4632815" y="2522558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DBBDBA7-9C00-4EB8-85BA-230F8FCE4F3B}"/>
              </a:ext>
            </a:extLst>
          </p:cNvPr>
          <p:cNvSpPr/>
          <p:nvPr/>
        </p:nvSpPr>
        <p:spPr bwMode="auto">
          <a:xfrm>
            <a:off x="5036033" y="2145328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C24BCE2-91BE-432F-A228-355EC318B0C3}"/>
              </a:ext>
            </a:extLst>
          </p:cNvPr>
          <p:cNvSpPr/>
          <p:nvPr/>
        </p:nvSpPr>
        <p:spPr bwMode="auto">
          <a:xfrm>
            <a:off x="5574322" y="2885870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A4E776C-EA88-4E39-81D0-20C9549DDCDF}"/>
              </a:ext>
            </a:extLst>
          </p:cNvPr>
          <p:cNvSpPr/>
          <p:nvPr/>
        </p:nvSpPr>
        <p:spPr bwMode="auto">
          <a:xfrm>
            <a:off x="6826908" y="2530409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775E10A-64BA-43EF-997F-87D54D688E8D}"/>
              </a:ext>
            </a:extLst>
          </p:cNvPr>
          <p:cNvSpPr/>
          <p:nvPr/>
        </p:nvSpPr>
        <p:spPr bwMode="auto">
          <a:xfrm>
            <a:off x="6428531" y="2136199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BEAAC83-00C4-4890-9222-174DC257C41C}"/>
              </a:ext>
            </a:extLst>
          </p:cNvPr>
          <p:cNvSpPr/>
          <p:nvPr/>
        </p:nvSpPr>
        <p:spPr bwMode="auto">
          <a:xfrm>
            <a:off x="1618701" y="2550585"/>
            <a:ext cx="228810" cy="25145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417918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Impact to 11p STA : Case 1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4198812"/>
            <a:ext cx="7989888" cy="20495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Up on detecting one 11p PPDU within the protection period, the NGV STA will switch to 11p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NGV STA will behave the same as an 11p 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impact to 11p vehicles compared to pure 11p environment.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D568BA4-362B-466F-93CC-7115F92CB3BA}"/>
              </a:ext>
            </a:extLst>
          </p:cNvPr>
          <p:cNvGrpSpPr/>
          <p:nvPr/>
        </p:nvGrpSpPr>
        <p:grpSpPr>
          <a:xfrm>
            <a:off x="899700" y="1551701"/>
            <a:ext cx="7556913" cy="2426872"/>
            <a:chOff x="978154" y="1385168"/>
            <a:chExt cx="7556913" cy="2426872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C17226A-27D1-48F7-9E08-3920170C5EDE}"/>
                </a:ext>
              </a:extLst>
            </p:cNvPr>
            <p:cNvSpPr/>
            <p:nvPr/>
          </p:nvSpPr>
          <p:spPr bwMode="auto">
            <a:xfrm>
              <a:off x="2933627" y="2900981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06947E9E-E887-4676-83C4-6DFC7A810A6C}"/>
                </a:ext>
              </a:extLst>
            </p:cNvPr>
            <p:cNvSpPr/>
            <p:nvPr/>
          </p:nvSpPr>
          <p:spPr bwMode="auto">
            <a:xfrm>
              <a:off x="3810599" y="2529550"/>
              <a:ext cx="297438" cy="203707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1161DCE-2300-48BA-BB11-CA54E23787D8}"/>
                </a:ext>
              </a:extLst>
            </p:cNvPr>
            <p:cNvCxnSpPr/>
            <p:nvPr/>
          </p:nvCxnSpPr>
          <p:spPr bwMode="auto">
            <a:xfrm>
              <a:off x="985516" y="2112661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D3E5A20-1E6F-4079-9468-930B24E3B1B6}"/>
                </a:ext>
              </a:extLst>
            </p:cNvPr>
            <p:cNvCxnSpPr/>
            <p:nvPr/>
          </p:nvCxnSpPr>
          <p:spPr bwMode="auto">
            <a:xfrm>
              <a:off x="991267" y="2464928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5868D40-DE7B-4385-B96C-5FFB71548C63}"/>
                </a:ext>
              </a:extLst>
            </p:cNvPr>
            <p:cNvCxnSpPr/>
            <p:nvPr/>
          </p:nvCxnSpPr>
          <p:spPr bwMode="auto">
            <a:xfrm>
              <a:off x="985516" y="2832965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29DC060-0A68-4DD8-8D83-2D6F672A2280}"/>
                </a:ext>
              </a:extLst>
            </p:cNvPr>
            <p:cNvCxnSpPr/>
            <p:nvPr/>
          </p:nvCxnSpPr>
          <p:spPr bwMode="auto">
            <a:xfrm>
              <a:off x="978154" y="3205339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Flowchart: Connector 23">
              <a:extLst>
                <a:ext uri="{FF2B5EF4-FFF2-40B4-BE49-F238E27FC236}">
                  <a16:creationId xmlns:a16="http://schemas.microsoft.com/office/drawing/2014/main" id="{8EF76DB6-4E6C-417F-B147-45EFC92F12BA}"/>
                </a:ext>
              </a:extLst>
            </p:cNvPr>
            <p:cNvSpPr/>
            <p:nvPr/>
          </p:nvSpPr>
          <p:spPr bwMode="auto">
            <a:xfrm>
              <a:off x="2806954" y="1385168"/>
              <a:ext cx="2390262" cy="2426872"/>
            </a:xfrm>
            <a:prstGeom prst="flowChartConnector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5AEF55E-8977-4D8C-8E5F-70E321E4EA34}"/>
                </a:ext>
              </a:extLst>
            </p:cNvPr>
            <p:cNvSpPr/>
            <p:nvPr/>
          </p:nvSpPr>
          <p:spPr bwMode="auto">
            <a:xfrm>
              <a:off x="2042306" y="2168636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17D0114-F626-4CDA-A4DE-8EC02A30A843}"/>
                </a:ext>
              </a:extLst>
            </p:cNvPr>
            <p:cNvSpPr/>
            <p:nvPr/>
          </p:nvSpPr>
          <p:spPr bwMode="auto">
            <a:xfrm>
              <a:off x="3315634" y="2157736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CD058B2-7D03-4A4F-9FBD-2F105BC5C425}"/>
                </a:ext>
              </a:extLst>
            </p:cNvPr>
            <p:cNvSpPr/>
            <p:nvPr/>
          </p:nvSpPr>
          <p:spPr bwMode="auto">
            <a:xfrm>
              <a:off x="4108609" y="2913226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080609C5-E755-4EDB-A0B2-56985E1391F2}"/>
                </a:ext>
              </a:extLst>
            </p:cNvPr>
            <p:cNvSpPr/>
            <p:nvPr/>
          </p:nvSpPr>
          <p:spPr bwMode="auto">
            <a:xfrm>
              <a:off x="4632815" y="2522558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DBBDBA7-9C00-4EB8-85BA-230F8FCE4F3B}"/>
                </a:ext>
              </a:extLst>
            </p:cNvPr>
            <p:cNvSpPr/>
            <p:nvPr/>
          </p:nvSpPr>
          <p:spPr bwMode="auto">
            <a:xfrm>
              <a:off x="5036033" y="2145328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C24BCE2-91BE-432F-A228-355EC318B0C3}"/>
                </a:ext>
              </a:extLst>
            </p:cNvPr>
            <p:cNvSpPr/>
            <p:nvPr/>
          </p:nvSpPr>
          <p:spPr bwMode="auto">
            <a:xfrm>
              <a:off x="5574322" y="2885870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A4E776C-EA88-4E39-81D0-20C9549DDCDF}"/>
                </a:ext>
              </a:extLst>
            </p:cNvPr>
            <p:cNvSpPr/>
            <p:nvPr/>
          </p:nvSpPr>
          <p:spPr bwMode="auto">
            <a:xfrm>
              <a:off x="6826908" y="2530409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775E10A-64BA-43EF-997F-87D54D688E8D}"/>
                </a:ext>
              </a:extLst>
            </p:cNvPr>
            <p:cNvSpPr/>
            <p:nvPr/>
          </p:nvSpPr>
          <p:spPr bwMode="auto">
            <a:xfrm>
              <a:off x="6428531" y="2136199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BEAAC83-00C4-4890-9222-174DC257C41C}"/>
                </a:ext>
              </a:extLst>
            </p:cNvPr>
            <p:cNvSpPr/>
            <p:nvPr/>
          </p:nvSpPr>
          <p:spPr bwMode="auto">
            <a:xfrm>
              <a:off x="1618701" y="2550585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133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Impact to 11p STA: Case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052" y="4025035"/>
            <a:ext cx="8135748" cy="24268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At later stage of NGV deployment, there are less 11p vehicles on the road compared to NGV vehicles.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an 11p STA joins DSRC broadcast channel with mostly NGV STAs,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11p STA will listen to the ongoing mixed NGV/11p traffic, and </a:t>
            </a:r>
            <a:r>
              <a:rPr lang="en-US" dirty="0" err="1">
                <a:solidFill>
                  <a:schemeClr val="tx1"/>
                </a:solidFill>
              </a:rPr>
              <a:t>backoff</a:t>
            </a:r>
            <a:r>
              <a:rPr lang="en-US" dirty="0">
                <a:solidFill>
                  <a:schemeClr val="tx1"/>
                </a:solidFill>
              </a:rPr>
              <a:t> according to CSMA rules (EIFS or AIFS).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2338637-7AF3-496B-8CDA-F1FB68C77F6C}"/>
              </a:ext>
            </a:extLst>
          </p:cNvPr>
          <p:cNvGrpSpPr/>
          <p:nvPr/>
        </p:nvGrpSpPr>
        <p:grpSpPr>
          <a:xfrm>
            <a:off x="978154" y="1385168"/>
            <a:ext cx="7556913" cy="2426872"/>
            <a:chOff x="998538" y="2128226"/>
            <a:chExt cx="7556913" cy="2426872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C17226A-27D1-48F7-9E08-3920170C5EDE}"/>
                </a:ext>
              </a:extLst>
            </p:cNvPr>
            <p:cNvSpPr/>
            <p:nvPr/>
          </p:nvSpPr>
          <p:spPr bwMode="auto">
            <a:xfrm>
              <a:off x="3891199" y="3241052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9" name="Trapezoid 8">
              <a:extLst>
                <a:ext uri="{FF2B5EF4-FFF2-40B4-BE49-F238E27FC236}">
                  <a16:creationId xmlns:a16="http://schemas.microsoft.com/office/drawing/2014/main" id="{751DA178-D2A2-4172-97B1-15E0AD7DB2DD}"/>
                </a:ext>
              </a:extLst>
            </p:cNvPr>
            <p:cNvSpPr/>
            <p:nvPr/>
          </p:nvSpPr>
          <p:spPr bwMode="auto">
            <a:xfrm>
              <a:off x="2606100" y="3284968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Trapezoid 9">
              <a:extLst>
                <a:ext uri="{FF2B5EF4-FFF2-40B4-BE49-F238E27FC236}">
                  <a16:creationId xmlns:a16="http://schemas.microsoft.com/office/drawing/2014/main" id="{9F6E30F0-1BB7-4EB0-9D41-EA1AD69C79A2}"/>
                </a:ext>
              </a:extLst>
            </p:cNvPr>
            <p:cNvSpPr/>
            <p:nvPr/>
          </p:nvSpPr>
          <p:spPr bwMode="auto">
            <a:xfrm>
              <a:off x="6812978" y="2890310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E7E1D716-6E08-45EB-B248-87E9C9759E02}"/>
                </a:ext>
              </a:extLst>
            </p:cNvPr>
            <p:cNvSpPr/>
            <p:nvPr/>
          </p:nvSpPr>
          <p:spPr bwMode="auto">
            <a:xfrm>
              <a:off x="2998067" y="3670664"/>
              <a:ext cx="297438" cy="210159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C36B211D-EEBD-46A7-88F7-2938B6B0FB7E}"/>
                </a:ext>
              </a:extLst>
            </p:cNvPr>
            <p:cNvSpPr/>
            <p:nvPr/>
          </p:nvSpPr>
          <p:spPr bwMode="auto">
            <a:xfrm>
              <a:off x="5080115" y="2907475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48356692-041A-4061-873F-B1D15AB8FB4D}"/>
                </a:ext>
              </a:extLst>
            </p:cNvPr>
            <p:cNvSpPr/>
            <p:nvPr/>
          </p:nvSpPr>
          <p:spPr bwMode="auto">
            <a:xfrm>
              <a:off x="6720900" y="3652223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6E71C3DD-C38E-40C6-824C-5E970EA0E6FE}"/>
                </a:ext>
              </a:extLst>
            </p:cNvPr>
            <p:cNvSpPr/>
            <p:nvPr/>
          </p:nvSpPr>
          <p:spPr bwMode="auto">
            <a:xfrm>
              <a:off x="5730300" y="3284968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06947E9E-E887-4676-83C4-6DFC7A810A6C}"/>
                </a:ext>
              </a:extLst>
            </p:cNvPr>
            <p:cNvSpPr/>
            <p:nvPr/>
          </p:nvSpPr>
          <p:spPr bwMode="auto">
            <a:xfrm>
              <a:off x="3711000" y="2914602"/>
              <a:ext cx="297438" cy="203707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2A961CB2-3683-474F-B15E-5D8E59CDFEE0}"/>
                </a:ext>
              </a:extLst>
            </p:cNvPr>
            <p:cNvSpPr/>
            <p:nvPr/>
          </p:nvSpPr>
          <p:spPr bwMode="auto">
            <a:xfrm>
              <a:off x="1926568" y="2914602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925495FD-7367-4C35-8F1F-5354C792F479}"/>
                </a:ext>
              </a:extLst>
            </p:cNvPr>
            <p:cNvSpPr/>
            <p:nvPr/>
          </p:nvSpPr>
          <p:spPr bwMode="auto">
            <a:xfrm>
              <a:off x="4884738" y="3632619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AC201F6C-BFC2-40A1-93FF-D25408642813}"/>
                </a:ext>
              </a:extLst>
            </p:cNvPr>
            <p:cNvSpPr/>
            <p:nvPr/>
          </p:nvSpPr>
          <p:spPr bwMode="auto">
            <a:xfrm>
              <a:off x="1586363" y="3632619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1161DCE-2300-48BA-BB11-CA54E23787D8}"/>
                </a:ext>
              </a:extLst>
            </p:cNvPr>
            <p:cNvCxnSpPr/>
            <p:nvPr/>
          </p:nvCxnSpPr>
          <p:spPr bwMode="auto">
            <a:xfrm>
              <a:off x="1005900" y="2855719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D3E5A20-1E6F-4079-9468-930B24E3B1B6}"/>
                </a:ext>
              </a:extLst>
            </p:cNvPr>
            <p:cNvCxnSpPr/>
            <p:nvPr/>
          </p:nvCxnSpPr>
          <p:spPr bwMode="auto">
            <a:xfrm>
              <a:off x="1011651" y="3207986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5868D40-DE7B-4385-B96C-5FFB71548C63}"/>
                </a:ext>
              </a:extLst>
            </p:cNvPr>
            <p:cNvCxnSpPr/>
            <p:nvPr/>
          </p:nvCxnSpPr>
          <p:spPr bwMode="auto">
            <a:xfrm>
              <a:off x="1005900" y="3576023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29DC060-0A68-4DD8-8D83-2D6F672A2280}"/>
                </a:ext>
              </a:extLst>
            </p:cNvPr>
            <p:cNvCxnSpPr/>
            <p:nvPr/>
          </p:nvCxnSpPr>
          <p:spPr bwMode="auto">
            <a:xfrm>
              <a:off x="998538" y="3948397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Flowchart: Connector 23">
              <a:extLst>
                <a:ext uri="{FF2B5EF4-FFF2-40B4-BE49-F238E27FC236}">
                  <a16:creationId xmlns:a16="http://schemas.microsoft.com/office/drawing/2014/main" id="{8EF76DB6-4E6C-417F-B147-45EFC92F12BA}"/>
                </a:ext>
              </a:extLst>
            </p:cNvPr>
            <p:cNvSpPr/>
            <p:nvPr/>
          </p:nvSpPr>
          <p:spPr bwMode="auto">
            <a:xfrm>
              <a:off x="2827338" y="2128226"/>
              <a:ext cx="2390262" cy="2426872"/>
            </a:xfrm>
            <a:prstGeom prst="flowChartConnector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7294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Impact to 11p STA: Case 2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4068234"/>
            <a:ext cx="8066088" cy="2103966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Upon detecting legacy preamble of either NGV or 11p PPDU, </a:t>
            </a:r>
            <a:r>
              <a:rPr lang="en-US" dirty="0" err="1">
                <a:solidFill>
                  <a:schemeClr val="tx1"/>
                </a:solidFill>
              </a:rPr>
              <a:t>backoff</a:t>
            </a:r>
            <a:r>
              <a:rPr lang="en-US" dirty="0">
                <a:solidFill>
                  <a:schemeClr val="tx1"/>
                </a:solidFill>
              </a:rPr>
              <a:t> starts based on the detected LENGTH in LSIG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After gaining channel access and sending out one 11p PPDU, all neighboring NGV STAs within detection range will switch to 11p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Negligible impact compared to pure 11p environment.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76023D3-18E5-4FC6-A78C-126E25B3ACDA}"/>
              </a:ext>
            </a:extLst>
          </p:cNvPr>
          <p:cNvGrpSpPr/>
          <p:nvPr/>
        </p:nvGrpSpPr>
        <p:grpSpPr>
          <a:xfrm>
            <a:off x="985425" y="1424820"/>
            <a:ext cx="7556913" cy="2311755"/>
            <a:chOff x="912814" y="1958358"/>
            <a:chExt cx="7556913" cy="2311755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1384065-7510-479A-A8B5-E21739B48A96}"/>
                </a:ext>
              </a:extLst>
            </p:cNvPr>
            <p:cNvSpPr/>
            <p:nvPr/>
          </p:nvSpPr>
          <p:spPr bwMode="auto">
            <a:xfrm>
              <a:off x="3805475" y="2956067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E0B4D100-5581-4AFF-B52C-435225F0A878}"/>
                </a:ext>
              </a:extLst>
            </p:cNvPr>
            <p:cNvSpPr/>
            <p:nvPr/>
          </p:nvSpPr>
          <p:spPr bwMode="auto">
            <a:xfrm>
              <a:off x="2520376" y="2999983"/>
              <a:ext cx="297438" cy="214855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9569983B-F2C6-459E-981A-45485F27EC99}"/>
                </a:ext>
              </a:extLst>
            </p:cNvPr>
            <p:cNvSpPr/>
            <p:nvPr/>
          </p:nvSpPr>
          <p:spPr bwMode="auto">
            <a:xfrm>
              <a:off x="6727254" y="2605325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Trapezoid 43">
              <a:extLst>
                <a:ext uri="{FF2B5EF4-FFF2-40B4-BE49-F238E27FC236}">
                  <a16:creationId xmlns:a16="http://schemas.microsoft.com/office/drawing/2014/main" id="{0705554F-9910-47E5-A205-EE1BB9B5C21E}"/>
                </a:ext>
              </a:extLst>
            </p:cNvPr>
            <p:cNvSpPr/>
            <p:nvPr/>
          </p:nvSpPr>
          <p:spPr bwMode="auto">
            <a:xfrm>
              <a:off x="2912343" y="3385679"/>
              <a:ext cx="297438" cy="210159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C6142411-D99E-4AC5-B794-6B8D64AC35B5}"/>
                </a:ext>
              </a:extLst>
            </p:cNvPr>
            <p:cNvSpPr/>
            <p:nvPr/>
          </p:nvSpPr>
          <p:spPr bwMode="auto">
            <a:xfrm>
              <a:off x="4994391" y="2622490"/>
              <a:ext cx="297438" cy="214855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AEC9B471-ED94-4311-B1B0-88415FF76B33}"/>
                </a:ext>
              </a:extLst>
            </p:cNvPr>
            <p:cNvSpPr/>
            <p:nvPr/>
          </p:nvSpPr>
          <p:spPr bwMode="auto">
            <a:xfrm>
              <a:off x="6635176" y="3367238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96ACA1C8-7146-4BBF-8360-602FF47C4E48}"/>
                </a:ext>
              </a:extLst>
            </p:cNvPr>
            <p:cNvSpPr/>
            <p:nvPr/>
          </p:nvSpPr>
          <p:spPr bwMode="auto">
            <a:xfrm>
              <a:off x="5644576" y="2999983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Trapezoid 47">
              <a:extLst>
                <a:ext uri="{FF2B5EF4-FFF2-40B4-BE49-F238E27FC236}">
                  <a16:creationId xmlns:a16="http://schemas.microsoft.com/office/drawing/2014/main" id="{88E70227-9C5A-4343-8366-7418F9F169B1}"/>
                </a:ext>
              </a:extLst>
            </p:cNvPr>
            <p:cNvSpPr/>
            <p:nvPr/>
          </p:nvSpPr>
          <p:spPr bwMode="auto">
            <a:xfrm>
              <a:off x="3625276" y="2629617"/>
              <a:ext cx="297438" cy="203707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9" name="Trapezoid 48">
              <a:extLst>
                <a:ext uri="{FF2B5EF4-FFF2-40B4-BE49-F238E27FC236}">
                  <a16:creationId xmlns:a16="http://schemas.microsoft.com/office/drawing/2014/main" id="{4A8EBFD5-6E74-4730-8769-59EFC0C89498}"/>
                </a:ext>
              </a:extLst>
            </p:cNvPr>
            <p:cNvSpPr/>
            <p:nvPr/>
          </p:nvSpPr>
          <p:spPr bwMode="auto">
            <a:xfrm>
              <a:off x="1840844" y="2629617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Trapezoid 49">
              <a:extLst>
                <a:ext uri="{FF2B5EF4-FFF2-40B4-BE49-F238E27FC236}">
                  <a16:creationId xmlns:a16="http://schemas.microsoft.com/office/drawing/2014/main" id="{C1454C82-C630-4CEB-B038-C9854368C465}"/>
                </a:ext>
              </a:extLst>
            </p:cNvPr>
            <p:cNvSpPr/>
            <p:nvPr/>
          </p:nvSpPr>
          <p:spPr bwMode="auto">
            <a:xfrm>
              <a:off x="4799014" y="3347634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Trapezoid 50">
              <a:extLst>
                <a:ext uri="{FF2B5EF4-FFF2-40B4-BE49-F238E27FC236}">
                  <a16:creationId xmlns:a16="http://schemas.microsoft.com/office/drawing/2014/main" id="{C63E24B0-983E-4FB8-BF98-573DFB19BB93}"/>
                </a:ext>
              </a:extLst>
            </p:cNvPr>
            <p:cNvSpPr/>
            <p:nvPr/>
          </p:nvSpPr>
          <p:spPr bwMode="auto">
            <a:xfrm>
              <a:off x="1500639" y="3347634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A272700-D1C6-41C1-B635-AE366CD99156}"/>
                </a:ext>
              </a:extLst>
            </p:cNvPr>
            <p:cNvCxnSpPr/>
            <p:nvPr/>
          </p:nvCxnSpPr>
          <p:spPr bwMode="auto">
            <a:xfrm>
              <a:off x="920176" y="2570734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65493CE0-C6A7-4C2F-A41E-AA39D23D0AFF}"/>
                </a:ext>
              </a:extLst>
            </p:cNvPr>
            <p:cNvCxnSpPr/>
            <p:nvPr/>
          </p:nvCxnSpPr>
          <p:spPr bwMode="auto">
            <a:xfrm>
              <a:off x="925927" y="2923001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D830A194-BE3B-45F9-8DE0-8962A66AF78D}"/>
                </a:ext>
              </a:extLst>
            </p:cNvPr>
            <p:cNvCxnSpPr/>
            <p:nvPr/>
          </p:nvCxnSpPr>
          <p:spPr bwMode="auto">
            <a:xfrm>
              <a:off x="920176" y="3291038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D4E829A-975E-47A7-9311-33F9F97D8A8E}"/>
                </a:ext>
              </a:extLst>
            </p:cNvPr>
            <p:cNvCxnSpPr/>
            <p:nvPr/>
          </p:nvCxnSpPr>
          <p:spPr bwMode="auto">
            <a:xfrm>
              <a:off x="912814" y="3663412"/>
              <a:ext cx="75438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Flowchart: Connector 55">
              <a:extLst>
                <a:ext uri="{FF2B5EF4-FFF2-40B4-BE49-F238E27FC236}">
                  <a16:creationId xmlns:a16="http://schemas.microsoft.com/office/drawing/2014/main" id="{0BC9CE2C-0C28-4FA9-8C83-803B28792651}"/>
                </a:ext>
              </a:extLst>
            </p:cNvPr>
            <p:cNvSpPr/>
            <p:nvPr/>
          </p:nvSpPr>
          <p:spPr bwMode="auto">
            <a:xfrm>
              <a:off x="2743200" y="1958358"/>
              <a:ext cx="2399909" cy="2311755"/>
            </a:xfrm>
            <a:prstGeom prst="flowChartConnector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432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Impact to 11p STA: Case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962" y="4114444"/>
            <a:ext cx="8066088" cy="210396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At any intermediate stage of NGV deployment, it will be a mix of case 1 and case 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By enforcing the NGV-interop rule [1], the impact to 11p operation will be negligible after gaining channel access.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86F6973-132D-4440-BE4A-247328C096D0}"/>
              </a:ext>
            </a:extLst>
          </p:cNvPr>
          <p:cNvGrpSpPr/>
          <p:nvPr/>
        </p:nvGrpSpPr>
        <p:grpSpPr>
          <a:xfrm>
            <a:off x="609600" y="1646773"/>
            <a:ext cx="8229600" cy="2391827"/>
            <a:chOff x="609600" y="1341973"/>
            <a:chExt cx="8229600" cy="2391827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1384065-7510-479A-A8B5-E21739B48A96}"/>
                </a:ext>
              </a:extLst>
            </p:cNvPr>
            <p:cNvSpPr/>
            <p:nvPr/>
          </p:nvSpPr>
          <p:spPr bwMode="auto">
            <a:xfrm>
              <a:off x="3583249" y="2448821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E0B4D100-5581-4AFF-B52C-435225F0A878}"/>
                </a:ext>
              </a:extLst>
            </p:cNvPr>
            <p:cNvSpPr/>
            <p:nvPr/>
          </p:nvSpPr>
          <p:spPr bwMode="auto">
            <a:xfrm>
              <a:off x="1757775" y="2489425"/>
              <a:ext cx="297438" cy="214855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9569983B-F2C6-459E-981A-45485F27EC99}"/>
                </a:ext>
              </a:extLst>
            </p:cNvPr>
            <p:cNvSpPr/>
            <p:nvPr/>
          </p:nvSpPr>
          <p:spPr bwMode="auto">
            <a:xfrm>
              <a:off x="5191702" y="2090637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C6142411-D99E-4AC5-B794-6B8D64AC35B5}"/>
                </a:ext>
              </a:extLst>
            </p:cNvPr>
            <p:cNvSpPr/>
            <p:nvPr/>
          </p:nvSpPr>
          <p:spPr bwMode="auto">
            <a:xfrm>
              <a:off x="4231790" y="2111932"/>
              <a:ext cx="297438" cy="214855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AEC9B471-ED94-4311-B1B0-88415FF76B33}"/>
                </a:ext>
              </a:extLst>
            </p:cNvPr>
            <p:cNvSpPr/>
            <p:nvPr/>
          </p:nvSpPr>
          <p:spPr bwMode="auto">
            <a:xfrm>
              <a:off x="5330659" y="2833145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96ACA1C8-7146-4BBF-8360-602FF47C4E48}"/>
                </a:ext>
              </a:extLst>
            </p:cNvPr>
            <p:cNvSpPr/>
            <p:nvPr/>
          </p:nvSpPr>
          <p:spPr bwMode="auto">
            <a:xfrm>
              <a:off x="4946475" y="2467407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Trapezoid 47">
              <a:extLst>
                <a:ext uri="{FF2B5EF4-FFF2-40B4-BE49-F238E27FC236}">
                  <a16:creationId xmlns:a16="http://schemas.microsoft.com/office/drawing/2014/main" id="{88E70227-9C5A-4343-8366-7418F9F169B1}"/>
                </a:ext>
              </a:extLst>
            </p:cNvPr>
            <p:cNvSpPr/>
            <p:nvPr/>
          </p:nvSpPr>
          <p:spPr bwMode="auto">
            <a:xfrm>
              <a:off x="2862675" y="2119059"/>
              <a:ext cx="297438" cy="203707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9" name="Trapezoid 48">
              <a:extLst>
                <a:ext uri="{FF2B5EF4-FFF2-40B4-BE49-F238E27FC236}">
                  <a16:creationId xmlns:a16="http://schemas.microsoft.com/office/drawing/2014/main" id="{4A8EBFD5-6E74-4730-8769-59EFC0C89498}"/>
                </a:ext>
              </a:extLst>
            </p:cNvPr>
            <p:cNvSpPr/>
            <p:nvPr/>
          </p:nvSpPr>
          <p:spPr bwMode="auto">
            <a:xfrm>
              <a:off x="1537630" y="2096079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Trapezoid 49">
              <a:extLst>
                <a:ext uri="{FF2B5EF4-FFF2-40B4-BE49-F238E27FC236}">
                  <a16:creationId xmlns:a16="http://schemas.microsoft.com/office/drawing/2014/main" id="{C1454C82-C630-4CEB-B038-C9854368C465}"/>
                </a:ext>
              </a:extLst>
            </p:cNvPr>
            <p:cNvSpPr/>
            <p:nvPr/>
          </p:nvSpPr>
          <p:spPr bwMode="auto">
            <a:xfrm>
              <a:off x="4036413" y="2837076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Trapezoid 50">
              <a:extLst>
                <a:ext uri="{FF2B5EF4-FFF2-40B4-BE49-F238E27FC236}">
                  <a16:creationId xmlns:a16="http://schemas.microsoft.com/office/drawing/2014/main" id="{C63E24B0-983E-4FB8-BF98-573DFB19BB93}"/>
                </a:ext>
              </a:extLst>
            </p:cNvPr>
            <p:cNvSpPr/>
            <p:nvPr/>
          </p:nvSpPr>
          <p:spPr bwMode="auto">
            <a:xfrm>
              <a:off x="1388911" y="2845544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A272700-D1C6-41C1-B635-AE366CD991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6962" y="2037196"/>
              <a:ext cx="8222238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65493CE0-C6A7-4C2F-A41E-AA39D23D0AF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2713" y="2389463"/>
              <a:ext cx="8216487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D830A194-BE3B-45F9-8DE0-8962A66AF7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6962" y="2757500"/>
              <a:ext cx="8222238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D4E829A-975E-47A7-9311-33F9F97D8A8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9600" y="3129874"/>
              <a:ext cx="8229600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Flowchart: Connector 55">
              <a:extLst>
                <a:ext uri="{FF2B5EF4-FFF2-40B4-BE49-F238E27FC236}">
                  <a16:creationId xmlns:a16="http://schemas.microsoft.com/office/drawing/2014/main" id="{0BC9CE2C-0C28-4FA9-8C83-803B28792651}"/>
                </a:ext>
              </a:extLst>
            </p:cNvPr>
            <p:cNvSpPr/>
            <p:nvPr/>
          </p:nvSpPr>
          <p:spPr bwMode="auto">
            <a:xfrm>
              <a:off x="1980599" y="1341973"/>
              <a:ext cx="2370956" cy="2287580"/>
            </a:xfrm>
            <a:prstGeom prst="flowChartConnector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1D03D7E-1572-40FE-9DAC-D33DD1A04C55}"/>
                </a:ext>
              </a:extLst>
            </p:cNvPr>
            <p:cNvSpPr/>
            <p:nvPr/>
          </p:nvSpPr>
          <p:spPr bwMode="auto">
            <a:xfrm>
              <a:off x="2967456" y="2932880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BD1CF00-B8F0-4AC6-8151-AFEDE2573C97}"/>
                </a:ext>
              </a:extLst>
            </p:cNvPr>
            <p:cNvSpPr/>
            <p:nvPr/>
          </p:nvSpPr>
          <p:spPr bwMode="auto">
            <a:xfrm>
              <a:off x="2990379" y="2453707"/>
              <a:ext cx="282729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27A4C3BD-B934-4F5C-AA1A-E62CF950B696}"/>
                </a:ext>
              </a:extLst>
            </p:cNvPr>
            <p:cNvSpPr/>
            <p:nvPr/>
          </p:nvSpPr>
          <p:spPr bwMode="auto">
            <a:xfrm>
              <a:off x="7698049" y="2423066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7FFEBFDB-2C03-4B78-A43C-05A9860EC6A9}"/>
                </a:ext>
              </a:extLst>
            </p:cNvPr>
            <p:cNvSpPr/>
            <p:nvPr/>
          </p:nvSpPr>
          <p:spPr bwMode="auto">
            <a:xfrm>
              <a:off x="5872575" y="2463670"/>
              <a:ext cx="297438" cy="214855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56213F5B-069F-430A-89B3-F2602E482F9D}"/>
                </a:ext>
              </a:extLst>
            </p:cNvPr>
            <p:cNvSpPr/>
            <p:nvPr/>
          </p:nvSpPr>
          <p:spPr bwMode="auto">
            <a:xfrm>
              <a:off x="8346590" y="2086177"/>
              <a:ext cx="297438" cy="214855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Trapezoid 30">
              <a:extLst>
                <a:ext uri="{FF2B5EF4-FFF2-40B4-BE49-F238E27FC236}">
                  <a16:creationId xmlns:a16="http://schemas.microsoft.com/office/drawing/2014/main" id="{11D7DB95-B0ED-4282-91A4-CD43BD2CB7A4}"/>
                </a:ext>
              </a:extLst>
            </p:cNvPr>
            <p:cNvSpPr/>
            <p:nvPr/>
          </p:nvSpPr>
          <p:spPr bwMode="auto">
            <a:xfrm>
              <a:off x="8151213" y="2811321"/>
              <a:ext cx="297438" cy="214855"/>
            </a:xfrm>
            <a:prstGeom prst="trapezoid">
              <a:avLst>
                <a:gd name="adj" fmla="val 25000"/>
              </a:avLst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Flowchart: Connector 31">
              <a:extLst>
                <a:ext uri="{FF2B5EF4-FFF2-40B4-BE49-F238E27FC236}">
                  <a16:creationId xmlns:a16="http://schemas.microsoft.com/office/drawing/2014/main" id="{4CAA3B5C-60D0-4BE8-A9CA-19CB1F9655C7}"/>
                </a:ext>
              </a:extLst>
            </p:cNvPr>
            <p:cNvSpPr/>
            <p:nvPr/>
          </p:nvSpPr>
          <p:spPr bwMode="auto">
            <a:xfrm>
              <a:off x="6160898" y="1370587"/>
              <a:ext cx="2354452" cy="2363213"/>
            </a:xfrm>
            <a:prstGeom prst="flowChartConnector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926191C-16A9-4D99-8B89-1CBB4827D0FB}"/>
                </a:ext>
              </a:extLst>
            </p:cNvPr>
            <p:cNvSpPr/>
            <p:nvPr/>
          </p:nvSpPr>
          <p:spPr bwMode="auto">
            <a:xfrm>
              <a:off x="7082256" y="2907125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246B25E-142F-4ECC-A98B-A69DDAB02D5F}"/>
                </a:ext>
              </a:extLst>
            </p:cNvPr>
            <p:cNvSpPr/>
            <p:nvPr/>
          </p:nvSpPr>
          <p:spPr bwMode="auto">
            <a:xfrm>
              <a:off x="7622917" y="2049041"/>
              <a:ext cx="24676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35" name="Trapezoid 34">
              <a:extLst>
                <a:ext uri="{FF2B5EF4-FFF2-40B4-BE49-F238E27FC236}">
                  <a16:creationId xmlns:a16="http://schemas.microsoft.com/office/drawing/2014/main" id="{9D86C44D-636E-45F9-A89C-7452D61DA494}"/>
                </a:ext>
              </a:extLst>
            </p:cNvPr>
            <p:cNvSpPr/>
            <p:nvPr/>
          </p:nvSpPr>
          <p:spPr bwMode="auto">
            <a:xfrm>
              <a:off x="780150" y="2437966"/>
              <a:ext cx="297438" cy="214855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A71BC98A-8B16-43DA-8A82-AC301B5E9BEF}"/>
                </a:ext>
              </a:extLst>
            </p:cNvPr>
            <p:cNvSpPr/>
            <p:nvPr/>
          </p:nvSpPr>
          <p:spPr bwMode="auto">
            <a:xfrm>
              <a:off x="7144259" y="2447330"/>
              <a:ext cx="228810" cy="25145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</a:t>
              </a:r>
            </a:p>
          </p:txBody>
        </p:sp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C68922E4-6F3B-4F3E-8F4C-31BF13AF9705}"/>
                </a:ext>
              </a:extLst>
            </p:cNvPr>
            <p:cNvSpPr/>
            <p:nvPr/>
          </p:nvSpPr>
          <p:spPr bwMode="auto">
            <a:xfrm>
              <a:off x="6594228" y="2081534"/>
              <a:ext cx="297438" cy="214855"/>
            </a:xfrm>
            <a:prstGeom prst="trapezoid">
              <a:avLst/>
            </a:prstGeom>
            <a:solidFill>
              <a:srgbClr val="00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5260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68345</TotalTime>
  <Words>1560</Words>
  <Application>Microsoft Office PowerPoint</Application>
  <PresentationFormat>On-screen Show (4:3)</PresentationFormat>
  <Paragraphs>269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 Unicode MS</vt:lpstr>
      <vt:lpstr>MS Gothic</vt:lpstr>
      <vt:lpstr>Arial</vt:lpstr>
      <vt:lpstr>Times New Roman</vt:lpstr>
      <vt:lpstr>Office Theme</vt:lpstr>
      <vt:lpstr>Document</vt:lpstr>
      <vt:lpstr>NGV Backward Interoperability: Follow-up</vt:lpstr>
      <vt:lpstr>Introduction</vt:lpstr>
      <vt:lpstr>Backward Interop Proposal: Recap</vt:lpstr>
      <vt:lpstr>Backward Interop Proposal: Recap (cont.)</vt:lpstr>
      <vt:lpstr>Impact to 11p STA: Case 1</vt:lpstr>
      <vt:lpstr>Impact to 11p STA : Case 1 (cont.)</vt:lpstr>
      <vt:lpstr>Impact to 11p STA: Case 2</vt:lpstr>
      <vt:lpstr>Impact to 11p STA: Case 2 (cont.)</vt:lpstr>
      <vt:lpstr>Impact to 11p STA: Case 3</vt:lpstr>
      <vt:lpstr>Discussions</vt:lpstr>
      <vt:lpstr>Simulations: Setup</vt:lpstr>
      <vt:lpstr>Evaluation Metrics</vt:lpstr>
      <vt:lpstr>Mean Channel Access Time</vt:lpstr>
      <vt:lpstr>Missed BSM Messages</vt:lpstr>
      <vt:lpstr>Summary</vt:lpstr>
      <vt:lpstr>Straw Poll 1</vt:lpstr>
      <vt:lpstr>Straw Poll 2</vt:lpstr>
      <vt:lpstr>Appendix</vt:lpstr>
      <vt:lpstr>Detailed Simulation Settings</vt:lpstr>
      <vt:lpstr>Mean Channel Access Time</vt:lpstr>
      <vt:lpstr>Missed BSM Messages</vt:lpstr>
      <vt:lpstr>Effective NGV PPDU Percentage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1212</cp:revision>
  <cp:lastPrinted>1601-01-01T00:00:00Z</cp:lastPrinted>
  <dcterms:created xsi:type="dcterms:W3CDTF">2015-10-31T00:33:08Z</dcterms:created>
  <dcterms:modified xsi:type="dcterms:W3CDTF">2019-03-06T19:40:49Z</dcterms:modified>
</cp:coreProperties>
</file>