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76" r:id="rId6"/>
    <p:sldId id="259" r:id="rId7"/>
    <p:sldId id="285" r:id="rId8"/>
    <p:sldId id="28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51" autoAdjust="0"/>
    <p:restoredTop sz="94619" autoAdjust="0"/>
  </p:normalViewPr>
  <p:slideViewPr>
    <p:cSldViewPr>
      <p:cViewPr varScale="1">
        <p:scale>
          <a:sx n="83" d="100"/>
          <a:sy n="83" d="100"/>
        </p:scale>
        <p:origin x="126" y="6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80" y="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854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138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802.11-19/0268r0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A Draft IEEE 802.11bc Use Case Document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2019-02-08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784364"/>
              </p:ext>
            </p:extLst>
          </p:nvPr>
        </p:nvGraphicFramePr>
        <p:xfrm>
          <a:off x="2320925" y="3714750"/>
          <a:ext cx="7416800" cy="278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3" name="Document" r:id="rId4" imgW="8267030" imgH="3099197" progId="Word.Document.8">
                  <p:embed/>
                </p:oleObj>
              </mc:Choice>
              <mc:Fallback>
                <p:oleObj name="Document" r:id="rId4" imgW="8267030" imgH="309919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0925" y="3714750"/>
                        <a:ext cx="7416800" cy="27892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This document contains the proposed use cases descriptions for the IEEE 802.11bc TG. 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10952"/>
          </a:xfrm>
        </p:spPr>
        <p:txBody>
          <a:bodyPr/>
          <a:lstStyle/>
          <a:p>
            <a:r>
              <a:rPr kumimoji="1" lang="en-US" altLang="ja-JP" dirty="0"/>
              <a:t>Scenario 1  Stadium Video Distribution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March 2019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Hiroshi Mano (KDTI)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457524"/>
            <a:ext cx="4605765" cy="1198187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Stakes 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Stadium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Stadium audience, coaches and referees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Manufactures of semiconductor,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171577" y="1516260"/>
            <a:ext cx="4420367" cy="342490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4" y="5244105"/>
            <a:ext cx="4605764" cy="1065214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Benefit of using </a:t>
            </a:r>
            <a:r>
              <a:rPr kumimoji="1" lang="en-US" altLang="ja-JP" kern="0" dirty="0" err="1"/>
              <a:t>TGbc</a:t>
            </a:r>
            <a:r>
              <a:rPr kumimoji="1" lang="en-US" altLang="ja-JP" kern="0" dirty="0"/>
              <a:t>:</a:t>
            </a:r>
          </a:p>
          <a:p>
            <a:r>
              <a:rPr kumimoji="1" lang="en-US" altLang="ja-JP" kern="0" dirty="0"/>
              <a:t>To be discussed??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2752435"/>
            <a:ext cx="4605766" cy="2264021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for videos to a large number of densely located STAs, which may be mobile devices.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multiple </a:t>
            </a:r>
            <a:r>
              <a:rPr kumimoji="1" lang="en-US" altLang="ja-JP" sz="1200" b="1" dirty="0" err="1"/>
              <a:t>eBCSs</a:t>
            </a:r>
            <a:r>
              <a:rPr kumimoji="1" lang="en-US" altLang="ja-JP" sz="1200" b="1" dirty="0"/>
              <a:t> for multiple video streams, e.g.: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live video feed/Video Highlights Replay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Videos from different angles of the game (e.g., in soccer)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Videos of different sport activities that take place in parallel (e.g., athletics)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Video (HD): 8 MBPS (how about 4k?) 14/30 </a:t>
            </a:r>
            <a:r>
              <a:rPr kumimoji="1" lang="en-US" altLang="ja-JP" sz="1200" b="1" dirty="0" err="1"/>
              <a:t>mbps</a:t>
            </a:r>
            <a:endParaRPr kumimoji="1" lang="en-US" altLang="ja-JP" sz="1200" b="1" dirty="0"/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171577" y="5244105"/>
            <a:ext cx="4420368" cy="1065214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Providing enhanced Broadcast Services (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) for videos to a large number of densely located STAs. These STAs may be associated, or unassociated with the AP or may be  low-cost STAs that do not transmit.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sp>
        <p:nvSpPr>
          <p:cNvPr id="12" name="テキスト ボックス 3">
            <a:extLst>
              <a:ext uri="{FF2B5EF4-FFF2-40B4-BE49-F238E27FC236}">
                <a16:creationId xmlns:a16="http://schemas.microsoft.com/office/drawing/2014/main" id="{F557271D-1FAB-FE48-8FC1-1F1991C48B87}"/>
              </a:ext>
            </a:extLst>
          </p:cNvPr>
          <p:cNvSpPr txBox="1"/>
          <p:nvPr/>
        </p:nvSpPr>
        <p:spPr>
          <a:xfrm>
            <a:off x="1390817" y="2164325"/>
            <a:ext cx="114967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Contents</a:t>
            </a:r>
          </a:p>
          <a:p>
            <a:r>
              <a:rPr lang="en-US" altLang="ja-JP" dirty="0"/>
              <a:t>Server</a:t>
            </a:r>
            <a:endParaRPr kumimoji="1" lang="ja-JP" altLang="en-US" dirty="0"/>
          </a:p>
        </p:txBody>
      </p:sp>
      <p:sp>
        <p:nvSpPr>
          <p:cNvPr id="15" name="テキスト ボックス 4">
            <a:extLst>
              <a:ext uri="{FF2B5EF4-FFF2-40B4-BE49-F238E27FC236}">
                <a16:creationId xmlns:a16="http://schemas.microsoft.com/office/drawing/2014/main" id="{064367C9-78A2-4A4A-AF98-AE17BDE5A33B}"/>
              </a:ext>
            </a:extLst>
          </p:cNvPr>
          <p:cNvSpPr txBox="1"/>
          <p:nvPr/>
        </p:nvSpPr>
        <p:spPr>
          <a:xfrm>
            <a:off x="3210031" y="3165692"/>
            <a:ext cx="48603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AP</a:t>
            </a:r>
            <a:endParaRPr kumimoji="1" lang="ja-JP" altLang="en-US" dirty="0"/>
          </a:p>
        </p:txBody>
      </p:sp>
      <p:sp>
        <p:nvSpPr>
          <p:cNvPr id="16" name="テキスト ボックス 5">
            <a:extLst>
              <a:ext uri="{FF2B5EF4-FFF2-40B4-BE49-F238E27FC236}">
                <a16:creationId xmlns:a16="http://schemas.microsoft.com/office/drawing/2014/main" id="{6E20D7B9-5B06-1C46-A844-33DD1BB0C195}"/>
              </a:ext>
            </a:extLst>
          </p:cNvPr>
          <p:cNvSpPr txBox="1"/>
          <p:nvPr/>
        </p:nvSpPr>
        <p:spPr>
          <a:xfrm>
            <a:off x="486607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7" name="テキスト ボックス 6">
            <a:extLst>
              <a:ext uri="{FF2B5EF4-FFF2-40B4-BE49-F238E27FC236}">
                <a16:creationId xmlns:a16="http://schemas.microsoft.com/office/drawing/2014/main" id="{2A0A79C8-06DE-0143-9DBE-911AE81EA526}"/>
              </a:ext>
            </a:extLst>
          </p:cNvPr>
          <p:cNvSpPr txBox="1"/>
          <p:nvPr/>
        </p:nvSpPr>
        <p:spPr>
          <a:xfrm>
            <a:off x="4031951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8" name="テキスト ボックス 7">
            <a:extLst>
              <a:ext uri="{FF2B5EF4-FFF2-40B4-BE49-F238E27FC236}">
                <a16:creationId xmlns:a16="http://schemas.microsoft.com/office/drawing/2014/main" id="{A63F87AB-63C0-D34F-BF67-2E3CE9EAE596}"/>
              </a:ext>
            </a:extLst>
          </p:cNvPr>
          <p:cNvSpPr txBox="1"/>
          <p:nvPr/>
        </p:nvSpPr>
        <p:spPr>
          <a:xfrm>
            <a:off x="314110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/>
          </a:p>
        </p:txBody>
      </p:sp>
      <p:sp>
        <p:nvSpPr>
          <p:cNvPr id="19" name="テキスト ボックス 8">
            <a:extLst>
              <a:ext uri="{FF2B5EF4-FFF2-40B4-BE49-F238E27FC236}">
                <a16:creationId xmlns:a16="http://schemas.microsoft.com/office/drawing/2014/main" id="{F8343CDA-6F66-754B-9234-97D7ECCFC5C8}"/>
              </a:ext>
            </a:extLst>
          </p:cNvPr>
          <p:cNvSpPr txBox="1"/>
          <p:nvPr/>
        </p:nvSpPr>
        <p:spPr>
          <a:xfrm>
            <a:off x="2323074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22" name="円/楕円 11">
            <a:extLst>
              <a:ext uri="{FF2B5EF4-FFF2-40B4-BE49-F238E27FC236}">
                <a16:creationId xmlns:a16="http://schemas.microsoft.com/office/drawing/2014/main" id="{8B541896-9143-7E4F-ACF9-1D2643D083E8}"/>
              </a:ext>
            </a:extLst>
          </p:cNvPr>
          <p:cNvSpPr/>
          <p:nvPr/>
        </p:nvSpPr>
        <p:spPr>
          <a:xfrm>
            <a:off x="3679907" y="2142187"/>
            <a:ext cx="1551997" cy="69060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dirty="0"/>
              <a:t>Network</a:t>
            </a:r>
            <a:endParaRPr kumimoji="1" lang="ja-JP" altLang="en-US" dirty="0"/>
          </a:p>
        </p:txBody>
      </p:sp>
      <p:cxnSp>
        <p:nvCxnSpPr>
          <p:cNvPr id="23" name="直線矢印コネクタ 13">
            <a:extLst>
              <a:ext uri="{FF2B5EF4-FFF2-40B4-BE49-F238E27FC236}">
                <a16:creationId xmlns:a16="http://schemas.microsoft.com/office/drawing/2014/main" id="{351A44D6-26FA-5A4F-BF0D-E485C938DA80}"/>
              </a:ext>
            </a:extLst>
          </p:cNvPr>
          <p:cNvCxnSpPr>
            <a:cxnSpLocks/>
            <a:stCxn id="12" idx="3"/>
            <a:endCxn id="22" idx="2"/>
          </p:cNvCxnSpPr>
          <p:nvPr/>
        </p:nvCxnSpPr>
        <p:spPr>
          <a:xfrm>
            <a:off x="2540491" y="2487491"/>
            <a:ext cx="1139416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稲妻 18">
            <a:extLst>
              <a:ext uri="{FF2B5EF4-FFF2-40B4-BE49-F238E27FC236}">
                <a16:creationId xmlns:a16="http://schemas.microsoft.com/office/drawing/2014/main" id="{8422D2AD-D8C8-B847-A9AC-F878C9A76E51}"/>
              </a:ext>
            </a:extLst>
          </p:cNvPr>
          <p:cNvSpPr/>
          <p:nvPr/>
        </p:nvSpPr>
        <p:spPr>
          <a:xfrm rot="5400000">
            <a:off x="1779768" y="3241987"/>
            <a:ext cx="914400" cy="1149674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6" name="稲妻 20">
            <a:extLst>
              <a:ext uri="{FF2B5EF4-FFF2-40B4-BE49-F238E27FC236}">
                <a16:creationId xmlns:a16="http://schemas.microsoft.com/office/drawing/2014/main" id="{37D765DD-3900-BA41-91F7-26011EB5DA12}"/>
              </a:ext>
            </a:extLst>
          </p:cNvPr>
          <p:cNvSpPr/>
          <p:nvPr/>
        </p:nvSpPr>
        <p:spPr>
          <a:xfrm rot="5400000" flipV="1">
            <a:off x="4339977" y="3171431"/>
            <a:ext cx="914400" cy="1290786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259C3D6C-F3B2-42C3-9145-A52C5CCE8003}"/>
              </a:ext>
            </a:extLst>
          </p:cNvPr>
          <p:cNvCxnSpPr>
            <a:cxnSpLocks/>
            <a:stCxn id="22" idx="6"/>
            <a:endCxn id="15" idx="0"/>
          </p:cNvCxnSpPr>
          <p:nvPr/>
        </p:nvCxnSpPr>
        <p:spPr bwMode="auto">
          <a:xfrm flipH="1">
            <a:off x="3453046" y="2487492"/>
            <a:ext cx="1778858" cy="678200"/>
          </a:xfrm>
          <a:prstGeom prst="bentConnector4">
            <a:avLst>
              <a:gd name="adj1" fmla="val -12851"/>
              <a:gd name="adj2" fmla="val 75457"/>
            </a:avLst>
          </a:prstGeom>
          <a:ln w="317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テキスト ボックス 8">
            <a:extLst>
              <a:ext uri="{FF2B5EF4-FFF2-40B4-BE49-F238E27FC236}">
                <a16:creationId xmlns:a16="http://schemas.microsoft.com/office/drawing/2014/main" id="{969E3B9C-231D-4CF9-9A52-05491E889027}"/>
              </a:ext>
            </a:extLst>
          </p:cNvPr>
          <p:cNvSpPr txBox="1"/>
          <p:nvPr/>
        </p:nvSpPr>
        <p:spPr>
          <a:xfrm>
            <a:off x="1512039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2497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785" y="685801"/>
            <a:ext cx="7990655" cy="510952"/>
          </a:xfrm>
        </p:spPr>
        <p:txBody>
          <a:bodyPr/>
          <a:lstStyle/>
          <a:p>
            <a:r>
              <a:rPr kumimoji="1" lang="en-US" altLang="ja-JP" dirty="0"/>
              <a:t>Scenario 2  Low Power Sensor UL Broadcast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March 2019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Hiroshi Mano (KDTI)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556792"/>
            <a:ext cx="4605765" cy="1198187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Stakes 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Users of IoT devices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IoT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Manufactures of semiconductor, APs,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055439" y="1516260"/>
            <a:ext cx="4536505" cy="342490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4" y="5172098"/>
            <a:ext cx="4605764" cy="120923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Benefit of using </a:t>
            </a:r>
            <a:r>
              <a:rPr kumimoji="1" lang="en-US" altLang="ja-JP" kern="0" dirty="0" err="1"/>
              <a:t>TGbc</a:t>
            </a:r>
            <a:r>
              <a:rPr kumimoji="1" lang="en-US" altLang="ja-JP" kern="0" dirty="0"/>
              <a:t>:</a:t>
            </a:r>
          </a:p>
          <a:p>
            <a:r>
              <a:rPr kumimoji="1" lang="en-US" altLang="ja-JP" kern="0" dirty="0"/>
              <a:t>To be discussed??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2974332"/>
            <a:ext cx="4605766" cy="196683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forwarding service for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non-AP STAs that are not associated with itself to end-servers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non-STAs are expected to generate low </a:t>
            </a:r>
            <a:r>
              <a:rPr kumimoji="1" lang="en-US" altLang="ja-JP" sz="1200" b="1"/>
              <a:t>rate data (number?)</a:t>
            </a:r>
            <a:endParaRPr kumimoji="1" lang="en-US" altLang="ja-JP" sz="1200" b="1" dirty="0"/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1" lang="en-US" altLang="ja-JP" sz="1200" b="1" dirty="0"/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055440" y="5150019"/>
            <a:ext cx="4536505" cy="1231309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Pre-configured IoT devices automatically connect to the end server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 zero setup action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Low power IoT devices in mobility reports to their servers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without  scanning and association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876B940-A82D-4BF9-82DE-838B133B8C79}"/>
              </a:ext>
            </a:extLst>
          </p:cNvPr>
          <p:cNvGrpSpPr/>
          <p:nvPr/>
        </p:nvGrpSpPr>
        <p:grpSpPr>
          <a:xfrm>
            <a:off x="1387600" y="3592561"/>
            <a:ext cx="3988319" cy="1385890"/>
            <a:chOff x="7123588" y="3570085"/>
            <a:chExt cx="4474491" cy="2393607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9A6A0AAE-E837-494C-875D-654B3C2DE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65418" y="4766731"/>
              <a:ext cx="3019425" cy="714375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7AE8EBA8-0F96-4D18-9279-D158A5C1E86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2430" y="3660572"/>
              <a:ext cx="374005" cy="533400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C920A7FA-FB2F-43B1-BD6F-816583502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57230" y="3570085"/>
              <a:ext cx="3019425" cy="714375"/>
            </a:xfrm>
            <a:prstGeom prst="rect">
              <a:avLst/>
            </a:prstGeom>
          </p:spPr>
        </p:pic>
        <p:cxnSp>
          <p:nvCxnSpPr>
            <p:cNvPr id="46" name="Elbow Connector 27">
              <a:extLst>
                <a:ext uri="{FF2B5EF4-FFF2-40B4-BE49-F238E27FC236}">
                  <a16:creationId xmlns:a16="http://schemas.microsoft.com/office/drawing/2014/main" id="{ECCB1300-C2EF-4791-B8D7-1B4F429836EE}"/>
                </a:ext>
              </a:extLst>
            </p:cNvPr>
            <p:cNvCxnSpPr/>
            <p:nvPr/>
          </p:nvCxnSpPr>
          <p:spPr bwMode="auto">
            <a:xfrm flipV="1">
              <a:off x="10329030" y="3927272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30411DC6-23FF-4BE8-9DC9-1BDF9146BCA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588" y="3810000"/>
              <a:ext cx="407694" cy="266700"/>
            </a:xfrm>
            <a:prstGeom prst="rect">
              <a:avLst/>
            </a:prstGeom>
          </p:spPr>
        </p:pic>
        <p:sp>
          <p:nvSpPr>
            <p:cNvPr id="48" name="TextBox 29">
              <a:extLst>
                <a:ext uri="{FF2B5EF4-FFF2-40B4-BE49-F238E27FC236}">
                  <a16:creationId xmlns:a16="http://schemas.microsoft.com/office/drawing/2014/main" id="{2A72A7B1-DAA3-491D-B33A-B4EB82340986}"/>
                </a:ext>
              </a:extLst>
            </p:cNvPr>
            <p:cNvSpPr txBox="1"/>
            <p:nvPr/>
          </p:nvSpPr>
          <p:spPr>
            <a:xfrm>
              <a:off x="9623123" y="4220065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Internet</a:t>
              </a:r>
            </a:p>
          </p:txBody>
        </p:sp>
        <p:sp>
          <p:nvSpPr>
            <p:cNvPr id="49" name="TextBox 30">
              <a:extLst>
                <a:ext uri="{FF2B5EF4-FFF2-40B4-BE49-F238E27FC236}">
                  <a16:creationId xmlns:a16="http://schemas.microsoft.com/office/drawing/2014/main" id="{E405BC0F-0382-4961-806B-E7016AEC56A9}"/>
                </a:ext>
              </a:extLst>
            </p:cNvPr>
            <p:cNvSpPr txBox="1"/>
            <p:nvPr/>
          </p:nvSpPr>
          <p:spPr>
            <a:xfrm>
              <a:off x="10836080" y="4220065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Server</a:t>
              </a:r>
            </a:p>
          </p:txBody>
        </p:sp>
        <p:sp>
          <p:nvSpPr>
            <p:cNvPr id="50" name="TextBox 31">
              <a:extLst>
                <a:ext uri="{FF2B5EF4-FFF2-40B4-BE49-F238E27FC236}">
                  <a16:creationId xmlns:a16="http://schemas.microsoft.com/office/drawing/2014/main" id="{011B5FE7-1118-4E5E-937F-12FDAA35B645}"/>
                </a:ext>
              </a:extLst>
            </p:cNvPr>
            <p:cNvSpPr txBox="1"/>
            <p:nvPr/>
          </p:nvSpPr>
          <p:spPr>
            <a:xfrm>
              <a:off x="8503879" y="4220065"/>
              <a:ext cx="694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AP 1</a:t>
              </a:r>
            </a:p>
          </p:txBody>
        </p:sp>
        <p:sp>
          <p:nvSpPr>
            <p:cNvPr id="51" name="TextBox 32">
              <a:extLst>
                <a:ext uri="{FF2B5EF4-FFF2-40B4-BE49-F238E27FC236}">
                  <a16:creationId xmlns:a16="http://schemas.microsoft.com/office/drawing/2014/main" id="{345BB324-B7FC-4C90-9C4D-61F5B681A916}"/>
                </a:ext>
              </a:extLst>
            </p:cNvPr>
            <p:cNvSpPr txBox="1"/>
            <p:nvPr/>
          </p:nvSpPr>
          <p:spPr>
            <a:xfrm>
              <a:off x="7123588" y="4097916"/>
              <a:ext cx="76935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  <a:p>
              <a:r>
                <a:rPr lang="en-US" sz="1100" b="1" dirty="0"/>
                <a:t>@ </a:t>
              </a:r>
              <a:r>
                <a:rPr lang="en-US" sz="1100" b="1" i="1" dirty="0"/>
                <a:t>t</a:t>
              </a:r>
              <a:r>
                <a:rPr lang="en-US" sz="1100" b="1" dirty="0"/>
                <a:t>=T</a:t>
              </a:r>
              <a:r>
                <a:rPr lang="en-US" sz="1100" b="1" baseline="-25000" dirty="0"/>
                <a:t>1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E8A45A3-54F0-4934-A420-AD9DA55F31FE}"/>
                </a:ext>
              </a:extLst>
            </p:cNvPr>
            <p:cNvSpPr/>
            <p:nvPr/>
          </p:nvSpPr>
          <p:spPr bwMode="auto">
            <a:xfrm>
              <a:off x="7357230" y="3869794"/>
              <a:ext cx="1040449" cy="8129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AAD623A8-AED7-4BD3-938F-163073C38C41}"/>
                </a:ext>
              </a:extLst>
            </p:cNvPr>
            <p:cNvCxnSpPr/>
            <p:nvPr/>
          </p:nvCxnSpPr>
          <p:spPr bwMode="auto">
            <a:xfrm flipV="1">
              <a:off x="7653561" y="3994213"/>
              <a:ext cx="694998" cy="5194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629D3C2-E9FC-4E8F-AD54-2426B93729D3}"/>
                </a:ext>
              </a:extLst>
            </p:cNvPr>
            <p:cNvSpPr/>
            <p:nvPr/>
          </p:nvSpPr>
          <p:spPr bwMode="auto">
            <a:xfrm>
              <a:off x="9296400" y="4766731"/>
              <a:ext cx="1598425" cy="71437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39CA281-ABC9-4906-9C9E-AD93102AF4D8}"/>
                </a:ext>
              </a:extLst>
            </p:cNvPr>
            <p:cNvSpPr/>
            <p:nvPr/>
          </p:nvSpPr>
          <p:spPr bwMode="auto">
            <a:xfrm>
              <a:off x="7726721" y="5058398"/>
              <a:ext cx="883879" cy="34555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4490C417-FE6F-49B0-A66B-E86F2D90D99A}"/>
                </a:ext>
              </a:extLst>
            </p:cNvPr>
            <p:cNvCxnSpPr/>
            <p:nvPr/>
          </p:nvCxnSpPr>
          <p:spPr bwMode="auto">
            <a:xfrm flipV="1">
              <a:off x="9071341" y="4208640"/>
              <a:ext cx="551782" cy="80668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/>
            </a:ln>
            <a:effectLst/>
          </p:spPr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40D3D482-CAA9-411D-AFE3-C9D8236E18C1}"/>
                </a:ext>
              </a:extLst>
            </p:cNvPr>
            <p:cNvCxnSpPr/>
            <p:nvPr/>
          </p:nvCxnSpPr>
          <p:spPr bwMode="auto">
            <a:xfrm flipV="1">
              <a:off x="7799639" y="5187250"/>
              <a:ext cx="779128" cy="5576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sp>
          <p:nvSpPr>
            <p:cNvPr id="58" name="TextBox 50">
              <a:extLst>
                <a:ext uri="{FF2B5EF4-FFF2-40B4-BE49-F238E27FC236}">
                  <a16:creationId xmlns:a16="http://schemas.microsoft.com/office/drawing/2014/main" id="{EF673DC9-DE04-417A-85BC-6978A6364BA3}"/>
                </a:ext>
              </a:extLst>
            </p:cNvPr>
            <p:cNvSpPr txBox="1"/>
            <p:nvPr/>
          </p:nvSpPr>
          <p:spPr>
            <a:xfrm>
              <a:off x="8683631" y="5403949"/>
              <a:ext cx="694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AP 2</a:t>
              </a: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D134A9AC-F785-411F-800E-5CE6EF1F900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8118" y="4931580"/>
              <a:ext cx="407694" cy="266700"/>
            </a:xfrm>
            <a:prstGeom prst="rect">
              <a:avLst/>
            </a:prstGeom>
          </p:spPr>
        </p:pic>
        <p:sp>
          <p:nvSpPr>
            <p:cNvPr id="60" name="TextBox 55">
              <a:extLst>
                <a:ext uri="{FF2B5EF4-FFF2-40B4-BE49-F238E27FC236}">
                  <a16:creationId xmlns:a16="http://schemas.microsoft.com/office/drawing/2014/main" id="{ADDACD80-15EC-44DB-9AC4-7C51DFA3BC43}"/>
                </a:ext>
              </a:extLst>
            </p:cNvPr>
            <p:cNvSpPr txBox="1"/>
            <p:nvPr/>
          </p:nvSpPr>
          <p:spPr>
            <a:xfrm>
              <a:off x="7328117" y="5219496"/>
              <a:ext cx="960252" cy="744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  <a:p>
              <a:r>
                <a:rPr lang="en-US" sz="1100" b="1" i="1" dirty="0"/>
                <a:t>@ t</a:t>
              </a:r>
              <a:r>
                <a:rPr lang="en-US" sz="1100" b="1" dirty="0"/>
                <a:t>=T</a:t>
              </a:r>
              <a:r>
                <a:rPr lang="en-US" sz="1100" b="1" baseline="-25000" dirty="0"/>
                <a:t>2</a:t>
              </a:r>
              <a:endParaRPr lang="en-US" sz="1100" b="1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0CD67C1-AA58-45BA-8EA6-CF6040F8A425}"/>
              </a:ext>
            </a:extLst>
          </p:cNvPr>
          <p:cNvGrpSpPr/>
          <p:nvPr/>
        </p:nvGrpSpPr>
        <p:grpSpPr>
          <a:xfrm>
            <a:off x="1254831" y="1916832"/>
            <a:ext cx="4511479" cy="1561470"/>
            <a:chOff x="7070921" y="990600"/>
            <a:chExt cx="4511479" cy="1687715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28A2CF56-51DF-4AF8-8572-DAC83B4D7F3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6751" y="1081087"/>
              <a:ext cx="374005" cy="533400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FE67DF28-AEBE-42E8-A63C-EF6A5D7C4D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41551" y="990600"/>
              <a:ext cx="3019425" cy="714375"/>
            </a:xfrm>
            <a:prstGeom prst="rect">
              <a:avLst/>
            </a:prstGeom>
          </p:spPr>
        </p:pic>
        <p:cxnSp>
          <p:nvCxnSpPr>
            <p:cNvPr id="29" name="Elbow Connector 6">
              <a:extLst>
                <a:ext uri="{FF2B5EF4-FFF2-40B4-BE49-F238E27FC236}">
                  <a16:creationId xmlns:a16="http://schemas.microsoft.com/office/drawing/2014/main" id="{FFA7E8E5-67DC-407A-8B90-7C0688796AE6}"/>
                </a:ext>
              </a:extLst>
            </p:cNvPr>
            <p:cNvCxnSpPr/>
            <p:nvPr/>
          </p:nvCxnSpPr>
          <p:spPr bwMode="auto">
            <a:xfrm flipV="1">
              <a:off x="10313351" y="1347787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2355A7BC-1291-426B-8BD4-D516D4AB32E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0921" y="1233815"/>
              <a:ext cx="407694" cy="266700"/>
            </a:xfrm>
            <a:prstGeom prst="rect">
              <a:avLst/>
            </a:prstGeom>
          </p:spPr>
        </p:pic>
        <p:sp>
          <p:nvSpPr>
            <p:cNvPr id="31" name="TextBox 8">
              <a:extLst>
                <a:ext uri="{FF2B5EF4-FFF2-40B4-BE49-F238E27FC236}">
                  <a16:creationId xmlns:a16="http://schemas.microsoft.com/office/drawing/2014/main" id="{A7B15D0C-72E9-403C-9CC5-21805DFD50BC}"/>
                </a:ext>
              </a:extLst>
            </p:cNvPr>
            <p:cNvSpPr txBox="1"/>
            <p:nvPr/>
          </p:nvSpPr>
          <p:spPr>
            <a:xfrm>
              <a:off x="9607444" y="1640580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Internet</a:t>
              </a:r>
            </a:p>
          </p:txBody>
        </p:sp>
        <p:sp>
          <p:nvSpPr>
            <p:cNvPr id="32" name="TextBox 9">
              <a:extLst>
                <a:ext uri="{FF2B5EF4-FFF2-40B4-BE49-F238E27FC236}">
                  <a16:creationId xmlns:a16="http://schemas.microsoft.com/office/drawing/2014/main" id="{92C02D96-6361-4F83-AAB6-E73DCA4C711F}"/>
                </a:ext>
              </a:extLst>
            </p:cNvPr>
            <p:cNvSpPr txBox="1"/>
            <p:nvPr/>
          </p:nvSpPr>
          <p:spPr>
            <a:xfrm>
              <a:off x="10820401" y="1640580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Server</a:t>
              </a:r>
            </a:p>
          </p:txBody>
        </p:sp>
        <p:sp>
          <p:nvSpPr>
            <p:cNvPr id="33" name="TextBox 10">
              <a:extLst>
                <a:ext uri="{FF2B5EF4-FFF2-40B4-BE49-F238E27FC236}">
                  <a16:creationId xmlns:a16="http://schemas.microsoft.com/office/drawing/2014/main" id="{5C3DDCB5-6B86-4973-8CB5-21AD0B9DBA88}"/>
                </a:ext>
              </a:extLst>
            </p:cNvPr>
            <p:cNvSpPr txBox="1"/>
            <p:nvPr/>
          </p:nvSpPr>
          <p:spPr>
            <a:xfrm>
              <a:off x="8503879" y="1652536"/>
              <a:ext cx="694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 AP</a:t>
              </a:r>
            </a:p>
          </p:txBody>
        </p:sp>
        <p:sp>
          <p:nvSpPr>
            <p:cNvPr id="34" name="TextBox 11">
              <a:extLst>
                <a:ext uri="{FF2B5EF4-FFF2-40B4-BE49-F238E27FC236}">
                  <a16:creationId xmlns:a16="http://schemas.microsoft.com/office/drawing/2014/main" id="{2A9AA08C-62EE-47C7-9F9E-54F7D24B9186}"/>
                </a:ext>
              </a:extLst>
            </p:cNvPr>
            <p:cNvSpPr txBox="1"/>
            <p:nvPr/>
          </p:nvSpPr>
          <p:spPr>
            <a:xfrm>
              <a:off x="7070921" y="1521731"/>
              <a:ext cx="65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</p:txBody>
        </p: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0A144301-ECE1-4275-906D-168FE092C35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00" y="2133600"/>
              <a:ext cx="407694" cy="266700"/>
            </a:xfrm>
            <a:prstGeom prst="rect">
              <a:avLst/>
            </a:prstGeom>
          </p:spPr>
        </p:pic>
        <p:sp>
          <p:nvSpPr>
            <p:cNvPr id="36" name="TextBox 13">
              <a:extLst>
                <a:ext uri="{FF2B5EF4-FFF2-40B4-BE49-F238E27FC236}">
                  <a16:creationId xmlns:a16="http://schemas.microsoft.com/office/drawing/2014/main" id="{A902458E-7B0E-4522-9363-E7FF40317ED1}"/>
                </a:ext>
              </a:extLst>
            </p:cNvPr>
            <p:cNvSpPr txBox="1"/>
            <p:nvPr/>
          </p:nvSpPr>
          <p:spPr>
            <a:xfrm>
              <a:off x="7573401" y="2416705"/>
              <a:ext cx="6561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 STA 2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E5B4D999-B822-49DD-980A-25F3AB955DC0}"/>
                </a:ext>
              </a:extLst>
            </p:cNvPr>
            <p:cNvCxnSpPr/>
            <p:nvPr/>
          </p:nvCxnSpPr>
          <p:spPr bwMode="auto">
            <a:xfrm flipV="1">
              <a:off x="7892942" y="1600200"/>
              <a:ext cx="489058" cy="51868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9EDC09D-AA76-46B1-B938-5D065F7B8457}"/>
                </a:ext>
              </a:extLst>
            </p:cNvPr>
            <p:cNvSpPr/>
            <p:nvPr/>
          </p:nvSpPr>
          <p:spPr bwMode="auto">
            <a:xfrm>
              <a:off x="7341551" y="1290309"/>
              <a:ext cx="1040449" cy="8129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FD0359DF-17A2-4E61-BB53-8401A7A0949A}"/>
                </a:ext>
              </a:extLst>
            </p:cNvPr>
            <p:cNvCxnSpPr/>
            <p:nvPr/>
          </p:nvCxnSpPr>
          <p:spPr bwMode="auto">
            <a:xfrm>
              <a:off x="7596845" y="1392981"/>
              <a:ext cx="736035" cy="2174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48CD0E5-E081-411B-B5ED-1CF718B75F07}"/>
              </a:ext>
            </a:extLst>
          </p:cNvPr>
          <p:cNvSpPr txBox="1"/>
          <p:nvPr/>
        </p:nvSpPr>
        <p:spPr>
          <a:xfrm>
            <a:off x="3007667" y="2955843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Zero Setup Sensor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8BEC531-F252-40CB-83F8-E9B4261677A7}"/>
              </a:ext>
            </a:extLst>
          </p:cNvPr>
          <p:cNvSpPr txBox="1"/>
          <p:nvPr/>
        </p:nvSpPr>
        <p:spPr>
          <a:xfrm>
            <a:off x="3407189" y="4324675"/>
            <a:ext cx="2050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Sensor on the move</a:t>
            </a:r>
          </a:p>
        </p:txBody>
      </p:sp>
    </p:spTree>
    <p:extLst>
      <p:ext uri="{BB962C8B-B14F-4D97-AF65-F5344CB8AC3E}">
        <p14:creationId xmlns:p14="http://schemas.microsoft.com/office/powerpoint/2010/main" val="122416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700809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IEEE 11-19/0182r0, Template for </a:t>
            </a:r>
            <a:r>
              <a:rPr lang="en-US" sz="2000" kern="0" dirty="0" err="1"/>
              <a:t>TGbc</a:t>
            </a:r>
            <a:r>
              <a:rPr lang="en-US" sz="2000" kern="0" dirty="0"/>
              <a:t> Use Case Scenario slides, Jan 2019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[2] IEEE 802.11-18/383r0, BCS Use Cases, Mar. 2018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[3] IEEE 802.11-18/0532r0, Low Power Sensor Broadcast Use Cases, Mar. 2018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9B6FD7-A7EF-4FFA-B3AA-4E285A044B9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C680F0-332A-4214-AC5B-BC3BBD5CF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17144</TotalTime>
  <Words>501</Words>
  <Application>Microsoft Office PowerPoint</Application>
  <PresentationFormat>Widescreen</PresentationFormat>
  <Paragraphs>101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Microsoft Word 97 - 2003 Document</vt:lpstr>
      <vt:lpstr>A Draft IEEE 802.11bc Use Case Document</vt:lpstr>
      <vt:lpstr>PowerPoint Presentation</vt:lpstr>
      <vt:lpstr>Scenario 1  Stadium Video Distribution</vt:lpstr>
      <vt:lpstr>Scenario 2  Low Power Sensor UL Broadcast</vt:lpstr>
      <vt:lpstr>PowerPoint Presentation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 Wake up using BSS Update Counter</dc:title>
  <dc:creator>Xiaofei.Wang@InterDigital.com</dc:creator>
  <cp:lastModifiedBy>Xiaofei Wang</cp:lastModifiedBy>
  <cp:revision>315</cp:revision>
  <cp:lastPrinted>1601-01-01T00:00:00Z</cp:lastPrinted>
  <dcterms:created xsi:type="dcterms:W3CDTF">2014-04-14T10:59:07Z</dcterms:created>
  <dcterms:modified xsi:type="dcterms:W3CDTF">2019-02-12T02:25:49Z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