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256" r:id="rId2"/>
    <p:sldId id="257" r:id="rId3"/>
    <p:sldId id="258" r:id="rId4"/>
    <p:sldId id="350" r:id="rId5"/>
    <p:sldId id="351" r:id="rId6"/>
    <p:sldId id="352" r:id="rId7"/>
    <p:sldId id="353"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44" r:id="rId82"/>
    <p:sldId id="445" r:id="rId83"/>
    <p:sldId id="446" r:id="rId84"/>
    <p:sldId id="447" r:id="rId85"/>
    <p:sldId id="448" r:id="rId86"/>
    <p:sldId id="449" r:id="rId87"/>
    <p:sldId id="450" r:id="rId88"/>
    <p:sldId id="451" r:id="rId89"/>
    <p:sldId id="452" r:id="rId90"/>
    <p:sldId id="416" r:id="rId91"/>
    <p:sldId id="417" r:id="rId92"/>
    <p:sldId id="418" r:id="rId93"/>
    <p:sldId id="419" r:id="rId94"/>
    <p:sldId id="420" r:id="rId95"/>
    <p:sldId id="453" r:id="rId96"/>
    <p:sldId id="454" r:id="rId97"/>
    <p:sldId id="455" r:id="rId98"/>
    <p:sldId id="456" r:id="rId99"/>
    <p:sldId id="457" r:id="rId100"/>
    <p:sldId id="458" r:id="rId101"/>
    <p:sldId id="459" r:id="rId102"/>
    <p:sldId id="460" r:id="rId103"/>
    <p:sldId id="422" r:id="rId104"/>
    <p:sldId id="423" r:id="rId105"/>
    <p:sldId id="424" r:id="rId106"/>
    <p:sldId id="425" r:id="rId107"/>
    <p:sldId id="426" r:id="rId108"/>
    <p:sldId id="427" r:id="rId109"/>
    <p:sldId id="428" r:id="rId110"/>
    <p:sldId id="429" r:id="rId111"/>
    <p:sldId id="468" r:id="rId112"/>
    <p:sldId id="461" r:id="rId113"/>
    <p:sldId id="462" r:id="rId114"/>
    <p:sldId id="463" r:id="rId115"/>
    <p:sldId id="464" r:id="rId116"/>
    <p:sldId id="465" r:id="rId117"/>
    <p:sldId id="466" r:id="rId118"/>
    <p:sldId id="467" r:id="rId119"/>
    <p:sldId id="471" r:id="rId120"/>
    <p:sldId id="472" r:id="rId121"/>
    <p:sldId id="469" r:id="rId122"/>
    <p:sldId id="470" r:id="rId123"/>
    <p:sldId id="473" r:id="rId124"/>
    <p:sldId id="474" r:id="rId125"/>
    <p:sldId id="475" r:id="rId126"/>
    <p:sldId id="476" r:id="rId1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9249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57331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414090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97236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69475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123225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274658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308746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26</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60813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914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903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802-11-19-0249/r2</a:t>
            </a:r>
          </a:p>
        </p:txBody>
      </p:sp>
      <p:sp>
        <p:nvSpPr>
          <p:cNvPr id="5" name="Date Placeholder 4"/>
          <p:cNvSpPr>
            <a:spLocks noGrp="1"/>
          </p:cNvSpPr>
          <p:nvPr>
            <p:ph type="dt" idx="11"/>
          </p:nvPr>
        </p:nvSpPr>
        <p:spPr/>
        <p:txBody>
          <a:bodyPr/>
          <a:lstStyle/>
          <a:p>
            <a:r>
              <a:rPr lang="en-US"/>
              <a:t>March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266981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802-11-19-0249/r2</a:t>
            </a:r>
          </a:p>
        </p:txBody>
      </p:sp>
      <p:sp>
        <p:nvSpPr>
          <p:cNvPr id="5" name="Date Placeholder 4"/>
          <p:cNvSpPr>
            <a:spLocks noGrp="1"/>
          </p:cNvSpPr>
          <p:nvPr>
            <p:ph type="dt" idx="11"/>
          </p:nvPr>
        </p:nvSpPr>
        <p:spPr/>
        <p:txBody>
          <a:bodyPr/>
          <a:lstStyle/>
          <a:p>
            <a:r>
              <a:rPr lang="en-US"/>
              <a:t>March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44910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802-11-19-0249/r2</a:t>
            </a:r>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23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7122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30751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47</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20409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48</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53600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57</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910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58</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17761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499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802.11-19/524r0</a:t>
            </a:r>
            <a:endParaRPr lang="en-US"/>
          </a:p>
        </p:txBody>
      </p:sp>
      <p:sp>
        <p:nvSpPr>
          <p:cNvPr id="5" name="Date Placeholder 4"/>
          <p:cNvSpPr>
            <a:spLocks noGrp="1"/>
          </p:cNvSpPr>
          <p:nvPr>
            <p:ph type="dt" idx="11"/>
          </p:nvPr>
        </p:nvSpPr>
        <p:spPr/>
        <p:txBody>
          <a:bodyPr/>
          <a:lstStyle/>
          <a:p>
            <a:pPr>
              <a:defRPr/>
            </a:pPr>
            <a:r>
              <a:rPr lang="en-US" smtClean="0"/>
              <a:t>March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3237669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802.11-19/524r0</a:t>
            </a:r>
            <a:endParaRPr lang="en-US"/>
          </a:p>
        </p:txBody>
      </p:sp>
      <p:sp>
        <p:nvSpPr>
          <p:cNvPr id="5" name="Date Placeholder 4"/>
          <p:cNvSpPr>
            <a:spLocks noGrp="1"/>
          </p:cNvSpPr>
          <p:nvPr>
            <p:ph type="dt" idx="11"/>
          </p:nvPr>
        </p:nvSpPr>
        <p:spPr/>
        <p:txBody>
          <a:bodyPr/>
          <a:lstStyle/>
          <a:p>
            <a:pPr>
              <a:defRPr/>
            </a:pPr>
            <a:r>
              <a:rPr lang="en-US" smtClean="0"/>
              <a:t>March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60</a:t>
            </a:fld>
            <a:endParaRPr lang="en-US"/>
          </a:p>
        </p:txBody>
      </p:sp>
    </p:spTree>
    <p:extLst>
      <p:ext uri="{BB962C8B-B14F-4D97-AF65-F5344CB8AC3E}">
        <p14:creationId xmlns:p14="http://schemas.microsoft.com/office/powerpoint/2010/main" val="4054627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802.11-19/524r0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2019</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82766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62</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0041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63</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319718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64</a:t>
            </a:fld>
            <a:endParaRPr lang="en-US"/>
          </a:p>
        </p:txBody>
      </p:sp>
    </p:spTree>
    <p:extLst>
      <p:ext uri="{BB962C8B-B14F-4D97-AF65-F5344CB8AC3E}">
        <p14:creationId xmlns:p14="http://schemas.microsoft.com/office/powerpoint/2010/main" val="2926685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65</a:t>
            </a:fld>
            <a:endParaRPr lang="en-US" smtClean="0"/>
          </a:p>
        </p:txBody>
      </p:sp>
    </p:spTree>
    <p:extLst>
      <p:ext uri="{BB962C8B-B14F-4D97-AF65-F5344CB8AC3E}">
        <p14:creationId xmlns:p14="http://schemas.microsoft.com/office/powerpoint/2010/main" val="376147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7937E44-2508-4FED-A54C-A82B9B7A537F}" type="slidenum">
              <a:rPr lang="en-US" altLang="en-US" smtClean="0"/>
              <a:pPr>
                <a:spcBef>
                  <a:spcPct val="0"/>
                </a:spcBef>
              </a:pPr>
              <a:t>67</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6044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B4B5FC4-05FC-4870-8923-50F76ED7098A}" type="slidenum">
              <a:rPr lang="en-US" altLang="en-US" smtClean="0"/>
              <a:pPr>
                <a:spcBef>
                  <a:spcPct val="0"/>
                </a:spcBef>
              </a:pPr>
              <a:t>68</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822153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1E99C69-5D61-40AE-892E-8B4C1C562132}"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137354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37172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499B114-B13B-4EC9-948E-EDA11A4DC37A}"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317975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D781EEE-D23B-48E5-B1B2-921CBB63DEFD}" type="slidenum">
              <a:rPr lang="en-US" altLang="en-US" smtClean="0"/>
              <a:pPr>
                <a:spcBef>
                  <a:spcPct val="0"/>
                </a:spcBef>
              </a:pPr>
              <a:t>71</a:t>
            </a:fld>
            <a:endParaRPr lang="en-US" altLang="en-US" smtClean="0"/>
          </a:p>
        </p:txBody>
      </p:sp>
    </p:spTree>
    <p:extLst>
      <p:ext uri="{BB962C8B-B14F-4D97-AF65-F5344CB8AC3E}">
        <p14:creationId xmlns:p14="http://schemas.microsoft.com/office/powerpoint/2010/main" val="33825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3393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0142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9951E6F-3E83-4EC3-B7FE-DE4A0DBD7FFD}"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4250032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44D5DE0-B752-4ABB-A75F-CE3A367C841A}" type="slidenum">
              <a:rPr lang="en-US" altLang="en-US" smtClean="0"/>
              <a:pPr>
                <a:spcBef>
                  <a:spcPct val="0"/>
                </a:spcBef>
              </a:pPr>
              <a:t>80</a:t>
            </a:fld>
            <a:endParaRPr lang="en-US" altLang="en-US" smtClean="0"/>
          </a:p>
        </p:txBody>
      </p:sp>
    </p:spTree>
    <p:extLst>
      <p:ext uri="{BB962C8B-B14F-4D97-AF65-F5344CB8AC3E}">
        <p14:creationId xmlns:p14="http://schemas.microsoft.com/office/powerpoint/2010/main" val="93854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FE84D10-F8E9-4E83-85F3-76F5D472E97C}" type="slidenum">
              <a:rPr lang="en-US" altLang="en-US" smtClean="0"/>
              <a:pPr>
                <a:spcBef>
                  <a:spcPct val="0"/>
                </a:spcBef>
              </a:pPr>
              <a:t>81</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601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DFC4E50-4097-43C1-B9C2-B8A63FA63159}" type="slidenum">
              <a:rPr lang="en-US" altLang="en-US" smtClean="0"/>
              <a:pPr>
                <a:spcBef>
                  <a:spcPct val="0"/>
                </a:spcBef>
              </a:pPr>
              <a:t>82</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104344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C899991-93B9-4A94-89C8-875828DED491}" type="slidenum">
              <a:rPr lang="en-US" altLang="en-US" smtClean="0"/>
              <a:pPr>
                <a:spcBef>
                  <a:spcPct val="0"/>
                </a:spcBef>
              </a:pPr>
              <a:t>83</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4982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F75696A-622A-41B6-BB3A-68916D952822}" type="slidenum">
              <a:rPr lang="en-US" altLang="en-US" smtClean="0"/>
              <a:pPr>
                <a:spcBef>
                  <a:spcPct val="0"/>
                </a:spcBef>
              </a:pPr>
              <a:t>84</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79055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425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1A3A3FB-AACB-4569-9E3D-525F96D53487}" type="slidenum">
              <a:rPr lang="en-US" altLang="en-US" smtClean="0"/>
              <a:pPr>
                <a:spcBef>
                  <a:spcPct val="0"/>
                </a:spcBef>
              </a:pPr>
              <a:t>85</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69811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0548DC5-E016-4129-8DE7-4C79A70DEE0B}" type="slidenum">
              <a:rPr lang="en-US" altLang="en-US" smtClean="0"/>
              <a:pPr>
                <a:spcBef>
                  <a:spcPct val="0"/>
                </a:spcBef>
              </a:pPr>
              <a:t>86</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518229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917DFF0-F09D-4FBD-8EDC-F122EAA9BB07}" type="slidenum">
              <a:rPr lang="en-US" altLang="en-US" smtClean="0"/>
              <a:pPr>
                <a:spcBef>
                  <a:spcPct val="0"/>
                </a:spcBef>
              </a:pPr>
              <a:t>87</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598711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E78F615-6ADE-4440-8FA9-42AE9C4E5667}" type="slidenum">
              <a:rPr lang="en-US" altLang="en-US" smtClean="0"/>
              <a:pPr>
                <a:spcBef>
                  <a:spcPct val="0"/>
                </a:spcBef>
              </a:pPr>
              <a:t>88</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84431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277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3F5FA09-60F2-4A14-B640-711D596D76AE}" type="slidenum">
              <a:rPr lang="en-US" altLang="en-US" smtClean="0"/>
              <a:pPr>
                <a:spcBef>
                  <a:spcPct val="0"/>
                </a:spcBef>
              </a:pPr>
              <a:t>89</a:t>
            </a:fld>
            <a:endParaRPr lang="en-US" altLang="en-US" smtClean="0"/>
          </a:p>
        </p:txBody>
      </p:sp>
      <p:sp>
        <p:nvSpPr>
          <p:cNvPr id="32774" name="Rectangle 2"/>
          <p:cNvSpPr>
            <a:spLocks noGrp="1" noRot="1" noChangeAspect="1" noChangeArrowheads="1" noTextEdit="1"/>
          </p:cNvSpPr>
          <p:nvPr>
            <p:ph type="sldImg"/>
          </p:nvPr>
        </p:nvSpPr>
        <p:spPr>
          <a:xfrm>
            <a:off x="384175" y="701675"/>
            <a:ext cx="6165850" cy="3468688"/>
          </a:xfrm>
          <a:ln cap="flat"/>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805917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595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4264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802.11-19/0220r0</a:t>
            </a:r>
            <a:endParaRPr lang="en-US"/>
          </a:p>
        </p:txBody>
      </p:sp>
      <p:sp>
        <p:nvSpPr>
          <p:cNvPr id="5" name="Rectangle 3"/>
          <p:cNvSpPr>
            <a:spLocks noGrp="1" noChangeArrowheads="1"/>
          </p:cNvSpPr>
          <p:nvPr>
            <p:ph type="dt"/>
          </p:nvPr>
        </p:nvSpPr>
        <p:spPr>
          <a:ln/>
        </p:spPr>
        <p:txBody>
          <a:bodyPr/>
          <a:lstStyle/>
          <a:p>
            <a:r>
              <a:rPr lang="en-US"/>
              <a:t>March 2019</a:t>
            </a:r>
          </a:p>
        </p:txBody>
      </p:sp>
      <p:sp>
        <p:nvSpPr>
          <p:cNvPr id="6" name="Rectangle 6"/>
          <p:cNvSpPr>
            <a:spLocks noGrp="1" noChangeArrowheads="1"/>
          </p:cNvSpPr>
          <p:nvPr>
            <p:ph type="ftr"/>
          </p:nvPr>
        </p:nvSpPr>
        <p:spPr>
          <a:ln/>
        </p:spPr>
        <p:txBody>
          <a:bodyPr/>
          <a:lstStyle/>
          <a:p>
            <a:r>
              <a:rPr lang="de-DE"/>
              <a:t>Stephen McCann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6246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4449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31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45575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103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950291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104</a:t>
            </a:fld>
            <a:endParaRPr lang="en-US">
              <a:latin typeface="Times New Roman" charset="0"/>
            </a:endParaRPr>
          </a:p>
        </p:txBody>
      </p:sp>
    </p:spTree>
    <p:extLst>
      <p:ext uri="{BB962C8B-B14F-4D97-AF65-F5344CB8AC3E}">
        <p14:creationId xmlns:p14="http://schemas.microsoft.com/office/powerpoint/2010/main" val="876708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3163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7869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112</a:t>
            </a:fld>
            <a:endParaRPr lang="en-US" dirty="0"/>
          </a:p>
        </p:txBody>
      </p:sp>
    </p:spTree>
    <p:extLst>
      <p:ext uri="{BB962C8B-B14F-4D97-AF65-F5344CB8AC3E}">
        <p14:creationId xmlns:p14="http://schemas.microsoft.com/office/powerpoint/2010/main" val="3145891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121</a:t>
            </a:fld>
            <a:endParaRPr lang="en-GB" dirty="0"/>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518767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dirty="0"/>
          </a:p>
        </p:txBody>
      </p:sp>
      <p:sp>
        <p:nvSpPr>
          <p:cNvPr id="5" name="Footer Placeholder 4"/>
          <p:cNvSpPr>
            <a:spLocks noGrp="1"/>
          </p:cNvSpPr>
          <p:nvPr>
            <p:ph type="ftr" sz="quarter" idx="11"/>
          </p:nvPr>
        </p:nvSpPr>
        <p:spPr/>
        <p:txBody>
          <a:bodyPr/>
          <a:lstStyle/>
          <a:p>
            <a:pPr lvl="4">
              <a:defRPr/>
            </a:pPr>
            <a:r>
              <a:rPr lang="en-GB"/>
              <a:t>Tim Godfrey (EPRI)</a:t>
            </a:r>
            <a:endParaRPr lang="en-GB" dirty="0"/>
          </a:p>
        </p:txBody>
      </p:sp>
      <p:sp>
        <p:nvSpPr>
          <p:cNvPr id="6" name="Slide Number Placeholder 5"/>
          <p:cNvSpPr>
            <a:spLocks noGrp="1"/>
          </p:cNvSpPr>
          <p:nvPr>
            <p:ph type="sldNum" sz="quarter" idx="12"/>
          </p:nvPr>
        </p:nvSpPr>
        <p:spPr/>
        <p:txBody>
          <a:bodyPr/>
          <a:lstStyle/>
          <a:p>
            <a:pPr>
              <a:defRPr/>
            </a:pPr>
            <a:r>
              <a:rPr lang="en-GB"/>
              <a:t>Page </a:t>
            </a:r>
            <a:fld id="{54248732-CD16-416F-820C-F8F0BB28EAFD}" type="slidenum">
              <a:rPr lang="en-GB" smtClean="0"/>
              <a:pPr>
                <a:defRPr/>
              </a:pPr>
              <a:t>122</a:t>
            </a:fld>
            <a:endParaRPr lang="en-GB" dirty="0"/>
          </a:p>
        </p:txBody>
      </p:sp>
    </p:spTree>
    <p:extLst>
      <p:ext uri="{BB962C8B-B14F-4D97-AF65-F5344CB8AC3E}">
        <p14:creationId xmlns:p14="http://schemas.microsoft.com/office/powerpoint/2010/main" val="25316382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489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032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725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6869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2019</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2019</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March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2019</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2019</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2019</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802.11-19/0258r0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09/11-09-1034-13-0000-802-11-editorial-style-guide.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1/dcn/18/11-18-1231-04-0eht-eht-draft-proposed-par.doc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mentor.ieee.org/802.11/dcn/19/11-19-0459-03-0eht-eht-par-and-csd-comments.pptx" TargetMode="External"/><Relationship Id="rId4" Type="http://schemas.openxmlformats.org/officeDocument/2006/relationships/hyperlink" Target="https://mentor.ieee.org/802.11/dcn/18/11-18-1233-06-0eht-eht-draft-proposed-csd.docx"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9/11-19-0459-04-0eht-eht-par-and-csd-comments.ppt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8/11-18-1233-06-0eht-eht-draft-proposed-csd.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9/18-19-0031-00-0000-agenda-yvr-plenary-12-14mar2019-rr-tag.pptx" TargetMode="External"/><Relationship Id="rId1" Type="http://schemas.openxmlformats.org/officeDocument/2006/relationships/slideLayout" Target="../slideLayouts/slideLayout2.xml"/><Relationship Id="rId4" Type="http://schemas.openxmlformats.org/officeDocument/2006/relationships/hyperlink" Target="https://mentor.ieee.org/802.18/dcn/19/18-19-0009-00-0000-minutes-stl-interim-15-17-jan-2019-rr-tag.docx"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24/dcn/19/24-19-0003-01-0000-low-latency-communication-white-paper.docx" TargetMode="External"/><Relationship Id="rId7" Type="http://schemas.openxmlformats.org/officeDocument/2006/relationships/hyperlink" Target="https://mentor.ieee.org/802.24/dcn/19/24-19-0009-00-0000-march-2019-closing-report.ppt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mentor.ieee.org/802.24/dcn/19/24-19-0007-01-0000-march-2019-agenda.xlsx" TargetMode="External"/><Relationship Id="rId5" Type="http://schemas.openxmlformats.org/officeDocument/2006/relationships/hyperlink" Target="https://mentor.ieee.org/802.24/dcn/18/24-18-0022-03-sgtg-utility-applications-of-time-sensitive-networking-white-paper-d3.docx" TargetMode="External"/><Relationship Id="rId4" Type="http://schemas.openxmlformats.org/officeDocument/2006/relationships/hyperlink" Target="https://mentor.ieee.org/802.24/dcn/19/24-19-0004-04-0000-iot-characteristics-matrix.xlsx" TargetMode="Externa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124.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Q.pdf?t=88570100003" TargetMode="External"/><Relationship Id="rId4" Type="http://schemas.openxmlformats.org/officeDocument/2006/relationships/hyperlink" Target="http://www.ieee802.org/1/files/private/cf-drafts/d3/802-1cf-d3-1.pdf"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8/11-19-0519-00-AANI-aani-march-2018-meeting-minutes.docx" TargetMode="External"/><Relationship Id="rId2" Type="http://schemas.openxmlformats.org/officeDocument/2006/relationships/hyperlink" Target="https://mentor.ieee.org/802.11/dcn/19/11-19-0236-01-AANI-aani-sc-agenda-march-2019.pptx" TargetMode="External"/><Relationship Id="rId1" Type="http://schemas.openxmlformats.org/officeDocument/2006/relationships/slideLayout" Target="../slideLayouts/slideLayout2.xml"/><Relationship Id="rId4" Type="http://schemas.openxmlformats.org/officeDocument/2006/relationships/hyperlink" Target="https://mentor.ieee.org/802.11/dcn/19/11-19-0240-00-AANI-itu-imt-2020-status.ppt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9/11-19-0241-03-0arc-arc-sc-agenda-mar-2019.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atatracker.ietf.org/doc/draft-bi-savi-wla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9/11-19-0232-02-coex-agenda-for-mar-2019-in-vancouver.pptxhttps:/mentor.ieee.org/802.11/dcn/18/11-18-2118-05-coex-agenda-for-jan-2019-in-st-louis.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19/11-19-0232-02-coex-agenda-for-mar-2019-in-vancouver.pptxhttps:/mentor.ieee.org/802.11/dcn/18/11-18-2118-05-coex-agenda-for-jan-2019-in-st-louis.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9/11-19-0500-02-coex-proposed-ls-to-3gpp-ran-and-ran1-on-continuing-the-discussion-on-a-common-preamble-between-nr-u-and-wi-fi-in-5-ghz-and-6-ghz.docx" TargetMode="External"/><Relationship Id="rId2" Type="http://schemas.openxmlformats.org/officeDocument/2006/relationships/hyperlink" Target="https://mentor.ieee.org/802.11/dcn/19/11-19-0500-01-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dcn/18/1-18-0078-02-ICne.ppt" TargetMode="External"/><Relationship Id="rId7" Type="http://schemas.openxmlformats.org/officeDocument/2006/relationships/hyperlink" Target="https://mentor.ieee.org/802.11/dcn/18/11-18-1233-04-0eht-eht-draft-proposed-csd.docx" TargetMode="External"/><Relationship Id="rId2" Type="http://schemas.openxmlformats.org/officeDocument/2006/relationships/hyperlink" Target="https://mentor.ieee.org/802.1/dcn/18/1-18-0079-02-ICne.docx" TargetMode="External"/><Relationship Id="rId1" Type="http://schemas.openxmlformats.org/officeDocument/2006/relationships/slideLayout" Target="../slideLayouts/slideLayout2.xml"/><Relationship Id="rId6" Type="http://schemas.openxmlformats.org/officeDocument/2006/relationships/hyperlink" Target="https://mentor.ieee.org/802.11/dcn/18/11-18-1231-04-0eht-eht-draft-proposed-par.docx" TargetMode="External"/><Relationship Id="rId5" Type="http://schemas.openxmlformats.org/officeDocument/2006/relationships/hyperlink" Target="https://mentor.ieee.org/802-ec/dcn/19/ec-19-0005-00-00EC-ieee-p802-3cu-draft-csd.pdf" TargetMode="External"/><Relationship Id="rId4" Type="http://schemas.openxmlformats.org/officeDocument/2006/relationships/hyperlink" Target="https://mentor.ieee.org/802-ec/dcn/19/ec-19-0006-00-00EC-ieee-p802-3cu-draft-par.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8/11-18-1946-00-0PAR-minutes-november-2018-session.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dcn/18/1-18-0078-02-ICne.ppt" TargetMode="External"/><Relationship Id="rId2" Type="http://schemas.openxmlformats.org/officeDocument/2006/relationships/hyperlink" Target="https://mentor.ieee.org/802.1/dcn/18/1-18-0079-02-ICne.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ec/dcn/19/ec-19-0005-00-00EC-ieee-p802-3cu-draft-csd.pdf" TargetMode="External"/><Relationship Id="rId2" Type="http://schemas.openxmlformats.org/officeDocument/2006/relationships/hyperlink" Target="https://mentor.ieee.org/802-ec/dcn/19/ec-19-0006-00-00EC-ieee-p802-3cu-draft-pa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mentor.ieee.org/802.11/dcn/19/11-19-0426-00-0PAR-minutes-March-2019-session.docx" TargetMode="External"/><Relationship Id="rId4" Type="http://schemas.openxmlformats.org/officeDocument/2006/relationships/hyperlink" Target="https://mentor.ieee.org/802.11/dcn/18/11-18-1946-00-0PAR-minutes-november-2018-session.docx"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9/11-19-0231-00-0wng-agenda-for-wng-sc-2019-march.pp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ntor.ieee.org/802.11/dcn/19/11-19-0460-00-0wng-wng-sc-meeting-minutes-for-2019-march-vancouver-meeting.docx" TargetMode="External"/><Relationship Id="rId4" Type="http://schemas.openxmlformats.org/officeDocument/2006/relationships/hyperlink" Target="https://mentor.ieee.org/802.11/dcn/19/11-19-0425-01-0wng-ns-3-open-source-simulator-for-wireless-network-performance-evaluation.pptx"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19/11-19-0233-09-0jtc-agenda-for-mar-2019-in-vancouver.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9/11-19-0279-01-0jtc-resolution-of-comments-received-from-china-nb-during-fdis-ballot-on-ieee-802-11ak.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Word_97_-_2003_Document2.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9/11-19-0221-04-000m-2019-march-tgmd-agenda.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mentor.ieee.org/802.11/dcn/18/11-18-0611-15-000m-revmd-wg-ballot-comments.xls" TargetMode="External"/><Relationship Id="rId4" Type="http://schemas.openxmlformats.org/officeDocument/2006/relationships/hyperlink" Target="https://standards.ieee.org/about/sba/index.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19/11-19-0238-05-00ax-tgax-march-2019-meeting-agenda.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Microsoft_Word_97_-_2003_Document4.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oyWant@google.com" TargetMode="External"/><Relationship Id="rId11" Type="http://schemas.openxmlformats.org/officeDocument/2006/relationships/hyperlink" Target="mailto:emily.h.qi@intel.com" TargetMode="External"/><Relationship Id="rId5" Type="http://schemas.openxmlformats.org/officeDocument/2006/relationships/hyperlink" Target="mailto:chaochun.wang@mediatek.com" TargetMode="External"/><Relationship Id="rId10" Type="http://schemas.openxmlformats.org/officeDocument/2006/relationships/hyperlink" Target="mailto:Bahareh.sagedhi@intel.com" TargetMode="External"/><Relationship Id="rId4" Type="http://schemas.openxmlformats.org/officeDocument/2006/relationships/hyperlink" Target="mailto:carlos.cordeiro@intel.com" TargetMode="External"/><Relationship Id="rId9" Type="http://schemas.openxmlformats.org/officeDocument/2006/relationships/hyperlink" Target="mailto:carol.Ansley@arris.com"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5.doc"/></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Microsoft_Word_97_-_2003_Document6.doc"/></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Microsoft_Word_97_-_2003_Document7.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Microsoft_Word_97_-_2003_Document8.doc"/></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a:t>
            </a:r>
            <a:r>
              <a:rPr lang="en-GB" dirty="0" smtClean="0"/>
              <a:t>March 2019 </a:t>
            </a:r>
            <a:r>
              <a:rPr lang="en-GB" dirty="0" smtClean="0"/>
              <a:t>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2019-03-15</a:t>
            </a:r>
            <a:endParaRPr lang="en-GB" sz="2000" b="0" dirty="0"/>
          </a:p>
        </p:txBody>
      </p:sp>
      <p:sp>
        <p:nvSpPr>
          <p:cNvPr id="6" name="Date Placeholder 3"/>
          <p:cNvSpPr>
            <a:spLocks noGrp="1"/>
          </p:cNvSpPr>
          <p:nvPr>
            <p:ph type="dt" idx="10"/>
          </p:nvPr>
        </p:nvSpPr>
        <p:spPr/>
        <p:txBody>
          <a:bodyPr/>
          <a:lstStyle/>
          <a:p>
            <a:r>
              <a:rPr lang="en-US" smtClean="0"/>
              <a:t>March 2019</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60"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https://mentor.ieee.org/802.11/dcn/09/11-09-1034-13-0000-802-11-editorial-style-guide.docx</a:t>
            </a:r>
            <a:r>
              <a:rPr lang="en-GB" dirty="0"/>
              <a:t> </a:t>
            </a:r>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14952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Approved TG Document</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100</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graphicFrame>
        <p:nvGraphicFramePr>
          <p:cNvPr id="7" name="表格 6"/>
          <p:cNvGraphicFramePr>
            <a:graphicFrameLocks noGrp="1"/>
          </p:cNvGraphicFramePr>
          <p:nvPr>
            <p:extLst/>
          </p:nvPr>
        </p:nvGraphicFramePr>
        <p:xfrm>
          <a:off x="2124075" y="2590800"/>
          <a:ext cx="7856538" cy="2494280"/>
        </p:xfrm>
        <a:graphic>
          <a:graphicData uri="http://schemas.openxmlformats.org/drawingml/2006/table">
            <a:tbl>
              <a:tblPr firstRow="1" bandRow="1">
                <a:tableStyleId>{5C22544A-7EE6-4342-B048-85BDC9FD1C3A}</a:tableStyleId>
              </a:tblPr>
              <a:tblGrid>
                <a:gridCol w="4495800"/>
                <a:gridCol w="1676400"/>
                <a:gridCol w="1684338"/>
              </a:tblGrid>
              <a:tr h="370840">
                <a:tc>
                  <a:txBody>
                    <a:bodyPr/>
                    <a:lstStyle/>
                    <a:p>
                      <a:r>
                        <a:rPr lang="en-US" altLang="zh-CN" dirty="0" smtClean="0"/>
                        <a:t>TG Document</a:t>
                      </a:r>
                      <a:endParaRPr lang="zh-CN" altLang="en-US" dirty="0"/>
                    </a:p>
                  </a:txBody>
                  <a:tcPr/>
                </a:tc>
                <a:tc>
                  <a:txBody>
                    <a:bodyPr/>
                    <a:lstStyle/>
                    <a:p>
                      <a:r>
                        <a:rPr lang="en-US" altLang="zh-CN" dirty="0" smtClean="0"/>
                        <a:t>Baseline Version</a:t>
                      </a:r>
                      <a:endParaRPr lang="zh-CN" altLang="en-US" dirty="0"/>
                    </a:p>
                  </a:txBody>
                  <a:tcPr/>
                </a:tc>
                <a:tc>
                  <a:txBody>
                    <a:bodyPr/>
                    <a:lstStyle/>
                    <a:p>
                      <a:r>
                        <a:rPr lang="en-US" altLang="zh-CN" dirty="0" smtClean="0"/>
                        <a:t>Latest</a:t>
                      </a:r>
                      <a:r>
                        <a:rPr lang="en-US" altLang="zh-CN" baseline="0" dirty="0" smtClean="0"/>
                        <a:t> Revision</a:t>
                      </a:r>
                      <a:endParaRPr lang="zh-CN" altLang="en-US" dirty="0"/>
                    </a:p>
                  </a:txBody>
                  <a:tcPr/>
                </a:tc>
              </a:tr>
              <a:tr h="370840">
                <a:tc>
                  <a:txBody>
                    <a:bodyPr/>
                    <a:lstStyle/>
                    <a:p>
                      <a:r>
                        <a:rPr lang="en-US" altLang="zh-CN" dirty="0" smtClean="0"/>
                        <a:t>Definition and requirements</a:t>
                      </a:r>
                      <a:endParaRPr lang="zh-CN" altLang="en-US" dirty="0"/>
                    </a:p>
                  </a:txBody>
                  <a:tcPr/>
                </a:tc>
                <a:tc>
                  <a:txBody>
                    <a:bodyPr/>
                    <a:lstStyle/>
                    <a:p>
                      <a:r>
                        <a:rPr lang="en-US" altLang="zh-CN" dirty="0" smtClean="0"/>
                        <a:t>11-19/0202r1</a:t>
                      </a:r>
                      <a:endParaRPr lang="zh-CN" altLang="en-US" dirty="0"/>
                    </a:p>
                  </a:txBody>
                  <a:tcPr/>
                </a:tc>
                <a:tc>
                  <a:txBody>
                    <a:bodyPr/>
                    <a:lstStyle/>
                    <a:p>
                      <a:r>
                        <a:rPr lang="en-US" altLang="zh-CN" dirty="0" smtClean="0"/>
                        <a:t>11-19/0202r1</a:t>
                      </a:r>
                      <a:endParaRPr lang="zh-CN" altLang="en-US" dirty="0"/>
                    </a:p>
                  </a:txBody>
                  <a:tcPr/>
                </a:tc>
              </a:tr>
              <a:tr h="370840">
                <a:tc>
                  <a:txBody>
                    <a:bodyPr/>
                    <a:lstStyle/>
                    <a:p>
                      <a:r>
                        <a:rPr lang="en-US" altLang="zh-CN" dirty="0" smtClean="0"/>
                        <a:t>Selection Procedure document</a:t>
                      </a:r>
                      <a:endParaRPr lang="zh-CN" altLang="en-US" dirty="0"/>
                    </a:p>
                  </a:txBody>
                  <a:tcPr/>
                </a:tc>
                <a:tc>
                  <a:txBody>
                    <a:bodyPr/>
                    <a:lstStyle/>
                    <a:p>
                      <a:r>
                        <a:rPr lang="en-US" altLang="zh-CN" dirty="0" smtClean="0">
                          <a:solidFill>
                            <a:srgbClr val="0070C0"/>
                          </a:solidFill>
                        </a:rPr>
                        <a:t>11-19/0030r6</a:t>
                      </a:r>
                      <a:endParaRPr lang="zh-CN" altLang="en-US" dirty="0">
                        <a:solidFill>
                          <a:srgbClr val="0070C0"/>
                        </a:solidFill>
                      </a:endParaRPr>
                    </a:p>
                  </a:txBody>
                  <a:tcPr/>
                </a:tc>
                <a:tc>
                  <a:txBody>
                    <a:bodyPr/>
                    <a:lstStyle/>
                    <a:p>
                      <a:r>
                        <a:rPr lang="en-US" altLang="zh-CN" dirty="0" smtClean="0">
                          <a:solidFill>
                            <a:srgbClr val="0070C0"/>
                          </a:solidFill>
                        </a:rPr>
                        <a:t>11-19/0030r6</a:t>
                      </a:r>
                      <a:endParaRPr lang="zh-CN" altLang="en-US" dirty="0">
                        <a:solidFill>
                          <a:srgbClr val="0070C0"/>
                        </a:solidFill>
                      </a:endParaRPr>
                    </a:p>
                  </a:txBody>
                  <a:tcPr/>
                </a:tc>
              </a:tr>
              <a:tr h="370840">
                <a:tc>
                  <a:txBody>
                    <a:bodyPr/>
                    <a:lstStyle/>
                    <a:p>
                      <a:r>
                        <a:rPr lang="en-US" altLang="zh-CN" dirty="0" smtClean="0"/>
                        <a:t>Functional Requirement document</a:t>
                      </a:r>
                      <a:endParaRPr lang="zh-CN" altLang="en-US" dirty="0"/>
                    </a:p>
                  </a:txBody>
                  <a:tcPr/>
                </a:tc>
                <a:tc>
                  <a:txBody>
                    <a:bodyPr/>
                    <a:lstStyle/>
                    <a:p>
                      <a:r>
                        <a:rPr lang="en-US" altLang="zh-CN" dirty="0" smtClean="0">
                          <a:solidFill>
                            <a:srgbClr val="0070C0"/>
                          </a:solidFill>
                        </a:rPr>
                        <a:t>11-19/0440r0</a:t>
                      </a:r>
                      <a:endParaRPr lang="zh-CN" altLang="en-US" dirty="0">
                        <a:solidFill>
                          <a:srgbClr val="0070C0"/>
                        </a:solidFill>
                      </a:endParaRPr>
                    </a:p>
                  </a:txBody>
                  <a:tcPr/>
                </a:tc>
                <a:tc>
                  <a:txBody>
                    <a:bodyPr/>
                    <a:lstStyle/>
                    <a:p>
                      <a:r>
                        <a:rPr lang="en-US" altLang="zh-CN" dirty="0" smtClean="0">
                          <a:solidFill>
                            <a:srgbClr val="0070C0"/>
                          </a:solidFill>
                        </a:rPr>
                        <a:t>11-19/0440r0</a:t>
                      </a:r>
                      <a:endParaRPr lang="zh-CN" altLang="en-US" dirty="0">
                        <a:solidFill>
                          <a:srgbClr val="0070C0"/>
                        </a:solidFill>
                      </a:endParaRPr>
                    </a:p>
                  </a:txBody>
                  <a:tcPr/>
                </a:tc>
              </a:tr>
              <a:tr h="370840">
                <a:tc>
                  <a:txBody>
                    <a:bodyPr/>
                    <a:lstStyle/>
                    <a:p>
                      <a:r>
                        <a:rPr lang="en-US" altLang="zh-CN" dirty="0" smtClean="0"/>
                        <a:t>Spec Framework document</a:t>
                      </a:r>
                      <a:endParaRPr lang="zh-CN" altLang="en-US" dirty="0"/>
                    </a:p>
                  </a:txBody>
                  <a:tcPr/>
                </a:tc>
                <a:tc>
                  <a:txBody>
                    <a:bodyPr/>
                    <a:lstStyle/>
                    <a:p>
                      <a:r>
                        <a:rPr lang="en-US" altLang="zh-CN" dirty="0" smtClean="0">
                          <a:solidFill>
                            <a:srgbClr val="0070C0"/>
                          </a:solidFill>
                        </a:rPr>
                        <a:t>11-19/0041r0</a:t>
                      </a:r>
                      <a:endParaRPr lang="zh-CN" altLang="en-US" dirty="0">
                        <a:solidFill>
                          <a:srgbClr val="0070C0"/>
                        </a:solidFill>
                      </a:endParaRPr>
                    </a:p>
                  </a:txBody>
                  <a:tcPr/>
                </a:tc>
                <a:tc>
                  <a:txBody>
                    <a:bodyPr/>
                    <a:lstStyle/>
                    <a:p>
                      <a:r>
                        <a:rPr lang="en-US" altLang="zh-CN" dirty="0" smtClean="0">
                          <a:solidFill>
                            <a:srgbClr val="0070C0"/>
                          </a:solidFill>
                        </a:rPr>
                        <a:t>11-19/0041r0</a:t>
                      </a:r>
                      <a:endParaRPr lang="zh-CN" altLang="en-US" dirty="0">
                        <a:solidFill>
                          <a:srgbClr val="0070C0"/>
                        </a:solidFill>
                      </a:endParaRPr>
                    </a:p>
                  </a:txBody>
                  <a:tcPr/>
                </a:tc>
              </a:tr>
              <a:tr h="370840">
                <a:tc>
                  <a:txBody>
                    <a:bodyPr/>
                    <a:lstStyle/>
                    <a:p>
                      <a:r>
                        <a:rPr lang="en-US" altLang="zh-CN" dirty="0" smtClean="0"/>
                        <a:t>Liaison response to IEEE VT/ITS</a:t>
                      </a:r>
                      <a:r>
                        <a:rPr lang="en-US" altLang="zh-CN" baseline="0" dirty="0" smtClean="0"/>
                        <a:t> 1609 WG</a:t>
                      </a:r>
                      <a:endParaRPr lang="zh-CN" altLang="en-US" dirty="0"/>
                    </a:p>
                  </a:txBody>
                  <a:tcPr/>
                </a:tc>
                <a:tc>
                  <a:txBody>
                    <a:bodyPr/>
                    <a:lstStyle/>
                    <a:p>
                      <a:r>
                        <a:rPr lang="en-US" altLang="zh-CN" dirty="0" smtClean="0">
                          <a:solidFill>
                            <a:srgbClr val="0070C0"/>
                          </a:solidFill>
                        </a:rPr>
                        <a:t>11-19/0437r3</a:t>
                      </a:r>
                      <a:endParaRPr lang="zh-CN" altLang="en-US"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70C0"/>
                          </a:solidFill>
                        </a:rPr>
                        <a:t>11-19/0437r3</a:t>
                      </a:r>
                      <a:endParaRPr lang="zh-CN" altLang="en-US" dirty="0" smtClean="0">
                        <a:solidFill>
                          <a:srgbClr val="0070C0"/>
                        </a:solidFill>
                      </a:endParaRPr>
                    </a:p>
                  </a:txBody>
                  <a:tcPr/>
                </a:tc>
              </a:tr>
            </a:tbl>
          </a:graphicData>
        </a:graphic>
      </p:graphicFrame>
    </p:spTree>
    <p:extLst>
      <p:ext uri="{BB962C8B-B14F-4D97-AF65-F5344CB8AC3E}">
        <p14:creationId xmlns:p14="http://schemas.microsoft.com/office/powerpoint/2010/main" val="6495867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Timeline (unchanged)</a:t>
            </a:r>
            <a:endParaRPr lang="zh-CN" altLang="en-US" dirty="0"/>
          </a:p>
        </p:txBody>
      </p:sp>
      <p:sp>
        <p:nvSpPr>
          <p:cNvPr id="9" name="内容占位符 2"/>
          <p:cNvSpPr>
            <a:spLocks noGrp="1"/>
          </p:cNvSpPr>
          <p:nvPr>
            <p:ph idx="1"/>
          </p:nvPr>
        </p:nvSpPr>
        <p:spPr>
          <a:xfrm>
            <a:off x="2667000" y="1981200"/>
            <a:ext cx="6858000" cy="4114800"/>
          </a:xfrm>
        </p:spPr>
        <p:txBody>
          <a:bodyPr>
            <a:normAutofit fontScale="85000" lnSpcReduction="20000"/>
          </a:bodyPr>
          <a:lstStyle/>
          <a:p>
            <a:pPr>
              <a:buFont typeface="Arial" panose="020B0604020202020204" pitchFamily="34" charset="0"/>
              <a:buChar char="•"/>
              <a:defRPr/>
            </a:pPr>
            <a:r>
              <a:rPr lang="en-US" altLang="en-US" dirty="0" smtClean="0">
                <a:solidFill>
                  <a:srgbClr val="00B050"/>
                </a:solidFill>
              </a:rPr>
              <a:t>PAR approved					Dec 2018</a:t>
            </a:r>
          </a:p>
          <a:p>
            <a:pPr>
              <a:buFont typeface="Arial" panose="020B0604020202020204" pitchFamily="34" charset="0"/>
              <a:buChar char="•"/>
              <a:defRPr/>
            </a:pPr>
            <a:r>
              <a:rPr lang="en-US" altLang="en-US" dirty="0" smtClean="0">
                <a:solidFill>
                  <a:srgbClr val="00B050"/>
                </a:solidFill>
              </a:rPr>
              <a:t>First TG meeting					Jan 2019</a:t>
            </a:r>
          </a:p>
          <a:p>
            <a:pPr>
              <a:buFont typeface="Arial" panose="020B0604020202020204" pitchFamily="34" charset="0"/>
              <a:buChar char="•"/>
              <a:defRPr/>
            </a:pPr>
            <a:r>
              <a:rPr lang="en-US" altLang="en-US" dirty="0" smtClean="0"/>
              <a:t>D0.1 							Sept 2019</a:t>
            </a:r>
          </a:p>
          <a:p>
            <a:pPr>
              <a:buFont typeface="Arial" panose="020B0604020202020204" pitchFamily="34" charset="0"/>
              <a:buChar char="•"/>
              <a:defRPr/>
            </a:pPr>
            <a:r>
              <a:rPr lang="en-US" altLang="en-US" dirty="0" smtClean="0"/>
              <a:t>D1.0 Letter Ballot				Nov 2019</a:t>
            </a:r>
          </a:p>
          <a:p>
            <a:pPr>
              <a:buFont typeface="Arial" panose="020B0604020202020204" pitchFamily="34" charset="0"/>
              <a:buChar char="•"/>
              <a:defRPr/>
            </a:pPr>
            <a:r>
              <a:rPr lang="en-US" altLang="en-US" dirty="0" smtClean="0"/>
              <a:t>D2.0 LB recirculation			Mar 2020</a:t>
            </a:r>
          </a:p>
          <a:p>
            <a:pPr>
              <a:buFont typeface="Arial" panose="020B0604020202020204" pitchFamily="34" charset="0"/>
              <a:buChar char="•"/>
              <a:defRPr/>
            </a:pPr>
            <a:r>
              <a:rPr lang="en-US" altLang="en-US" dirty="0" smtClean="0"/>
              <a:t>Form Sponsor Ballot Pool		May 2020</a:t>
            </a:r>
          </a:p>
          <a:p>
            <a:pPr>
              <a:buFont typeface="Arial" panose="020B0604020202020204" pitchFamily="34" charset="0"/>
              <a:buChar char="•"/>
              <a:defRPr/>
            </a:pPr>
            <a:r>
              <a:rPr lang="en-US" altLang="en-US" dirty="0" smtClean="0"/>
              <a:t>D3.0 LB recirculation			May 2020</a:t>
            </a:r>
          </a:p>
          <a:p>
            <a:pPr>
              <a:buFont typeface="Arial" panose="020B0604020202020204" pitchFamily="34" charset="0"/>
              <a:buChar char="•"/>
              <a:defRPr/>
            </a:pPr>
            <a:r>
              <a:rPr lang="en-US" altLang="en-US" dirty="0" smtClean="0"/>
              <a:t>D3.0 unchanged recirculation 	July 2020</a:t>
            </a:r>
          </a:p>
          <a:p>
            <a:pPr>
              <a:buFont typeface="Arial" panose="020B0604020202020204" pitchFamily="34" charset="0"/>
              <a:buChar char="•"/>
              <a:defRPr/>
            </a:pPr>
            <a:r>
              <a:rPr lang="en-US" altLang="en-US" dirty="0" smtClean="0"/>
              <a:t>Initial Sponsor Ballot (D4.0)		Sept 2020</a:t>
            </a:r>
          </a:p>
          <a:p>
            <a:pPr>
              <a:buFont typeface="Arial" panose="020B0604020202020204" pitchFamily="34" charset="0"/>
              <a:buChar char="•"/>
              <a:defRPr/>
            </a:pPr>
            <a:r>
              <a:rPr lang="en-US" altLang="en-US" dirty="0" smtClean="0"/>
              <a:t>Final 802.11 WG approval		July 2021</a:t>
            </a:r>
          </a:p>
          <a:p>
            <a:pPr>
              <a:buFont typeface="Arial" panose="020B0604020202020204" pitchFamily="34" charset="0"/>
              <a:buChar char="•"/>
              <a:defRPr/>
            </a:pPr>
            <a:r>
              <a:rPr lang="en-US" altLang="en-US" dirty="0" smtClean="0"/>
              <a:t>802 EC approval					July 2021</a:t>
            </a:r>
          </a:p>
          <a:p>
            <a:pPr>
              <a:buFont typeface="Arial" panose="020B0604020202020204" pitchFamily="34" charset="0"/>
              <a:buChar char="•"/>
              <a:defRPr/>
            </a:pPr>
            <a:r>
              <a:rPr lang="en-US" altLang="en-US" dirty="0" err="1" smtClean="0"/>
              <a:t>RevCom</a:t>
            </a:r>
            <a:r>
              <a:rPr lang="en-US" altLang="en-US" dirty="0" smtClean="0"/>
              <a:t> and SASB approval		Sept 2021</a:t>
            </a:r>
          </a:p>
          <a:p>
            <a:pPr marL="0" indent="0">
              <a:defRPr/>
            </a:pPr>
            <a:endParaRPr lang="en-US" altLang="zh-CN" dirty="0" smtClean="0"/>
          </a:p>
          <a:p>
            <a:pPr>
              <a:defRPr/>
            </a:pP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325174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B8BE7-048D-4C6C-95C1-5665FEF86B36}"/>
              </a:ext>
            </a:extLst>
          </p:cNvPr>
          <p:cNvSpPr>
            <a:spLocks noGrp="1"/>
          </p:cNvSpPr>
          <p:nvPr>
            <p:ph type="title"/>
          </p:nvPr>
        </p:nvSpPr>
        <p:spPr>
          <a:xfrm>
            <a:off x="2209801" y="685801"/>
            <a:ext cx="7770813" cy="685800"/>
          </a:xfrm>
        </p:spPr>
        <p:txBody>
          <a:bodyPr/>
          <a:lstStyle/>
          <a:p>
            <a:r>
              <a:rPr lang="en-US" dirty="0" smtClean="0"/>
              <a:t>Teleconferences and Goal for May meeting</a:t>
            </a:r>
            <a:endParaRPr lang="en-US" dirty="0"/>
          </a:p>
        </p:txBody>
      </p:sp>
      <p:sp>
        <p:nvSpPr>
          <p:cNvPr id="3" name="Content Placeholder 2">
            <a:extLst>
              <a:ext uri="{FF2B5EF4-FFF2-40B4-BE49-F238E27FC236}">
                <a16:creationId xmlns:a16="http://schemas.microsoft.com/office/drawing/2014/main" xmlns="" id="{54D66123-1FE2-4F62-AE66-BEFF7B7022A0}"/>
              </a:ext>
            </a:extLst>
          </p:cNvPr>
          <p:cNvSpPr>
            <a:spLocks noGrp="1"/>
          </p:cNvSpPr>
          <p:nvPr>
            <p:ph idx="1"/>
          </p:nvPr>
        </p:nvSpPr>
        <p:spPr>
          <a:xfrm>
            <a:off x="2209801" y="1676401"/>
            <a:ext cx="7770813" cy="4418013"/>
          </a:xfrm>
        </p:spPr>
        <p:txBody>
          <a:bodyPr/>
          <a:lstStyle/>
          <a:p>
            <a:r>
              <a:rPr lang="en-US" altLang="zh-CN" dirty="0" smtClean="0"/>
              <a:t>Teleconferences</a:t>
            </a:r>
          </a:p>
          <a:p>
            <a:pPr lvl="1"/>
            <a:r>
              <a:rPr lang="en-US" altLang="zh-CN" dirty="0"/>
              <a:t>Date: Mar 26, Apr 23, May 21	</a:t>
            </a:r>
          </a:p>
          <a:p>
            <a:pPr lvl="1"/>
            <a:r>
              <a:rPr lang="en-US" altLang="zh-CN" dirty="0"/>
              <a:t>Time: 10:00am ~ 11:59am, ET</a:t>
            </a:r>
          </a:p>
          <a:p>
            <a:pPr lvl="1"/>
            <a:endParaRPr lang="en-US" altLang="zh-CN" dirty="0"/>
          </a:p>
          <a:p>
            <a:pPr lvl="1"/>
            <a:r>
              <a:rPr lang="en-US" altLang="zh-CN" dirty="0"/>
              <a:t>Date: Apr 9, May7</a:t>
            </a:r>
          </a:p>
          <a:p>
            <a:pPr lvl="1"/>
            <a:r>
              <a:rPr lang="en-US" altLang="zh-CN" dirty="0"/>
              <a:t>Time: 6:00pm ~ 8:00pm, ET</a:t>
            </a:r>
          </a:p>
          <a:p>
            <a:endParaRPr lang="en-US" altLang="zh-CN" dirty="0" smtClean="0"/>
          </a:p>
          <a:p>
            <a:r>
              <a:rPr lang="en-US" altLang="zh-CN" dirty="0" smtClean="0"/>
              <a:t>Goal for May meeting</a:t>
            </a:r>
            <a:endParaRPr lang="en-US" altLang="zh-CN" dirty="0"/>
          </a:p>
          <a:p>
            <a:pPr lvl="1"/>
            <a:r>
              <a:rPr lang="en-US" altLang="zh-CN" dirty="0" smtClean="0"/>
              <a:t>Develop FRD and SFD</a:t>
            </a:r>
          </a:p>
          <a:p>
            <a:pPr lvl="1"/>
            <a:r>
              <a:rPr lang="en-US" altLang="zh-CN" dirty="0" smtClean="0"/>
              <a:t>Call for technical submissions for FRD and SFD</a:t>
            </a:r>
            <a:endParaRPr lang="en-US" dirty="0" smtClean="0"/>
          </a:p>
          <a:p>
            <a:endParaRPr lang="en-US" dirty="0"/>
          </a:p>
        </p:txBody>
      </p:sp>
      <p:sp>
        <p:nvSpPr>
          <p:cNvPr id="4" name="Slide Number Placeholder 3">
            <a:extLst>
              <a:ext uri="{FF2B5EF4-FFF2-40B4-BE49-F238E27FC236}">
                <a16:creationId xmlns:a16="http://schemas.microsoft.com/office/drawing/2014/main" xmlns=""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5">
            <a:extLst>
              <a:ext uri="{FF2B5EF4-FFF2-40B4-BE49-F238E27FC236}">
                <a16:creationId xmlns:a16="http://schemas.microsoft.com/office/drawing/2014/main" xmlns="" id="{BBDFAEF7-10ED-486D-A0CB-86AD6331A839}"/>
              </a:ext>
            </a:extLst>
          </p:cNvPr>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15417885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Closing Report – March 2019</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2019-03-13</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103</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97293"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25955475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idx="1"/>
          </p:nvPr>
        </p:nvSpPr>
        <p:spPr>
          <a:xfrm>
            <a:off x="2209800" y="1600200"/>
            <a:ext cx="7772400" cy="914400"/>
          </a:xfrm>
        </p:spPr>
        <p:txBody>
          <a:bodyPr/>
          <a:lstStyle/>
          <a:p>
            <a:pPr>
              <a:lnSpc>
                <a:spcPct val="90000"/>
              </a:lnSpc>
            </a:pPr>
            <a:r>
              <a:rPr lang="en-US" sz="2000" dirty="0"/>
              <a:t>EHT SG has completed its work.</a:t>
            </a:r>
          </a:p>
          <a:p>
            <a:pPr lvl="1">
              <a:lnSpc>
                <a:spcPct val="90000"/>
              </a:lnSpc>
            </a:pPr>
            <a:r>
              <a:rPr lang="en-US" sz="1600" dirty="0"/>
              <a:t>Thanks to Dennis </a:t>
            </a:r>
            <a:r>
              <a:rPr lang="en-US" sz="1600" dirty="0" err="1"/>
              <a:t>Sundman</a:t>
            </a:r>
            <a:r>
              <a:rPr lang="en-US" sz="1600" dirty="0"/>
              <a:t> for acting as Secretary</a:t>
            </a:r>
          </a:p>
          <a:p>
            <a:pPr lvl="1">
              <a:lnSpc>
                <a:spcPct val="90000"/>
              </a:lnSpc>
            </a:pPr>
            <a:r>
              <a:rPr lang="en-US" sz="1600" dirty="0"/>
              <a:t>Thanks to Laurent </a:t>
            </a:r>
            <a:r>
              <a:rPr lang="en-US" sz="1600" dirty="0" err="1"/>
              <a:t>Cariou</a:t>
            </a:r>
            <a:r>
              <a:rPr lang="en-US" sz="1600" dirty="0"/>
              <a:t> for his help in completed PAR and CSD documents.</a:t>
            </a:r>
          </a:p>
          <a:p>
            <a:pPr>
              <a:lnSpc>
                <a:spcPct val="90000"/>
              </a:lnSpc>
            </a:pPr>
            <a:r>
              <a:rPr lang="en-US" sz="2000" dirty="0"/>
              <a:t>Approved PAR and CSD documents submitted to NESCOM and EC for approval</a:t>
            </a:r>
          </a:p>
          <a:p>
            <a:pPr marL="400050" lvl="1" indent="0">
              <a:lnSpc>
                <a:spcPct val="90000"/>
              </a:lnSpc>
            </a:pPr>
            <a:r>
              <a:rPr lang="en-US" sz="1800" dirty="0"/>
              <a:t>PAR: </a:t>
            </a:r>
            <a:r>
              <a:rPr lang="en-US" altLang="en-US" sz="1800" dirty="0">
                <a:ea typeface="MS PGothic" panose="020B0600070205080204" pitchFamily="34" charset="-128"/>
                <a:hlinkClick r:id="rId3"/>
              </a:rPr>
              <a:t>https://mentor.ieee.org/802.11/dcn/18/11-18-1231-06-0eht-eht-draft-proposed-par.docx</a:t>
            </a:r>
            <a:r>
              <a:rPr lang="en-US" altLang="en-US" sz="1800" dirty="0">
                <a:ea typeface="MS PGothic" panose="020B0600070205080204" pitchFamily="34" charset="-128"/>
              </a:rPr>
              <a:t>  </a:t>
            </a:r>
          </a:p>
          <a:p>
            <a:pPr marL="400050" lvl="1" indent="0">
              <a:lnSpc>
                <a:spcPct val="90000"/>
              </a:lnSpc>
            </a:pPr>
            <a:r>
              <a:rPr lang="en-US" altLang="en-US" sz="1800" dirty="0">
                <a:ea typeface="MS PGothic" panose="020B0600070205080204" pitchFamily="34" charset="-128"/>
              </a:rPr>
              <a:t>CSD: </a:t>
            </a:r>
            <a:r>
              <a:rPr lang="en-US" altLang="en-US" sz="1800" dirty="0">
                <a:ea typeface="MS PGothic" panose="020B0600070205080204" pitchFamily="34" charset="-128"/>
                <a:hlinkClick r:id="rId4"/>
              </a:rPr>
              <a:t>https://mentor.ieee.org/802.11/dcn/18/11-18-1233-06-0eht-eht-draft-proposed-csd.docx</a:t>
            </a:r>
            <a:endParaRPr lang="en-US" altLang="en-US" sz="1800" dirty="0">
              <a:ea typeface="MS PGothic" panose="020B0600070205080204" pitchFamily="34" charset="-128"/>
            </a:endParaRPr>
          </a:p>
          <a:p>
            <a:pPr marL="400050" lvl="1" indent="0">
              <a:lnSpc>
                <a:spcPct val="90000"/>
              </a:lnSpc>
            </a:pPr>
            <a:r>
              <a:rPr lang="en-US" altLang="en-US" sz="1800" dirty="0">
                <a:ea typeface="MS PGothic" panose="020B0600070205080204" pitchFamily="34" charset="-128"/>
              </a:rPr>
              <a:t>Responses to EC comments: </a:t>
            </a:r>
            <a:r>
              <a:rPr lang="en-US" altLang="en-US" sz="1800" dirty="0">
                <a:ea typeface="MS PGothic" panose="020B0600070205080204" pitchFamily="34" charset="-128"/>
                <a:hlinkClick r:id="rId5"/>
              </a:rPr>
              <a:t>https://mentor.ieee.org/802.11/dcn/19/11-19-0459-03-0eht-eht-par-and-csd-comments.pptx</a:t>
            </a:r>
            <a:r>
              <a:rPr lang="en-US" altLang="en-US" sz="1800" dirty="0">
                <a:ea typeface="MS PGothic" panose="020B0600070205080204" pitchFamily="34" charset="-128"/>
              </a:rPr>
              <a:t> </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104</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6" name="Rectangle 2">
            <a:extLst>
              <a:ext uri="{FF2B5EF4-FFF2-40B4-BE49-F238E27FC236}">
                <a16:creationId xmlns:a16="http://schemas.microsoft.com/office/drawing/2014/main" xmlns="" id="{E76FC2D1-1909-FA41-A84F-0176571AC78A}"/>
              </a:ext>
            </a:extLst>
          </p:cNvPr>
          <p:cNvSpPr txBox="1">
            <a:spLocks noChangeArrowheads="1"/>
          </p:cNvSpPr>
          <p:nvPr/>
        </p:nvSpPr>
        <p:spPr bwMode="auto">
          <a:xfrm>
            <a:off x="2015773" y="4418807"/>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2800" kern="0" dirty="0"/>
              <a:t>Plans for May</a:t>
            </a:r>
          </a:p>
        </p:txBody>
      </p:sp>
      <p:sp>
        <p:nvSpPr>
          <p:cNvPr id="7" name="Rectangle 3">
            <a:extLst>
              <a:ext uri="{FF2B5EF4-FFF2-40B4-BE49-F238E27FC236}">
                <a16:creationId xmlns:a16="http://schemas.microsoft.com/office/drawing/2014/main" xmlns="" id="{4C69A6DD-6053-714D-9757-0C03EBA52CB6}"/>
              </a:ext>
            </a:extLst>
          </p:cNvPr>
          <p:cNvSpPr txBox="1">
            <a:spLocks noChangeArrowheads="1"/>
          </p:cNvSpPr>
          <p:nvPr/>
        </p:nvSpPr>
        <p:spPr bwMode="auto">
          <a:xfrm>
            <a:off x="2249135" y="5206628"/>
            <a:ext cx="7539038" cy="129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sz="2000" kern="0" dirty="0"/>
              <a:t>Begin work as </a:t>
            </a:r>
            <a:r>
              <a:rPr lang="en-US" sz="2000" kern="0" dirty="0" err="1"/>
              <a:t>TGbe</a:t>
            </a:r>
            <a:endParaRPr lang="en-US" sz="2000" kern="0" dirty="0"/>
          </a:p>
          <a:p>
            <a:pPr>
              <a:lnSpc>
                <a:spcPct val="90000"/>
              </a:lnSpc>
            </a:pPr>
            <a:r>
              <a:rPr lang="en-US" sz="2000" kern="0" dirty="0"/>
              <a:t>Elect officers </a:t>
            </a:r>
          </a:p>
          <a:p>
            <a:pPr>
              <a:lnSpc>
                <a:spcPct val="90000"/>
              </a:lnSpc>
            </a:pPr>
            <a:r>
              <a:rPr lang="en-US" sz="2000" kern="0" dirty="0"/>
              <a:t>Begin discussion on technical contributions and process.</a:t>
            </a:r>
          </a:p>
        </p:txBody>
      </p:sp>
    </p:spTree>
    <p:extLst>
      <p:ext uri="{BB962C8B-B14F-4D97-AF65-F5344CB8AC3E}">
        <p14:creationId xmlns:p14="http://schemas.microsoft.com/office/powerpoint/2010/main" val="2812752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76C1B-04EB-294A-A768-A4840C4F9E49}"/>
              </a:ext>
            </a:extLst>
          </p:cNvPr>
          <p:cNvSpPr>
            <a:spLocks noGrp="1"/>
          </p:cNvSpPr>
          <p:nvPr>
            <p:ph type="title"/>
          </p:nvPr>
        </p:nvSpPr>
        <p:spPr/>
        <p:txBody>
          <a:bodyPr/>
          <a:lstStyle/>
          <a:p>
            <a:r>
              <a:rPr lang="en-US" dirty="0"/>
              <a:t>PAR and CSD Comment Responses</a:t>
            </a:r>
          </a:p>
        </p:txBody>
      </p:sp>
      <p:sp>
        <p:nvSpPr>
          <p:cNvPr id="3" name="Content Placeholder 2">
            <a:extLst>
              <a:ext uri="{FF2B5EF4-FFF2-40B4-BE49-F238E27FC236}">
                <a16:creationId xmlns:a16="http://schemas.microsoft.com/office/drawing/2014/main" xmlns="" id="{7EE76AE0-F694-B44F-A423-CEC4B19245E3}"/>
              </a:ext>
            </a:extLst>
          </p:cNvPr>
          <p:cNvSpPr>
            <a:spLocks noGrp="1"/>
          </p:cNvSpPr>
          <p:nvPr>
            <p:ph idx="1"/>
          </p:nvPr>
        </p:nvSpPr>
        <p:spPr/>
        <p:txBody>
          <a:bodyPr/>
          <a:lstStyle/>
          <a:p>
            <a:pPr marL="0" indent="0"/>
            <a:r>
              <a:rPr lang="en-US" sz="2000" dirty="0"/>
              <a:t>Move to accept </a:t>
            </a:r>
            <a:r>
              <a:rPr lang="en-US" sz="2000" dirty="0">
                <a:hlinkClick r:id="rId2"/>
              </a:rPr>
              <a:t>https://mentor.ieee.org/802.11/dcn/19/11-19-0459-04-0eht-eht-par-and-csd-comments.pptx</a:t>
            </a:r>
            <a:r>
              <a:rPr lang="en-US" sz="2000" dirty="0"/>
              <a:t> as the response to comments received on the EHT PAR and CSD documents received from IEEE 802.</a:t>
            </a:r>
            <a:endParaRPr lang="en-CA" sz="1600" b="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Jon </a:t>
            </a:r>
            <a:r>
              <a:rPr lang="en-GB" sz="2000" dirty="0" err="1"/>
              <a:t>Rosdahl</a:t>
            </a:r>
            <a:r>
              <a:rPr lang="en-GB" sz="2000" dirty="0"/>
              <a:t> - Result: 103-0-0</a:t>
            </a:r>
            <a:endParaRPr lang="en-US" sz="20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105</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4176243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76C1B-04EB-294A-A768-A4840C4F9E49}"/>
              </a:ext>
            </a:extLst>
          </p:cNvPr>
          <p:cNvSpPr>
            <a:spLocks noGrp="1"/>
          </p:cNvSpPr>
          <p:nvPr>
            <p:ph type="title"/>
          </p:nvPr>
        </p:nvSpPr>
        <p:spPr/>
        <p:txBody>
          <a:bodyPr/>
          <a:lstStyle/>
          <a:p>
            <a:r>
              <a:rPr lang="en-US" dirty="0"/>
              <a:t>CSD Approval Motion</a:t>
            </a:r>
          </a:p>
        </p:txBody>
      </p:sp>
      <p:sp>
        <p:nvSpPr>
          <p:cNvPr id="3" name="Content Placeholder 2">
            <a:extLst>
              <a:ext uri="{FF2B5EF4-FFF2-40B4-BE49-F238E27FC236}">
                <a16:creationId xmlns:a16="http://schemas.microsoft.com/office/drawing/2014/main" xmlns="" id="{7EE76AE0-F694-B44F-A423-CEC4B19245E3}"/>
              </a:ext>
            </a:extLst>
          </p:cNvPr>
          <p:cNvSpPr>
            <a:spLocks noGrp="1"/>
          </p:cNvSpPr>
          <p:nvPr>
            <p:ph idx="1"/>
          </p:nvPr>
        </p:nvSpPr>
        <p:spPr/>
        <p:txBody>
          <a:bodyPr/>
          <a:lstStyle/>
          <a:p>
            <a:pPr marL="0" indent="0"/>
            <a:r>
              <a:rPr lang="en-GB" sz="2000" dirty="0"/>
              <a:t>Believing that the CSD contained in the document referenced below meets IEEE 802 guidelines,</a:t>
            </a:r>
            <a:endParaRPr lang="en-CA" sz="2000" dirty="0"/>
          </a:p>
          <a:p>
            <a:pPr marL="0" indent="0"/>
            <a:r>
              <a:rPr lang="en-GB" sz="2000" dirty="0"/>
              <a:t>Request that the CSD contained in 11-18/1233r7 &lt;</a:t>
            </a:r>
            <a:r>
              <a:rPr lang="en-GB" sz="2000" dirty="0">
                <a:hlinkClick r:id="rId2"/>
              </a:rPr>
              <a:t>https://mentor.ieee.org/802.11/dcn/18/11-18-1233-07-0eht-eht-draft-proposed-csd.docx</a:t>
            </a:r>
            <a:r>
              <a:rPr lang="en-GB" sz="2000" dirty="0"/>
              <a:t> &gt; be posted to the IEEE 802 Executive Committee (EC) agenda for WG 802 preview and EC approval.</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Allan Jones- Result: 107-0-0 </a:t>
            </a:r>
            <a:endParaRPr lang="en-US" sz="20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106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Michael Montemurro, BlackBerry</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3898396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47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2019-3-15</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 Activision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41526" y="2422526"/>
          <a:ext cx="8232869" cy="2530475"/>
        </p:xfrm>
        <a:graphic>
          <a:graphicData uri="http://schemas.openxmlformats.org/presentationml/2006/ole">
            <mc:AlternateContent xmlns:mc="http://schemas.openxmlformats.org/markup-compatibility/2006">
              <mc:Choice xmlns:v="urn:schemas-microsoft-com:vml" Requires="v">
                <p:oleObj spid="_x0000_s98317" name="Document" r:id="rId4" imgW="8245941" imgH="2541999" progId="Word.Document.8">
                  <p:embed/>
                </p:oleObj>
              </mc:Choice>
              <mc:Fallback>
                <p:oleObj name="Document" r:id="rId4" imgW="8245941" imgH="2541999" progId="Word.Document.8">
                  <p:embed/>
                  <p:pic>
                    <p:nvPicPr>
                      <p:cNvPr id="0" name=""/>
                      <p:cNvPicPr>
                        <a:picLocks noChangeAspect="1" noChangeArrowheads="1"/>
                      </p:cNvPicPr>
                      <p:nvPr/>
                    </p:nvPicPr>
                    <p:blipFill>
                      <a:blip r:embed="rId5"/>
                      <a:srcRect/>
                      <a:stretch>
                        <a:fillRect/>
                      </a:stretch>
                    </p:blipFill>
                    <p:spPr bwMode="auto">
                      <a:xfrm>
                        <a:off x="2041526" y="2422526"/>
                        <a:ext cx="8232869" cy="2530475"/>
                      </a:xfrm>
                      <a:prstGeom prst="rect">
                        <a:avLst/>
                      </a:prstGeom>
                      <a:noFill/>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117689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1" y="685801"/>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Acitivision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608872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Work Completed</a:t>
            </a:r>
          </a:p>
        </p:txBody>
      </p:sp>
      <p:sp>
        <p:nvSpPr>
          <p:cNvPr id="2" name="Content Placeholder 1"/>
          <p:cNvSpPr>
            <a:spLocks noGrp="1"/>
          </p:cNvSpPr>
          <p:nvPr>
            <p:ph idx="1"/>
          </p:nvPr>
        </p:nvSpPr>
        <p:spPr>
          <a:xfrm>
            <a:off x="2295526" y="1751014"/>
            <a:ext cx="7770813" cy="4113213"/>
          </a:xfrm>
        </p:spPr>
        <p:txBody>
          <a:bodyPr/>
          <a:lstStyle/>
          <a:p>
            <a:pPr>
              <a:buFont typeface="Arial" panose="020B0604020202020204" pitchFamily="34" charset="0"/>
              <a:buChar char="•"/>
            </a:pPr>
            <a:r>
              <a:rPr lang="en-CA" b="0" dirty="0"/>
              <a:t>Approved January Interim minutes</a:t>
            </a:r>
          </a:p>
          <a:p>
            <a:pPr>
              <a:buFont typeface="Arial" panose="020B0604020202020204" pitchFamily="34" charset="0"/>
              <a:buChar char="•"/>
            </a:pPr>
            <a:r>
              <a:rPr lang="en-CA" b="0" dirty="0"/>
              <a:t>The TIG reviewed 2 presentations</a:t>
            </a:r>
          </a:p>
          <a:p>
            <a:pPr>
              <a:buFont typeface="Arial" panose="020B0604020202020204" pitchFamily="34" charset="0"/>
              <a:buChar char="•"/>
            </a:pPr>
            <a:endParaRPr lang="en-CA" b="0" dirty="0"/>
          </a:p>
          <a:p>
            <a:pPr marL="457200" lvl="1" indent="0"/>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Presented summary of RTA TIG report summary to WG</a:t>
            </a:r>
          </a:p>
          <a:p>
            <a:pPr>
              <a:buFont typeface="Arial" panose="020B0604020202020204" pitchFamily="34" charset="0"/>
              <a:buChar char="•"/>
            </a:pPr>
            <a:r>
              <a:rPr lang="en-CA" b="0" dirty="0"/>
              <a:t>Adjourned RTA TIG and produced final RTA TIG report to the WG</a:t>
            </a:r>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109</a:t>
            </a:fld>
            <a:endParaRPr lang="en-GB" dirty="0"/>
          </a:p>
        </p:txBody>
      </p:sp>
      <p:sp>
        <p:nvSpPr>
          <p:cNvPr id="5" name="Footer Placeholder 4"/>
          <p:cNvSpPr>
            <a:spLocks noGrp="1"/>
          </p:cNvSpPr>
          <p:nvPr>
            <p:ph type="ftr" idx="14"/>
          </p:nvPr>
        </p:nvSpPr>
        <p:spPr/>
        <p:txBody>
          <a:bodyPr/>
          <a:lstStyle/>
          <a:p>
            <a:r>
              <a:rPr lang="en-US" smtClean="0"/>
              <a:t>Robert Stacey, Intel</a:t>
            </a:r>
          </a:p>
          <a:p>
            <a:r>
              <a:rPr lang="en-US" smtClean="0"/>
              <a:t>from Allan Jones Activision </a:t>
            </a:r>
            <a:endParaRPr lang="en-GB" dirty="0"/>
          </a:p>
        </p:txBody>
      </p:sp>
      <p:sp>
        <p:nvSpPr>
          <p:cNvPr id="9" name="Date Placeholder 8"/>
          <p:cNvSpPr>
            <a:spLocks noGrp="1"/>
          </p:cNvSpPr>
          <p:nvPr>
            <p:ph type="dt" idx="15"/>
          </p:nvPr>
        </p:nvSpPr>
        <p:spPr/>
        <p:txBody>
          <a:bodyPr/>
          <a:lstStyle/>
          <a:p>
            <a:r>
              <a:rPr lang="en-US" smtClean="0"/>
              <a:t>March 2019</a:t>
            </a:r>
            <a:endParaRPr lang="en-GB" dirty="0"/>
          </a:p>
        </p:txBody>
      </p:sp>
      <p:graphicFrame>
        <p:nvGraphicFramePr>
          <p:cNvPr id="7" name="Table 6">
            <a:extLst>
              <a:ext uri="{FF2B5EF4-FFF2-40B4-BE49-F238E27FC236}">
                <a16:creationId xmlns:a16="http://schemas.microsoft.com/office/drawing/2014/main" xmlns="" id="{17DBB7C7-A5EA-4304-B0C5-32069C73E929}"/>
              </a:ext>
            </a:extLst>
          </p:cNvPr>
          <p:cNvGraphicFramePr>
            <a:graphicFrameLocks noGrp="1"/>
          </p:cNvGraphicFramePr>
          <p:nvPr>
            <p:extLst/>
          </p:nvPr>
        </p:nvGraphicFramePr>
        <p:xfrm>
          <a:off x="2770982" y="2832588"/>
          <a:ext cx="6819899" cy="1270392"/>
        </p:xfrm>
        <a:graphic>
          <a:graphicData uri="http://schemas.openxmlformats.org/drawingml/2006/table">
            <a:tbl>
              <a:tblPr>
                <a:tableStyleId>{5C22544A-7EE6-4342-B048-85BDC9FD1C3A}</a:tableStyleId>
              </a:tblPr>
              <a:tblGrid>
                <a:gridCol w="1818161">
                  <a:extLst>
                    <a:ext uri="{9D8B030D-6E8A-4147-A177-3AD203B41FA5}">
                      <a16:colId xmlns:a16="http://schemas.microsoft.com/office/drawing/2014/main" xmlns="" val="2070848743"/>
                    </a:ext>
                  </a:extLst>
                </a:gridCol>
                <a:gridCol w="3289913">
                  <a:extLst>
                    <a:ext uri="{9D8B030D-6E8A-4147-A177-3AD203B41FA5}">
                      <a16:colId xmlns:a16="http://schemas.microsoft.com/office/drawing/2014/main" xmlns="" val="1902460221"/>
                    </a:ext>
                  </a:extLst>
                </a:gridCol>
                <a:gridCol w="1711825">
                  <a:extLst>
                    <a:ext uri="{9D8B030D-6E8A-4147-A177-3AD203B41FA5}">
                      <a16:colId xmlns:a16="http://schemas.microsoft.com/office/drawing/2014/main" xmlns="" val="170681819"/>
                    </a:ext>
                  </a:extLst>
                </a:gridCol>
              </a:tblGrid>
              <a:tr h="287862">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Title</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97303351"/>
                  </a:ext>
                </a:extLst>
              </a:tr>
              <a:tr h="212575">
                <a:tc>
                  <a:txBody>
                    <a:bodyPr/>
                    <a:lstStyle/>
                    <a:p>
                      <a:pPr algn="l" fontAlgn="b"/>
                      <a:r>
                        <a:rPr lang="en-US" sz="1100" b="0" i="0" u="none" strike="noStrike" dirty="0">
                          <a:solidFill>
                            <a:schemeClr val="tx1"/>
                          </a:solidFill>
                          <a:effectLst/>
                          <a:latin typeface="+mn-lt"/>
                        </a:rPr>
                        <a:t>11-18-1947 r3</a:t>
                      </a:r>
                    </a:p>
                  </a:txBody>
                  <a:tcPr marL="9525" marR="9525" marT="9525" marB="0" anchor="b"/>
                </a:tc>
                <a:tc>
                  <a:txBody>
                    <a:bodyPr/>
                    <a:lstStyle/>
                    <a:p>
                      <a:pPr algn="l" fontAlgn="b"/>
                      <a:r>
                        <a:rPr lang="en-US" sz="1100" b="0" i="0" u="none" strike="noStrike" dirty="0">
                          <a:solidFill>
                            <a:schemeClr val="tx1"/>
                          </a:solidFill>
                          <a:effectLst/>
                          <a:latin typeface="+mn-lt"/>
                        </a:rPr>
                        <a:t>Performance evaluation of Real Time Communication over Wi-Fi</a:t>
                      </a:r>
                    </a:p>
                  </a:txBody>
                  <a:tcPr marL="9525" marR="9525" marT="9525" marB="0" anchor="b"/>
                </a:tc>
                <a:tc>
                  <a:txBody>
                    <a:bodyPr/>
                    <a:lstStyle/>
                    <a:p>
                      <a:pPr algn="l" fontAlgn="b"/>
                      <a:r>
                        <a:rPr lang="en-US" sz="1100" b="0" i="0" u="none" strike="noStrike" dirty="0">
                          <a:solidFill>
                            <a:schemeClr val="tx1"/>
                          </a:solidFill>
                          <a:effectLst/>
                          <a:latin typeface="+mn-lt"/>
                        </a:rPr>
                        <a:t>Evgeny Khorov</a:t>
                      </a:r>
                    </a:p>
                  </a:txBody>
                  <a:tcPr marL="9525" marR="9525" marT="9525" marB="0" anchor="b"/>
                </a:tc>
                <a:extLst>
                  <a:ext uri="{0D108BD9-81ED-4DB2-BD59-A6C34878D82A}">
                    <a16:rowId xmlns:a16="http://schemas.microsoft.com/office/drawing/2014/main" xmlns="" val="3683908943"/>
                  </a:ext>
                </a:extLst>
              </a:tr>
              <a:tr h="212575">
                <a:tc>
                  <a:txBody>
                    <a:bodyPr/>
                    <a:lstStyle/>
                    <a:p>
                      <a:pPr algn="l" fontAlgn="b"/>
                      <a:r>
                        <a:rPr lang="en-US" sz="1100" b="0" i="0" u="none" strike="noStrike" dirty="0">
                          <a:solidFill>
                            <a:schemeClr val="tx1"/>
                          </a:solidFill>
                          <a:effectLst/>
                          <a:latin typeface="+mn-lt"/>
                        </a:rPr>
                        <a:t>11-18-2009 r4</a:t>
                      </a:r>
                    </a:p>
                  </a:txBody>
                  <a:tcPr marL="9525" marR="9525" marT="9525" marB="0" anchor="b"/>
                </a:tc>
                <a:tc>
                  <a:txBody>
                    <a:bodyPr/>
                    <a:lstStyle/>
                    <a:p>
                      <a:pPr algn="l" fontAlgn="b"/>
                      <a:r>
                        <a:rPr lang="en-US" sz="1100" b="0" i="0" u="none" strike="noStrike" dirty="0">
                          <a:solidFill>
                            <a:schemeClr val="tx1"/>
                          </a:solidFill>
                          <a:effectLst/>
                          <a:latin typeface="+mn-lt"/>
                        </a:rPr>
                        <a:t>Changes to the RTA TIG Report</a:t>
                      </a:r>
                    </a:p>
                  </a:txBody>
                  <a:tcPr marL="9525" marR="9525" marT="9525" marB="0" anchor="b"/>
                </a:tc>
                <a:tc>
                  <a:txBody>
                    <a:bodyPr/>
                    <a:lstStyle/>
                    <a:p>
                      <a:pPr algn="l" fontAlgn="b"/>
                      <a:r>
                        <a:rPr lang="en-US" sz="1100" b="0" i="0" u="none" strike="noStrike" dirty="0">
                          <a:solidFill>
                            <a:schemeClr val="tx1"/>
                          </a:solidFill>
                          <a:effectLst/>
                          <a:latin typeface="+mn-lt"/>
                        </a:rPr>
                        <a:t>Kate Meng</a:t>
                      </a:r>
                    </a:p>
                  </a:txBody>
                  <a:tcPr marL="9525" marR="9525" marT="9525" marB="0" anchor="b"/>
                </a:tc>
                <a:extLst>
                  <a:ext uri="{0D108BD9-81ED-4DB2-BD59-A6C34878D82A}">
                    <a16:rowId xmlns:a16="http://schemas.microsoft.com/office/drawing/2014/main" xmlns="" val="3542886740"/>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466368908"/>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573623478"/>
                  </a:ext>
                </a:extLst>
              </a:tr>
            </a:tbl>
          </a:graphicData>
        </a:graphic>
      </p:graphicFrame>
    </p:spTree>
    <p:extLst>
      <p:ext uri="{BB962C8B-B14F-4D97-AF65-F5344CB8AC3E}">
        <p14:creationId xmlns:p14="http://schemas.microsoft.com/office/powerpoint/2010/main" val="99872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2000" dirty="0"/>
              <a:t>Frame format figures are tables</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246550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Reviewed the Timeline in the TIG</a:t>
            </a:r>
          </a:p>
        </p:txBody>
      </p:sp>
      <p:sp>
        <p:nvSpPr>
          <p:cNvPr id="9" name="Content Placeholder 1">
            <a:extLst>
              <a:ext uri="{FF2B5EF4-FFF2-40B4-BE49-F238E27FC236}">
                <a16:creationId xmlns:a16="http://schemas.microsoft.com/office/drawing/2014/main" xmlns="" id="{89A6CAE1-4BE9-4BBB-9FCD-FD2408121EE9}"/>
              </a:ext>
            </a:extLst>
          </p:cNvPr>
          <p:cNvSpPr>
            <a:spLocks noGrp="1"/>
          </p:cNvSpPr>
          <p:nvPr>
            <p:ph idx="1"/>
          </p:nvPr>
        </p:nvSpPr>
        <p:spPr>
          <a:xfrm>
            <a:off x="1524001" y="1830389"/>
            <a:ext cx="8991600" cy="4494211"/>
          </a:xfrm>
        </p:spPr>
        <p:txBody>
          <a:bodyPr/>
          <a:lstStyle/>
          <a:p>
            <a:pPr>
              <a:buFont typeface="Arial" panose="020B0604020202020204" pitchFamily="34" charset="0"/>
              <a:buChar char="•"/>
            </a:pPr>
            <a:r>
              <a:rPr lang="en-US" altLang="zh-CN" sz="1600" dirty="0"/>
              <a:t>July 2018: Formation of the TIG</a:t>
            </a:r>
          </a:p>
          <a:p>
            <a:pPr lvl="1">
              <a:buFont typeface="Arial" panose="020B0604020202020204" pitchFamily="34" charset="0"/>
              <a:buChar char="•"/>
            </a:pPr>
            <a:r>
              <a:rPr lang="en-US" altLang="zh-CN" sz="1400" dirty="0"/>
              <a:t>2 Teleconference</a:t>
            </a:r>
          </a:p>
          <a:p>
            <a:pPr>
              <a:buFont typeface="Arial" panose="020B0604020202020204" pitchFamily="34" charset="0"/>
              <a:buChar char="•"/>
            </a:pPr>
            <a:r>
              <a:rPr lang="en-US" altLang="zh-CN" sz="1600" dirty="0"/>
              <a:t>September 2018: Interim Meeting</a:t>
            </a:r>
          </a:p>
          <a:p>
            <a:pPr lvl="1">
              <a:buFont typeface="Arial" panose="020B0604020202020204" pitchFamily="34" charset="0"/>
              <a:buChar char="•"/>
            </a:pPr>
            <a:r>
              <a:rPr lang="en-US" sz="1400" dirty="0"/>
              <a:t>Assemble a team to develop the initial report</a:t>
            </a:r>
          </a:p>
          <a:p>
            <a:pPr lvl="1">
              <a:buFont typeface="Arial" panose="020B0604020202020204" pitchFamily="34" charset="0"/>
              <a:buChar char="•"/>
            </a:pPr>
            <a:r>
              <a:rPr lang="en-US" altLang="zh-CN" sz="1400" dirty="0"/>
              <a:t>2 teleconferences</a:t>
            </a:r>
          </a:p>
          <a:p>
            <a:pPr>
              <a:buFont typeface="Arial" panose="020B0604020202020204" pitchFamily="34" charset="0"/>
              <a:buChar char="•"/>
            </a:pPr>
            <a:r>
              <a:rPr lang="en-US" altLang="zh-CN" sz="1600" dirty="0"/>
              <a:t>Nov. 2018: Plenary Meeting</a:t>
            </a:r>
          </a:p>
          <a:p>
            <a:pPr lvl="1">
              <a:buFont typeface="Arial" panose="020B0604020202020204" pitchFamily="34" charset="0"/>
              <a:buChar char="•"/>
            </a:pPr>
            <a:r>
              <a:rPr lang="en-US" sz="1400" dirty="0"/>
              <a:t>Post draft TIG report on the RTA TIG</a:t>
            </a:r>
          </a:p>
          <a:p>
            <a:pPr lvl="2">
              <a:buFont typeface="Arial" panose="020B0604020202020204" pitchFamily="34" charset="0"/>
              <a:buChar char="•"/>
            </a:pPr>
            <a:r>
              <a:rPr lang="en-US" sz="1200" dirty="0"/>
              <a:t>Request informal comments</a:t>
            </a:r>
          </a:p>
          <a:p>
            <a:pPr lvl="1">
              <a:buFont typeface="Arial" panose="020B0604020202020204" pitchFamily="34" charset="0"/>
              <a:buChar char="•"/>
            </a:pPr>
            <a:r>
              <a:rPr lang="en-US" sz="1400" dirty="0"/>
              <a:t>2 teleconferences</a:t>
            </a:r>
          </a:p>
          <a:p>
            <a:pPr>
              <a:buFont typeface="Arial" panose="020B0604020202020204" pitchFamily="34" charset="0"/>
              <a:buChar char="•"/>
            </a:pPr>
            <a:r>
              <a:rPr lang="en-US" sz="1600" dirty="0"/>
              <a:t>Jan. 2019 Interim Meeting</a:t>
            </a:r>
          </a:p>
          <a:p>
            <a:pPr lvl="1">
              <a:buFont typeface="Arial" panose="020B0604020202020204" pitchFamily="34" charset="0"/>
              <a:buChar char="•"/>
            </a:pPr>
            <a:r>
              <a:rPr lang="en-US" sz="1200" dirty="0"/>
              <a:t>Continue work on the TIG report and review submissions</a:t>
            </a:r>
          </a:p>
          <a:p>
            <a:pPr lvl="1">
              <a:buFont typeface="Arial" panose="020B0604020202020204" pitchFamily="34" charset="0"/>
              <a:buChar char="•"/>
            </a:pPr>
            <a:r>
              <a:rPr lang="en-US" sz="1200" dirty="0"/>
              <a:t>Schedule teleconferences (currently planning 2)</a:t>
            </a:r>
          </a:p>
          <a:p>
            <a:pPr>
              <a:buFont typeface="Arial" panose="020B0604020202020204" pitchFamily="34" charset="0"/>
              <a:buChar char="•"/>
            </a:pPr>
            <a:r>
              <a:rPr lang="en-US" sz="1600" dirty="0"/>
              <a:t>March 2019 Plenary Meeting</a:t>
            </a:r>
          </a:p>
          <a:p>
            <a:pPr lvl="1">
              <a:buFont typeface="Arial" panose="020B0604020202020204" pitchFamily="34" charset="0"/>
              <a:buChar char="•"/>
            </a:pPr>
            <a:r>
              <a:rPr lang="en-US" sz="1400" dirty="0"/>
              <a:t>Final submissions/presentations and submit final report to the working group</a:t>
            </a:r>
          </a:p>
          <a:p>
            <a:pPr lvl="1">
              <a:buFont typeface="Arial" panose="020B0604020202020204" pitchFamily="34" charset="0"/>
              <a:buChar char="•"/>
            </a:pPr>
            <a:r>
              <a:rPr lang="en-US" sz="1400" dirty="0">
                <a:solidFill>
                  <a:srgbClr val="FF0000"/>
                </a:solidFill>
              </a:rPr>
              <a:t>Close/Adjourn RTA TIG</a:t>
            </a:r>
          </a:p>
          <a:p>
            <a:endParaRPr lang="en-US"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110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Allan Jones Activision </a:t>
            </a:r>
            <a:endParaRPr lang="en-GB" dirty="0"/>
          </a:p>
        </p:txBody>
      </p:sp>
      <p:sp>
        <p:nvSpPr>
          <p:cNvPr id="5" name="Date Placeholder 4"/>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93054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802.15 - Chaplin</a:t>
            </a:r>
            <a:endParaRPr lang="en-US" dirty="0"/>
          </a:p>
        </p:txBody>
      </p:sp>
      <p:sp>
        <p:nvSpPr>
          <p:cNvPr id="8" name="Subtitle 7"/>
          <p:cNvSpPr>
            <a:spLocks noGrp="1"/>
          </p:cNvSpPr>
          <p:nvPr>
            <p:ph type="subTitle" idx="1"/>
          </p:nvPr>
        </p:nvSpPr>
        <p:spPr/>
        <p:txBody>
          <a:bodyPr/>
          <a:lstStyle/>
          <a:p>
            <a:endParaRPr lang="en-US"/>
          </a:p>
        </p:txBody>
      </p:sp>
      <p:sp>
        <p:nvSpPr>
          <p:cNvPr id="6" name="Date Placeholder 5"/>
          <p:cNvSpPr>
            <a:spLocks noGrp="1"/>
          </p:cNvSpPr>
          <p:nvPr>
            <p:ph type="dt" idx="10"/>
          </p:nvPr>
        </p:nvSpPr>
        <p:spPr/>
        <p:txBody>
          <a:bodyPr/>
          <a:lstStyle/>
          <a:p>
            <a:r>
              <a:rPr lang="en-US" smtClean="0"/>
              <a:t>March 2019</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9267729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Vancouver, BC, Canada, Plenary </a:t>
            </a:r>
            <a:br>
              <a:rPr lang="en-US" sz="2400" dirty="0"/>
            </a:br>
            <a:r>
              <a:rPr lang="en-GB" sz="2400" dirty="0"/>
              <a:t>Liaison  from 802.18 to 802.11</a:t>
            </a:r>
            <a:endParaRPr lang="en-GB" dirty="0"/>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112</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
        <p:nvSpPr>
          <p:cNvPr id="11" name="Rectangle 2">
            <a:extLst>
              <a:ext uri="{FF2B5EF4-FFF2-40B4-BE49-F238E27FC236}">
                <a16:creationId xmlns=""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12 Mar 19</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14 Mar 19</a:t>
            </a:r>
          </a:p>
        </p:txBody>
      </p:sp>
      <p:graphicFrame>
        <p:nvGraphicFramePr>
          <p:cNvPr id="12" name="Object 3">
            <a:extLst>
              <a:ext uri="{FF2B5EF4-FFF2-40B4-BE49-F238E27FC236}">
                <a16:creationId xmlns="" xmlns:a16="http://schemas.microsoft.com/office/drawing/2014/main"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101382"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1377645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7EFEE-2340-439A-9906-78EF1022E61C}"/>
              </a:ext>
            </a:extLst>
          </p:cNvPr>
          <p:cNvSpPr>
            <a:spLocks noGrp="1"/>
          </p:cNvSpPr>
          <p:nvPr>
            <p:ph type="title"/>
          </p:nvPr>
        </p:nvSpPr>
        <p:spPr>
          <a:xfrm>
            <a:off x="2220913" y="609600"/>
            <a:ext cx="7772400" cy="533400"/>
          </a:xfrm>
        </p:spPr>
        <p:txBody>
          <a:bodyPr/>
          <a:lstStyle/>
          <a:p>
            <a:r>
              <a:rPr lang="en-US" sz="2800" dirty="0"/>
              <a:t>Items Discussed</a:t>
            </a:r>
          </a:p>
        </p:txBody>
      </p:sp>
      <p:sp>
        <p:nvSpPr>
          <p:cNvPr id="3" name="Content Placeholder 2">
            <a:extLst>
              <a:ext uri="{FF2B5EF4-FFF2-40B4-BE49-F238E27FC236}">
                <a16:creationId xmlns="" xmlns:a16="http://schemas.microsoft.com/office/drawing/2014/main" id="{E688CBFF-6841-4A69-ACB6-C9861AE6A4B7}"/>
              </a:ext>
            </a:extLst>
          </p:cNvPr>
          <p:cNvSpPr>
            <a:spLocks noGrp="1"/>
          </p:cNvSpPr>
          <p:nvPr>
            <p:ph idx="1"/>
          </p:nvPr>
        </p:nvSpPr>
        <p:spPr>
          <a:xfrm>
            <a:off x="2187802" y="1074465"/>
            <a:ext cx="8251599" cy="5534799"/>
          </a:xfrm>
        </p:spPr>
        <p:txBody>
          <a:bodyPr/>
          <a:lstStyle/>
          <a:p>
            <a:pPr>
              <a:spcBef>
                <a:spcPts val="0"/>
              </a:spcBef>
              <a:buFont typeface="Arial" panose="020B0604020202020204" pitchFamily="34" charset="0"/>
              <a:buChar char="•"/>
            </a:pPr>
            <a:r>
              <a:rPr lang="en-US" altLang="en-US" u="sng" dirty="0"/>
              <a:t>Welcomed our Fellowship participants this week </a:t>
            </a:r>
          </a:p>
          <a:p>
            <a:pPr lvl="5">
              <a:spcBef>
                <a:spcPts val="0"/>
              </a:spcBef>
              <a:buFont typeface="Arial" panose="020B0604020202020204" pitchFamily="34" charset="0"/>
              <a:buChar char="•"/>
            </a:pPr>
            <a:endParaRPr lang="en-US" altLang="en-US" sz="1400" u="sng" dirty="0"/>
          </a:p>
          <a:p>
            <a:pPr>
              <a:spcBef>
                <a:spcPts val="0"/>
              </a:spcBef>
              <a:buFont typeface="Arial" panose="020B0604020202020204" pitchFamily="34" charset="0"/>
              <a:buChar char="•"/>
            </a:pPr>
            <a:r>
              <a:rPr lang="en-US" altLang="en-US" dirty="0"/>
              <a:t>EU ETSI and CEPT status in many groups </a:t>
            </a:r>
          </a:p>
          <a:p>
            <a:pPr lvl="1">
              <a:spcBef>
                <a:spcPts val="0"/>
              </a:spcBef>
              <a:buFont typeface="Arial" panose="020B0604020202020204" pitchFamily="34" charset="0"/>
              <a:buChar char="•"/>
            </a:pPr>
            <a:r>
              <a:rPr lang="en-US" altLang="en-US" dirty="0"/>
              <a:t>Including, though not all: </a:t>
            </a:r>
          </a:p>
          <a:p>
            <a:pPr lvl="2">
              <a:spcBef>
                <a:spcPts val="0"/>
              </a:spcBef>
              <a:buFont typeface="Arial" panose="020B0604020202020204" pitchFamily="34" charset="0"/>
              <a:buChar char="•"/>
            </a:pPr>
            <a:r>
              <a:rPr lang="en-US" altLang="en-US" sz="2000" dirty="0"/>
              <a:t>BRAN, ERM, TG-37;    ECC CEPT SE24, SE45, FM57</a:t>
            </a:r>
          </a:p>
          <a:p>
            <a:pPr lvl="2">
              <a:spcBef>
                <a:spcPts val="0"/>
              </a:spcBef>
              <a:buFont typeface="Arial" panose="020B0604020202020204" pitchFamily="34" charset="0"/>
              <a:buChar char="•"/>
            </a:pPr>
            <a:endParaRPr lang="en-US" altLang="en-US" sz="2000" dirty="0"/>
          </a:p>
          <a:p>
            <a:pPr lvl="2">
              <a:spcBef>
                <a:spcPts val="0"/>
              </a:spcBef>
              <a:buFont typeface="Arial" panose="020B0604020202020204" pitchFamily="34" charset="0"/>
              <a:buChar char="•"/>
            </a:pPr>
            <a:r>
              <a:rPr lang="en-US" altLang="en-US" sz="2000" dirty="0"/>
              <a:t>A few highlights: </a:t>
            </a:r>
          </a:p>
          <a:p>
            <a:pPr lvl="2">
              <a:spcBef>
                <a:spcPts val="0"/>
              </a:spcBef>
              <a:buFont typeface="Arial" panose="020B0604020202020204" pitchFamily="34" charset="0"/>
              <a:buChar char="•"/>
            </a:pPr>
            <a:r>
              <a:rPr lang="en-US" altLang="en-US" sz="2000" dirty="0"/>
              <a:t>ECC Report 302 on 6GHz in public consultation thru 01 April</a:t>
            </a:r>
          </a:p>
          <a:p>
            <a:pPr lvl="3">
              <a:spcBef>
                <a:spcPts val="0"/>
              </a:spcBef>
              <a:buFont typeface="Arial" panose="020B0604020202020204" pitchFamily="34" charset="0"/>
              <a:buChar char="•"/>
            </a:pPr>
            <a:r>
              <a:rPr lang="en-US" altLang="en-US" sz="1800" dirty="0"/>
              <a:t>Has important info on RLAN operation at 6GHz for EU. </a:t>
            </a:r>
          </a:p>
          <a:p>
            <a:pPr lvl="2">
              <a:spcBef>
                <a:spcPts val="0"/>
              </a:spcBef>
              <a:buFont typeface="Arial" panose="020B0604020202020204" pitchFamily="34" charset="0"/>
              <a:buChar char="•"/>
            </a:pPr>
            <a:r>
              <a:rPr lang="en-US" altLang="en-US" sz="2000" dirty="0"/>
              <a:t>Also discussion on ECC CEPT FM57 drafting Report A on 6GHz. </a:t>
            </a:r>
          </a:p>
          <a:p>
            <a:pPr lvl="2">
              <a:spcBef>
                <a:spcPts val="0"/>
              </a:spcBef>
              <a:buFont typeface="Arial" panose="020B0604020202020204" pitchFamily="34" charset="0"/>
              <a:buChar char="•"/>
            </a:pPr>
            <a:endParaRPr lang="en-US" altLang="en-US" sz="2000" dirty="0"/>
          </a:p>
          <a:p>
            <a:pPr lvl="2">
              <a:spcBef>
                <a:spcPts val="0"/>
              </a:spcBef>
              <a:buFont typeface="Arial" panose="020B0604020202020204" pitchFamily="34" charset="0"/>
              <a:buChar char="•"/>
            </a:pPr>
            <a:r>
              <a:rPr lang="en-US" altLang="en-US" sz="2000" dirty="0"/>
              <a:t>Receiver performance in the standards to meet RED still not making it through the process</a:t>
            </a:r>
          </a:p>
          <a:p>
            <a:pPr lvl="2">
              <a:spcBef>
                <a:spcPts val="0"/>
              </a:spcBef>
              <a:buFont typeface="Arial" panose="020B0604020202020204" pitchFamily="34" charset="0"/>
              <a:buChar char="•"/>
            </a:pPr>
            <a:r>
              <a:rPr lang="en-US" altLang="en-US" sz="2000" dirty="0"/>
              <a:t>60 GHZ SR Doc in public consultation, goal to have by WRC-19</a:t>
            </a:r>
          </a:p>
          <a:p>
            <a:pPr lvl="2">
              <a:spcBef>
                <a:spcPts val="0"/>
              </a:spcBef>
              <a:buFont typeface="Arial" panose="020B0604020202020204" pitchFamily="34" charset="0"/>
              <a:buChar char="•"/>
            </a:pPr>
            <a:r>
              <a:rPr lang="en-US" altLang="en-US" sz="2000" dirty="0"/>
              <a:t>2 new Work Items in TG-37, on 5855 – 5925 MHz</a:t>
            </a:r>
          </a:p>
          <a:p>
            <a:pPr lvl="2">
              <a:spcBef>
                <a:spcPts val="0"/>
              </a:spcBef>
              <a:buFont typeface="Arial" panose="020B0604020202020204" pitchFamily="34" charset="0"/>
              <a:buChar char="•"/>
            </a:pPr>
            <a:r>
              <a:rPr lang="en-US" altLang="en-US" sz="2000" dirty="0"/>
              <a:t>1 new Work Item in SE-24 on UWB</a:t>
            </a:r>
          </a:p>
          <a:p>
            <a:pPr lvl="1">
              <a:spcBef>
                <a:spcPts val="600"/>
              </a:spcBef>
              <a:buFont typeface="Arial" panose="020B0604020202020204" pitchFamily="34" charset="0"/>
              <a:buChar char="•"/>
            </a:pPr>
            <a:r>
              <a:rPr lang="en-US" altLang="en-US" dirty="0"/>
              <a:t>See 802.18 agenda/minutes, 18-19-0031/0032, for more details. </a:t>
            </a:r>
          </a:p>
          <a:p>
            <a:pPr lvl="3">
              <a:spcBef>
                <a:spcPts val="0"/>
              </a:spcBef>
              <a:buFont typeface="Arial" panose="020B0604020202020204" pitchFamily="34" charset="0"/>
              <a:buChar char="•"/>
            </a:pPr>
            <a:endParaRPr lang="en-US" alt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 xmlns:a16="http://schemas.microsoft.com/office/drawing/2014/main" id="{4A7F363D-C216-452D-A702-44C3E0830229}"/>
              </a:ext>
            </a:extLst>
          </p:cNvPr>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113</a:t>
            </a:fld>
            <a:endParaRPr lang="en-US" dirty="0"/>
          </a:p>
        </p:txBody>
      </p:sp>
      <p:sp>
        <p:nvSpPr>
          <p:cNvPr id="5" name="Footer Placeholder 4">
            <a:extLst>
              <a:ext uri="{FF2B5EF4-FFF2-40B4-BE49-F238E27FC236}">
                <a16:creationId xmlns="" xmlns:a16="http://schemas.microsoft.com/office/drawing/2014/main" id="{9CC7141F-4D14-416D-9A07-6BE0BD33A2C9}"/>
              </a:ext>
            </a:extLst>
          </p:cNvPr>
          <p:cNvSpPr>
            <a:spLocks noGrp="1"/>
          </p:cNvSpPr>
          <p:nvPr>
            <p:ph type="ftr" idx="14"/>
          </p:nvPr>
        </p:nvSpPr>
        <p:spPr>
          <a:xfrm>
            <a:off x="10133543" y="6475413"/>
            <a:ext cx="1258357" cy="184666"/>
          </a:xfrm>
          <a:prstGeom prst="rect">
            <a:avLst/>
          </a:prstGeom>
        </p:spPr>
        <p:txBody>
          <a:bodyPr/>
          <a:lstStyle/>
          <a:p>
            <a:r>
              <a:rPr lang="en-US" dirty="0"/>
              <a:t>Jay Holcomb (Itron)</a:t>
            </a:r>
          </a:p>
        </p:txBody>
      </p:sp>
      <p:sp>
        <p:nvSpPr>
          <p:cNvPr id="4" name="Date Placeholder 3">
            <a:extLst>
              <a:ext uri="{FF2B5EF4-FFF2-40B4-BE49-F238E27FC236}">
                <a16:creationId xmlns="" xmlns:a16="http://schemas.microsoft.com/office/drawing/2014/main" id="{B3D02219-1223-4A94-B7A4-D63635EBBEF5}"/>
              </a:ext>
            </a:extLst>
          </p:cNvPr>
          <p:cNvSpPr>
            <a:spLocks noGrp="1"/>
          </p:cNvSpPr>
          <p:nvPr>
            <p:ph type="dt" idx="15"/>
          </p:nvPr>
        </p:nvSpPr>
        <p:spPr>
          <a:xfrm>
            <a:off x="929218" y="332601"/>
            <a:ext cx="1222557" cy="276999"/>
          </a:xfrm>
          <a:prstGeom prst="rect">
            <a:avLst/>
          </a:prstGeom>
        </p:spPr>
        <p:txBody>
          <a:bodyPr/>
          <a:lstStyle/>
          <a:p>
            <a:r>
              <a:rPr lang="en-US" dirty="0"/>
              <a:t>March 2019</a:t>
            </a:r>
          </a:p>
        </p:txBody>
      </p:sp>
    </p:spTree>
    <p:extLst>
      <p:ext uri="{BB962C8B-B14F-4D97-AF65-F5344CB8AC3E}">
        <p14:creationId xmlns:p14="http://schemas.microsoft.com/office/powerpoint/2010/main" val="2749097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7EFEE-2340-439A-9906-78EF1022E61C}"/>
              </a:ext>
            </a:extLst>
          </p:cNvPr>
          <p:cNvSpPr>
            <a:spLocks noGrp="1"/>
          </p:cNvSpPr>
          <p:nvPr>
            <p:ph type="title"/>
          </p:nvPr>
        </p:nvSpPr>
        <p:spPr>
          <a:xfrm>
            <a:off x="2220913" y="609600"/>
            <a:ext cx="7772400" cy="533400"/>
          </a:xfrm>
        </p:spPr>
        <p:txBody>
          <a:bodyPr/>
          <a:lstStyle/>
          <a:p>
            <a:r>
              <a:rPr lang="en-US" sz="2800" dirty="0"/>
              <a:t>Items Discussed – cont.</a:t>
            </a:r>
          </a:p>
        </p:txBody>
      </p:sp>
      <p:sp>
        <p:nvSpPr>
          <p:cNvPr id="3" name="Content Placeholder 2">
            <a:extLst>
              <a:ext uri="{FF2B5EF4-FFF2-40B4-BE49-F238E27FC236}">
                <a16:creationId xmlns="" xmlns:a16="http://schemas.microsoft.com/office/drawing/2014/main" id="{E688CBFF-6841-4A69-ACB6-C9861AE6A4B7}"/>
              </a:ext>
            </a:extLst>
          </p:cNvPr>
          <p:cNvSpPr>
            <a:spLocks noGrp="1"/>
          </p:cNvSpPr>
          <p:nvPr>
            <p:ph idx="1"/>
          </p:nvPr>
        </p:nvSpPr>
        <p:spPr>
          <a:xfrm>
            <a:off x="2198686" y="919257"/>
            <a:ext cx="8850313" cy="5534799"/>
          </a:xfrm>
        </p:spPr>
        <p:txBody>
          <a:bodyPr/>
          <a:lstStyle/>
          <a:p>
            <a:pPr marL="0" indent="-365760">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dirty="0"/>
              <a:t>FCC Open meeting, 15 March, this Friday. </a:t>
            </a:r>
            <a:r>
              <a:rPr lang="en-US" altLang="en-US" dirty="0"/>
              <a:t> </a:t>
            </a:r>
          </a:p>
          <a:p>
            <a:pPr lvl="1">
              <a:spcBef>
                <a:spcPts val="0"/>
              </a:spcBef>
              <a:buFont typeface="Arial" panose="020B0604020202020204" pitchFamily="34" charset="0"/>
              <a:buChar char="•"/>
            </a:pPr>
            <a:r>
              <a:rPr lang="en-US" sz="1600" dirty="0"/>
              <a:t>R&amp;O - Spectrum Horizons, &gt; 95 GHz including 300GHz</a:t>
            </a:r>
          </a:p>
          <a:p>
            <a:pPr lvl="1">
              <a:spcBef>
                <a:spcPts val="0"/>
              </a:spcBef>
              <a:buFont typeface="Arial" panose="020B0604020202020204" pitchFamily="34" charset="0"/>
              <a:buChar char="•"/>
            </a:pPr>
            <a:r>
              <a:rPr lang="en-US" sz="1600" dirty="0"/>
              <a:t>NPRM Expanding Broadband to the 896 / 935 MHz PLMR Band, Released Thursday, 14 March</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FCC NPRM 18-295 6 GHz status</a:t>
            </a:r>
          </a:p>
          <a:p>
            <a:pPr>
              <a:buFont typeface="Arial" panose="020B0604020202020204" pitchFamily="34" charset="0"/>
              <a:buChar char="•"/>
            </a:pPr>
            <a:endParaRPr lang="en-US" altLang="en-US" dirty="0"/>
          </a:p>
          <a:p>
            <a:pPr>
              <a:buFont typeface="Arial" panose="020B0604020202020204" pitchFamily="34" charset="0"/>
              <a:buChar char="•"/>
            </a:pPr>
            <a:r>
              <a:rPr lang="en-US" dirty="0"/>
              <a:t>Topics covered in Teleconferences since Jan</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US DoT  Next phases for DSRC Analysis / testing</a:t>
            </a:r>
          </a:p>
          <a:p>
            <a:pPr lvl="1">
              <a:buFont typeface="Arial" panose="020B0604020202020204" pitchFamily="34" charset="0"/>
              <a:buChar char="•"/>
            </a:pPr>
            <a:r>
              <a:rPr lang="en-US" altLang="en-US" dirty="0"/>
              <a:t>Phase 2 is starting, discussed the overall status</a:t>
            </a:r>
          </a:p>
          <a:p>
            <a:pPr lvl="1">
              <a:buFont typeface="Arial" panose="020B0604020202020204" pitchFamily="34" charset="0"/>
              <a:buChar char="•"/>
            </a:pPr>
            <a:r>
              <a:rPr lang="en-US" altLang="en-US" i="1" u="sng" dirty="0"/>
              <a:t>IEEE 802’s plan is to ‘Stay Tuned’, many pieces to this puzzle</a:t>
            </a:r>
          </a:p>
          <a:p>
            <a:pPr>
              <a:spcBef>
                <a:spcPts val="0"/>
              </a:spcBef>
              <a:buFont typeface="Arial" panose="020B0604020202020204" pitchFamily="34" charset="0"/>
              <a:buChar char="•"/>
            </a:pPr>
            <a:endParaRPr lang="en-US" dirty="0"/>
          </a:p>
          <a:p>
            <a:pPr marL="0" indent="-365760">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0" indent="-365760">
              <a:spcBef>
                <a:spcPts val="0"/>
              </a:spcBef>
              <a:buFont typeface="Arial" panose="020B0604020202020204" pitchFamily="34" charset="0"/>
              <a:buChar char="•"/>
            </a:pPr>
            <a:endParaRPr lang="en-US" sz="1800" dirty="0"/>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 xmlns:a16="http://schemas.microsoft.com/office/drawing/2014/main" id="{4A7F363D-C216-452D-A702-44C3E0830229}"/>
              </a:ext>
            </a:extLst>
          </p:cNvPr>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114</a:t>
            </a:fld>
            <a:endParaRPr lang="en-US" dirty="0"/>
          </a:p>
        </p:txBody>
      </p:sp>
      <p:sp>
        <p:nvSpPr>
          <p:cNvPr id="5" name="Footer Placeholder 4">
            <a:extLst>
              <a:ext uri="{FF2B5EF4-FFF2-40B4-BE49-F238E27FC236}">
                <a16:creationId xmlns="" xmlns:a16="http://schemas.microsoft.com/office/drawing/2014/main" id="{9CC7141F-4D14-416D-9A07-6BE0BD33A2C9}"/>
              </a:ext>
            </a:extLst>
          </p:cNvPr>
          <p:cNvSpPr>
            <a:spLocks noGrp="1"/>
          </p:cNvSpPr>
          <p:nvPr>
            <p:ph type="ftr" idx="14"/>
          </p:nvPr>
        </p:nvSpPr>
        <p:spPr>
          <a:xfrm>
            <a:off x="10133543" y="6475413"/>
            <a:ext cx="1258357" cy="184666"/>
          </a:xfrm>
          <a:prstGeom prst="rect">
            <a:avLst/>
          </a:prstGeom>
        </p:spPr>
        <p:txBody>
          <a:bodyPr/>
          <a:lstStyle/>
          <a:p>
            <a:r>
              <a:rPr lang="en-US" dirty="0"/>
              <a:t>Jay Holcomb (Itron)</a:t>
            </a:r>
          </a:p>
        </p:txBody>
      </p:sp>
      <p:sp>
        <p:nvSpPr>
          <p:cNvPr id="4" name="Date Placeholder 3">
            <a:extLst>
              <a:ext uri="{FF2B5EF4-FFF2-40B4-BE49-F238E27FC236}">
                <a16:creationId xmlns="" xmlns:a16="http://schemas.microsoft.com/office/drawing/2014/main" id="{B3D02219-1223-4A94-B7A4-D63635EBBEF5}"/>
              </a:ext>
            </a:extLst>
          </p:cNvPr>
          <p:cNvSpPr>
            <a:spLocks noGrp="1"/>
          </p:cNvSpPr>
          <p:nvPr>
            <p:ph type="dt" idx="15"/>
          </p:nvPr>
        </p:nvSpPr>
        <p:spPr>
          <a:xfrm>
            <a:off x="929218" y="332601"/>
            <a:ext cx="1222557" cy="276999"/>
          </a:xfrm>
          <a:prstGeom prst="rect">
            <a:avLst/>
          </a:prstGeom>
        </p:spPr>
        <p:txBody>
          <a:bodyPr/>
          <a:lstStyle/>
          <a:p>
            <a:r>
              <a:rPr lang="en-US" dirty="0"/>
              <a:t>March 2019</a:t>
            </a:r>
          </a:p>
        </p:txBody>
      </p:sp>
    </p:spTree>
    <p:extLst>
      <p:ext uri="{BB962C8B-B14F-4D97-AF65-F5344CB8AC3E}">
        <p14:creationId xmlns:p14="http://schemas.microsoft.com/office/powerpoint/2010/main" val="223162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1" y="685800"/>
            <a:ext cx="8762999" cy="533400"/>
          </a:xfrm>
        </p:spPr>
        <p:txBody>
          <a:bodyPr/>
          <a:lstStyle/>
          <a:p>
            <a:r>
              <a:rPr lang="en-US" altLang="en-US" sz="2800" dirty="0"/>
              <a:t>Items worked on and Action Required from this week. </a:t>
            </a:r>
          </a:p>
        </p:txBody>
      </p:sp>
      <p:sp>
        <p:nvSpPr>
          <p:cNvPr id="8" name="Content Placeholder 2"/>
          <p:cNvSpPr>
            <a:spLocks noGrp="1"/>
          </p:cNvSpPr>
          <p:nvPr>
            <p:ph idx="1"/>
          </p:nvPr>
        </p:nvSpPr>
        <p:spPr>
          <a:xfrm>
            <a:off x="2220913" y="1313656"/>
            <a:ext cx="8218487" cy="5161757"/>
          </a:xfrm>
        </p:spPr>
        <p:txBody>
          <a:bodyPr/>
          <a:lstStyle/>
          <a:p>
            <a:pPr>
              <a:spcBef>
                <a:spcPts val="0"/>
              </a:spcBef>
              <a:buFont typeface="Arial" panose="020B0604020202020204" pitchFamily="34" charset="0"/>
              <a:buChar char="•"/>
            </a:pPr>
            <a:endParaRPr lang="en-US" sz="2000" dirty="0"/>
          </a:p>
          <a:p>
            <a:pPr>
              <a:buFont typeface="Arial" panose="020B0604020202020204" pitchFamily="34" charset="0"/>
              <a:buChar char="•"/>
            </a:pPr>
            <a:r>
              <a:rPr lang="en-US" dirty="0"/>
              <a:t>Ofcom_Enabling-opportunities-for-innovation _ including 2390-2400 MHz for mobile technology </a:t>
            </a:r>
          </a:p>
          <a:p>
            <a:pPr lvl="1">
              <a:buFont typeface="Arial" panose="020B0604020202020204" pitchFamily="34" charset="0"/>
              <a:buChar char="•"/>
            </a:pPr>
            <a:r>
              <a:rPr lang="en-US" dirty="0"/>
              <a:t>Yes we want to consider some comments on potential interference to license exempt at 2.4GHz</a:t>
            </a:r>
          </a:p>
          <a:p>
            <a:pPr lvl="1">
              <a:buFont typeface="Arial" panose="020B0604020202020204" pitchFamily="34" charset="0"/>
              <a:buChar char="•"/>
            </a:pPr>
            <a:r>
              <a:rPr lang="en-US" dirty="0"/>
              <a:t>For example we question the interference analysis they are stating. </a:t>
            </a:r>
          </a:p>
          <a:p>
            <a:pPr lvl="1">
              <a:buFont typeface="Arial" panose="020B0604020202020204" pitchFamily="34" charset="0"/>
              <a:buChar char="•"/>
            </a:pPr>
            <a:r>
              <a:rPr lang="en-US" dirty="0"/>
              <a:t>Will work on comments at next week’s (21 March) .18 teleconference. </a:t>
            </a:r>
          </a:p>
          <a:p>
            <a:pPr>
              <a:buFont typeface="Arial" panose="020B0604020202020204" pitchFamily="34" charset="0"/>
              <a:buChar char="•"/>
            </a:pPr>
            <a:endParaRPr lang="en-US" dirty="0"/>
          </a:p>
          <a:p>
            <a:pPr>
              <a:buFont typeface="Arial" panose="020B0604020202020204" pitchFamily="34" charset="0"/>
              <a:buChar char="•"/>
            </a:pPr>
            <a:r>
              <a:rPr lang="en-US" dirty="0"/>
              <a:t>FCC NPRM Expanding Broadband to the 896-901/935-940 MHz pair for licensed broadband (e.g. LTE).</a:t>
            </a:r>
          </a:p>
          <a:p>
            <a:pPr lvl="1">
              <a:spcBef>
                <a:spcPts val="0"/>
              </a:spcBef>
              <a:buFont typeface="Arial" panose="020B0604020202020204" pitchFamily="34" charset="0"/>
              <a:buChar char="•"/>
            </a:pPr>
            <a:r>
              <a:rPr lang="en-US" dirty="0"/>
              <a:t>Yes, we want to consider if we want to do comments or not, on potential interference to unlicensed in 902-928MHz. </a:t>
            </a:r>
          </a:p>
          <a:p>
            <a:pPr marL="0" indent="0">
              <a:spcBef>
                <a:spcPts val="0"/>
              </a:spcBef>
              <a:buNone/>
            </a:pPr>
            <a:endParaRPr lang="en-US" sz="2000" dirty="0">
              <a:solidFill>
                <a:srgbClr val="7030A0"/>
              </a:solidFill>
            </a:endParaRP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115</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1008248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5161757"/>
          </a:xfrm>
        </p:spPr>
        <p:txBody>
          <a:bodyPr/>
          <a:lstStyle/>
          <a:p>
            <a:endParaRPr lang="en-US" altLang="en-US" sz="2000" dirty="0"/>
          </a:p>
          <a:p>
            <a:r>
              <a:rPr lang="en-US" altLang="en-US" dirty="0"/>
              <a:t>Documents Approved this week</a:t>
            </a:r>
            <a:endParaRPr lang="en-US" altLang="en-US" sz="2000" dirty="0"/>
          </a:p>
          <a:p>
            <a:pPr lvl="1"/>
            <a:r>
              <a:rPr lang="en-US" altLang="en-US" sz="2400" dirty="0"/>
              <a:t>Agenda for the week, </a:t>
            </a:r>
            <a:r>
              <a:rPr lang="en-US" altLang="en-US" sz="2400" b="1" dirty="0"/>
              <a:t>with more detail on topics discussed.</a:t>
            </a:r>
          </a:p>
          <a:p>
            <a:pPr lvl="2"/>
            <a:r>
              <a:rPr lang="en-US" altLang="en-US" dirty="0">
                <a:hlinkClick r:id="rId2"/>
              </a:rPr>
              <a:t>https://mentor.ieee.org/802.18/dcn/19/18-19-0031</a:t>
            </a:r>
            <a:endParaRPr lang="en-US" altLang="en-US" dirty="0"/>
          </a:p>
          <a:p>
            <a:pPr lvl="2"/>
            <a:endParaRPr lang="en-US" altLang="en-US" sz="2000" dirty="0"/>
          </a:p>
          <a:p>
            <a:pPr lvl="1"/>
            <a:r>
              <a:rPr lang="en-US" altLang="en-US" sz="2400" dirty="0"/>
              <a:t>January Wireless Interim minutes</a:t>
            </a:r>
            <a:endParaRPr lang="en-US" altLang="en-US" sz="1400" dirty="0">
              <a:hlinkClick r:id="rId3"/>
            </a:endParaRPr>
          </a:p>
          <a:p>
            <a:pPr lvl="2"/>
            <a:r>
              <a:rPr lang="en-US" u="sng" dirty="0">
                <a:hlinkClick r:id="rId4"/>
              </a:rPr>
              <a:t>https://mentor.ieee.org/802.18/dcn/19/18-19-0009-00-0000-minutes-stl-interim-15-17-jan-2019-rr-tag.docx</a:t>
            </a:r>
            <a:endParaRPr lang="en-US" altLang="en-US" dirty="0"/>
          </a:p>
          <a:p>
            <a:pPr lvl="2"/>
            <a:endParaRPr lang="en-US" altLang="en-US" sz="2000" dirty="0"/>
          </a:p>
          <a:p>
            <a:pPr lvl="1"/>
            <a:r>
              <a:rPr lang="en-US" altLang="en-US" sz="2400" dirty="0"/>
              <a:t>Teleconferences moving forward to 05 Sept. 2019. </a:t>
            </a:r>
            <a:endParaRPr lang="en-US" altLang="en-US" sz="1400" dirty="0">
              <a:hlinkClick r:id="rId3"/>
            </a:endParaRPr>
          </a:p>
          <a:p>
            <a:pPr marL="857250" lvl="2" indent="0">
              <a:buNone/>
            </a:pPr>
            <a:endParaRPr lang="en-US" altLang="en-US" sz="1600" dirty="0"/>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116</a:t>
            </a:fld>
            <a:endParaRPr lang="en-US" dirty="0"/>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38304774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9" y="1518214"/>
            <a:ext cx="7749209" cy="4951413"/>
          </a:xfrm>
        </p:spPr>
        <p:txBody>
          <a:bodyPr/>
          <a:lstStyle/>
          <a:p>
            <a:r>
              <a:rPr lang="en-US" sz="2000" dirty="0"/>
              <a:t>The RR-TAG adjourned AM1 Thursday this week. </a:t>
            </a:r>
          </a:p>
          <a:p>
            <a:pPr lvl="1"/>
            <a:r>
              <a:rPr lang="en-US" dirty="0"/>
              <a:t>Will hold weekly, as needed, teleconferences, 15:00-15:55et Thursdays</a:t>
            </a:r>
          </a:p>
          <a:p>
            <a:pPr lvl="1"/>
            <a:endParaRPr lang="en-US" dirty="0"/>
          </a:p>
          <a:p>
            <a:pPr lvl="1"/>
            <a:r>
              <a:rPr lang="en-US" b="1" dirty="0"/>
              <a:t>Next teleconference planned for 21 March 2019, </a:t>
            </a:r>
            <a:r>
              <a:rPr lang="en-US" dirty="0"/>
              <a:t>1500et/1200pt </a:t>
            </a:r>
          </a:p>
          <a:p>
            <a:pPr lvl="2"/>
            <a:r>
              <a:rPr lang="en-US" sz="2000" dirty="0"/>
              <a:t>Call in information: </a:t>
            </a:r>
            <a:r>
              <a:rPr lang="en-US" altLang="en-US" sz="2000" dirty="0"/>
              <a:t>18-16/0038-11 </a:t>
            </a:r>
            <a:r>
              <a:rPr lang="en-US" altLang="en-US" sz="2000" b="1" dirty="0"/>
              <a:t>(</a:t>
            </a:r>
            <a:r>
              <a:rPr lang="en-US" altLang="en-US" sz="2000" b="1" i="1" u="sng" dirty="0"/>
              <a:t>or latest</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Wireless Interim 14 - 16 May 2019 in the Grand Hyatt Atlanta in Buckhead, Atlanta, GA, USA</a:t>
            </a: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117</a:t>
            </a:fld>
            <a:endParaRPr lang="en-US" dirty="0"/>
          </a:p>
        </p:txBody>
      </p:sp>
      <p:sp>
        <p:nvSpPr>
          <p:cNvPr id="5" name="Footer Placeholder 4"/>
          <p:cNvSpPr>
            <a:spLocks noGrp="1"/>
          </p:cNvSpPr>
          <p:nvPr>
            <p:ph type="ftr" idx="14"/>
          </p:nvPr>
        </p:nvSpPr>
        <p:spPr>
          <a:xfrm>
            <a:off x="8809567" y="6475413"/>
            <a:ext cx="1258358"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5757987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US" sz="2800" dirty="0"/>
              <a:t> </a:t>
            </a:r>
          </a:p>
        </p:txBody>
      </p:sp>
      <p:sp>
        <p:nvSpPr>
          <p:cNvPr id="8" name="Content Placeholder 2"/>
          <p:cNvSpPr>
            <a:spLocks noGrp="1"/>
          </p:cNvSpPr>
          <p:nvPr>
            <p:ph idx="1"/>
          </p:nvPr>
        </p:nvSpPr>
        <p:spPr>
          <a:xfrm>
            <a:off x="2221878" y="1518214"/>
            <a:ext cx="8446122" cy="4951413"/>
          </a:xfrm>
        </p:spPr>
        <p:txBody>
          <a:bodyPr/>
          <a:lstStyle/>
          <a:p>
            <a:r>
              <a:rPr lang="en-US" sz="2000" dirty="0"/>
              <a:t>Thank You</a:t>
            </a:r>
          </a:p>
        </p:txBody>
      </p:sp>
      <p:sp>
        <p:nvSpPr>
          <p:cNvPr id="6" name="Slide Number Placeholder 5"/>
          <p:cNvSpPr>
            <a:spLocks noGrp="1"/>
          </p:cNvSpPr>
          <p:nvPr>
            <p:ph type="sldNum" idx="12"/>
          </p:nvPr>
        </p:nvSpPr>
        <p:spPr>
          <a:xfrm>
            <a:off x="5930396" y="6475413"/>
            <a:ext cx="432811" cy="184666"/>
          </a:xfrm>
        </p:spPr>
        <p:txBody>
          <a:bodyPr/>
          <a:lstStyle/>
          <a:p>
            <a:r>
              <a:rPr lang="en-US" dirty="0"/>
              <a:t>Slide </a:t>
            </a:r>
            <a:fld id="{AA8A01DF-F7FD-444B-8432-819BBAFADCAE}" type="slidenum">
              <a:rPr lang="en-US" smtClean="0"/>
              <a:pPr/>
              <a:t>118</a:t>
            </a:fld>
            <a:endParaRPr lang="en-US" dirty="0"/>
          </a:p>
        </p:txBody>
      </p:sp>
      <p:sp>
        <p:nvSpPr>
          <p:cNvPr id="5" name="Footer Placeholder 4"/>
          <p:cNvSpPr>
            <a:spLocks noGrp="1"/>
          </p:cNvSpPr>
          <p:nvPr>
            <p:ph type="ftr" idx="14"/>
          </p:nvPr>
        </p:nvSpPr>
        <p:spPr>
          <a:xfrm>
            <a:off x="8809567" y="6475413"/>
            <a:ext cx="1258358" cy="184666"/>
          </a:xfrm>
          <a:prstGeom prst="rect">
            <a:avLst/>
          </a:prstGeom>
        </p:spPr>
        <p:txBody>
          <a:bodyPr/>
          <a:lstStyle/>
          <a:p>
            <a:r>
              <a:rPr lang="en-US" dirty="0"/>
              <a:t>Jay Holcomb (Itron)</a:t>
            </a:r>
          </a:p>
        </p:txBody>
      </p:sp>
      <p:sp>
        <p:nvSpPr>
          <p:cNvPr id="4" name="Date Placeholder 3"/>
          <p:cNvSpPr>
            <a:spLocks noGrp="1"/>
          </p:cNvSpPr>
          <p:nvPr>
            <p:ph type="dt" idx="15"/>
          </p:nvPr>
        </p:nvSpPr>
        <p:spPr>
          <a:xfrm>
            <a:off x="2220913" y="332602"/>
            <a:ext cx="1182055" cy="276999"/>
          </a:xfrm>
          <a:prstGeom prst="rect">
            <a:avLst/>
          </a:prstGeom>
        </p:spPr>
        <p:txBody>
          <a:bodyPr/>
          <a:lstStyle/>
          <a:p>
            <a:r>
              <a:rPr lang="en-US" dirty="0"/>
              <a:t>March 2019</a:t>
            </a:r>
          </a:p>
        </p:txBody>
      </p:sp>
    </p:spTree>
    <p:extLst>
      <p:ext uri="{BB962C8B-B14F-4D97-AF65-F5344CB8AC3E}">
        <p14:creationId xmlns:p14="http://schemas.microsoft.com/office/powerpoint/2010/main" val="19890161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802.19 - </a:t>
            </a:r>
            <a:r>
              <a:rPr lang="en-US" dirty="0" err="1" smtClean="0"/>
              <a:t>Shellhammer</a:t>
            </a:r>
            <a:endParaRPr lang="en-US" dirty="0"/>
          </a:p>
        </p:txBody>
      </p:sp>
      <p:sp>
        <p:nvSpPr>
          <p:cNvPr id="8" name="Subtitle 7"/>
          <p:cNvSpPr>
            <a:spLocks noGrp="1"/>
          </p:cNvSpPr>
          <p:nvPr>
            <p:ph type="subTitle" idx="1"/>
          </p:nvPr>
        </p:nvSpPr>
        <p:spPr/>
        <p:txBody>
          <a:bodyPr/>
          <a:lstStyle/>
          <a:p>
            <a:endParaRPr lang="en-US"/>
          </a:p>
        </p:txBody>
      </p:sp>
      <p:sp>
        <p:nvSpPr>
          <p:cNvPr id="6" name="Date Placeholder 5"/>
          <p:cNvSpPr>
            <a:spLocks noGrp="1"/>
          </p:cNvSpPr>
          <p:nvPr>
            <p:ph type="dt" idx="10"/>
          </p:nvPr>
        </p:nvSpPr>
        <p:spPr/>
        <p:txBody>
          <a:bodyPr/>
          <a:lstStyle/>
          <a:p>
            <a:r>
              <a:rPr lang="en-US" smtClean="0"/>
              <a:t>March 2019</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119</a:t>
            </a:fld>
            <a:endParaRPr lang="en-GB" dirty="0"/>
          </a:p>
        </p:txBody>
      </p:sp>
    </p:spTree>
    <p:extLst>
      <p:ext uri="{BB962C8B-B14F-4D97-AF65-F5344CB8AC3E}">
        <p14:creationId xmlns:p14="http://schemas.microsoft.com/office/powerpoint/2010/main" val="286982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2019</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Jan 2019, Editors discussed </a:t>
            </a:r>
            <a:r>
              <a:rPr lang="en-US" sz="1800" dirty="0" err="1"/>
              <a:t>REVmd</a:t>
            </a:r>
            <a:r>
              <a:rPr lang="en-US" sz="1800" dirty="0"/>
              <a:t> schedule and possible completion in 2020. We will revisit the running order in</a:t>
            </a:r>
            <a:r>
              <a:rPr lang="en-US" sz="1800" dirty="0">
                <a:solidFill>
                  <a:srgbClr val="FF0000"/>
                </a:solidFill>
              </a:rPr>
              <a:t> May</a:t>
            </a:r>
            <a:r>
              <a:rPr lang="en-US" sz="1800" dirty="0"/>
              <a:t>.</a:t>
            </a:r>
          </a:p>
          <a:p>
            <a:pPr>
              <a:buFont typeface="Times New Roman" pitchFamily="16" charset="0"/>
              <a:buChar char="•"/>
            </a:pPr>
            <a:endParaRPr lang="en-GB" b="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graphicFrame>
        <p:nvGraphicFramePr>
          <p:cNvPr id="3" name="Table 2"/>
          <p:cNvGraphicFramePr>
            <a:graphicFrameLocks noGrp="1"/>
          </p:cNvGraphicFramePr>
          <p:nvPr>
            <p:extLst/>
          </p:nvPr>
        </p:nvGraphicFramePr>
        <p:xfrm>
          <a:off x="1295400" y="2285999"/>
          <a:ext cx="9296400" cy="4998720"/>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3336049185"/>
                    </a:ext>
                  </a:extLst>
                </a:gridCol>
                <a:gridCol w="3098800">
                  <a:extLst>
                    <a:ext uri="{9D8B030D-6E8A-4147-A177-3AD203B41FA5}">
                      <a16:colId xmlns:a16="http://schemas.microsoft.com/office/drawing/2014/main" xmlns="" val="1921072032"/>
                    </a:ext>
                  </a:extLst>
                </a:gridCol>
                <a:gridCol w="3098800">
                  <a:extLst>
                    <a:ext uri="{9D8B030D-6E8A-4147-A177-3AD203B41FA5}">
                      <a16:colId xmlns:a16="http://schemas.microsoft.com/office/drawing/2014/main" xmlns=""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xmlns=""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4604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745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May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Jun</a:t>
                      </a:r>
                      <a:r>
                        <a:rPr kumimoji="0" lang="en-US" sz="2000" b="0" i="0" u="none" strike="noStrike" cap="none" normalizeH="0" baseline="0" dirty="0">
                          <a:ln>
                            <a:noFill/>
                          </a:ln>
                          <a:solidFill>
                            <a:schemeClr val="tx1"/>
                          </a:solidFill>
                          <a:effectLst/>
                          <a:latin typeface="Times New Roman" pitchFamily="18" charset="0"/>
                        </a:rPr>
                        <a:t> 2020*</a:t>
                      </a:r>
                    </a:p>
                  </a:txBody>
                  <a:tcPr horzOverflow="overflow">
                    <a:noFill/>
                  </a:tcPr>
                </a:tc>
                <a:extLst>
                  <a:ext uri="{0D108BD9-81ED-4DB2-BD59-A6C34878D82A}">
                    <a16:rowId xmlns:a16="http://schemas.microsoft.com/office/drawing/2014/main" xmlns=""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763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May 2020*</a:t>
                      </a:r>
                    </a:p>
                  </a:txBody>
                  <a:tcPr horzOverflow="overflow">
                    <a:noFill/>
                  </a:tcPr>
                </a:tc>
                <a:extLst>
                  <a:ext uri="{0D108BD9-81ED-4DB2-BD59-A6C34878D82A}">
                    <a16:rowId xmlns:a16="http://schemas.microsoft.com/office/drawing/2014/main" xmlns=""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147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xmlns="" val="3227809256"/>
                  </a:ext>
                </a:extLst>
              </a:tr>
              <a:tr h="2548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130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a16="http://schemas.microsoft.com/office/drawing/2014/main" xmlns=""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0070C0"/>
                          </a:solidFill>
                          <a:effectLst/>
                          <a:latin typeface="Times New Roman" pitchFamily="18" charset="0"/>
                        </a:rPr>
                        <a:t>*</a:t>
                      </a:r>
                      <a:r>
                        <a:rPr kumimoji="0" lang="en-US" sz="2000" b="0" i="0" u="none" strike="noStrike" cap="none" normalizeH="0" baseline="0" dirty="0" err="1">
                          <a:ln>
                            <a:noFill/>
                          </a:ln>
                          <a:solidFill>
                            <a:srgbClr val="0070C0"/>
                          </a:solidFill>
                          <a:effectLst/>
                          <a:latin typeface="Times New Roman" pitchFamily="18" charset="0"/>
                        </a:rPr>
                        <a:t>REVmd</a:t>
                      </a:r>
                      <a:r>
                        <a:rPr kumimoji="0" lang="en-US" sz="2000" b="0" i="0" u="none" strike="noStrike" cap="none" normalizeH="0" baseline="0" dirty="0">
                          <a:ln>
                            <a:noFill/>
                          </a:ln>
                          <a:solidFill>
                            <a:srgbClr val="0070C0"/>
                          </a:solidFill>
                          <a:effectLst/>
                          <a:latin typeface="Times New Roman" pitchFamily="18" charset="0"/>
                        </a:rPr>
                        <a:t> might be March or May, 2020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1287635205"/>
                  </a:ext>
                </a:extLst>
              </a:tr>
            </a:tbl>
          </a:graphicData>
        </a:graphic>
      </p:graphicFrame>
    </p:spTree>
    <p:extLst>
      <p:ext uri="{BB962C8B-B14F-4D97-AF65-F5344CB8AC3E}">
        <p14:creationId xmlns:p14="http://schemas.microsoft.com/office/powerpoint/2010/main" val="2628842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802.21 - Chaplin</a:t>
            </a:r>
            <a:endParaRPr lang="en-US" dirty="0"/>
          </a:p>
        </p:txBody>
      </p:sp>
      <p:sp>
        <p:nvSpPr>
          <p:cNvPr id="8" name="Subtitle 7"/>
          <p:cNvSpPr>
            <a:spLocks noGrp="1"/>
          </p:cNvSpPr>
          <p:nvPr>
            <p:ph type="subTitle" idx="1"/>
          </p:nvPr>
        </p:nvSpPr>
        <p:spPr/>
        <p:txBody>
          <a:bodyPr/>
          <a:lstStyle/>
          <a:p>
            <a:endParaRPr lang="en-US"/>
          </a:p>
        </p:txBody>
      </p:sp>
      <p:sp>
        <p:nvSpPr>
          <p:cNvPr id="6" name="Date Placeholder 5"/>
          <p:cNvSpPr>
            <a:spLocks noGrp="1"/>
          </p:cNvSpPr>
          <p:nvPr>
            <p:ph type="dt" idx="10"/>
          </p:nvPr>
        </p:nvSpPr>
        <p:spPr/>
        <p:txBody>
          <a:bodyPr/>
          <a:lstStyle/>
          <a:p>
            <a:r>
              <a:rPr lang="en-US" smtClean="0"/>
              <a:t>March 2019</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120</a:t>
            </a:fld>
            <a:endParaRPr lang="en-GB" dirty="0"/>
          </a:p>
        </p:txBody>
      </p:sp>
    </p:spTree>
    <p:extLst>
      <p:ext uri="{BB962C8B-B14F-4D97-AF65-F5344CB8AC3E}">
        <p14:creationId xmlns:p14="http://schemas.microsoft.com/office/powerpoint/2010/main" val="10039517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839416" y="1426096"/>
            <a:ext cx="10552484" cy="1066800"/>
          </a:xfrm>
          <a:noFill/>
        </p:spPr>
        <p:txBody>
          <a:bodyPr/>
          <a:lstStyle/>
          <a:p>
            <a:r>
              <a:rPr lang="en-GB" dirty="0"/>
              <a:t>802.24 Vertical Applications 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2019-03-14</a:t>
            </a:r>
          </a:p>
        </p:txBody>
      </p:sp>
      <p:sp>
        <p:nvSpPr>
          <p:cNvPr id="1029" name="Slide Number Placeholder 5"/>
          <p:cNvSpPr>
            <a:spLocks noGrp="1"/>
          </p:cNvSpPr>
          <p:nvPr>
            <p:ph type="sldNum" idx="12"/>
          </p:nvPr>
        </p:nvSpPr>
        <p:spPr>
          <a:xfrm>
            <a:off x="5930396" y="6475413"/>
            <a:ext cx="432811" cy="184666"/>
          </a:xfrm>
          <a:noFill/>
        </p:spPr>
        <p:txBody>
          <a:bodyPr/>
          <a:lstStyle/>
          <a:p>
            <a:r>
              <a:rPr lang="en-GB" dirty="0"/>
              <a:t>Slide </a:t>
            </a:r>
            <a:fld id="{5C54AB6B-C76C-43C0-8CF9-4AA7315BEFF1}" type="slidenum">
              <a:rPr lang="en-GB" smtClean="0"/>
              <a:pPr/>
              <a:t>121</a:t>
            </a:fld>
            <a:endParaRPr lang="en-GB" dirty="0"/>
          </a:p>
        </p:txBody>
      </p:sp>
      <p:sp>
        <p:nvSpPr>
          <p:cNvPr id="2" name="Footer Placeholder 1"/>
          <p:cNvSpPr>
            <a:spLocks noGrp="1"/>
          </p:cNvSpPr>
          <p:nvPr>
            <p:ph type="ftr" idx="14"/>
          </p:nvPr>
        </p:nvSpPr>
        <p:spPr>
          <a:xfrm>
            <a:off x="10187404" y="6475413"/>
            <a:ext cx="1204497" cy="184666"/>
          </a:xfrm>
          <a:prstGeom prst="rect">
            <a:avLst/>
          </a:prstGeom>
        </p:spPr>
        <p:txBody>
          <a:bodyPr/>
          <a:lstStyle/>
          <a:p>
            <a:pPr>
              <a:defRPr/>
            </a:pPr>
            <a:r>
              <a:rPr lang="en-GB" dirty="0"/>
              <a:t>Tim Godfrey, EPRI</a:t>
            </a:r>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102406"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Tree>
    <p:extLst>
      <p:ext uri="{BB962C8B-B14F-4D97-AF65-F5344CB8AC3E}">
        <p14:creationId xmlns:p14="http://schemas.microsoft.com/office/powerpoint/2010/main" val="6557543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1700808"/>
            <a:ext cx="10591802" cy="4957168"/>
          </a:xfrm>
        </p:spPr>
        <p:txBody>
          <a:bodyPr>
            <a:normAutofit fontScale="85000" lnSpcReduction="20000"/>
          </a:bodyPr>
          <a:lstStyle/>
          <a:p>
            <a:pPr>
              <a:lnSpc>
                <a:spcPct val="120000"/>
              </a:lnSpc>
            </a:pPr>
            <a:r>
              <a:rPr lang="en-US" b="0" dirty="0"/>
              <a:t>White paper on Low Latency Vertical Applications – expanded draft </a:t>
            </a:r>
          </a:p>
          <a:p>
            <a:pPr lvl="1">
              <a:lnSpc>
                <a:spcPct val="120000"/>
              </a:lnSpc>
            </a:pPr>
            <a:r>
              <a:rPr lang="en-US" b="0" dirty="0"/>
              <a:t>Latest version </a:t>
            </a:r>
            <a:r>
              <a:rPr lang="en-US" b="0" dirty="0">
                <a:hlinkClick r:id="rId3"/>
              </a:rPr>
              <a:t>24-19-0003r1</a:t>
            </a:r>
            <a:r>
              <a:rPr lang="en-US" b="0" dirty="0"/>
              <a:t>. Call for text contributions remains open.</a:t>
            </a:r>
          </a:p>
          <a:p>
            <a:pPr>
              <a:lnSpc>
                <a:spcPct val="120000"/>
              </a:lnSpc>
            </a:pPr>
            <a:r>
              <a:rPr lang="en-US" b="0" dirty="0"/>
              <a:t>Started “Network Integration” discussion on the distinguishing characteristics of the IEEE 802 architecture for vertical applications.  Key notes from discussion in Closing Report.  </a:t>
            </a:r>
          </a:p>
          <a:p>
            <a:pPr>
              <a:lnSpc>
                <a:spcPct val="120000"/>
              </a:lnSpc>
            </a:pPr>
            <a:r>
              <a:rPr lang="en-US" b="0" dirty="0"/>
              <a:t>Joint session with 802.21 “Network Enablers for Seamless HMD-based VR”.   Will continue joint meetings and incorporate into Low Latency White Paper</a:t>
            </a:r>
          </a:p>
          <a:p>
            <a:pPr>
              <a:lnSpc>
                <a:spcPct val="120000"/>
              </a:lnSpc>
            </a:pPr>
            <a:r>
              <a:rPr lang="en-US" b="0" dirty="0"/>
              <a:t>Completed Liaison Response to ATIS on IoT Characteristics Matrix from ATIS TOPS Council IoT Categorization Focus Group. </a:t>
            </a:r>
          </a:p>
          <a:p>
            <a:pPr lvl="1">
              <a:lnSpc>
                <a:spcPct val="120000"/>
              </a:lnSpc>
            </a:pPr>
            <a:r>
              <a:rPr lang="en-US" dirty="0"/>
              <a:t>Review completed. Comments in </a:t>
            </a:r>
            <a:r>
              <a:rPr lang="en-US" dirty="0">
                <a:hlinkClick r:id="rId4"/>
              </a:rPr>
              <a:t>24-19-0004r4</a:t>
            </a:r>
            <a:r>
              <a:rPr lang="en-US" dirty="0"/>
              <a:t>. Forwarding back to ATIS. 	</a:t>
            </a:r>
          </a:p>
          <a:p>
            <a:pPr>
              <a:lnSpc>
                <a:spcPct val="120000"/>
              </a:lnSpc>
            </a:pPr>
            <a:r>
              <a:rPr lang="en-US" b="0" dirty="0">
                <a:hlinkClick r:id="rId5"/>
              </a:rPr>
              <a:t>TSN for Utility Applications</a:t>
            </a:r>
            <a:r>
              <a:rPr lang="en-US" b="0" dirty="0"/>
              <a:t> white paper updated to D3 – preparing for publication</a:t>
            </a:r>
          </a:p>
          <a:p>
            <a:pPr lvl="1">
              <a:lnSpc>
                <a:spcPct val="120000"/>
              </a:lnSpc>
            </a:pPr>
            <a:endParaRPr lang="en-US" dirty="0"/>
          </a:p>
          <a:p>
            <a:pPr algn="just">
              <a:lnSpc>
                <a:spcPct val="120000"/>
              </a:lnSpc>
            </a:pPr>
            <a:r>
              <a:rPr lang="en-US" sz="1900" b="0" dirty="0"/>
              <a:t>Agenda 			</a:t>
            </a:r>
            <a:r>
              <a:rPr lang="en-US" sz="1900" b="0" dirty="0">
                <a:solidFill>
                  <a:srgbClr val="002060"/>
                </a:solidFill>
                <a:hlinkClick r:id="rId6"/>
              </a:rPr>
              <a:t>24-19-0007r1</a:t>
            </a:r>
            <a:endParaRPr lang="en-US" sz="1900" b="0" dirty="0">
              <a:solidFill>
                <a:srgbClr val="002060"/>
              </a:solidFill>
            </a:endParaRPr>
          </a:p>
          <a:p>
            <a:pPr>
              <a:lnSpc>
                <a:spcPct val="120000"/>
              </a:lnSpc>
            </a:pPr>
            <a:r>
              <a:rPr lang="en-US" sz="1900" b="0" dirty="0"/>
              <a:t>Closing Report			</a:t>
            </a:r>
            <a:r>
              <a:rPr lang="en-US" sz="1900" b="0" dirty="0">
                <a:hlinkClick r:id="rId7"/>
              </a:rPr>
              <a:t>24-19-0009r0</a:t>
            </a:r>
            <a:endParaRPr lang="en-US" sz="1900" b="0" dirty="0"/>
          </a:p>
          <a:p>
            <a:pPr>
              <a:lnSpc>
                <a:spcPct val="120000"/>
              </a:lnSpc>
            </a:pPr>
            <a:r>
              <a:rPr lang="en-US" sz="1900" b="0" dirty="0"/>
              <a:t>Minutes			24-19-0010r0   </a:t>
            </a:r>
          </a:p>
        </p:txBody>
      </p:sp>
      <p:sp>
        <p:nvSpPr>
          <p:cNvPr id="6" name="Slide Number Placeholder 5"/>
          <p:cNvSpPr>
            <a:spLocks noGrp="1"/>
          </p:cNvSpPr>
          <p:nvPr>
            <p:ph type="sldNum" idx="12"/>
          </p:nvPr>
        </p:nvSpPr>
        <p:spPr>
          <a:xfrm>
            <a:off x="5930396" y="6475413"/>
            <a:ext cx="432811" cy="184666"/>
          </a:xfrm>
        </p:spPr>
        <p:txBody>
          <a:bodyPr/>
          <a:lstStyle/>
          <a:p>
            <a:pPr>
              <a:defRPr/>
            </a:pPr>
            <a:r>
              <a:rPr lang="en-GB" dirty="0"/>
              <a:t>Slide </a:t>
            </a:r>
            <a:fld id="{43190CD6-18F2-44F1-A379-0C51A15702FA}" type="slidenum">
              <a:rPr lang="en-GB" smtClean="0"/>
              <a:pPr>
                <a:defRPr/>
              </a:pPr>
              <a:t>122</a:t>
            </a:fld>
            <a:endParaRPr lang="en-GB" dirty="0"/>
          </a:p>
        </p:txBody>
      </p:sp>
      <p:sp>
        <p:nvSpPr>
          <p:cNvPr id="5" name="Footer Placeholder 4"/>
          <p:cNvSpPr>
            <a:spLocks noGrp="1"/>
          </p:cNvSpPr>
          <p:nvPr>
            <p:ph type="ftr" idx="14"/>
          </p:nvPr>
        </p:nvSpPr>
        <p:spPr>
          <a:xfrm>
            <a:off x="10187404" y="6475413"/>
            <a:ext cx="1204497" cy="184666"/>
          </a:xfrm>
          <a:prstGeom prst="rect">
            <a:avLst/>
          </a:prstGeom>
        </p:spPr>
        <p:txBody>
          <a:bodyPr/>
          <a:lstStyle/>
          <a:p>
            <a:pPr>
              <a:defRPr/>
            </a:pPr>
            <a:r>
              <a:rPr lang="en-GB" dirty="0"/>
              <a:t>Tim Godfrey, EPRI</a:t>
            </a:r>
          </a:p>
        </p:txBody>
      </p:sp>
      <p:sp>
        <p:nvSpPr>
          <p:cNvPr id="2" name="Date Placeholder 1"/>
          <p:cNvSpPr>
            <a:spLocks noGrp="1"/>
          </p:cNvSpPr>
          <p:nvPr>
            <p:ph type="dt" idx="15"/>
          </p:nvPr>
        </p:nvSpPr>
        <p:spPr/>
        <p:txBody>
          <a:bodyPr/>
          <a:lstStyle/>
          <a:p>
            <a:r>
              <a:rPr lang="en-US" smtClean="0"/>
              <a:t>March 2019</a:t>
            </a:r>
            <a:endParaRPr lang="en-GB" dirty="0"/>
          </a:p>
        </p:txBody>
      </p:sp>
      <p:grpSp>
        <p:nvGrpSpPr>
          <p:cNvPr id="13" name="Group 12">
            <a:extLst>
              <a:ext uri="{FF2B5EF4-FFF2-40B4-BE49-F238E27FC236}">
                <a16:creationId xmlns="" xmlns:a16="http://schemas.microsoft.com/office/drawing/2014/main"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800" b="1" dirty="0"/>
                <a:t>802.24 Vertical Applications TAG</a:t>
              </a: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802.24.1 Smart Grid TG</a:t>
              </a: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2884221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2019-03-14</a:t>
            </a:r>
          </a:p>
        </p:txBody>
      </p:sp>
      <p:sp>
        <p:nvSpPr>
          <p:cNvPr id="10" name="Date Placeholder 9">
            <a:extLst>
              <a:ext uri="{FF2B5EF4-FFF2-40B4-BE49-F238E27FC236}">
                <a16:creationId xmlns="" xmlns:a16="http://schemas.microsoft.com/office/drawing/2014/main" id="{500F8683-1359-0B4B-9495-46EB33FEC2FC}"/>
              </a:ext>
            </a:extLst>
          </p:cNvPr>
          <p:cNvSpPr>
            <a:spLocks noGrp="1"/>
          </p:cNvSpPr>
          <p:nvPr>
            <p:ph type="dt" idx="10"/>
          </p:nvPr>
        </p:nvSpPr>
        <p:spPr/>
        <p:txBody>
          <a:bodyPr/>
          <a:lstStyle/>
          <a:p>
            <a:r>
              <a:rPr lang="de-DE"/>
              <a:t>March 2019</a:t>
            </a:r>
            <a:endParaRPr lang="en-GB"/>
          </a:p>
        </p:txBody>
      </p:sp>
      <p:sp>
        <p:nvSpPr>
          <p:cNvPr id="11" name="Footer Placeholder 10">
            <a:extLst>
              <a:ext uri="{FF2B5EF4-FFF2-40B4-BE49-F238E27FC236}">
                <a16:creationId xmlns="" xmlns:a16="http://schemas.microsoft.com/office/drawing/2014/main" id="{A513283D-54D0-C846-BD8F-11C65ABD8804}"/>
              </a:ext>
            </a:extLst>
          </p:cNvPr>
          <p:cNvSpPr>
            <a:spLocks noGrp="1"/>
          </p:cNvSpPr>
          <p:nvPr>
            <p:ph type="ftr" idx="11"/>
          </p:nvPr>
        </p:nvSpPr>
        <p:spPr/>
        <p:txBody>
          <a:bodyPr/>
          <a:lstStyle/>
          <a:p>
            <a:r>
              <a:rPr lang="en-GB"/>
              <a:t>Max Riegel, Nokia Bell Labs</a:t>
            </a:r>
          </a:p>
        </p:txBody>
      </p:sp>
      <p:sp>
        <p:nvSpPr>
          <p:cNvPr id="12" name="Slide Number Placeholder 11">
            <a:extLst>
              <a:ext uri="{FF2B5EF4-FFF2-40B4-BE49-F238E27FC236}">
                <a16:creationId xmlns="" xmlns:a16="http://schemas.microsoft.com/office/drawing/2014/main" id="{6FDB562D-ED47-004B-8241-5C73B52EE854}"/>
              </a:ext>
            </a:extLst>
          </p:cNvPr>
          <p:cNvSpPr>
            <a:spLocks noGrp="1"/>
          </p:cNvSpPr>
          <p:nvPr>
            <p:ph type="sldNum" idx="12"/>
          </p:nvPr>
        </p:nvSpPr>
        <p:spPr/>
        <p:txBody>
          <a:bodyPr/>
          <a:lstStyle/>
          <a:p>
            <a:r>
              <a:rPr lang="en-GB"/>
              <a:t>Slide </a:t>
            </a:r>
            <a:fld id="{DE40C9FC-4879-4F20-9ECA-A574A90476B7}" type="slidenum">
              <a:rPr lang="en-GB" smtClean="0"/>
              <a:pPr/>
              <a:t>123</a:t>
            </a:fld>
            <a:endParaRPr lang="en-GB"/>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103430"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4287599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Final P802.1CF D3.1 draft is available by</a:t>
            </a:r>
          </a:p>
          <a:p>
            <a:pPr marL="800100" lvl="1" indent="-342900">
              <a:buFont typeface="Arial" panose="020B0604020202020204" pitchFamily="34" charset="0"/>
              <a:buChar char="•"/>
            </a:pPr>
            <a:r>
              <a:rPr lang="en-US" dirty="0">
                <a:hlinkClick r:id="rId4"/>
              </a:rPr>
              <a:t>http://www.ieee802.org/1/files/private/cf-drafts/d3/802-1cf-d3-1.pdf</a:t>
            </a:r>
            <a:endParaRPr lang="en-US" dirty="0"/>
          </a:p>
          <a:p>
            <a:pPr>
              <a:buFont typeface="Arial" panose="020B0604020202020204" pitchFamily="34" charset="0"/>
              <a:buChar char="•"/>
            </a:pPr>
            <a:r>
              <a:rPr lang="en-US" dirty="0"/>
              <a:t>P802.1CQ PAR</a:t>
            </a:r>
          </a:p>
          <a:p>
            <a:pPr marL="800100" lvl="1" indent="-342900">
              <a:buFont typeface="Arial" panose="020B0604020202020204" pitchFamily="34" charset="0"/>
              <a:buChar char="•"/>
            </a:pPr>
            <a:r>
              <a:rPr lang="en-US" dirty="0">
                <a:hlinkClick r:id="rId5"/>
              </a:rPr>
              <a:t>https://development.standards.ieee.org/get-file/P802.1CQ.pdf?t=88570100003</a:t>
            </a:r>
            <a:r>
              <a:rPr lang="en-US" dirty="0"/>
              <a:t> </a:t>
            </a:r>
          </a:p>
          <a:p>
            <a:pPr marL="1200150" lvl="2" indent="-285750">
              <a:buFont typeface="Arial" panose="020B0604020202020204" pitchFamily="34" charset="0"/>
              <a:buChar char="•"/>
            </a:pPr>
            <a:r>
              <a:rPr lang="en-US" dirty="0"/>
              <a:t>No draft yet.</a:t>
            </a:r>
          </a:p>
        </p:txBody>
      </p:sp>
      <p:sp>
        <p:nvSpPr>
          <p:cNvPr id="7" name="Slide Number Placeholder 6">
            <a:extLst>
              <a:ext uri="{FF2B5EF4-FFF2-40B4-BE49-F238E27FC236}">
                <a16:creationId xmlns="" xmlns:a16="http://schemas.microsoft.com/office/drawing/2014/main" id="{B6B1B7B0-0BD2-A946-92F5-DDC1B80C2557}"/>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 xmlns:a16="http://schemas.microsoft.com/office/drawing/2014/main"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C1168EBE-5F81-A34C-8B82-56BE3B850A6F}"/>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27384598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OmniRAN</a:t>
            </a:r>
            <a:r>
              <a:rPr lang="en-US" dirty="0"/>
              <a:t> TG Achievements</a:t>
            </a:r>
            <a:br>
              <a:rPr lang="en-US" dirty="0"/>
            </a:br>
            <a:r>
              <a:rPr lang="en-US" dirty="0"/>
              <a:t>Vancouver, BC meeting, March 11th – 13th  </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P802.1CF –  Forwarded to REVCOM for approval on March 20th </a:t>
            </a:r>
          </a:p>
          <a:p>
            <a:pPr marL="800100" lvl="1" indent="-342900">
              <a:buFont typeface="Arial" panose="020B0604020202020204" pitchFamily="34" charset="0"/>
              <a:buChar char="•"/>
            </a:pPr>
            <a:r>
              <a:rPr lang="en-US" dirty="0"/>
              <a:t>Initial publicity actions planned:</a:t>
            </a:r>
          </a:p>
          <a:p>
            <a:pPr marL="1200150" lvl="2" indent="-285750">
              <a:buFont typeface="Arial" panose="020B0604020202020204" pitchFamily="34" charset="0"/>
              <a:buChar char="•"/>
            </a:pPr>
            <a:r>
              <a:rPr lang="en-US" dirty="0"/>
              <a:t>Contribution to the IEEE beyond standards blog</a:t>
            </a:r>
          </a:p>
          <a:p>
            <a:pPr marL="1200150" lvl="2" indent="-285750">
              <a:buFont typeface="Arial" panose="020B0604020202020204" pitchFamily="34" charset="0"/>
              <a:buChar char="•"/>
            </a:pPr>
            <a:r>
              <a:rPr lang="en-US" dirty="0"/>
              <a:t>Short notice to IEEE Communications Standards Magazine</a:t>
            </a:r>
          </a:p>
          <a:p>
            <a:pPr marL="1200150" lvl="2" indent="-285750">
              <a:buFont typeface="Arial" panose="020B0604020202020204" pitchFamily="34" charset="0"/>
              <a:buChar char="•"/>
            </a:pPr>
            <a:r>
              <a:rPr lang="en-US" dirty="0"/>
              <a:t>Updated introductory </a:t>
            </a:r>
            <a:r>
              <a:rPr lang="en-US" dirty="0" err="1"/>
              <a:t>slideset</a:t>
            </a:r>
            <a:r>
              <a:rPr lang="en-US" dirty="0"/>
              <a:t> on 802.1 website</a:t>
            </a:r>
          </a:p>
          <a:p>
            <a:pPr marL="1200150" lvl="2" indent="-285750">
              <a:buFont typeface="Arial" panose="020B0604020202020204" pitchFamily="34" charset="0"/>
              <a:buChar char="•"/>
            </a:pPr>
            <a:r>
              <a:rPr lang="en-US" dirty="0"/>
              <a:t>Full article for IEEE Communications Standards Magazine</a:t>
            </a:r>
          </a:p>
          <a:p>
            <a:pPr>
              <a:buFont typeface="Arial" panose="020B0604020202020204" pitchFamily="34" charset="0"/>
              <a:buChar char="•"/>
            </a:pPr>
            <a:r>
              <a:rPr lang="en-US" dirty="0"/>
              <a:t>P802.1CQ – Local address assignment protocol</a:t>
            </a:r>
          </a:p>
          <a:p>
            <a:pPr marL="800100" lvl="1" indent="-342900">
              <a:buFont typeface="Arial" panose="020B0604020202020204" pitchFamily="34" charset="0"/>
              <a:buChar char="•"/>
            </a:pPr>
            <a:r>
              <a:rPr lang="en-US" dirty="0"/>
              <a:t>Potential alignment with IEEE 1722 MAAP</a:t>
            </a:r>
          </a:p>
          <a:p>
            <a:pPr marL="1200150" lvl="2" indent="-285750">
              <a:buFont typeface="Arial" panose="020B0604020202020204" pitchFamily="34" charset="0"/>
              <a:buChar char="•"/>
            </a:pPr>
            <a:r>
              <a:rPr lang="en-US" dirty="0"/>
              <a:t>Considerations of reuse of MAAP concepts for P802.1CQ</a:t>
            </a:r>
          </a:p>
          <a:p>
            <a:pPr marL="1200150" lvl="2" indent="-285750">
              <a:buFont typeface="Arial" panose="020B0604020202020204" pitchFamily="34" charset="0"/>
              <a:buChar char="•"/>
            </a:pPr>
            <a:r>
              <a:rPr lang="en-US" dirty="0"/>
              <a:t>Liaison to IEEE 1722 drafted to determine potential cooperation</a:t>
            </a:r>
          </a:p>
          <a:p>
            <a:pPr marL="800100" lvl="1" indent="-342900">
              <a:buFont typeface="Arial" panose="020B0604020202020204" pitchFamily="34" charset="0"/>
              <a:buChar char="•"/>
            </a:pPr>
            <a:r>
              <a:rPr lang="en-US" dirty="0" err="1"/>
              <a:t>ToC</a:t>
            </a:r>
            <a:r>
              <a:rPr lang="en-US" dirty="0"/>
              <a:t> established</a:t>
            </a:r>
          </a:p>
          <a:p>
            <a:pPr marL="1200150" lvl="2" indent="-285750">
              <a:buFont typeface="Arial" panose="020B0604020202020204" pitchFamily="34" charset="0"/>
              <a:buChar char="•"/>
            </a:pPr>
            <a:r>
              <a:rPr lang="en-US" dirty="0"/>
              <a:t>Unicast &amp; multicast, stateful &amp; stateless</a:t>
            </a:r>
          </a:p>
          <a:p>
            <a:pPr marL="800100" lvl="1" indent="-342900">
              <a:buFont typeface="Arial" panose="020B0604020202020204" pitchFamily="34" charset="0"/>
              <a:buChar char="•"/>
            </a:pPr>
            <a:r>
              <a:rPr lang="en-US" dirty="0"/>
              <a:t>Deployment in 802.11</a:t>
            </a:r>
          </a:p>
          <a:p>
            <a:pPr marL="1200150" lvl="2" indent="-285750">
              <a:buFont typeface="Arial" panose="020B0604020202020204" pitchFamily="34" charset="0"/>
              <a:buChar char="•"/>
            </a:pPr>
            <a:r>
              <a:rPr lang="en-US" dirty="0"/>
              <a:t>Reviewed proposed additions to PAD</a:t>
            </a:r>
          </a:p>
        </p:txBody>
      </p:sp>
      <p:sp>
        <p:nvSpPr>
          <p:cNvPr id="7" name="Slide Number Placeholder 6">
            <a:extLst>
              <a:ext uri="{FF2B5EF4-FFF2-40B4-BE49-F238E27FC236}">
                <a16:creationId xmlns="" xmlns:a16="http://schemas.microsoft.com/office/drawing/2014/main" id="{E2CE952F-B11E-1F43-96E8-EA7E1EC92BAB}"/>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 xmlns:a16="http://schemas.microsoft.com/office/drawing/2014/main"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899408E0-3F14-0C4F-9C7E-DE46F12140F5}"/>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33438704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 to next session</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err="1"/>
              <a:t>OmniRAN</a:t>
            </a:r>
            <a:r>
              <a:rPr lang="en-US" dirty="0"/>
              <a:t> TG will not meet in May, but will progress P802.1CQ through a series of conference calls</a:t>
            </a:r>
          </a:p>
          <a:p>
            <a:pPr marL="800100" lvl="1" indent="-342900">
              <a:buFont typeface="Arial" panose="020B0604020202020204" pitchFamily="34" charset="0"/>
              <a:buChar char="•"/>
            </a:pPr>
            <a:r>
              <a:rPr lang="en-US" dirty="0"/>
              <a:t>Allowing all interested parties to attend and contribute</a:t>
            </a:r>
          </a:p>
          <a:p>
            <a:pPr marL="1200150" lvl="2" indent="-285750">
              <a:buFont typeface="Arial" panose="020B0604020202020204" pitchFamily="34" charset="0"/>
              <a:buChar char="•"/>
            </a:pPr>
            <a:r>
              <a:rPr lang="en-US" dirty="0"/>
              <a:t>Interest from TSN participants, P60802 participants, and 802.11 participants</a:t>
            </a:r>
          </a:p>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P802.1CQ</a:t>
            </a:r>
          </a:p>
          <a:p>
            <a:pPr marL="1200150" lvl="2" indent="-285750">
              <a:buFont typeface="Arial" panose="020B0604020202020204" pitchFamily="34" charset="0"/>
              <a:buChar char="•"/>
            </a:pPr>
            <a:r>
              <a:rPr lang="en-US" dirty="0"/>
              <a:t>Create initial draft specification</a:t>
            </a:r>
          </a:p>
          <a:p>
            <a:pPr marL="1200150" lvl="2" indent="-285750">
              <a:buFont typeface="Arial" panose="020B0604020202020204" pitchFamily="34" charset="0"/>
              <a:buChar char="•"/>
            </a:pPr>
            <a:r>
              <a:rPr lang="en-US" dirty="0"/>
              <a:t>Follow up on cooperation with IEEE 1722</a:t>
            </a:r>
          </a:p>
          <a:p>
            <a:pPr marL="1200150" lvl="2" indent="-285750">
              <a:buFont typeface="Arial" panose="020B0604020202020204" pitchFamily="34" charset="0"/>
              <a:buChar char="•"/>
            </a:pPr>
            <a:r>
              <a:rPr lang="en-US" dirty="0"/>
              <a:t>Interaction with IEEE 802.11 on solution for WLAN </a:t>
            </a:r>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Apr 5</a:t>
            </a:r>
            <a:r>
              <a:rPr lang="en-US" baseline="30000" dirty="0"/>
              <a:t>th</a:t>
            </a:r>
            <a:r>
              <a:rPr lang="en-US" dirty="0"/>
              <a:t> , 2019, 09:00AM ET 1.5hr</a:t>
            </a:r>
          </a:p>
          <a:p>
            <a:pPr marL="800100" lvl="1" indent="-342900">
              <a:buFont typeface="Arial" panose="020B0604020202020204" pitchFamily="34" charset="0"/>
              <a:buChar char="•"/>
            </a:pPr>
            <a:r>
              <a:rPr lang="en-US" dirty="0"/>
              <a:t>Apr 26</a:t>
            </a:r>
            <a:r>
              <a:rPr lang="en-US" baseline="30000" dirty="0"/>
              <a:t>th</a:t>
            </a:r>
            <a:r>
              <a:rPr lang="en-US" dirty="0"/>
              <a:t> , 2019, 09:00AM ET 1.5hr</a:t>
            </a:r>
          </a:p>
          <a:p>
            <a:pPr lvl="2"/>
            <a:r>
              <a:rPr lang="en-US" dirty="0"/>
              <a:t>Mainly covering .1CQ contributions</a:t>
            </a:r>
          </a:p>
        </p:txBody>
      </p:sp>
      <p:sp>
        <p:nvSpPr>
          <p:cNvPr id="7" name="Slide Number Placeholder 6">
            <a:extLst>
              <a:ext uri="{FF2B5EF4-FFF2-40B4-BE49-F238E27FC236}">
                <a16:creationId xmlns="" xmlns:a16="http://schemas.microsoft.com/office/drawing/2014/main" id="{77447673-67CD-F848-9923-7B94B06D607B}"/>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 xmlns:a16="http://schemas.microsoft.com/office/drawing/2014/main"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408F703F-5FB3-6048-B856-5E10C9607341}"/>
              </a:ext>
            </a:extLst>
          </p:cNvPr>
          <p:cNvSpPr>
            <a:spLocks noGrp="1"/>
          </p:cNvSpPr>
          <p:nvPr>
            <p:ph type="dt" idx="15"/>
          </p:nvPr>
        </p:nvSpPr>
        <p:spPr/>
        <p:txBody>
          <a:bodyPr/>
          <a:lstStyle/>
          <a:p>
            <a:r>
              <a:rPr lang="de-DE"/>
              <a:t>March 2019</a:t>
            </a:r>
            <a:endParaRPr lang="en-GB" dirty="0"/>
          </a:p>
        </p:txBody>
      </p:sp>
    </p:spTree>
    <p:extLst>
      <p:ext uri="{BB962C8B-B14F-4D97-AF65-F5344CB8AC3E}">
        <p14:creationId xmlns:p14="http://schemas.microsoft.com/office/powerpoint/2010/main" val="287801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nvPr>
        </p:nvGraphicFramePr>
        <p:xfrm>
          <a:off x="835168" y="1550547"/>
          <a:ext cx="10518632" cy="4470400"/>
        </p:xfrm>
        <a:graphic>
          <a:graphicData uri="http://schemas.openxmlformats.org/drawingml/2006/table">
            <a:tbl>
              <a:tblPr firstRow="1">
                <a:tableStyleId>{073A0DAA-6AF3-43AB-8588-CEC1D06C72B9}</a:tableStyleId>
              </a:tblPr>
              <a:tblGrid>
                <a:gridCol w="647601">
                  <a:extLst>
                    <a:ext uri="{9D8B030D-6E8A-4147-A177-3AD203B41FA5}">
                      <a16:colId xmlns:a16="http://schemas.microsoft.com/office/drawing/2014/main" xmlns="" val="4261970102"/>
                    </a:ext>
                  </a:extLst>
                </a:gridCol>
                <a:gridCol w="422231">
                  <a:extLst>
                    <a:ext uri="{9D8B030D-6E8A-4147-A177-3AD203B41FA5}">
                      <a16:colId xmlns:a16="http://schemas.microsoft.com/office/drawing/2014/main" xmlns="" val="78877518"/>
                    </a:ext>
                  </a:extLst>
                </a:gridCol>
                <a:gridCol w="457200">
                  <a:extLst>
                    <a:ext uri="{9D8B030D-6E8A-4147-A177-3AD203B41FA5}">
                      <a16:colId xmlns:a16="http://schemas.microsoft.com/office/drawing/2014/main" xmlns="" val="145119986"/>
                    </a:ext>
                  </a:extLst>
                </a:gridCol>
                <a:gridCol w="609600">
                  <a:extLst>
                    <a:ext uri="{9D8B030D-6E8A-4147-A177-3AD203B41FA5}">
                      <a16:colId xmlns:a16="http://schemas.microsoft.com/office/drawing/2014/main" xmlns="" val="3029749347"/>
                    </a:ext>
                  </a:extLst>
                </a:gridCol>
                <a:gridCol w="533400">
                  <a:extLst>
                    <a:ext uri="{9D8B030D-6E8A-4147-A177-3AD203B41FA5}">
                      <a16:colId xmlns:a16="http://schemas.microsoft.com/office/drawing/2014/main" xmlns="" val="948022760"/>
                    </a:ext>
                  </a:extLst>
                </a:gridCol>
                <a:gridCol w="381000">
                  <a:extLst>
                    <a:ext uri="{9D8B030D-6E8A-4147-A177-3AD203B41FA5}">
                      <a16:colId xmlns:a16="http://schemas.microsoft.com/office/drawing/2014/main" xmlns="" val="1543342895"/>
                    </a:ext>
                  </a:extLst>
                </a:gridCol>
                <a:gridCol w="609600">
                  <a:extLst>
                    <a:ext uri="{9D8B030D-6E8A-4147-A177-3AD203B41FA5}">
                      <a16:colId xmlns:a16="http://schemas.microsoft.com/office/drawing/2014/main" xmlns="" val="3821760127"/>
                    </a:ext>
                  </a:extLst>
                </a:gridCol>
                <a:gridCol w="533400">
                  <a:extLst>
                    <a:ext uri="{9D8B030D-6E8A-4147-A177-3AD203B41FA5}">
                      <a16:colId xmlns:a16="http://schemas.microsoft.com/office/drawing/2014/main" xmlns="" val="1625024730"/>
                    </a:ext>
                  </a:extLst>
                </a:gridCol>
                <a:gridCol w="457200">
                  <a:extLst>
                    <a:ext uri="{9D8B030D-6E8A-4147-A177-3AD203B41FA5}">
                      <a16:colId xmlns:a16="http://schemas.microsoft.com/office/drawing/2014/main" xmlns="" val="2849464904"/>
                    </a:ext>
                  </a:extLst>
                </a:gridCol>
                <a:gridCol w="457200">
                  <a:extLst>
                    <a:ext uri="{9D8B030D-6E8A-4147-A177-3AD203B41FA5}">
                      <a16:colId xmlns:a16="http://schemas.microsoft.com/office/drawing/2014/main" xmlns="" val="3784159027"/>
                    </a:ext>
                  </a:extLst>
                </a:gridCol>
                <a:gridCol w="1143000">
                  <a:extLst>
                    <a:ext uri="{9D8B030D-6E8A-4147-A177-3AD203B41FA5}">
                      <a16:colId xmlns:a16="http://schemas.microsoft.com/office/drawing/2014/main" xmlns="" val="309422106"/>
                    </a:ext>
                  </a:extLst>
                </a:gridCol>
                <a:gridCol w="457200">
                  <a:extLst>
                    <a:ext uri="{9D8B030D-6E8A-4147-A177-3AD203B41FA5}">
                      <a16:colId xmlns:a16="http://schemas.microsoft.com/office/drawing/2014/main" xmlns="" val="2746800865"/>
                    </a:ext>
                  </a:extLst>
                </a:gridCol>
                <a:gridCol w="685800">
                  <a:extLst>
                    <a:ext uri="{9D8B030D-6E8A-4147-A177-3AD203B41FA5}">
                      <a16:colId xmlns:a16="http://schemas.microsoft.com/office/drawing/2014/main" xmlns="" val="3917323349"/>
                    </a:ext>
                  </a:extLst>
                </a:gridCol>
                <a:gridCol w="1938583">
                  <a:extLst>
                    <a:ext uri="{9D8B030D-6E8A-4147-A177-3AD203B41FA5}">
                      <a16:colId xmlns:a16="http://schemas.microsoft.com/office/drawing/2014/main" xmlns="" val="664609411"/>
                    </a:ext>
                  </a:extLst>
                </a:gridCol>
                <a:gridCol w="1185617">
                  <a:extLst>
                    <a:ext uri="{9D8B030D-6E8A-4147-A177-3AD203B41FA5}">
                      <a16:colId xmlns:a16="http://schemas.microsoft.com/office/drawing/2014/main" xmlns=""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Published or Draft Baseline Documents</a:t>
                      </a:r>
                      <a:endParaRPr kumimoji="0" lang="en-US" sz="18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bc</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bd</a:t>
                      </a:r>
                      <a:r>
                        <a:rPr kumimoji="0" lang="en-US" sz="1200" u="none" strike="noStrike" cap="none" normalizeH="0" baseline="0" dirty="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12-Mar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tx1"/>
                          </a:solidFill>
                          <a:effectLst/>
                          <a:latin typeface="+mn-lt"/>
                          <a:ea typeface="+mn-ea"/>
                          <a:cs typeface="+mn-cs"/>
                        </a:rPr>
                        <a:t>Word</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Carlos </a:t>
                      </a:r>
                      <a:r>
                        <a:rPr kumimoji="0" lang="en-US" sz="1800" b="0" i="0" u="none" strike="noStrike" cap="none" normalizeH="0" baseline="0" dirty="0" err="1">
                          <a:ln>
                            <a:noFill/>
                          </a:ln>
                          <a:solidFill>
                            <a:schemeClr val="tx1"/>
                          </a:solidFill>
                          <a:effectLst/>
                          <a:latin typeface="Times New Roman" pitchFamily="18" charset="0"/>
                        </a:rPr>
                        <a:t>Cordeiro</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Chao Chun Wang </a:t>
                      </a:r>
                      <a:r>
                        <a:rPr kumimoji="0" lang="en-US" sz="1800" b="0" i="0" u="none" strike="noStrike" cap="none" normalizeH="0" baseline="0" dirty="0">
                          <a:ln>
                            <a:noFill/>
                          </a:ln>
                          <a:solidFill>
                            <a:srgbClr val="FF0000"/>
                          </a:solidFill>
                          <a:effectLst/>
                          <a:latin typeface="Times New Roman" pitchFamily="18" charset="0"/>
                        </a:rPr>
                        <a:t>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12-Mar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bc</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370840">
                <a:tc>
                  <a:txBody>
                    <a:bodyPr/>
                    <a:lstStyle/>
                    <a:p>
                      <a:pPr algn="ctr"/>
                      <a:r>
                        <a:rPr lang="en-US" dirty="0" err="1">
                          <a:solidFill>
                            <a:schemeClr val="tx1"/>
                          </a:solidFill>
                        </a:rPr>
                        <a:t>bd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bl>
          </a:graphicData>
        </a:graphic>
      </p:graphicFrame>
      <p:sp>
        <p:nvSpPr>
          <p:cNvPr id="12" name="Slide Number Placeholder 11"/>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11" name="Date Placeholder 10"/>
          <p:cNvSpPr>
            <a:spLocks noGrp="1"/>
          </p:cNvSpPr>
          <p:nvPr>
            <p:ph type="dt" idx="15"/>
          </p:nvPr>
        </p:nvSpPr>
        <p:spPr/>
        <p:txBody>
          <a:bodyPr/>
          <a:lstStyle/>
          <a:p>
            <a:r>
              <a:rPr lang="en-US" smtClean="0"/>
              <a:t>March 2019</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2019</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05966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March 2019</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2019-03-14</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87053"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Date Placeholder 9"/>
          <p:cNvSpPr>
            <a:spLocks noGrp="1"/>
          </p:cNvSpPr>
          <p:nvPr>
            <p:ph type="dt" idx="10"/>
          </p:nvPr>
        </p:nvSpPr>
        <p:spPr/>
        <p:txBody>
          <a:bodyPr/>
          <a:lstStyle/>
          <a:p>
            <a:r>
              <a:rPr lang="en-US" smtClean="0"/>
              <a:t>March 2019</a:t>
            </a:r>
            <a:endParaRPr lang="en-GB"/>
          </a:p>
        </p:txBody>
      </p:sp>
      <p:sp>
        <p:nvSpPr>
          <p:cNvPr id="9" name="Footer Placeholder 8"/>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11" name="Slide Number Placeholder 10"/>
          <p:cNvSpPr>
            <a:spLocks noGrp="1"/>
          </p:cNvSpPr>
          <p:nvPr>
            <p:ph type="sldNum" idx="12"/>
          </p:nvPr>
        </p:nvSpPr>
        <p:spPr/>
        <p:txBody>
          <a:bodyPr/>
          <a:lstStyle/>
          <a:p>
            <a:r>
              <a:rPr lang="en-GB" smtClean="0"/>
              <a:t>Slide </a:t>
            </a:r>
            <a:fld id="{F5D8E26B-7BCF-4D25-9C89-0168A6618F18}" type="slidenum">
              <a:rPr lang="en-GB" smtClean="0"/>
              <a:pPr/>
              <a:t>14</a:t>
            </a:fld>
            <a:endParaRPr lang="en-GB"/>
          </a:p>
        </p:txBody>
      </p:sp>
    </p:spTree>
    <p:extLst>
      <p:ext uri="{BB962C8B-B14F-4D97-AF65-F5344CB8AC3E}">
        <p14:creationId xmlns:p14="http://schemas.microsoft.com/office/powerpoint/2010/main" val="195045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lgn="ctr"/>
            <a:r>
              <a:rPr lang="en-US" dirty="0"/>
              <a:t>March 2019 </a:t>
            </a:r>
            <a:r>
              <a:rPr lang="en-US" kern="0" dirty="0"/>
              <a:t>Meeting in </a:t>
            </a:r>
            <a:r>
              <a:rPr lang="en-GB" dirty="0"/>
              <a:t>Vancouver, Canada</a:t>
            </a:r>
          </a:p>
          <a:p>
            <a:pPr>
              <a:buFontTx/>
              <a:buNone/>
            </a:pPr>
            <a:endParaRPr lang="en-US" kern="0" dirty="0"/>
          </a:p>
        </p:txBody>
      </p:sp>
      <p:sp>
        <p:nvSpPr>
          <p:cNvPr id="10" name="Date Placeholder 9"/>
          <p:cNvSpPr>
            <a:spLocks noGrp="1"/>
          </p:cNvSpPr>
          <p:nvPr>
            <p:ph type="dt" idx="10"/>
          </p:nvPr>
        </p:nvSpPr>
        <p:spPr/>
        <p:txBody>
          <a:bodyPr/>
          <a:lstStyle/>
          <a:p>
            <a:r>
              <a:rPr lang="en-US" smtClean="0"/>
              <a:t>March 2019</a:t>
            </a:r>
            <a:endParaRPr lang="en-GB"/>
          </a:p>
        </p:txBody>
      </p:sp>
      <p:sp>
        <p:nvSpPr>
          <p:cNvPr id="9" name="Footer Placeholder 8"/>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11" name="Slide Number Placeholder 10"/>
          <p:cNvSpPr>
            <a:spLocks noGrp="1"/>
          </p:cNvSpPr>
          <p:nvPr>
            <p:ph type="sldNum" idx="12"/>
          </p:nvPr>
        </p:nvSpPr>
        <p:spPr/>
        <p:txBody>
          <a:bodyPr/>
          <a:lstStyle/>
          <a:p>
            <a:r>
              <a:rPr lang="en-GB" smtClean="0"/>
              <a:t>Slide </a:t>
            </a:r>
            <a:fld id="{F5D8E26B-7BCF-4D25-9C89-0168A6618F18}" type="slidenum">
              <a:rPr lang="en-GB" smtClean="0"/>
              <a:pPr/>
              <a:t>15</a:t>
            </a:fld>
            <a:endParaRPr lang="en-GB"/>
          </a:p>
        </p:txBody>
      </p:sp>
    </p:spTree>
    <p:extLst>
      <p:ext uri="{BB962C8B-B14F-4D97-AF65-F5344CB8AC3E}">
        <p14:creationId xmlns:p14="http://schemas.microsoft.com/office/powerpoint/2010/main" val="349670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March 2019</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 work</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11-19/0236r1</a:t>
            </a:r>
            <a:r>
              <a:rPr lang="en-US" altLang="en-US" sz="2000" b="0" dirty="0"/>
              <a:t> , met for one sessions  </a:t>
            </a:r>
            <a:r>
              <a:rPr lang="en-US" altLang="en-US" sz="2000" dirty="0"/>
              <a:t>Minutes: </a:t>
            </a:r>
            <a:r>
              <a:rPr lang="en-US" altLang="en-US" sz="2000" b="0" dirty="0">
                <a:hlinkClick r:id="rId3"/>
              </a:rPr>
              <a:t>11-19/0519r0</a:t>
            </a:r>
            <a:endParaRPr lang="en-US" altLang="en-US" sz="2000" b="0" dirty="0"/>
          </a:p>
          <a:p>
            <a:pPr marL="400050">
              <a:buFont typeface="Arial" panose="020B0604020202020204" pitchFamily="34" charset="0"/>
              <a:buChar char="•"/>
            </a:pPr>
            <a:r>
              <a:rPr lang="en-US" altLang="en-US" dirty="0"/>
              <a:t>Reviewed AANI SC Status/Background</a:t>
            </a:r>
            <a:endParaRPr lang="en-US" altLang="en-US" sz="2800" dirty="0"/>
          </a:p>
          <a:p>
            <a:pPr marL="400050">
              <a:buFont typeface="Arial" panose="020B0604020202020204" pitchFamily="34" charset="0"/>
              <a:buChar char="•"/>
            </a:pPr>
            <a:r>
              <a:rPr lang="en-US" altLang="en-US" sz="2800" dirty="0"/>
              <a:t>Contributions: </a:t>
            </a:r>
          </a:p>
          <a:p>
            <a:pPr marL="857250" lvl="1" indent="-457200">
              <a:buFont typeface="+mj-lt"/>
              <a:buAutoNum type="arabicPeriod"/>
            </a:pPr>
            <a:r>
              <a:rPr lang="en-US" sz="2200" dirty="0">
                <a:hlinkClick r:id="rId4"/>
              </a:rPr>
              <a:t>11-19/0240r0</a:t>
            </a:r>
            <a:r>
              <a:rPr lang="en-US" sz="2200" dirty="0"/>
              <a:t>  “</a:t>
            </a:r>
            <a:r>
              <a:rPr lang="en-US" sz="2400" dirty="0"/>
              <a:t>ITU IMT-2020 Status</a:t>
            </a:r>
            <a:r>
              <a:rPr lang="en-US" sz="2200" dirty="0"/>
              <a:t>” (Joseph LEVY)</a:t>
            </a:r>
          </a:p>
          <a:p>
            <a:pPr marL="457200" indent="-457200">
              <a:buFont typeface="Arial" panose="020B0604020202020204" pitchFamily="34" charset="0"/>
              <a:buChar char="•"/>
            </a:pPr>
            <a:r>
              <a:rPr lang="en-US" sz="3000" dirty="0"/>
              <a:t>Call for support of:</a:t>
            </a:r>
            <a:br>
              <a:rPr lang="en-US" sz="3000" dirty="0"/>
            </a:br>
            <a:r>
              <a:rPr lang="en-US" sz="3000" dirty="0"/>
              <a:t>IMT-2010 eMBB Dense Urban simulation effort</a:t>
            </a:r>
            <a:br>
              <a:rPr lang="en-US" sz="3000" dirty="0"/>
            </a:br>
            <a:r>
              <a:rPr lang="en-US" sz="3000" dirty="0"/>
              <a:t>(</a:t>
            </a:r>
            <a:r>
              <a:rPr lang="en-US" sz="2800" b="0" dirty="0"/>
              <a:t>contact Sindhu Verma or the AANI Chair)</a:t>
            </a:r>
          </a:p>
          <a:p>
            <a:pPr marL="857250" lvl="1" indent="-457200">
              <a:buFont typeface="Arial" panose="020B0604020202020204" pitchFamily="34" charset="0"/>
              <a:buChar char="•"/>
            </a:pPr>
            <a:endParaRPr lang="en-US" sz="26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1561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xmlns="" id="{18AF95E2-06FF-462E-926F-8BD2B0029A66}"/>
              </a:ext>
            </a:extLst>
          </p:cNvPr>
          <p:cNvSpPr txBox="1">
            <a:spLocks/>
          </p:cNvSpPr>
          <p:nvPr/>
        </p:nvSpPr>
        <p:spPr>
          <a:xfrm>
            <a:off x="707496" y="1295400"/>
            <a:ext cx="10777008" cy="5256214"/>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kern="0" dirty="0"/>
              <a:t>Teleconference: </a:t>
            </a:r>
          </a:p>
          <a:p>
            <a:r>
              <a:rPr lang="en-US" altLang="en-US" sz="2000" kern="0" dirty="0"/>
              <a:t>	</a:t>
            </a:r>
            <a:r>
              <a:rPr lang="en-US" altLang="en-US" sz="2000" b="0" kern="0" dirty="0"/>
              <a:t>As required with 10 days’ notification</a:t>
            </a:r>
          </a:p>
          <a:p>
            <a:endParaRPr lang="en-US" altLang="en-US" sz="700" b="0" kern="0" dirty="0"/>
          </a:p>
          <a:p>
            <a:r>
              <a:rPr lang="en-US" altLang="en-US" kern="0" dirty="0"/>
              <a:t>10-16 May 2019 F2F, </a:t>
            </a:r>
            <a:r>
              <a:rPr lang="en-GB" kern="0" dirty="0"/>
              <a:t>Grand Hyatt Atlanta in Buckhead, Atlanta, Georgia, USA:</a:t>
            </a:r>
            <a:endParaRPr lang="en-US" altLang="en-US" kern="0" dirty="0"/>
          </a:p>
          <a:p>
            <a:r>
              <a:rPr lang="en-US" altLang="en-US" kern="0" dirty="0"/>
              <a:t>	</a:t>
            </a:r>
            <a:r>
              <a:rPr lang="en-US" kern="0" dirty="0"/>
              <a:t>The AANI SC is contribution driven, contributions are requested:</a:t>
            </a:r>
          </a:p>
          <a:p>
            <a:pPr marL="857250" lvl="1" indent="-457200">
              <a:buFont typeface="+mj-lt"/>
              <a:buAutoNum type="arabicPeriod"/>
            </a:pPr>
            <a:r>
              <a:rPr lang="en-US" kern="0" dirty="0"/>
              <a:t>Technical and discussion contributions on 802.11 technical performance relative to IMT-2020 requirements.</a:t>
            </a:r>
          </a:p>
          <a:p>
            <a:pPr marL="857250" lvl="1" indent="-457200">
              <a:buFont typeface="+mj-lt"/>
              <a:buAutoNum type="arabicPeriod"/>
            </a:pPr>
            <a:r>
              <a:rPr lang="en-US" kern="0" dirty="0"/>
              <a:t>Technical and discussion contributions on interworking/integration of 802.11 with the 3GPP Next Generation System:</a:t>
            </a:r>
          </a:p>
          <a:p>
            <a:pPr marL="857250" lvl="1" indent="-457200">
              <a:buFont typeface="+mj-lt"/>
              <a:buAutoNum type="arabicPeriod"/>
            </a:pPr>
            <a:r>
              <a:rPr lang="en-US" kern="0" dirty="0"/>
              <a:t>In support of 802.1 Nendica </a:t>
            </a:r>
          </a:p>
          <a:p>
            <a:pPr marL="400050" lvl="1" indent="0"/>
            <a:r>
              <a:rPr lang="en-US" i="1" kern="0" dirty="0"/>
              <a:t>Note: IMT-2020 proposal contribution deadline is 2 July 2019</a:t>
            </a:r>
            <a:br>
              <a:rPr lang="en-US" i="1" kern="0" dirty="0"/>
            </a:br>
            <a:r>
              <a:rPr lang="en-US" i="1" kern="0" dirty="0"/>
              <a:t>				</a:t>
            </a:r>
            <a:r>
              <a:rPr lang="en-US" i="1" kern="0" dirty="0">
                <a:highlight>
                  <a:srgbClr val="FFFF00"/>
                </a:highlight>
              </a:rPr>
              <a:t>therefore May F2F is the final AANI meeting before the deadline</a:t>
            </a:r>
          </a:p>
          <a:p>
            <a:pPr marL="400050" lvl="1" indent="0"/>
            <a:endParaRPr lang="en-US" altLang="en-US" sz="700" i="1" kern="0" dirty="0"/>
          </a:p>
          <a:p>
            <a:pPr marL="400050" lvl="1" indent="0"/>
            <a:r>
              <a:rPr lang="en-US" altLang="en-US" kern="0" dirty="0"/>
              <a:t>Meeting time requested: 1 sessions – Thursday AM1 (TBC)</a:t>
            </a:r>
          </a:p>
          <a:p>
            <a:pPr lvl="1"/>
            <a:endParaRPr lang="en-US" altLang="en-US" kern="0" dirty="0"/>
          </a:p>
          <a:p>
            <a:pPr lvl="2"/>
            <a:endParaRPr lang="en-US" altLang="en-US" sz="1800" kern="0" dirty="0"/>
          </a:p>
        </p:txBody>
      </p:sp>
      <p:sp>
        <p:nvSpPr>
          <p:cNvPr id="6" name="Date Placeholder 5"/>
          <p:cNvSpPr>
            <a:spLocks noGrp="1"/>
          </p:cNvSpPr>
          <p:nvPr>
            <p:ph type="dt" idx="10"/>
          </p:nvPr>
        </p:nvSpPr>
        <p:spPr/>
        <p:txBody>
          <a:bodyPr/>
          <a:lstStyle/>
          <a:p>
            <a:r>
              <a:rPr lang="en-US" smtClean="0"/>
              <a:t>March 2019</a:t>
            </a:r>
            <a:endParaRPr lang="en-GB"/>
          </a:p>
        </p:txBody>
      </p:sp>
      <p:sp>
        <p:nvSpPr>
          <p:cNvPr id="5" name="Footer Placeholder 4"/>
          <p:cNvSpPr>
            <a:spLocks noGrp="1"/>
          </p:cNvSpPr>
          <p:nvPr>
            <p:ph type="ftr" idx="11"/>
          </p:nvPr>
        </p:nvSpPr>
        <p:spPr/>
        <p:txBody>
          <a:bodyPr/>
          <a:lstStyle/>
          <a:p>
            <a:r>
              <a:rPr lang="en-US" smtClean="0"/>
              <a:t>Robert Stacey, Intel</a:t>
            </a:r>
          </a:p>
          <a:p>
            <a:r>
              <a:rPr lang="en-US" smtClean="0"/>
              <a:t>from Joseph LEVY (Interdigital)</a:t>
            </a:r>
            <a:endParaRPr lang="en-GB"/>
          </a:p>
        </p:txBody>
      </p:sp>
      <p:sp>
        <p:nvSpPr>
          <p:cNvPr id="8" name="Slide Number Placeholder 7"/>
          <p:cNvSpPr>
            <a:spLocks noGrp="1"/>
          </p:cNvSpPr>
          <p:nvPr>
            <p:ph type="sldNum" idx="12"/>
          </p:nvPr>
        </p:nvSpPr>
        <p:spPr/>
        <p:txBody>
          <a:bodyPr/>
          <a:lstStyle/>
          <a:p>
            <a:r>
              <a:rPr lang="en-GB" smtClean="0"/>
              <a:t>Slide </a:t>
            </a:r>
            <a:fld id="{F5D8E26B-7BCF-4D25-9C89-0168A6618F18}" type="slidenum">
              <a:rPr lang="en-GB" smtClean="0"/>
              <a:pPr/>
              <a:t>17</a:t>
            </a:fld>
            <a:endParaRPr lang="en-GB"/>
          </a:p>
        </p:txBody>
      </p:sp>
    </p:spTree>
    <p:extLst>
      <p:ext uri="{BB962C8B-B14F-4D97-AF65-F5344CB8AC3E}">
        <p14:creationId xmlns:p14="http://schemas.microsoft.com/office/powerpoint/2010/main" val="199239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2019-03-13</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88077"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243997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2019 Meeting in Vancouver, British Columbia, Canada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9068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March 2019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idx="1"/>
          </p:nvPr>
        </p:nvSpPr>
        <p:spPr>
          <a:xfrm>
            <a:off x="1905000" y="1371600"/>
            <a:ext cx="8382000" cy="4343400"/>
          </a:xfrm>
        </p:spPr>
        <p:txBody>
          <a:bodyPr/>
          <a:lstStyle/>
          <a:p>
            <a:pPr>
              <a:spcBef>
                <a:spcPts val="0"/>
              </a:spcBef>
            </a:pPr>
            <a:r>
              <a:rPr lang="en-US" dirty="0"/>
              <a:t>Agenda is here: </a:t>
            </a:r>
            <a:r>
              <a:rPr lang="en-US" dirty="0">
                <a:hlinkClick r:id="rId3"/>
              </a:rPr>
              <a:t>11-19/0241r3</a:t>
            </a:r>
            <a:r>
              <a:rPr lang="en-US" dirty="0"/>
              <a:t> </a:t>
            </a:r>
          </a:p>
          <a:p>
            <a:pPr>
              <a:spcBef>
                <a:spcPts val="0"/>
              </a:spcBef>
            </a:pPr>
            <a:r>
              <a:rPr lang="en-US" dirty="0"/>
              <a:t>MAC Address randomization and changing</a:t>
            </a:r>
          </a:p>
          <a:p>
            <a:pPr lvl="1">
              <a:spcBef>
                <a:spcPts val="0"/>
              </a:spcBef>
            </a:pPr>
            <a:r>
              <a:rPr lang="en-US" dirty="0"/>
              <a:t>Reviewed proposal to form a TIG to discuss any issues/concerns raised by random or changing MAC addresses, and determine if next steps are needed or desired</a:t>
            </a:r>
          </a:p>
          <a:p>
            <a:pPr lvl="1">
              <a:spcBef>
                <a:spcPts val="0"/>
              </a:spcBef>
            </a:pPr>
            <a:r>
              <a:rPr lang="en-US" dirty="0"/>
              <a:t>Presented the TIG proposal at mid-week plenary for feedback</a:t>
            </a:r>
          </a:p>
          <a:p>
            <a:pPr lvl="1">
              <a:spcBef>
                <a:spcPts val="0"/>
              </a:spcBef>
            </a:pPr>
            <a:r>
              <a:rPr lang="en-US" dirty="0"/>
              <a:t>Small updates to TIG proposal, based on feedback, to clarify scope</a:t>
            </a:r>
          </a:p>
          <a:p>
            <a:pPr lvl="1">
              <a:spcBef>
                <a:spcPts val="0"/>
              </a:spcBef>
            </a:pPr>
            <a:r>
              <a:rPr lang="en-US" dirty="0"/>
              <a:t>Will propose formally at Friday’s closing plenary</a:t>
            </a:r>
          </a:p>
          <a:p>
            <a:pPr>
              <a:spcBef>
                <a:spcPts val="0"/>
              </a:spcBef>
            </a:pPr>
            <a:r>
              <a:rPr lang="en-US" dirty="0"/>
              <a:t>Source Address Validation Improvements (SAVI)</a:t>
            </a:r>
          </a:p>
          <a:p>
            <a:pPr lvl="1">
              <a:spcBef>
                <a:spcPts val="0"/>
              </a:spcBef>
            </a:pPr>
            <a:r>
              <a:rPr lang="en-US" dirty="0"/>
              <a:t>Considered an </a:t>
            </a:r>
            <a:r>
              <a:rPr lang="en-US" altLang="en-US" dirty="0"/>
              <a:t>IETF draft on SAVI: </a:t>
            </a:r>
            <a:r>
              <a:rPr lang="en-GB" u="sng" dirty="0">
                <a:hlinkClick r:id="rId4"/>
              </a:rPr>
              <a:t>https://datatracker.ietf.org/doc/draft-bi-savi-wlan</a:t>
            </a:r>
            <a:r>
              <a:rPr lang="en-GB" u="sng" dirty="0"/>
              <a:t> </a:t>
            </a:r>
          </a:p>
          <a:p>
            <a:pPr lvl="1">
              <a:spcBef>
                <a:spcPts val="0"/>
              </a:spcBef>
            </a:pPr>
            <a:r>
              <a:rPr lang="en-GB" dirty="0"/>
              <a:t>We need more time, and some background to understand the context, before we have high-level comments</a:t>
            </a:r>
          </a:p>
          <a:p>
            <a:pPr lvl="1">
              <a:spcBef>
                <a:spcPts val="0"/>
              </a:spcBef>
            </a:pPr>
            <a:r>
              <a:rPr lang="en-GB" dirty="0"/>
              <a:t>Will review off-line for May meeting, checking 802.11 details for accuracy</a:t>
            </a:r>
            <a:endParaRPr lang="en-US" dirty="0"/>
          </a:p>
          <a:p>
            <a:pPr lvl="1">
              <a:spcBef>
                <a:spcPts val="0"/>
              </a:spcBef>
            </a:pPr>
            <a:endParaRPr lang="en-US" dirty="0"/>
          </a:p>
          <a:p>
            <a:pPr marL="457200" lvl="1" indent="0">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5966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295400"/>
            <a:ext cx="8382000" cy="4876800"/>
          </a:xfrm>
        </p:spPr>
        <p:txBody>
          <a:bodyPr/>
          <a:lstStyle/>
          <a:p>
            <a:pPr>
              <a:spcBef>
                <a:spcPts val="0"/>
              </a:spcBef>
            </a:pPr>
            <a:r>
              <a:rPr lang="en-US" dirty="0"/>
              <a:t>“What is an ESS?”</a:t>
            </a:r>
          </a:p>
          <a:p>
            <a:pPr lvl="1">
              <a:spcBef>
                <a:spcPts val="0"/>
              </a:spcBef>
            </a:pPr>
            <a:r>
              <a:rPr lang="en-US" dirty="0"/>
              <a:t>Focused in on the key aspects (we believe) of the ESS (infrastructure BSSs, per se) concept </a:t>
            </a:r>
          </a:p>
          <a:p>
            <a:pPr lvl="1">
              <a:spcBef>
                <a:spcPts val="0"/>
              </a:spcBef>
            </a:pPr>
            <a:r>
              <a:rPr lang="en-US" dirty="0"/>
              <a:t>Examined current definition and description in </a:t>
            </a:r>
            <a:r>
              <a:rPr lang="en-US" dirty="0" err="1"/>
              <a:t>REVmd</a:t>
            </a:r>
            <a:r>
              <a:rPr lang="en-US" dirty="0"/>
              <a:t> D2.0.  Noted that the current definition needs an understanding of “LLC” and thereby the reference to ISO/IEC 8802-2 (née: 802.2)</a:t>
            </a:r>
          </a:p>
          <a:p>
            <a:pPr lvl="1">
              <a:spcBef>
                <a:spcPts val="0"/>
              </a:spcBef>
            </a:pPr>
            <a:r>
              <a:rPr lang="en-US" dirty="0"/>
              <a:t>Believe we can simplify the way ESS is described, to use 802.1 terms (in 802.1Q and 802.1AC), and cleanup the mapping language for 802.2/LLC</a:t>
            </a:r>
          </a:p>
          <a:p>
            <a:pPr lvl="1">
              <a:spcBef>
                <a:spcPts val="0"/>
              </a:spcBef>
            </a:pPr>
            <a:r>
              <a:rPr lang="en-US" dirty="0"/>
              <a:t>Ran out of time to consider further, will work off-line for next session.</a:t>
            </a:r>
          </a:p>
          <a:p>
            <a:pPr>
              <a:spcBef>
                <a:spcPts val="0"/>
              </a:spcBef>
            </a:pPr>
            <a:r>
              <a:rPr lang="en-US" dirty="0"/>
              <a:t>“What is a STA?”</a:t>
            </a:r>
          </a:p>
          <a:p>
            <a:pPr lvl="1">
              <a:spcBef>
                <a:spcPts val="0"/>
              </a:spcBef>
            </a:pPr>
            <a:r>
              <a:rPr lang="en-US" dirty="0"/>
              <a:t>Correctly, what name(s) should we use for our STA concepts (STA, AP, non-AP STA)? </a:t>
            </a:r>
            <a:r>
              <a:rPr lang="en-US" dirty="0">
                <a:hlinkClick r:id="rId3"/>
              </a:rPr>
              <a:t>11-19/0106r0</a:t>
            </a:r>
            <a:endParaRPr lang="en-US" dirty="0"/>
          </a:p>
          <a:p>
            <a:pPr lvl="1">
              <a:spcBef>
                <a:spcPts val="0"/>
              </a:spcBef>
            </a:pPr>
            <a:r>
              <a:rPr lang="en-US" dirty="0"/>
              <a:t>General support for aligning the names with common usage outside 802.11.  But, need to consider the amount of effort it would take, and confusion it could cause (is it any worse than the confusion we already have?)</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9341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321654"/>
            <a:ext cx="8382000" cy="5029200"/>
          </a:xfrm>
        </p:spPr>
        <p:txBody>
          <a:bodyPr/>
          <a:lstStyle/>
          <a:p>
            <a:pPr>
              <a:spcBef>
                <a:spcPts val="0"/>
              </a:spcBef>
            </a:pPr>
            <a:r>
              <a:rPr lang="en-US" dirty="0"/>
              <a:t>IETF/802 coordination</a:t>
            </a:r>
          </a:p>
          <a:p>
            <a:pPr lvl="1">
              <a:spcBef>
                <a:spcPts val="0"/>
              </a:spcBef>
            </a:pPr>
            <a:r>
              <a:rPr lang="en-US" dirty="0"/>
              <a:t>Noted that Deterministic Networking/Time-sensitive Networking discussions are ongoing.</a:t>
            </a:r>
          </a:p>
          <a:p>
            <a:pPr lvl="1">
              <a:spcBef>
                <a:spcPts val="0"/>
              </a:spcBef>
            </a:pPr>
            <a:r>
              <a:rPr lang="en-US" dirty="0"/>
              <a:t>IETF is forming a BOF (PAW) at the upcoming meeting March 23-29</a:t>
            </a:r>
          </a:p>
          <a:p>
            <a:pPr>
              <a:spcBef>
                <a:spcPts val="0"/>
              </a:spcBef>
            </a:pPr>
            <a:endParaRPr lang="en-US" dirty="0"/>
          </a:p>
          <a:p>
            <a:pPr>
              <a:spcBef>
                <a:spcPts val="0"/>
              </a:spcBef>
            </a:pPr>
            <a:r>
              <a:rPr lang="en-US" dirty="0"/>
              <a:t>IEEE 802.1CQ update</a:t>
            </a:r>
          </a:p>
          <a:p>
            <a:pPr lvl="1">
              <a:spcBef>
                <a:spcPts val="0"/>
              </a:spcBef>
            </a:pPr>
            <a:r>
              <a:rPr lang="en-US" dirty="0"/>
              <a:t>802.1 met this week, including 802.1CQ.  802.11 experts in the meeting, had a productive exchange about explicit description of 802.11 aspects within 802.1CQ</a:t>
            </a:r>
          </a:p>
          <a:p>
            <a:pPr lvl="1">
              <a:spcBef>
                <a:spcPts val="0"/>
              </a:spcBef>
            </a:pPr>
            <a:r>
              <a:rPr lang="en-US" dirty="0"/>
              <a:t>Potential for address assignment protocol work within 802.1, based on IEEE 1722 (“MAAP”)</a:t>
            </a:r>
          </a:p>
          <a:p>
            <a:pPr lvl="1">
              <a:spcBef>
                <a:spcPts val="0"/>
              </a:spcBef>
            </a:pPr>
            <a:r>
              <a:rPr lang="en-US" dirty="0"/>
              <a:t>802.1 will liaise with IEEE 1722 and keep us </a:t>
            </a:r>
            <a:r>
              <a:rPr lang="en-US" dirty="0" err="1"/>
              <a:t>CC’d</a:t>
            </a:r>
            <a:endParaRPr lang="en-US" dirty="0"/>
          </a:p>
          <a:p>
            <a:pPr lvl="1">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57984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447800"/>
            <a:ext cx="8382000" cy="5029200"/>
          </a:xfrm>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lvl="1">
              <a:spcBef>
                <a:spcPts val="0"/>
              </a:spcBef>
            </a:pPr>
            <a:r>
              <a:rPr lang="en-US" dirty="0"/>
              <a:t>Started Sponsor Ballot phase</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a:p>
            <a:pPr>
              <a:spcBef>
                <a:spcPts val="0"/>
              </a:spcBef>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4830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xfrm>
            <a:off x="2209800" y="1676400"/>
            <a:ext cx="7772400" cy="4419600"/>
          </a:xfrm>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29268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2019 Plans</a:t>
            </a:r>
          </a:p>
        </p:txBody>
      </p:sp>
      <p:sp>
        <p:nvSpPr>
          <p:cNvPr id="17414" name="Rectangle 3"/>
          <p:cNvSpPr>
            <a:spLocks noGrp="1" noChangeArrowheads="1"/>
          </p:cNvSpPr>
          <p:nvPr>
            <p:ph idx="1"/>
          </p:nvPr>
        </p:nvSpPr>
        <p:spPr>
          <a:xfrm>
            <a:off x="1447800" y="1371600"/>
            <a:ext cx="9220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“What is an ESS?”, “What is a STA?” and DS/AP/Portal architecture discussions</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altLang="en-US" dirty="0"/>
              <a:t>802.1CQ references to 802.11, AP configuration, address assignment protocol(s), etc.</a:t>
            </a:r>
          </a:p>
          <a:p>
            <a:pPr marL="684213">
              <a:lnSpc>
                <a:spcPct val="90000"/>
              </a:lnSpc>
            </a:pPr>
            <a:r>
              <a:rPr lang="en-US" altLang="en-US" dirty="0"/>
              <a:t>IETF SAVI draft </a:t>
            </a:r>
          </a:p>
          <a:p>
            <a:pPr marL="684213">
              <a:lnSpc>
                <a:spcPct val="90000"/>
              </a:lnSpc>
            </a:pPr>
            <a:r>
              <a:rPr lang="en-US" dirty="0"/>
              <a:t>Status updates on other IETF work, IEEE 1588 work</a:t>
            </a:r>
          </a:p>
          <a:p>
            <a:pPr marL="684213">
              <a:lnSpc>
                <a:spcPct val="90000"/>
              </a:lnSpc>
            </a:pPr>
            <a:r>
              <a:rPr lang="en-US" dirty="0"/>
              <a:t>Multiple MAC Addresses (and IPv6), “Multiple radios”</a:t>
            </a:r>
          </a:p>
          <a:p>
            <a:pPr marL="684213">
              <a:lnSpc>
                <a:spcPct val="90000"/>
              </a:lnSpc>
            </a:pPr>
            <a:r>
              <a:rPr lang="en-US" dirty="0"/>
              <a:t>System architecture views for common use scenarios</a:t>
            </a:r>
          </a:p>
          <a:p>
            <a:pPr marL="684213">
              <a:lnSpc>
                <a:spcPct val="90000"/>
              </a:lnSpc>
            </a:pPr>
            <a:r>
              <a:rPr lang="en-US" dirty="0"/>
              <a:t>New topic? What is the (“STA(s)”) architecture of off-channel TDLS?</a:t>
            </a:r>
          </a:p>
          <a:p>
            <a:pPr marL="684213">
              <a:lnSpc>
                <a:spcPct val="90000"/>
              </a:lnSpc>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Joseph LEVY (Interdigital)</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723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Vancouver in Mar 2019</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15 March 2019</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44592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217" y="685800"/>
            <a:ext cx="10346267"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a:xfrm>
            <a:off x="914401" y="1905001"/>
            <a:ext cx="10361084" cy="4189414"/>
          </a:xfrm>
        </p:spPr>
        <p:txBody>
          <a:bodyPr/>
          <a:lstStyle/>
          <a:p>
            <a:r>
              <a:rPr lang="en-AU" dirty="0"/>
              <a:t>802.11 </a:t>
            </a:r>
            <a:r>
              <a:rPr lang="en-AU" dirty="0" err="1"/>
              <a:t>Coex</a:t>
            </a:r>
            <a:r>
              <a:rPr lang="en-AU" dirty="0"/>
              <a:t> SC achievements in </a:t>
            </a:r>
            <a:r>
              <a:rPr lang="en-AU" dirty="0" smtClean="0"/>
              <a:t>Vancouver in Mar </a:t>
            </a:r>
            <a:r>
              <a:rPr lang="en-AU" dirty="0"/>
              <a:t>2019 (</a:t>
            </a:r>
            <a:r>
              <a:rPr lang="en-AU" dirty="0">
                <a:hlinkClick r:id="rId2"/>
              </a:rPr>
              <a:t>agenda</a:t>
            </a:r>
            <a:r>
              <a:rPr lang="en-AU" dirty="0"/>
              <a:t>)</a:t>
            </a:r>
          </a:p>
          <a:p>
            <a:pPr lvl="1"/>
            <a:r>
              <a:rPr lang="en-AU" dirty="0" smtClean="0"/>
              <a:t>Discussed </a:t>
            </a:r>
            <a:r>
              <a:rPr lang="en-AU" dirty="0"/>
              <a:t>Coexistence Workshop arrangements</a:t>
            </a:r>
          </a:p>
          <a:p>
            <a:pPr lvl="2"/>
            <a:r>
              <a:rPr lang="en-AU" b="1" dirty="0" smtClean="0"/>
              <a:t>Action</a:t>
            </a:r>
            <a:r>
              <a:rPr lang="en-AU" dirty="0" smtClean="0"/>
              <a:t>: submit presentation proposals by 12 May 2019</a:t>
            </a:r>
          </a:p>
          <a:p>
            <a:pPr lvl="2"/>
            <a:r>
              <a:rPr lang="en-AU" b="1" dirty="0" smtClean="0"/>
              <a:t>Action</a:t>
            </a:r>
            <a:r>
              <a:rPr lang="en-AU" dirty="0" smtClean="0"/>
              <a:t>: register from end of April 2019 ($50)</a:t>
            </a:r>
          </a:p>
          <a:p>
            <a:pPr lvl="2"/>
            <a:r>
              <a:rPr lang="en-AU" b="1" dirty="0" smtClean="0"/>
              <a:t>Action</a:t>
            </a:r>
            <a:r>
              <a:rPr lang="en-AU" dirty="0" smtClean="0"/>
              <a:t>: volunteer your company to sponsor ($5000)</a:t>
            </a:r>
          </a:p>
          <a:p>
            <a:pPr lvl="1"/>
            <a:r>
              <a:rPr lang="en-AU" dirty="0" smtClean="0"/>
              <a:t>Reviewed coexistence activities in ETSI BRAN</a:t>
            </a:r>
          </a:p>
          <a:p>
            <a:pPr lvl="2"/>
            <a:r>
              <a:rPr lang="en-AU" dirty="0" smtClean="0"/>
              <a:t>Mostly refining of EN 301 893</a:t>
            </a:r>
          </a:p>
          <a:p>
            <a:pPr lvl="2"/>
            <a:r>
              <a:rPr lang="en-AU" dirty="0" smtClean="0"/>
              <a:t>Raised question of CW adjustment rules for delayed block </a:t>
            </a:r>
            <a:r>
              <a:rPr lang="en-AU" dirty="0" err="1" smtClean="0"/>
              <a:t>ack</a:t>
            </a:r>
            <a:r>
              <a:rPr lang="en-AU" dirty="0" smtClean="0"/>
              <a:t> in 802.11</a:t>
            </a:r>
          </a:p>
          <a:p>
            <a:pPr lvl="2"/>
            <a:r>
              <a:rPr lang="en-AU" dirty="0" smtClean="0"/>
              <a:t>Issue of use of no/short LBT not resolved </a:t>
            </a:r>
            <a:endParaRPr lang="en-AU" dirty="0"/>
          </a:p>
          <a:p>
            <a:pPr lvl="1"/>
            <a:r>
              <a:rPr lang="en-AU" dirty="0"/>
              <a:t>Reviewed coexistence activities in ETSI BRAN</a:t>
            </a:r>
          </a:p>
          <a:p>
            <a:pPr lvl="2"/>
            <a:r>
              <a:rPr lang="en-AU" dirty="0" smtClean="0"/>
              <a:t>Highlighted cultural/protocol differences</a:t>
            </a:r>
          </a:p>
          <a:p>
            <a:pPr lvl="2"/>
            <a:r>
              <a:rPr lang="en-AU" dirty="0"/>
              <a:t>Issue of use of no/short LBT not resolved </a:t>
            </a:r>
          </a:p>
          <a:p>
            <a:pPr lvl="2"/>
            <a:r>
              <a:rPr lang="en-AU" dirty="0" smtClean="0"/>
              <a:t>Issue of use of 802.11a preamble not resolved</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87972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10210800"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a:xfrm>
            <a:off x="914401" y="2286000"/>
            <a:ext cx="10361084" cy="3808414"/>
          </a:xfrm>
        </p:spPr>
        <p:txBody>
          <a:bodyPr/>
          <a:lstStyle/>
          <a:p>
            <a:r>
              <a:rPr lang="en-AU" dirty="0"/>
              <a:t>802.11 </a:t>
            </a:r>
            <a:r>
              <a:rPr lang="en-AU" dirty="0" err="1"/>
              <a:t>Coex</a:t>
            </a:r>
            <a:r>
              <a:rPr lang="en-AU" dirty="0"/>
              <a:t> SC achievements in </a:t>
            </a:r>
            <a:r>
              <a:rPr lang="en-AU" dirty="0" smtClean="0"/>
              <a:t>Vancouver in Mar </a:t>
            </a:r>
            <a:r>
              <a:rPr lang="en-AU" dirty="0"/>
              <a:t>2019 (</a:t>
            </a:r>
            <a:r>
              <a:rPr lang="en-AU" dirty="0">
                <a:hlinkClick r:id="rId2"/>
              </a:rPr>
              <a:t>agenda</a:t>
            </a:r>
            <a:r>
              <a:rPr lang="en-AU" dirty="0"/>
              <a:t>)</a:t>
            </a:r>
          </a:p>
          <a:p>
            <a:pPr lvl="1"/>
            <a:r>
              <a:rPr lang="en-AU" dirty="0" smtClean="0"/>
              <a:t>Discussed proposal to FCC for synchronised access in UNII-7</a:t>
            </a:r>
          </a:p>
          <a:p>
            <a:pPr lvl="2"/>
            <a:r>
              <a:rPr lang="en-AU" dirty="0" smtClean="0"/>
              <a:t>If accepted by FCC then there is a substantial impact on 802.11 access to UNII-7 or 802.11be design</a:t>
            </a:r>
          </a:p>
          <a:p>
            <a:pPr lvl="1"/>
            <a:r>
              <a:rPr lang="en-AU" dirty="0" smtClean="0"/>
              <a:t>Agreed to send LS to 3GPP RAN asking them to continue discussing potential use of 802.11a preamble, assisting coexistence</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570100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SC will continue its work in Atlanta in May 2019</a:t>
            </a:r>
            <a:endParaRPr lang="en-AU" dirty="0"/>
          </a:p>
        </p:txBody>
      </p:sp>
      <p:sp>
        <p:nvSpPr>
          <p:cNvPr id="3" name="Content Placeholder 2"/>
          <p:cNvSpPr>
            <a:spLocks noGrp="1"/>
          </p:cNvSpPr>
          <p:nvPr>
            <p:ph idx="1"/>
          </p:nvPr>
        </p:nvSpPr>
        <p:spPr/>
        <p:txBody>
          <a:bodyPr/>
          <a:lstStyle/>
          <a:p>
            <a:r>
              <a:rPr lang="en-AU" dirty="0" smtClean="0"/>
              <a:t>IEEE 802.11 Coexistence SC will meet in Atlanta in May 2019</a:t>
            </a:r>
          </a:p>
          <a:p>
            <a:pPr lvl="1"/>
            <a:r>
              <a:rPr lang="en-AU" dirty="0" smtClean="0"/>
              <a:t>Continue to act as a forum for discussion of coexistence issues between IEEE 802.11 and non-IEEE 802 technologies</a:t>
            </a:r>
          </a:p>
          <a:p>
            <a:pPr lvl="2"/>
            <a:r>
              <a:rPr lang="en-AU" dirty="0" smtClean="0"/>
              <a:t>Review ETSI </a:t>
            </a:r>
            <a:r>
              <a:rPr lang="en-AU" dirty="0"/>
              <a:t>BRAN activities</a:t>
            </a:r>
            <a:endParaRPr lang="en-AU" dirty="0" smtClean="0"/>
          </a:p>
          <a:p>
            <a:pPr lvl="2"/>
            <a:r>
              <a:rPr lang="en-AU" dirty="0" smtClean="0"/>
              <a:t>Review 3GPP RAN/RAN1 activities</a:t>
            </a:r>
          </a:p>
          <a:p>
            <a:pPr lvl="2"/>
            <a:r>
              <a:rPr lang="en-AU" dirty="0" smtClean="0"/>
              <a:t>Plan detailed Coexistence Workshop agenda</a:t>
            </a:r>
          </a:p>
          <a:p>
            <a:pPr lvl="2"/>
            <a:endParaRPr lang="en-AU" dirty="0" smtClean="0"/>
          </a:p>
          <a:p>
            <a:pPr lvl="2"/>
            <a:endParaRPr lang="en-AU"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32326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80552"/>
            <a:ext cx="8915400" cy="48720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1955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consider approval of a LS to 3GPP RAN/RAN1/RAN2/RAN4 related to preambles</a:t>
            </a:r>
            <a:endParaRPr lang="en-AU" dirty="0"/>
          </a:p>
        </p:txBody>
      </p:sp>
      <p:sp>
        <p:nvSpPr>
          <p:cNvPr id="3" name="Content Placeholder 2"/>
          <p:cNvSpPr>
            <a:spLocks noGrp="1"/>
          </p:cNvSpPr>
          <p:nvPr>
            <p:ph idx="1"/>
          </p:nvPr>
        </p:nvSpPr>
        <p:spPr>
          <a:xfrm>
            <a:off x="1143000" y="1981200"/>
            <a:ext cx="9372600" cy="3962400"/>
          </a:xfrm>
        </p:spPr>
        <p:txBody>
          <a:bodyPr/>
          <a:lstStyle/>
          <a:p>
            <a:r>
              <a:rPr lang="en-AU" dirty="0" err="1" smtClean="0"/>
              <a:t>Coex</a:t>
            </a:r>
            <a:r>
              <a:rPr lang="en-AU" dirty="0" smtClean="0"/>
              <a:t> SC motion</a:t>
            </a:r>
            <a:endParaRPr lang="en-AU" dirty="0"/>
          </a:p>
          <a:p>
            <a:pPr lvl="1"/>
            <a:r>
              <a:rPr lang="en-AU" i="1" dirty="0"/>
              <a:t>The IEEE 802.11 </a:t>
            </a:r>
            <a:r>
              <a:rPr lang="en-AU" i="1" dirty="0" err="1"/>
              <a:t>Coex</a:t>
            </a:r>
            <a:r>
              <a:rPr lang="en-AU" i="1" dirty="0"/>
              <a:t> SC recommends to the IEEE 802.11 WG that the contents of </a:t>
            </a:r>
            <a:r>
              <a:rPr lang="en-AU" i="1" dirty="0">
                <a:hlinkClick r:id="rId2"/>
              </a:rPr>
              <a:t>11-19-0500-01</a:t>
            </a:r>
            <a:r>
              <a:rPr lang="en-AU" i="1" dirty="0"/>
              <a:t> be liaised to 3GPP RAN, RAN1, RAN2 &amp; RAN4</a:t>
            </a:r>
          </a:p>
          <a:p>
            <a:pPr lvl="1"/>
            <a:r>
              <a:rPr lang="en-AU" dirty="0"/>
              <a:t>Moved: David </a:t>
            </a:r>
            <a:r>
              <a:rPr lang="en-AU" dirty="0" smtClean="0"/>
              <a:t>Boldy, Seconded</a:t>
            </a:r>
            <a:r>
              <a:rPr lang="en-AU" dirty="0"/>
              <a:t>: Jeremy </a:t>
            </a:r>
            <a:r>
              <a:rPr lang="en-AU" dirty="0" err="1"/>
              <a:t>Foland</a:t>
            </a:r>
            <a:endParaRPr lang="en-AU" dirty="0"/>
          </a:p>
          <a:p>
            <a:pPr lvl="1"/>
            <a:r>
              <a:rPr lang="en-AU" dirty="0"/>
              <a:t>Result: 22/0/5</a:t>
            </a:r>
          </a:p>
          <a:p>
            <a:r>
              <a:rPr lang="en-AU" dirty="0" smtClean="0"/>
              <a:t>WG Motion</a:t>
            </a:r>
          </a:p>
          <a:p>
            <a:pPr lvl="1"/>
            <a:r>
              <a:rPr lang="en-AU" i="1" dirty="0"/>
              <a:t>The </a:t>
            </a:r>
            <a:r>
              <a:rPr lang="en-AU" i="1" dirty="0" smtClean="0"/>
              <a:t>IEEE </a:t>
            </a:r>
            <a:r>
              <a:rPr lang="en-AU" i="1" dirty="0"/>
              <a:t>802.11 WG </a:t>
            </a:r>
            <a:r>
              <a:rPr lang="en-AU" i="1" dirty="0" smtClean="0"/>
              <a:t>approves sending </a:t>
            </a:r>
            <a:r>
              <a:rPr lang="en-AU" i="1" dirty="0"/>
              <a:t>the contents of </a:t>
            </a:r>
            <a:r>
              <a:rPr lang="en-AU" i="1" dirty="0" smtClean="0">
                <a:hlinkClick r:id="rId3"/>
              </a:rPr>
              <a:t>11-19-0500-02</a:t>
            </a:r>
            <a:r>
              <a:rPr lang="en-AU" i="1" dirty="0" smtClean="0"/>
              <a:t> to </a:t>
            </a:r>
            <a:r>
              <a:rPr lang="en-AU" i="1" dirty="0"/>
              <a:t>3GPP RAN, RAN1, RAN2 &amp; RAN4</a:t>
            </a:r>
          </a:p>
          <a:p>
            <a:pPr lvl="2"/>
            <a:r>
              <a:rPr lang="en-AU" dirty="0" smtClean="0"/>
              <a:t>Moved: </a:t>
            </a:r>
            <a:r>
              <a:rPr lang="en-AU" dirty="0"/>
              <a:t>Andrew </a:t>
            </a:r>
            <a:r>
              <a:rPr lang="en-AU" dirty="0" smtClean="0"/>
              <a:t>Myles</a:t>
            </a:r>
          </a:p>
          <a:p>
            <a:pPr lvl="2"/>
            <a:r>
              <a:rPr lang="en-AU" dirty="0" smtClean="0"/>
              <a:t>Seconded</a:t>
            </a:r>
          </a:p>
          <a:p>
            <a:pPr lvl="1"/>
            <a:r>
              <a:rPr lang="en-AU" dirty="0" smtClean="0"/>
              <a:t>Note: needs to be sent today because of RAN meeting next week</a:t>
            </a:r>
          </a:p>
          <a:p>
            <a:pPr lvl="1"/>
            <a:r>
              <a:rPr lang="en-AU" dirty="0" smtClean="0"/>
              <a:t>R2 has some editorial adjustments to send to RAN/RAN1/RAN2/RAN4</a:t>
            </a:r>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9334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March 2019 - Vancouver</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2019-03-14</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31</a:t>
            </a:fld>
            <a:endParaRPr lang="en-GB" dirty="0"/>
          </a:p>
        </p:txBody>
      </p:sp>
      <p:sp>
        <p:nvSpPr>
          <p:cNvPr id="7" name="Footer Placeholder 4"/>
          <p:cNvSpPr>
            <a:spLocks noGrp="1"/>
          </p:cNvSpPr>
          <p:nvPr>
            <p:ph type="ftr" idx="14"/>
          </p:nvPr>
        </p:nvSpPr>
        <p:spPr>
          <a:xfrm>
            <a:off x="8760296" y="6475416"/>
            <a:ext cx="2701498" cy="276996"/>
          </a:xfrm>
          <a:prstGeom prst="rect">
            <a:avLst/>
          </a:prstGeom>
        </p:spPr>
        <p:txBody>
          <a:bodyPr/>
          <a:lstStyle/>
          <a:p>
            <a:r>
              <a:rPr lang="en-GB" dirty="0" smtClean="0"/>
              <a:t>Jon Rosdahl (</a:t>
            </a:r>
            <a:r>
              <a:rPr lang="en-GB" dirty="0" err="1" smtClean="0"/>
              <a:t>Qualcom</a:t>
            </a:r>
            <a:r>
              <a:rPr lang="en-GB" dirty="0" smtClean="0"/>
              <a:t>)</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89102"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034953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2" y="626497"/>
            <a:ext cx="10361084" cy="438941"/>
          </a:xfrm>
          <a:ln/>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Abstract-PAR Review SC PARs under consideration</a:t>
            </a:r>
          </a:p>
        </p:txBody>
      </p:sp>
      <p:sp>
        <p:nvSpPr>
          <p:cNvPr id="4098" name="Rectangle 2"/>
          <p:cNvSpPr>
            <a:spLocks noGrp="1" noChangeArrowheads="1"/>
          </p:cNvSpPr>
          <p:nvPr>
            <p:ph idx="1"/>
          </p:nvPr>
        </p:nvSpPr>
        <p:spPr>
          <a:xfrm>
            <a:off x="262296" y="1268760"/>
            <a:ext cx="11594344" cy="5187380"/>
          </a:xfrm>
          <a:ln/>
        </p:spPr>
        <p:txBody>
          <a:bodyPr>
            <a:noAutofit/>
          </a:bodyPr>
          <a:lstStyle/>
          <a:p>
            <a:r>
              <a:rPr lang="en-US" sz="2000" dirty="0"/>
              <a:t>PAR Submission Deadline is </a:t>
            </a:r>
          </a:p>
          <a:p>
            <a:r>
              <a:rPr lang="en-US" sz="2000" dirty="0"/>
              <a:t>		WG PAR submission to 802 EC: 25 Jan 2019</a:t>
            </a:r>
          </a:p>
          <a:p>
            <a:r>
              <a:rPr lang="en-US" sz="2000" dirty="0"/>
              <a:t>		WG PAR Submission to </a:t>
            </a:r>
            <a:r>
              <a:rPr lang="en-US" sz="2000" dirty="0" err="1"/>
              <a:t>NesCom</a:t>
            </a:r>
            <a:r>
              <a:rPr lang="en-US" sz="2000" dirty="0"/>
              <a:t>: 8 Feb 2019 (for </a:t>
            </a:r>
            <a:r>
              <a:rPr lang="en-US" sz="2000" dirty="0" err="1"/>
              <a:t>NesCom</a:t>
            </a:r>
            <a:r>
              <a:rPr lang="en-US" sz="2000" dirty="0"/>
              <a:t> March mtg)</a:t>
            </a:r>
          </a:p>
          <a:p>
            <a:endParaRPr lang="en-US" sz="2000" dirty="0"/>
          </a:p>
          <a:p>
            <a:r>
              <a:rPr lang="en-US" sz="2000" dirty="0"/>
              <a:t>The Proposed PARs are posted to the “</a:t>
            </a:r>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r>
              <a:rPr lang="en-US" dirty="0"/>
              <a:t>And listed on the next slide.</a:t>
            </a:r>
          </a:p>
          <a:p>
            <a:endParaRPr lang="en-US" dirty="0"/>
          </a:p>
          <a:p>
            <a:pPr marL="285750" indent="-285750"/>
            <a:r>
              <a:rPr lang="en-US" altLang="en-US" sz="2000" dirty="0"/>
              <a:t>PAR Review SC Meeting times: Monday PM2, Tuesday AM1, AM2, Thursday AM2</a:t>
            </a:r>
            <a:endParaRPr lang="en-US" altLang="en-US" sz="16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32</a:t>
            </a:fld>
            <a:endParaRPr lang="en-GB"/>
          </a:p>
        </p:txBody>
      </p:sp>
      <p:sp>
        <p:nvSpPr>
          <p:cNvPr id="5" name="Footer Placeholder 4"/>
          <p:cNvSpPr>
            <a:spLocks noGrp="1"/>
          </p:cNvSpPr>
          <p:nvPr>
            <p:ph type="ftr" idx="14"/>
          </p:nvPr>
        </p:nvSpPr>
        <p:spPr>
          <a:xfrm>
            <a:off x="8760296" y="6475416"/>
            <a:ext cx="2701498" cy="276996"/>
          </a:xfrm>
          <a:prstGeom prst="rect">
            <a:avLst/>
          </a:prstGeom>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
        <p:nvSpPr>
          <p:cNvPr id="7" name="Rectangle 3">
            <a:extLst>
              <a:ext uri="{FF2B5EF4-FFF2-40B4-BE49-F238E27FC236}">
                <a16:creationId xmlns="" xmlns:a16="http://schemas.microsoft.com/office/drawing/2014/main" id="{D8A2A340-4BEF-42B1-AE26-6A55D6A269CF}"/>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93022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43754-1163-4B0C-8310-62C38E10D93C}"/>
              </a:ext>
            </a:extLst>
          </p:cNvPr>
          <p:cNvSpPr>
            <a:spLocks noGrp="1"/>
          </p:cNvSpPr>
          <p:nvPr>
            <p:ph type="title"/>
          </p:nvPr>
        </p:nvSpPr>
        <p:spPr>
          <a:xfrm>
            <a:off x="914402" y="685803"/>
            <a:ext cx="10361084" cy="726971"/>
          </a:xfrm>
        </p:spPr>
        <p:txBody>
          <a:bodyPr/>
          <a:lstStyle/>
          <a:p>
            <a:r>
              <a:rPr lang="en-US" sz="2400" dirty="0"/>
              <a:t>IEEE 802 PARs &amp; ICAIDs under consideration</a:t>
            </a:r>
            <a:br>
              <a:rPr lang="en-US" sz="2400" dirty="0"/>
            </a:br>
            <a:r>
              <a:rPr lang="en-US" sz="2400" dirty="0"/>
              <a:t>March 10-15, 2019, Vancouver, BC, Canada </a:t>
            </a:r>
          </a:p>
        </p:txBody>
      </p:sp>
      <p:sp>
        <p:nvSpPr>
          <p:cNvPr id="3" name="Content Placeholder 2">
            <a:extLst>
              <a:ext uri="{FF2B5EF4-FFF2-40B4-BE49-F238E27FC236}">
                <a16:creationId xmlns="" xmlns:a16="http://schemas.microsoft.com/office/drawing/2014/main" id="{EAAFB270-57E8-4713-BF72-93261EF1DDCE}"/>
              </a:ext>
            </a:extLst>
          </p:cNvPr>
          <p:cNvSpPr>
            <a:spLocks noGrp="1"/>
          </p:cNvSpPr>
          <p:nvPr>
            <p:ph idx="1"/>
          </p:nvPr>
        </p:nvSpPr>
        <p:spPr>
          <a:xfrm>
            <a:off x="514324" y="1644823"/>
            <a:ext cx="11161240" cy="4630591"/>
          </a:xfrm>
        </p:spPr>
        <p:txBody>
          <a:bodyPr/>
          <a:lstStyle/>
          <a:p>
            <a:pPr marL="514350" indent="-514350">
              <a:buFont typeface="+mj-lt"/>
              <a:buAutoNum type="arabicPeriod"/>
            </a:pPr>
            <a:r>
              <a:rPr lang="en-US" sz="2000" dirty="0"/>
              <a:t>802.1 Industry Connections: </a:t>
            </a:r>
            <a:r>
              <a:rPr lang="en-US" sz="2000" dirty="0" err="1"/>
              <a:t>Nendica</a:t>
            </a:r>
            <a:r>
              <a:rPr lang="en-US" sz="2000" dirty="0"/>
              <a:t>, </a:t>
            </a:r>
            <a:r>
              <a:rPr lang="en-US" sz="2000" dirty="0">
                <a:hlinkClick r:id="rId2"/>
              </a:rPr>
              <a:t>ICAID Extension</a:t>
            </a:r>
            <a:r>
              <a:rPr lang="en-US" sz="2000" dirty="0"/>
              <a:t> and </a:t>
            </a:r>
            <a:r>
              <a:rPr lang="en-US" sz="2000" dirty="0">
                <a:hlinkClick r:id="rId3"/>
              </a:rPr>
              <a:t>background</a:t>
            </a:r>
            <a:endParaRPr lang="en-US" sz="2000" dirty="0"/>
          </a:p>
          <a:p>
            <a:pPr marL="514350" indent="-514350">
              <a:buFont typeface="+mj-lt"/>
              <a:buAutoNum type="arabicPeriod"/>
            </a:pPr>
            <a:r>
              <a:rPr lang="en-US" sz="2000" dirty="0"/>
              <a:t>802.3cu - Amendment, 100 Gb/s and 400 Gb/s Operation over Single-Mode Fiber, </a:t>
            </a:r>
            <a:r>
              <a:rPr lang="en-US" sz="2000" dirty="0">
                <a:hlinkClick r:id="rId4"/>
              </a:rPr>
              <a:t>PAR</a:t>
            </a:r>
            <a:r>
              <a:rPr lang="en-US" sz="2000" dirty="0"/>
              <a:t> and </a:t>
            </a:r>
            <a:r>
              <a:rPr lang="en-US" sz="2000" dirty="0">
                <a:hlinkClick r:id="rId5"/>
              </a:rPr>
              <a:t>CSD</a:t>
            </a:r>
            <a:endParaRPr lang="en-US" sz="2000" dirty="0"/>
          </a:p>
          <a:p>
            <a:pPr marL="514350" indent="-514350">
              <a:buFont typeface="+mj-lt"/>
              <a:buAutoNum type="arabicPeriod"/>
            </a:pPr>
            <a:r>
              <a:rPr lang="en-US" sz="2000" dirty="0"/>
              <a:t>802.11be - Amendment, Enhancements for Extremely High Throughput (EHT), </a:t>
            </a:r>
            <a:r>
              <a:rPr lang="en-US" sz="2000" dirty="0">
                <a:hlinkClick r:id="rId6"/>
              </a:rPr>
              <a:t>PAR</a:t>
            </a:r>
            <a:r>
              <a:rPr lang="en-US" sz="2000" dirty="0"/>
              <a:t> and </a:t>
            </a:r>
            <a:r>
              <a:rPr lang="en-US" sz="2000" dirty="0">
                <a:hlinkClick r:id="rId7"/>
              </a:rPr>
              <a:t>CSD</a:t>
            </a:r>
            <a:endParaRPr lang="en-US" sz="2000" dirty="0"/>
          </a:p>
          <a:p>
            <a:endParaRPr lang="en-US" dirty="0"/>
          </a:p>
        </p:txBody>
      </p:sp>
      <p:sp>
        <p:nvSpPr>
          <p:cNvPr id="6" name="Slide Number Placeholder 5">
            <a:extLst>
              <a:ext uri="{FF2B5EF4-FFF2-40B4-BE49-F238E27FC236}">
                <a16:creationId xmlns="" xmlns:a16="http://schemas.microsoft.com/office/drawing/2014/main" id="{F12FA1E8-46A1-4F71-B8FE-649504112FD1}"/>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 xmlns:a16="http://schemas.microsoft.com/office/drawing/2014/main" id="{C4AAACEF-B513-4572-B476-9E4E8BE6A700}"/>
              </a:ext>
            </a:extLst>
          </p:cNvPr>
          <p:cNvSpPr>
            <a:spLocks noGrp="1"/>
          </p:cNvSpPr>
          <p:nvPr>
            <p:ph type="ftr" idx="14"/>
          </p:nvPr>
        </p:nvSpPr>
        <p:spPr>
          <a:xfrm>
            <a:off x="8760296" y="6475416"/>
            <a:ext cx="2701498" cy="276996"/>
          </a:xfrm>
          <a:prstGeom prst="rect">
            <a:avLst/>
          </a:prstGeom>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87182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t>PAR Review SC –  March 2019</a:t>
            </a:r>
            <a:br>
              <a:rPr lang="en-US" altLang="en-US" sz="2800" dirty="0"/>
            </a:br>
            <a:r>
              <a:rPr lang="en-US" altLang="en-US" sz="2800" dirty="0"/>
              <a:t>Chair: Jon Rosdahl</a:t>
            </a:r>
            <a:endParaRPr lang="en-US" sz="2800" dirty="0"/>
          </a:p>
        </p:txBody>
      </p:sp>
      <p:sp>
        <p:nvSpPr>
          <p:cNvPr id="3" name="Content Placeholder 2"/>
          <p:cNvSpPr>
            <a:spLocks noGrp="1"/>
          </p:cNvSpPr>
          <p:nvPr>
            <p:ph idx="1"/>
          </p:nvPr>
        </p:nvSpPr>
        <p:spPr>
          <a:xfrm>
            <a:off x="914402" y="1744827"/>
            <a:ext cx="10361084" cy="4492485"/>
          </a:xfrm>
        </p:spPr>
        <p:txBody>
          <a:bodyPr>
            <a:normAutofit/>
          </a:bodyPr>
          <a:lstStyle/>
          <a:p>
            <a:pPr marL="0" indent="0"/>
            <a:r>
              <a:rPr lang="en-US" dirty="0"/>
              <a:t>Monday Agenda (2 mtg slots):</a:t>
            </a:r>
          </a:p>
          <a:p>
            <a:pPr marL="857250" lvl="1" indent="-457200">
              <a:buFont typeface="+mj-lt"/>
              <a:buAutoNum type="arabicPeriod"/>
            </a:pPr>
            <a:r>
              <a:rPr lang="en-US" dirty="0"/>
              <a:t>Welcome</a:t>
            </a:r>
          </a:p>
          <a:p>
            <a:pPr marL="857250" lvl="1" indent="-457200">
              <a:buFont typeface="+mj-lt"/>
              <a:buAutoNum type="arabicPeriod"/>
            </a:pPr>
            <a:r>
              <a:rPr lang="en-US" dirty="0"/>
              <a:t>Approve Previous Minutes</a:t>
            </a:r>
          </a:p>
          <a:p>
            <a:pPr marL="857250" lvl="1" indent="-457200">
              <a:buFont typeface="+mj-lt"/>
              <a:buAutoNum type="arabicPeriod"/>
            </a:pPr>
            <a:r>
              <a:rPr lang="en-US" dirty="0"/>
              <a:t>Determine order of review</a:t>
            </a:r>
          </a:p>
          <a:p>
            <a:pPr marL="857250" lvl="1" indent="-457200">
              <a:buFont typeface="+mj-lt"/>
              <a:buAutoNum type="arabicPeriod"/>
            </a:pPr>
            <a:r>
              <a:rPr lang="en-US" dirty="0"/>
              <a:t>Review PARs/CSD posted for review this week.</a:t>
            </a:r>
          </a:p>
          <a:p>
            <a:pPr marL="857250" lvl="1" indent="-457200">
              <a:buFont typeface="+mj-lt"/>
              <a:buAutoNum type="arabicPeriod"/>
            </a:pPr>
            <a:r>
              <a:rPr lang="en-US" dirty="0"/>
              <a:t>Recess</a:t>
            </a:r>
          </a:p>
          <a:p>
            <a:pPr marL="0" indent="0"/>
            <a:r>
              <a:rPr lang="en-US" dirty="0"/>
              <a:t>Thursday Agenda:</a:t>
            </a:r>
          </a:p>
          <a:p>
            <a:pPr marL="857250" lvl="1" indent="-457200">
              <a:buFont typeface="+mj-lt"/>
              <a:buAutoNum type="arabicPeriod"/>
            </a:pPr>
            <a:r>
              <a:rPr lang="en-US" dirty="0"/>
              <a:t>Review Response to Comments</a:t>
            </a:r>
          </a:p>
          <a:p>
            <a:pPr marL="857250" lvl="1" indent="-457200">
              <a:buFont typeface="+mj-lt"/>
              <a:buAutoNum type="arabicPeriod"/>
            </a:pPr>
            <a:r>
              <a:rPr lang="en-US" dirty="0"/>
              <a:t>Prepare Report for 802.11 WG closing plenary</a:t>
            </a:r>
          </a:p>
          <a:p>
            <a:pPr marL="857250" lvl="1" indent="-457200">
              <a:buFont typeface="+mj-lt"/>
              <a:buAutoNum type="arabicPeriod"/>
            </a:pPr>
            <a:r>
              <a:rPr lang="en-US" dirty="0"/>
              <a:t>Adjourn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Footer Placeholder 8"/>
          <p:cNvSpPr>
            <a:spLocks noGrp="1"/>
          </p:cNvSpPr>
          <p:nvPr>
            <p:ph type="ftr" idx="14"/>
          </p:nvPr>
        </p:nvSpPr>
        <p:spPr/>
        <p:txBody>
          <a:bodyPr/>
          <a:lstStyle/>
          <a:p>
            <a:r>
              <a:rPr lang="en-GB" smtClean="0"/>
              <a:t>Jon Rosdahl (Qualcom)</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
        <p:nvSpPr>
          <p:cNvPr id="7" name="TextBox 6"/>
          <p:cNvSpPr txBox="1"/>
          <p:nvPr/>
        </p:nvSpPr>
        <p:spPr>
          <a:xfrm>
            <a:off x="2279576" y="1283162"/>
            <a:ext cx="2808312" cy="461665"/>
          </a:xfrm>
          <a:prstGeom prst="rect">
            <a:avLst/>
          </a:prstGeom>
          <a:noFill/>
        </p:spPr>
        <p:txBody>
          <a:bodyPr wrap="square" rtlCol="0">
            <a:spAutoFit/>
          </a:bodyPr>
          <a:lstStyle/>
          <a:p>
            <a:r>
              <a:rPr lang="en-US" dirty="0"/>
              <a:t>Draft Agenda:</a:t>
            </a:r>
          </a:p>
        </p:txBody>
      </p:sp>
    </p:spTree>
    <p:extLst>
      <p:ext uri="{BB962C8B-B14F-4D97-AF65-F5344CB8AC3E}">
        <p14:creationId xmlns:p14="http://schemas.microsoft.com/office/powerpoint/2010/main" val="97279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Previous Minutes</a:t>
            </a:r>
          </a:p>
        </p:txBody>
      </p:sp>
      <p:sp>
        <p:nvSpPr>
          <p:cNvPr id="3" name="Content Placeholder 2"/>
          <p:cNvSpPr>
            <a:spLocks noGrp="1"/>
          </p:cNvSpPr>
          <p:nvPr>
            <p:ph idx="1"/>
          </p:nvPr>
        </p:nvSpPr>
        <p:spPr/>
        <p:txBody>
          <a:bodyPr/>
          <a:lstStyle/>
          <a:p>
            <a:pPr lvl="1"/>
            <a:r>
              <a:rPr lang="en-US" b="0" dirty="0"/>
              <a:t>Move to approve </a:t>
            </a:r>
            <a:r>
              <a:rPr lang="en-US" dirty="0"/>
              <a:t>previous M</a:t>
            </a:r>
            <a:r>
              <a:rPr lang="en-US" sz="2400" b="1" dirty="0"/>
              <a:t>eeting minutes: 11-18/1946r0:</a:t>
            </a:r>
          </a:p>
          <a:p>
            <a:pPr lvl="2"/>
            <a:r>
              <a:rPr lang="en-US" dirty="0">
                <a:hlinkClick r:id="rId2"/>
              </a:rPr>
              <a:t>https://mentor.ieee.org/802.11/dcn/18/11-18-1946-00-0PAR-minutes-november-2018-session.docx</a:t>
            </a:r>
            <a:r>
              <a:rPr lang="en-US" dirty="0"/>
              <a:t> </a:t>
            </a:r>
          </a:p>
          <a:p>
            <a:pPr lvl="2"/>
            <a:r>
              <a:rPr lang="en-US" sz="2400" dirty="0"/>
              <a:t>as the minutes for PAR Review SC from November 2018 meetings in Bangkok, Thailand.</a:t>
            </a:r>
          </a:p>
          <a:p>
            <a:endParaRPr lang="en-US" dirty="0"/>
          </a:p>
          <a:p>
            <a:r>
              <a:rPr lang="en-US" dirty="0"/>
              <a:t>Moved: </a:t>
            </a:r>
            <a:r>
              <a:rPr lang="en-US" dirty="0" err="1"/>
              <a:t>Kiwin</a:t>
            </a:r>
            <a:r>
              <a:rPr lang="en-US" dirty="0"/>
              <a:t> Palm</a:t>
            </a:r>
          </a:p>
          <a:p>
            <a:r>
              <a:rPr lang="en-US" dirty="0"/>
              <a:t>2</a:t>
            </a:r>
            <a:r>
              <a:rPr lang="en-US" baseline="30000" dirty="0"/>
              <a:t>nd</a:t>
            </a:r>
            <a:r>
              <a:rPr lang="en-US" dirty="0"/>
              <a:t>:  David </a:t>
            </a:r>
            <a:r>
              <a:rPr lang="en-US" dirty="0" err="1"/>
              <a:t>Kloper</a:t>
            </a:r>
            <a:endParaRPr lang="en-US" dirty="0"/>
          </a:p>
          <a:p>
            <a:r>
              <a:rPr lang="en-US" dirty="0"/>
              <a:t>Results: 3-0-0</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Footer Placeholder 6"/>
          <p:cNvSpPr>
            <a:spLocks noGrp="1"/>
          </p:cNvSpPr>
          <p:nvPr>
            <p:ph type="ftr" idx="14"/>
          </p:nvPr>
        </p:nvSpPr>
        <p:spPr/>
        <p:txBody>
          <a:bodyPr/>
          <a:lstStyle/>
          <a:p>
            <a:r>
              <a:rPr lang="en-GB" smtClean="0"/>
              <a:t>Jon Rosdahl (Qualcom)</a:t>
            </a:r>
            <a:endParaRPr lang="en-GB" dirty="0"/>
          </a:p>
        </p:txBody>
      </p:sp>
      <p:sp>
        <p:nvSpPr>
          <p:cNvPr id="4" name="Date Placeholder 3"/>
          <p:cNvSpPr>
            <a:spLocks noGrp="1"/>
          </p:cNvSpPr>
          <p:nvPr>
            <p:ph type="dt" idx="15"/>
          </p:nvPr>
        </p:nvSpPr>
        <p:spPr>
          <a:xfrm>
            <a:off x="914402" y="304014"/>
            <a:ext cx="1710397" cy="303208"/>
          </a:xfrm>
          <a:prstGeom prst="rect">
            <a:avLst/>
          </a:prstGeom>
        </p:spPr>
        <p:txBody>
          <a:bodyPr/>
          <a:lstStyle/>
          <a:p>
            <a:r>
              <a:rPr lang="en-US" smtClean="0"/>
              <a:t>March 2019</a:t>
            </a:r>
            <a:endParaRPr lang="en-GB" dirty="0"/>
          </a:p>
        </p:txBody>
      </p:sp>
    </p:spTree>
    <p:extLst>
      <p:ext uri="{BB962C8B-B14F-4D97-AF65-F5344CB8AC3E}">
        <p14:creationId xmlns:p14="http://schemas.microsoft.com/office/powerpoint/2010/main" val="192669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March 2019</a:t>
            </a:r>
            <a:endParaRPr lang="en-GB" dirty="0"/>
          </a:p>
        </p:txBody>
      </p:sp>
      <p:sp>
        <p:nvSpPr>
          <p:cNvPr id="5" name="Footer Placeholder 4"/>
          <p:cNvSpPr>
            <a:spLocks noGrp="1"/>
          </p:cNvSpPr>
          <p:nvPr>
            <p:ph type="ftr" idx="11"/>
          </p:nvPr>
        </p:nvSpPr>
        <p:spPr/>
        <p:txBody>
          <a:bodyPr/>
          <a:lstStyle/>
          <a:p>
            <a:r>
              <a:rPr lang="en-GB" smtClean="0"/>
              <a:t>Jon Rosdahl (Qualcom)</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Tree>
    <p:extLst>
      <p:ext uri="{BB962C8B-B14F-4D97-AF65-F5344CB8AC3E}">
        <p14:creationId xmlns:p14="http://schemas.microsoft.com/office/powerpoint/2010/main" val="3452409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3EF52E6-D0D8-42BC-9B5E-BCF559C84279}"/>
              </a:ext>
            </a:extLst>
          </p:cNvPr>
          <p:cNvSpPr>
            <a:spLocks noGrp="1"/>
          </p:cNvSpPr>
          <p:nvPr>
            <p:ph type="title"/>
          </p:nvPr>
        </p:nvSpPr>
        <p:spPr/>
        <p:txBody>
          <a:bodyPr/>
          <a:lstStyle/>
          <a:p>
            <a:r>
              <a:rPr lang="en-US" dirty="0"/>
              <a:t>802.1 Industry Connections: </a:t>
            </a:r>
            <a:r>
              <a:rPr lang="en-US" dirty="0" err="1"/>
              <a:t>Nendica</a:t>
            </a:r>
            <a:r>
              <a:rPr lang="en-US" dirty="0"/>
              <a:t>, </a:t>
            </a:r>
            <a:r>
              <a:rPr lang="en-US" dirty="0">
                <a:hlinkClick r:id="rId2"/>
              </a:rPr>
              <a:t>ICAID Extension</a:t>
            </a:r>
            <a:r>
              <a:rPr lang="en-US" dirty="0"/>
              <a:t> and </a:t>
            </a:r>
            <a:r>
              <a:rPr lang="en-US" dirty="0">
                <a:hlinkClick r:id="rId3"/>
              </a:rPr>
              <a:t>background</a:t>
            </a:r>
            <a:endParaRPr lang="en-US" dirty="0"/>
          </a:p>
        </p:txBody>
      </p:sp>
      <p:sp>
        <p:nvSpPr>
          <p:cNvPr id="8" name="Content Placeholder 7">
            <a:extLst>
              <a:ext uri="{FF2B5EF4-FFF2-40B4-BE49-F238E27FC236}">
                <a16:creationId xmlns="" xmlns:a16="http://schemas.microsoft.com/office/drawing/2014/main" id="{64C73EB1-08A8-443E-AD05-CC6238E7615F}"/>
              </a:ext>
            </a:extLst>
          </p:cNvPr>
          <p:cNvSpPr>
            <a:spLocks noGrp="1"/>
          </p:cNvSpPr>
          <p:nvPr>
            <p:ph idx="1"/>
          </p:nvPr>
        </p:nvSpPr>
        <p:spPr/>
        <p:txBody>
          <a:bodyPr/>
          <a:lstStyle/>
          <a:p>
            <a:r>
              <a:rPr lang="en-US" dirty="0"/>
              <a:t>No Comments</a:t>
            </a:r>
          </a:p>
        </p:txBody>
      </p:sp>
      <p:sp>
        <p:nvSpPr>
          <p:cNvPr id="6" name="Slide Number Placeholder 5">
            <a:extLst>
              <a:ext uri="{FF2B5EF4-FFF2-40B4-BE49-F238E27FC236}">
                <a16:creationId xmlns="" xmlns:a16="http://schemas.microsoft.com/office/drawing/2014/main" id="{66FD2AF3-4DD3-460E-9347-B57EE856073E}"/>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37</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1942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15804C-6577-420F-A459-79CE6BF9B5A3}"/>
              </a:ext>
            </a:extLst>
          </p:cNvPr>
          <p:cNvSpPr>
            <a:spLocks noGrp="1"/>
          </p:cNvSpPr>
          <p:nvPr>
            <p:ph type="title"/>
          </p:nvPr>
        </p:nvSpPr>
        <p:spPr/>
        <p:txBody>
          <a:bodyPr/>
          <a:lstStyle/>
          <a:p>
            <a:r>
              <a:rPr lang="en-US" dirty="0"/>
              <a:t>802.3cu - Amendment, 100 Gb/s and 400 Gb/s Operation over Single-Mode Fiber,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4E4BF876-C174-44D3-A264-CD60F59F1963}"/>
              </a:ext>
            </a:extLst>
          </p:cNvPr>
          <p:cNvSpPr>
            <a:spLocks noGrp="1"/>
          </p:cNvSpPr>
          <p:nvPr>
            <p:ph idx="1"/>
          </p:nvPr>
        </p:nvSpPr>
        <p:spPr/>
        <p:txBody>
          <a:bodyPr/>
          <a:lstStyle/>
          <a:p>
            <a:r>
              <a:rPr lang="en-US" dirty="0"/>
              <a:t>2.1 Title: Suggest incorporating the differentiating nature from the scope “</a:t>
            </a:r>
            <a:r>
              <a:rPr lang="en-US" b="0" dirty="0"/>
              <a:t>optical interfaces for reaches up to 10 km based on 100 Gb/s per wavelength optical signaling.” into the title to make it more unique.</a:t>
            </a:r>
          </a:p>
          <a:p>
            <a:r>
              <a:rPr lang="en-US" b="0" dirty="0"/>
              <a:t>4.2 – Suggest 3/2020 instead of 4/2020.  The 6</a:t>
            </a:r>
            <a:r>
              <a:rPr lang="en-US" b="0" baseline="30000" dirty="0"/>
              <a:t>th</a:t>
            </a:r>
            <a:r>
              <a:rPr lang="en-US" b="0" dirty="0"/>
              <a:t> Month delta is the minimum.  Suggestion is to start in March which is a Plenary Date, then the October date is a deadline for December SASB, </a:t>
            </a:r>
            <a:r>
              <a:rPr lang="en-US" b="0"/>
              <a:t>and is understood</a:t>
            </a:r>
            <a:r>
              <a:rPr lang="en-US" b="0" dirty="0"/>
              <a:t>.</a:t>
            </a:r>
          </a:p>
          <a:p>
            <a:endParaRPr lang="en-US" dirty="0"/>
          </a:p>
        </p:txBody>
      </p:sp>
      <p:sp>
        <p:nvSpPr>
          <p:cNvPr id="6" name="Slide Number Placeholder 5">
            <a:extLst>
              <a:ext uri="{FF2B5EF4-FFF2-40B4-BE49-F238E27FC236}">
                <a16:creationId xmlns="" xmlns:a16="http://schemas.microsoft.com/office/drawing/2014/main" id="{DFF1B78E-C1BF-4BAE-94E3-81995D27839A}"/>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8" name="Footer Placeholder 7"/>
          <p:cNvSpPr>
            <a:spLocks noGrp="1"/>
          </p:cNvSpPr>
          <p:nvPr>
            <p:ph type="ftr" idx="14"/>
          </p:nvPr>
        </p:nvSpPr>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009245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6E815-CBEE-47B3-99F4-958EA3071192}"/>
              </a:ext>
            </a:extLst>
          </p:cNvPr>
          <p:cNvSpPr>
            <a:spLocks noGrp="1"/>
          </p:cNvSpPr>
          <p:nvPr>
            <p:ph type="title"/>
          </p:nvPr>
        </p:nvSpPr>
        <p:spPr/>
        <p:txBody>
          <a:bodyPr/>
          <a:lstStyle/>
          <a:p>
            <a:r>
              <a:rPr lang="en-US" dirty="0"/>
              <a:t>Responses from 802 Working Groups</a:t>
            </a:r>
          </a:p>
        </p:txBody>
      </p:sp>
      <p:sp>
        <p:nvSpPr>
          <p:cNvPr id="3" name="Text Placeholder 2">
            <a:extLst>
              <a:ext uri="{FF2B5EF4-FFF2-40B4-BE49-F238E27FC236}">
                <a16:creationId xmlns="" xmlns:a16="http://schemas.microsoft.com/office/drawing/2014/main" id="{482A240F-A3A6-474C-B90C-2273B5DA4768}"/>
              </a:ext>
            </a:extLst>
          </p:cNvPr>
          <p:cNvSpPr>
            <a:spLocks noGrp="1"/>
          </p:cNvSpPr>
          <p:nvPr>
            <p:ph type="body" idx="1"/>
          </p:nvPr>
        </p:nvSpPr>
        <p:spPr/>
        <p:txBody>
          <a:bodyPr/>
          <a:lstStyle/>
          <a:p>
            <a:endParaRPr lang="en-US"/>
          </a:p>
        </p:txBody>
      </p:sp>
      <p:sp>
        <p:nvSpPr>
          <p:cNvPr id="4" name="Date Placeholder 3">
            <a:extLst>
              <a:ext uri="{FF2B5EF4-FFF2-40B4-BE49-F238E27FC236}">
                <a16:creationId xmlns="" xmlns:a16="http://schemas.microsoft.com/office/drawing/2014/main" id="{03C19121-EBAE-47A3-B917-233CC14ECD8C}"/>
              </a:ext>
            </a:extLst>
          </p:cNvPr>
          <p:cNvSpPr>
            <a:spLocks noGrp="1"/>
          </p:cNvSpPr>
          <p:nvPr>
            <p:ph type="dt" idx="10"/>
          </p:nvPr>
        </p:nvSpPr>
        <p:spPr/>
        <p:txBody>
          <a:bodyPr/>
          <a:lstStyle/>
          <a:p>
            <a:pPr>
              <a:defRPr/>
            </a:pPr>
            <a:r>
              <a:rPr lang="en-US" smtClean="0">
                <a:solidFill>
                  <a:srgbClr val="000000"/>
                </a:solidFill>
              </a:rPr>
              <a:t>March 2019</a:t>
            </a:r>
            <a:endParaRPr lang="en-US" dirty="0">
              <a:solidFill>
                <a:srgbClr val="000000"/>
              </a:solidFill>
            </a:endParaRPr>
          </a:p>
        </p:txBody>
      </p:sp>
      <p:sp>
        <p:nvSpPr>
          <p:cNvPr id="5" name="Footer Placeholder 4">
            <a:extLst>
              <a:ext uri="{FF2B5EF4-FFF2-40B4-BE49-F238E27FC236}">
                <a16:creationId xmlns="" xmlns:a16="http://schemas.microsoft.com/office/drawing/2014/main" id="{F1BF3BB7-A6B0-4812-AF2A-485129F4D193}"/>
              </a:ext>
            </a:extLst>
          </p:cNvPr>
          <p:cNvSpPr>
            <a:spLocks noGrp="1"/>
          </p:cNvSpPr>
          <p:nvPr>
            <p:ph type="ftr" idx="11"/>
          </p:nvPr>
        </p:nvSpPr>
        <p:spPr/>
        <p:txBody>
          <a:bodyPr/>
          <a:lstStyle/>
          <a:p>
            <a:pPr>
              <a:defRPr/>
            </a:pPr>
            <a:r>
              <a:rPr lang="en-US" smtClean="0">
                <a:solidFill>
                  <a:srgbClr val="000000"/>
                </a:solidFill>
              </a:rPr>
              <a:t>Jon Rosdahl (Qualcom)</a:t>
            </a:r>
            <a:endParaRPr lang="en-US">
              <a:solidFill>
                <a:srgbClr val="000000"/>
              </a:solidFill>
            </a:endParaRPr>
          </a:p>
        </p:txBody>
      </p:sp>
      <p:sp>
        <p:nvSpPr>
          <p:cNvPr id="6" name="Slide Number Placeholder 5">
            <a:extLst>
              <a:ext uri="{FF2B5EF4-FFF2-40B4-BE49-F238E27FC236}">
                <a16:creationId xmlns="" xmlns:a16="http://schemas.microsoft.com/office/drawing/2014/main" id="{9DADE5F5-A416-4974-8F98-5DEF9738F2A6}"/>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39</a:t>
            </a:fld>
            <a:endParaRPr lang="en-US" altLang="en-US">
              <a:solidFill>
                <a:srgbClr val="000000"/>
              </a:solidFill>
            </a:endParaRPr>
          </a:p>
        </p:txBody>
      </p:sp>
    </p:spTree>
    <p:extLst>
      <p:ext uri="{BB962C8B-B14F-4D97-AF65-F5344CB8AC3E}">
        <p14:creationId xmlns:p14="http://schemas.microsoft.com/office/powerpoint/2010/main" val="82391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affiliation</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80552"/>
            <a:ext cx="8915400" cy="48720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63777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9D9B73C1-ABE0-48BD-9DB6-138EE8C6BFEC}"/>
              </a:ext>
            </a:extLst>
          </p:cNvPr>
          <p:cNvSpPr>
            <a:spLocks noGrp="1"/>
          </p:cNvSpPr>
          <p:nvPr>
            <p:ph type="title"/>
          </p:nvPr>
        </p:nvSpPr>
        <p:spPr>
          <a:xfrm>
            <a:off x="914402" y="685803"/>
            <a:ext cx="10361084" cy="510949"/>
          </a:xfrm>
        </p:spPr>
        <p:txBody>
          <a:bodyPr/>
          <a:lstStyle/>
          <a:p>
            <a:r>
              <a:rPr lang="en-US" dirty="0"/>
              <a:t>802.3 Response</a:t>
            </a:r>
          </a:p>
        </p:txBody>
      </p:sp>
      <p:sp>
        <p:nvSpPr>
          <p:cNvPr id="8" name="Content Placeholder 7">
            <a:extLst>
              <a:ext uri="{FF2B5EF4-FFF2-40B4-BE49-F238E27FC236}">
                <a16:creationId xmlns="" xmlns:a16="http://schemas.microsoft.com/office/drawing/2014/main" id="{492CEA25-758E-487A-9C94-0FE1FBD976DA}"/>
              </a:ext>
            </a:extLst>
          </p:cNvPr>
          <p:cNvSpPr>
            <a:spLocks noGrp="1"/>
          </p:cNvSpPr>
          <p:nvPr>
            <p:ph idx="1"/>
          </p:nvPr>
        </p:nvSpPr>
        <p:spPr>
          <a:xfrm>
            <a:off x="914402" y="1513839"/>
            <a:ext cx="10370012" cy="4896864"/>
          </a:xfrm>
        </p:spPr>
        <p:txBody>
          <a:bodyPr/>
          <a:lstStyle/>
          <a:p>
            <a:r>
              <a:rPr lang="en-US" dirty="0"/>
              <a:t> PAR item 2.1 Title: The title has been updated with the text 'at 100 Gb/s per wavelength' based on the scope appended. The full title now reads 'Standard for Ethernet Amendment: Physical Layers and Management Parameters for 100 Gb/s and 400 Gb/s Operation over Single-Mode Fiber at 100 Gb/s per wavelength'.</a:t>
            </a:r>
          </a:p>
          <a:p>
            <a:endParaRPr lang="en-US" dirty="0"/>
          </a:p>
          <a:p>
            <a:r>
              <a:rPr lang="en-US" dirty="0"/>
              <a:t>PAR item 4.2 Expected Date of submission of draft to the IEEE-SA for Initial Sponsor Ballot: As suggested, the date has been updated to 03/2020.</a:t>
            </a:r>
          </a:p>
          <a:p>
            <a:endParaRPr lang="en-US" dirty="0"/>
          </a:p>
          <a:p>
            <a:r>
              <a:rPr lang="en-US" dirty="0"/>
              <a:t>An updated draft PAR is available at &lt;https://mentor.ieee.org/802-ec/dcn/19/ec-19-0006-01-00EC-ieee-p802-3cu-draft-par.pdf&gt; with the above changes marked in strikeout and underscore.</a:t>
            </a:r>
          </a:p>
        </p:txBody>
      </p:sp>
      <p:sp>
        <p:nvSpPr>
          <p:cNvPr id="6" name="Slide Number Placeholder 5">
            <a:extLst>
              <a:ext uri="{FF2B5EF4-FFF2-40B4-BE49-F238E27FC236}">
                <a16:creationId xmlns="" xmlns:a16="http://schemas.microsoft.com/office/drawing/2014/main" id="{4C2A5A98-C5ED-48DF-AE22-D0B39B1C1F2C}"/>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40</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45122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March 2019</a:t>
            </a:r>
            <a:endParaRPr lang="en-GB"/>
          </a:p>
        </p:txBody>
      </p:sp>
      <p:sp>
        <p:nvSpPr>
          <p:cNvPr id="5" name="Footer Placeholder 4"/>
          <p:cNvSpPr>
            <a:spLocks noGrp="1"/>
          </p:cNvSpPr>
          <p:nvPr>
            <p:ph type="ftr" idx="11"/>
          </p:nvPr>
        </p:nvSpPr>
        <p:spPr/>
        <p:txBody>
          <a:bodyPr/>
          <a:lstStyle/>
          <a:p>
            <a:r>
              <a:rPr lang="en-GB" smtClean="0"/>
              <a:t>Jon Rosdahl (Qualcom)</a:t>
            </a:r>
            <a:endParaRPr lang="en-GB"/>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41</a:t>
            </a:fld>
            <a:endParaRPr lang="en-GB"/>
          </a:p>
        </p:txBody>
      </p:sp>
    </p:spTree>
    <p:extLst>
      <p:ext uri="{BB962C8B-B14F-4D97-AF65-F5344CB8AC3E}">
        <p14:creationId xmlns:p14="http://schemas.microsoft.com/office/powerpoint/2010/main" val="401863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18995489-5AA9-446E-901F-588CBDED0479}"/>
              </a:ext>
            </a:extLst>
          </p:cNvPr>
          <p:cNvSpPr>
            <a:spLocks noGrp="1"/>
          </p:cNvSpPr>
          <p:nvPr>
            <p:ph type="title"/>
          </p:nvPr>
        </p:nvSpPr>
        <p:spPr/>
        <p:txBody>
          <a:bodyPr/>
          <a:lstStyle/>
          <a:p>
            <a:r>
              <a:rPr lang="en-US" dirty="0"/>
              <a:t>Final Report</a:t>
            </a:r>
          </a:p>
        </p:txBody>
      </p:sp>
      <p:sp>
        <p:nvSpPr>
          <p:cNvPr id="8" name="Content Placeholder 7">
            <a:extLst>
              <a:ext uri="{FF2B5EF4-FFF2-40B4-BE49-F238E27FC236}">
                <a16:creationId xmlns="" xmlns:a16="http://schemas.microsoft.com/office/drawing/2014/main" id="{EFB12478-6317-44C2-AD0E-28B321D99E44}"/>
              </a:ext>
            </a:extLst>
          </p:cNvPr>
          <p:cNvSpPr>
            <a:spLocks noGrp="1"/>
          </p:cNvSpPr>
          <p:nvPr>
            <p:ph idx="1"/>
          </p:nvPr>
        </p:nvSpPr>
        <p:spPr/>
        <p:txBody>
          <a:bodyPr/>
          <a:lstStyle/>
          <a:p>
            <a:r>
              <a:rPr lang="en-US" dirty="0"/>
              <a:t>All suggestions from our comments were implemented.</a:t>
            </a:r>
          </a:p>
        </p:txBody>
      </p:sp>
      <p:sp>
        <p:nvSpPr>
          <p:cNvPr id="6" name="Slide Number Placeholder 5">
            <a:extLst>
              <a:ext uri="{FF2B5EF4-FFF2-40B4-BE49-F238E27FC236}">
                <a16:creationId xmlns="" xmlns:a16="http://schemas.microsoft.com/office/drawing/2014/main" id="{BB780596-CF27-41F1-8606-7792873BC2A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42</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94628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11-19/0249r2 as the report from PAR Review SC for the March 2019 plenary.</a:t>
            </a:r>
          </a:p>
          <a:p>
            <a:endParaRPr lang="en-US" dirty="0"/>
          </a:p>
          <a:p>
            <a:r>
              <a:rPr lang="en-US" dirty="0"/>
              <a:t>Moved: Stuart Kerry</a:t>
            </a:r>
          </a:p>
          <a:p>
            <a:r>
              <a:rPr lang="en-US" dirty="0"/>
              <a:t>2</a:t>
            </a:r>
            <a:r>
              <a:rPr lang="en-US" baseline="30000" dirty="0"/>
              <a:t>nd</a:t>
            </a:r>
            <a:r>
              <a:rPr lang="en-US" dirty="0"/>
              <a:t>: Edward Au</a:t>
            </a:r>
          </a:p>
          <a:p>
            <a:r>
              <a:rPr lang="en-US" dirty="0"/>
              <a:t>Results: 3-0-0</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Footer Placeholder 7"/>
          <p:cNvSpPr>
            <a:spLocks noGrp="1"/>
          </p:cNvSpPr>
          <p:nvPr>
            <p:ph type="ftr" idx="14"/>
          </p:nvPr>
        </p:nvSpPr>
        <p:spPr/>
        <p:txBody>
          <a:bodyPr/>
          <a:lstStyle/>
          <a:p>
            <a:r>
              <a:rPr lang="en-GB" smtClean="0"/>
              <a:t>Jon Rosdahl (Qualcom)</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04640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pPr lvl="1"/>
            <a:r>
              <a:rPr lang="en-US" dirty="0"/>
              <a:t>	Previous Plenary:  </a:t>
            </a:r>
            <a:r>
              <a:rPr lang="en-US" sz="2400" b="1" dirty="0"/>
              <a:t>11-18/1946r0:</a:t>
            </a:r>
          </a:p>
          <a:p>
            <a:pPr lvl="2"/>
            <a:r>
              <a:rPr lang="en-US" dirty="0">
                <a:hlinkClick r:id="rId4"/>
              </a:rPr>
              <a:t>https://mentor.ieee.org/802.11/dcn/18/11-18-1946-00-0PAR-minutes-november-2018-session.docx</a:t>
            </a:r>
            <a:r>
              <a:rPr lang="en-US" dirty="0"/>
              <a:t> </a:t>
            </a:r>
          </a:p>
          <a:p>
            <a:pPr lvl="2"/>
            <a:endParaRPr lang="en-US" dirty="0"/>
          </a:p>
          <a:p>
            <a:pPr lvl="1"/>
            <a:r>
              <a:rPr lang="en-US" sz="2400" b="1" dirty="0"/>
              <a:t>Current Meeting: 11-19/426r0</a:t>
            </a:r>
          </a:p>
          <a:p>
            <a:pPr lvl="1"/>
            <a:r>
              <a:rPr lang="en-US" sz="2400" dirty="0">
                <a:hlinkClick r:id="rId5"/>
              </a:rPr>
              <a:t>https://mentor.ieee.org/802.11/dcn/19/11-19-0426-00-0PAR-minutes-March-2019-session.docx</a:t>
            </a:r>
            <a:r>
              <a:rPr lang="en-US" sz="2400" dirty="0"/>
              <a:t> </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44</a:t>
            </a:fld>
            <a:endParaRPr lang="en-GB"/>
          </a:p>
        </p:txBody>
      </p:sp>
      <p:sp>
        <p:nvSpPr>
          <p:cNvPr id="3" name="Footer Placeholder 2"/>
          <p:cNvSpPr>
            <a:spLocks noGrp="1"/>
          </p:cNvSpPr>
          <p:nvPr>
            <p:ph type="ftr" idx="14"/>
          </p:nvPr>
        </p:nvSpPr>
        <p:spPr/>
        <p:txBody>
          <a:bodyPr/>
          <a:lstStyle/>
          <a:p>
            <a:r>
              <a:rPr lang="en-GB" smtClean="0"/>
              <a:t>Jon Rosdahl (Qualcom)</a:t>
            </a:r>
            <a:endParaRPr lang="en-GB" dirty="0"/>
          </a:p>
        </p:txBody>
      </p:sp>
      <p:sp>
        <p:nvSpPr>
          <p:cNvPr id="2" name="Date Placeholder 1"/>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63473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2019-03-15</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3319" name="Object 5"/>
          <p:cNvGraphicFramePr>
            <a:graphicFrameLocks noChangeAspect="1"/>
          </p:cNvGraphicFramePr>
          <p:nvPr>
            <p:extLst/>
          </p:nvPr>
        </p:nvGraphicFramePr>
        <p:xfrm>
          <a:off x="2206626" y="2382839"/>
          <a:ext cx="7237413" cy="2060575"/>
        </p:xfrm>
        <a:graphic>
          <a:graphicData uri="http://schemas.openxmlformats.org/presentationml/2006/ole">
            <mc:AlternateContent xmlns:mc="http://schemas.openxmlformats.org/markup-compatibility/2006">
              <mc:Choice xmlns:v="urn:schemas-microsoft-com:vml" Requires="v">
                <p:oleObj spid="_x0000_s90125"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2206626" y="2382839"/>
                        <a:ext cx="7237413" cy="2060575"/>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3047422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xfrm>
            <a:off x="2966864" y="1752600"/>
            <a:ext cx="6334472" cy="4114800"/>
          </a:xfrm>
          <a:noFill/>
        </p:spPr>
        <p:txBody>
          <a:bodyPr/>
          <a:lstStyle/>
          <a:p>
            <a:pPr algn="ctr">
              <a:buFontTx/>
              <a:buNone/>
            </a:pPr>
            <a:r>
              <a:rPr lang="en-GB" altLang="en-US" sz="3200" dirty="0"/>
              <a:t> Closing report for WNG SC for March 2019 in Vancouver (British Columbia, Canada)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72428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775520" y="813396"/>
            <a:ext cx="8712968" cy="5279901"/>
          </a:xfrm>
        </p:spPr>
        <p:txBody>
          <a:bodyPr/>
          <a:lstStyle/>
          <a:p>
            <a:pPr marL="0" indent="0" algn="ctr">
              <a:spcBef>
                <a:spcPts val="0"/>
              </a:spcBef>
            </a:pPr>
            <a:r>
              <a:rPr lang="en-US" altLang="en-US" sz="2800" dirty="0"/>
              <a:t>Summary</a:t>
            </a:r>
          </a:p>
          <a:p>
            <a:pPr marL="0" indent="0">
              <a:spcBef>
                <a:spcPts val="0"/>
              </a:spcBef>
            </a:pPr>
            <a:r>
              <a:rPr lang="en-US" altLang="en-US" dirty="0"/>
              <a:t>Final Agenda</a:t>
            </a:r>
          </a:p>
          <a:p>
            <a:pPr marL="0" indent="0">
              <a:spcBef>
                <a:spcPts val="0"/>
              </a:spcBef>
            </a:pPr>
            <a:r>
              <a:rPr lang="en-US" altLang="en-US" sz="1400" b="0" dirty="0"/>
              <a:t>	</a:t>
            </a:r>
            <a:r>
              <a:rPr lang="en-US" altLang="en-US" sz="1400" b="0" dirty="0">
                <a:hlinkClick r:id="rId3"/>
              </a:rPr>
              <a:t>https://mentor.ieee.org/802.11/dcn/19/11-19-0231-00-0wng-agenda-for-wng-sc-2019-march.ppt</a:t>
            </a:r>
            <a:r>
              <a:rPr lang="en-US" altLang="en-US" sz="1400" b="0" dirty="0"/>
              <a:t> </a:t>
            </a:r>
            <a:r>
              <a:rPr lang="en-US" altLang="en-US" sz="1600" b="0" dirty="0"/>
              <a:t> </a:t>
            </a:r>
            <a:endParaRPr lang="en-US" altLang="en-US" sz="1600" dirty="0"/>
          </a:p>
          <a:p>
            <a:pPr marL="0" indent="0">
              <a:spcBef>
                <a:spcPts val="0"/>
              </a:spcBef>
            </a:pPr>
            <a:r>
              <a:rPr lang="en-US" altLang="en-US" sz="2000" dirty="0"/>
              <a:t>Presentations at March 2019 meeting</a:t>
            </a:r>
            <a:endParaRPr lang="en-GB" altLang="en-US" sz="2000" dirty="0"/>
          </a:p>
          <a:p>
            <a:pPr marL="857250" lvl="1" indent="-457200">
              <a:spcBef>
                <a:spcPct val="0"/>
              </a:spcBef>
              <a:defRPr/>
            </a:pPr>
            <a:r>
              <a:rPr lang="en-US" dirty="0"/>
              <a:t>“ns-3: Open Source Simulator for Wireless Network Performance Evaluation” – </a:t>
            </a:r>
            <a:r>
              <a:rPr lang="en-US" dirty="0" err="1"/>
              <a:t>Sumit</a:t>
            </a:r>
            <a:r>
              <a:rPr lang="en-US" dirty="0"/>
              <a:t> Roy (University of Washington - Seattle)</a:t>
            </a:r>
          </a:p>
          <a:p>
            <a:pPr lvl="3">
              <a:spcBef>
                <a:spcPts val="0"/>
              </a:spcBef>
              <a:defRPr/>
            </a:pPr>
            <a:r>
              <a:rPr lang="en-US" altLang="en-US" dirty="0">
                <a:hlinkClick r:id="rId4"/>
              </a:rPr>
              <a:t>https://mentor.ieee.org/802.11/dcn/19/11-19-0425-01-0wng-ns-3-open-source-simulator-for-wireless-network-performance-evaluation.pptx</a:t>
            </a:r>
            <a:r>
              <a:rPr lang="en-US" altLang="en-US" dirty="0"/>
              <a:t> </a:t>
            </a:r>
          </a:p>
          <a:p>
            <a:pPr lvl="3">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5"/>
              </a:rPr>
              <a:t>https://mentor.ieee.org/802.11/dcn/19/11-19-0460-00-0wng-wng-sc-meeting-minutes-for-2019-march-vancouver-meeting.docx</a:t>
            </a:r>
            <a:r>
              <a:rPr lang="en-GB" altLang="en-US" sz="1800" dirty="0"/>
              <a:t> </a:t>
            </a:r>
          </a:p>
          <a:p>
            <a:pPr>
              <a:spcBef>
                <a:spcPts val="0"/>
              </a:spcBef>
            </a:pPr>
            <a:r>
              <a:rPr lang="en-GB" altLang="ko-KR" dirty="0">
                <a:ea typeface="Gulim" pitchFamily="34" charset="-127"/>
              </a:rPr>
              <a:t>Plans for May 2019</a:t>
            </a:r>
            <a:endParaRPr lang="en-US" altLang="en-US" dirty="0"/>
          </a:p>
          <a:p>
            <a:pPr lvl="1">
              <a:spcBef>
                <a:spcPts val="0"/>
              </a:spcBef>
              <a:defRPr/>
            </a:pPr>
            <a:r>
              <a:rPr lang="en-US" altLang="en-US" dirty="0"/>
              <a:t>TBD</a:t>
            </a:r>
          </a:p>
          <a:p>
            <a:pPr>
              <a:spcBef>
                <a:spcPts val="0"/>
              </a:spcBef>
              <a:defRPr/>
            </a:pPr>
            <a:r>
              <a:rPr lang="en-US" altLang="en-US" dirty="0"/>
              <a:t>No motions in the SG, no conference calls</a:t>
            </a:r>
            <a:endParaRPr lang="en-GB" altLang="en-US" dirty="0"/>
          </a:p>
          <a:p>
            <a:pPr>
              <a:spcBef>
                <a:spcPts val="0"/>
              </a:spcBef>
              <a:defRPr/>
            </a:pPr>
            <a:endParaRPr lang="en-US"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99216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(Vancouver) closing report</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15 March 2019</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Jim Lansford, Chair (Qualcomm)</a:t>
            </a:r>
            <a:endParaRPr lang="en-GB" dirty="0"/>
          </a:p>
        </p:txBody>
      </p:sp>
      <p:sp>
        <p:nvSpPr>
          <p:cNvPr id="4" name="Date Placeholder 3"/>
          <p:cNvSpPr>
            <a:spLocks noGrp="1"/>
          </p:cNvSpPr>
          <p:nvPr>
            <p:ph type="dt" idx="15"/>
          </p:nvPr>
        </p:nvSpPr>
        <p:spPr/>
        <p:txBody>
          <a:bodyPr/>
          <a:lstStyle/>
          <a:p>
            <a:r>
              <a:rPr lang="en-US" smtClean="0"/>
              <a:t>March 2019</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48350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Vancouver in Mar 2019</a:t>
            </a:r>
          </a:p>
          <a:p>
            <a:pPr lvl="1"/>
            <a:r>
              <a:rPr lang="en-AU"/>
              <a:t>Agenda - </a:t>
            </a:r>
            <a:r>
              <a:rPr lang="en-AU" smtClean="0">
                <a:hlinkClick r:id="rId2"/>
              </a:rPr>
              <a:t>11-19-0233-09</a:t>
            </a:r>
            <a:endParaRPr lang="en-AU" smtClean="0"/>
          </a:p>
          <a:p>
            <a:pPr lvl="1"/>
            <a:endParaRPr lang="en-AU" dirty="0" smtClean="0"/>
          </a:p>
          <a:p>
            <a:pPr lvl="1"/>
            <a:endParaRPr lang="en-AU" dirty="0" smtClean="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graphicFrame>
        <p:nvGraphicFramePr>
          <p:cNvPr id="8" name="Content Placeholder 5"/>
          <p:cNvGraphicFramePr>
            <a:graphicFrameLocks/>
          </p:cNvGraphicFramePr>
          <p:nvPr>
            <p:extLst/>
          </p:nvPr>
        </p:nvGraphicFramePr>
        <p:xfrm>
          <a:off x="2895600" y="2910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xmlns="" val="4026387333"/>
                    </a:ext>
                  </a:extLst>
                </a:gridCol>
                <a:gridCol w="1930400">
                  <a:extLst>
                    <a:ext uri="{9D8B030D-6E8A-4147-A177-3AD203B41FA5}">
                      <a16:colId xmlns:a16="http://schemas.microsoft.com/office/drawing/2014/main" xmlns="" val="1749157900"/>
                    </a:ext>
                  </a:extLst>
                </a:gridCol>
                <a:gridCol w="1930400">
                  <a:extLst>
                    <a:ext uri="{9D8B030D-6E8A-4147-A177-3AD203B41FA5}">
                      <a16:colId xmlns:a16="http://schemas.microsoft.com/office/drawing/2014/main" xmlns=""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xmlns=""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xmlns=""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xmlns=""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xmlns=""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xmlns=""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xmlns=""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xmlns=""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4263602"/>
                  </a:ext>
                </a:extLst>
              </a:tr>
            </a:tbl>
          </a:graphicData>
        </a:graphic>
      </p:graphicFrame>
    </p:spTree>
    <p:extLst>
      <p:ext uri="{BB962C8B-B14F-4D97-AF65-F5344CB8AC3E}">
        <p14:creationId xmlns:p14="http://schemas.microsoft.com/office/powerpoint/2010/main" val="45873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2019)</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2019-03-14</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Peter Ecclesine (Cisco Systems)</a:t>
            </a:r>
            <a:endParaRPr lang="en-GB"/>
          </a:p>
        </p:txBody>
      </p:sp>
      <p:sp>
        <p:nvSpPr>
          <p:cNvPr id="4" name="Slide Number Placeholder 3"/>
          <p:cNvSpPr>
            <a:spLocks noGrp="1"/>
          </p:cNvSpPr>
          <p:nvPr>
            <p:ph type="sldNum" idx="12"/>
          </p:nvPr>
        </p:nvSpPr>
        <p:spPr/>
        <p:txBody>
          <a:bodyPr/>
          <a:lstStyle/>
          <a:p>
            <a:r>
              <a:rPr lang="en-GB" smtClean="0"/>
              <a:t>Slide </a:t>
            </a:r>
            <a:fld id="{DE40C9FC-4879-4F20-9ECA-A574A90476B7}" type="slidenum">
              <a:rPr lang="en-GB" smtClean="0"/>
              <a:pPr/>
              <a:t>5</a:t>
            </a:fld>
            <a:endParaRPr lang="en-GB"/>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86029"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408124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focused on executing the PSDO process</a:t>
            </a:r>
            <a:endParaRPr lang="en-AU" dirty="0"/>
          </a:p>
        </p:txBody>
      </p:sp>
      <p:sp>
        <p:nvSpPr>
          <p:cNvPr id="3" name="Content Placeholder 2"/>
          <p:cNvSpPr>
            <a:spLocks noGrp="1"/>
          </p:cNvSpPr>
          <p:nvPr>
            <p:ph sz="half" idx="1"/>
          </p:nvPr>
        </p:nvSpPr>
        <p:spPr>
          <a:xfrm>
            <a:off x="914401" y="1751015"/>
            <a:ext cx="5077884" cy="4343400"/>
          </a:xfrm>
        </p:spPr>
        <p:txBody>
          <a:bodyPr/>
          <a:lstStyle/>
          <a:p>
            <a:r>
              <a:rPr lang="en-AU" dirty="0" smtClean="0"/>
              <a:t>Status of PSDO process</a:t>
            </a:r>
          </a:p>
          <a:p>
            <a:pPr lvl="1"/>
            <a:r>
              <a:rPr lang="en-AU" dirty="0" smtClean="0"/>
              <a:t>Recent publications</a:t>
            </a:r>
          </a:p>
          <a:p>
            <a:pPr lvl="3"/>
            <a:r>
              <a:rPr lang="en-AU" dirty="0" smtClean="0"/>
              <a:t>802.1CB, 802.1Qci, 802.1Qch, 802c*</a:t>
            </a:r>
          </a:p>
          <a:p>
            <a:pPr lvl="3"/>
            <a:r>
              <a:rPr lang="en-AU" dirty="0" smtClean="0"/>
              <a:t>802.3bs, 802.3cc</a:t>
            </a:r>
          </a:p>
          <a:p>
            <a:pPr lvl="3"/>
            <a:r>
              <a:rPr lang="en-AU" dirty="0" smtClean="0"/>
              <a:t>802.11ai</a:t>
            </a:r>
          </a:p>
          <a:p>
            <a:pPr lvl="3"/>
            <a:r>
              <a:rPr lang="en-AU" dirty="0" smtClean="0">
                <a:solidFill>
                  <a:srgbClr val="FF0000"/>
                </a:solidFill>
              </a:rPr>
              <a:t>802.15.6*</a:t>
            </a:r>
            <a:endParaRPr lang="en-AU" dirty="0">
              <a:solidFill>
                <a:srgbClr val="FF0000"/>
              </a:solidFill>
            </a:endParaRPr>
          </a:p>
          <a:p>
            <a:pPr lvl="1"/>
            <a:r>
              <a:rPr lang="en-AU" dirty="0" smtClean="0"/>
              <a:t> Recent ballot completions</a:t>
            </a:r>
            <a:endParaRPr lang="en-AU" dirty="0"/>
          </a:p>
          <a:p>
            <a:pPr lvl="2"/>
            <a:r>
              <a:rPr lang="en-AU" dirty="0" smtClean="0"/>
              <a:t>FDIS </a:t>
            </a:r>
            <a:r>
              <a:rPr lang="en-AU" dirty="0"/>
              <a:t>ballot</a:t>
            </a:r>
          </a:p>
          <a:p>
            <a:pPr lvl="3"/>
            <a:r>
              <a:rPr lang="en-AU" dirty="0" smtClean="0"/>
              <a:t>802.11ah*, </a:t>
            </a:r>
          </a:p>
          <a:p>
            <a:pPr lvl="2"/>
            <a:r>
              <a:rPr lang="en-AU" dirty="0"/>
              <a:t>60 day ballot</a:t>
            </a:r>
          </a:p>
          <a:p>
            <a:pPr lvl="3"/>
            <a:r>
              <a:rPr lang="en-AU" dirty="0" smtClean="0"/>
              <a:t>802.1Q*, 802.</a:t>
            </a:r>
            <a:r>
              <a:rPr lang="en-AU" dirty="0" smtClean="0">
                <a:cs typeface="Arial" panose="020B0604020202020204" pitchFamily="34" charset="0"/>
              </a:rPr>
              <a:t>1AR-Rev, </a:t>
            </a:r>
            <a:r>
              <a:rPr lang="en-AU" dirty="0" smtClean="0"/>
              <a:t>802.</a:t>
            </a:r>
            <a:r>
              <a:rPr lang="en-AU" dirty="0" smtClean="0">
                <a:cs typeface="Arial" panose="020B0604020202020204" pitchFamily="34" charset="0"/>
              </a:rPr>
              <a:t>1Xck*, </a:t>
            </a:r>
            <a:r>
              <a:rPr lang="en-AU" dirty="0" smtClean="0"/>
              <a:t>802.</a:t>
            </a:r>
            <a:r>
              <a:rPr lang="en-AU" dirty="0" smtClean="0">
                <a:cs typeface="Arial" panose="020B0604020202020204" pitchFamily="34" charset="0"/>
              </a:rPr>
              <a:t>1AE-Rev*</a:t>
            </a:r>
          </a:p>
          <a:p>
            <a:pPr lvl="3"/>
            <a:r>
              <a:rPr lang="en-AU" dirty="0" smtClean="0">
                <a:solidFill>
                  <a:srgbClr val="FF0000"/>
                </a:solidFill>
                <a:cs typeface="Arial" panose="020B0604020202020204" pitchFamily="34" charset="0"/>
              </a:rPr>
              <a:t>802.11aj</a:t>
            </a:r>
            <a:r>
              <a:rPr lang="en-AU" dirty="0">
                <a:solidFill>
                  <a:srgbClr val="FF0000"/>
                </a:solidFill>
                <a:cs typeface="Arial" panose="020B0604020202020204" pitchFamily="34" charset="0"/>
              </a:rPr>
              <a:t>*</a:t>
            </a:r>
            <a:r>
              <a:rPr lang="en-AU" dirty="0">
                <a:cs typeface="Arial" panose="020B0604020202020204" pitchFamily="34" charset="0"/>
              </a:rPr>
              <a:t>, </a:t>
            </a:r>
            <a:r>
              <a:rPr lang="en-AU" dirty="0" smtClean="0">
                <a:cs typeface="Arial" panose="020B0604020202020204" pitchFamily="34" charset="0"/>
              </a:rPr>
              <a:t>802.11ak*, 802.11aq*</a:t>
            </a:r>
            <a:endParaRPr lang="en-AU" dirty="0" smtClean="0"/>
          </a:p>
        </p:txBody>
      </p:sp>
      <p:sp>
        <p:nvSpPr>
          <p:cNvPr id="6" name="Content Placeholder 5"/>
          <p:cNvSpPr>
            <a:spLocks noGrp="1"/>
          </p:cNvSpPr>
          <p:nvPr>
            <p:ph sz="half" idx="2"/>
          </p:nvPr>
        </p:nvSpPr>
        <p:spPr/>
        <p:txBody>
          <a:bodyPr/>
          <a:lstStyle/>
          <a:p>
            <a:endParaRPr lang="en-AU" dirty="0" smtClean="0"/>
          </a:p>
          <a:p>
            <a:pPr lvl="1"/>
            <a:r>
              <a:rPr lang="en-AU" dirty="0"/>
              <a:t>Ballots in progress</a:t>
            </a:r>
          </a:p>
          <a:p>
            <a:pPr lvl="2"/>
            <a:r>
              <a:rPr lang="en-AU" dirty="0"/>
              <a:t>60 day ballot</a:t>
            </a:r>
          </a:p>
          <a:p>
            <a:pPr lvl="3"/>
            <a:r>
              <a:rPr lang="en-AU" dirty="0" smtClean="0"/>
              <a:t>802.3cb</a:t>
            </a:r>
            <a:r>
              <a:rPr lang="en-AU" dirty="0"/>
              <a:t>, 802.3-REV</a:t>
            </a:r>
          </a:p>
          <a:p>
            <a:pPr lvl="2"/>
            <a:r>
              <a:rPr lang="en-AU" dirty="0"/>
              <a:t>FDIS ballot</a:t>
            </a:r>
          </a:p>
          <a:p>
            <a:pPr lvl="3"/>
            <a:r>
              <a:rPr lang="en-AU" dirty="0"/>
              <a:t>802.1CM, 802.</a:t>
            </a:r>
            <a:r>
              <a:rPr lang="en-AU" dirty="0">
                <a:cs typeface="Arial" panose="020B0604020202020204" pitchFamily="34" charset="0"/>
              </a:rPr>
              <a:t>1AC/Cor-1</a:t>
            </a:r>
            <a:endParaRPr lang="en-AU" dirty="0"/>
          </a:p>
          <a:p>
            <a:pPr lvl="2"/>
            <a:endParaRPr lang="en-AU" dirty="0"/>
          </a:p>
          <a:p>
            <a:pPr lvl="1"/>
            <a:r>
              <a:rPr lang="en-AU" dirty="0" smtClean="0"/>
              <a:t>Note: * = comment resolution </a:t>
            </a:r>
            <a:r>
              <a:rPr lang="en-AU" dirty="0"/>
              <a:t>r</a:t>
            </a:r>
            <a:r>
              <a:rPr lang="en-AU" dirty="0" smtClean="0"/>
              <a:t>equired</a:t>
            </a:r>
            <a:endParaRPr lang="en-AU" dirty="0"/>
          </a:p>
        </p:txBody>
      </p:sp>
      <p:sp>
        <p:nvSpPr>
          <p:cNvPr id="8" name="Date Placeholder 7"/>
          <p:cNvSpPr>
            <a:spLocks noGrp="1"/>
          </p:cNvSpPr>
          <p:nvPr>
            <p:ph type="dt" idx="10"/>
          </p:nvPr>
        </p:nvSpPr>
        <p:spPr/>
        <p:txBody>
          <a:bodyPr/>
          <a:lstStyle/>
          <a:p>
            <a:r>
              <a:rPr lang="en-US" smtClean="0"/>
              <a:t>March 2019</a:t>
            </a:r>
            <a:endParaRPr lang="en-GB"/>
          </a:p>
        </p:txBody>
      </p:sp>
      <p:sp>
        <p:nvSpPr>
          <p:cNvPr id="7" name="Footer Placeholder 6"/>
          <p:cNvSpPr>
            <a:spLocks noGrp="1"/>
          </p:cNvSpPr>
          <p:nvPr>
            <p:ph type="ftr" idx="11"/>
          </p:nvPr>
        </p:nvSpPr>
        <p:spPr/>
        <p:txBody>
          <a:bodyPr/>
          <a:lstStyle/>
          <a:p>
            <a:r>
              <a:rPr lang="en-US" smtClean="0"/>
              <a:t>Robert Stacey, Intel</a:t>
            </a:r>
          </a:p>
          <a:p>
            <a:r>
              <a:rPr lang="en-US" smtClean="0"/>
              <a:t>from Andrew Myles, Cisco</a:t>
            </a:r>
            <a:endParaRPr lang="en-GB"/>
          </a:p>
        </p:txBody>
      </p:sp>
      <p:sp>
        <p:nvSpPr>
          <p:cNvPr id="9" name="Slide Number Placeholder 8"/>
          <p:cNvSpPr>
            <a:spLocks noGrp="1"/>
          </p:cNvSpPr>
          <p:nvPr>
            <p:ph type="sldNum" idx="12"/>
          </p:nvPr>
        </p:nvSpPr>
        <p:spPr/>
        <p:txBody>
          <a:bodyPr/>
          <a:lstStyle/>
          <a:p>
            <a:r>
              <a:rPr lang="en-GB" smtClean="0"/>
              <a:t>Slide </a:t>
            </a:r>
            <a:fld id="{1CD163DD-D5E7-41DA-95F2-71530C24F8C3}" type="slidenum">
              <a:rPr lang="en-GB" smtClean="0"/>
              <a:pPr/>
              <a:t>50</a:t>
            </a:fld>
            <a:endParaRPr lang="en-GB"/>
          </a:p>
        </p:txBody>
      </p:sp>
    </p:spTree>
    <p:extLst>
      <p:ext uri="{BB962C8B-B14F-4D97-AF65-F5344CB8AC3E}">
        <p14:creationId xmlns:p14="http://schemas.microsoft.com/office/powerpoint/2010/main" val="2247441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 JTC1 SC </a:t>
            </a:r>
            <a:r>
              <a:rPr lang="en-AU" dirty="0" smtClean="0"/>
              <a:t>considered other SC6 related issues</a:t>
            </a:r>
            <a:endParaRPr lang="en-AU" dirty="0"/>
          </a:p>
        </p:txBody>
      </p:sp>
      <p:sp>
        <p:nvSpPr>
          <p:cNvPr id="8" name="Content Placeholder 7"/>
          <p:cNvSpPr>
            <a:spLocks noGrp="1"/>
          </p:cNvSpPr>
          <p:nvPr>
            <p:ph idx="1"/>
          </p:nvPr>
        </p:nvSpPr>
        <p:spPr>
          <a:xfrm>
            <a:off x="914401" y="1830391"/>
            <a:ext cx="10361084" cy="4264024"/>
          </a:xfrm>
        </p:spPr>
        <p:txBody>
          <a:bodyPr/>
          <a:lstStyle/>
          <a:p>
            <a:r>
              <a:rPr lang="en-AU" dirty="0" smtClean="0"/>
              <a:t>Other SC6 related issues</a:t>
            </a:r>
          </a:p>
          <a:p>
            <a:pPr lvl="1"/>
            <a:r>
              <a:rPr lang="en-AU" dirty="0" smtClean="0"/>
              <a:t>Systematic review of two standards passed ISO ballot</a:t>
            </a:r>
          </a:p>
          <a:p>
            <a:pPr lvl="2"/>
            <a:r>
              <a:rPr lang="en-AU" dirty="0" smtClean="0"/>
              <a:t>ISO/IEC/IEEE </a:t>
            </a:r>
            <a:r>
              <a:rPr lang="en-AU" dirty="0"/>
              <a:t>8802-1X:2013 (closed 4 March 2019) </a:t>
            </a:r>
          </a:p>
          <a:p>
            <a:pPr lvl="2"/>
            <a:r>
              <a:rPr lang="en-AU" dirty="0"/>
              <a:t>ISO/IEC/IEEE 8802-1AE:2013 (closed 4 March 2019) </a:t>
            </a:r>
            <a:endParaRPr lang="en-AU" dirty="0" smtClean="0"/>
          </a:p>
          <a:p>
            <a:pPr lvl="2"/>
            <a:r>
              <a:rPr lang="en-AU" dirty="0"/>
              <a:t>ISO/IEC/IEEE 8802-1AS:2014 (closing 4 June 2019</a:t>
            </a:r>
            <a:r>
              <a:rPr lang="en-AU" dirty="0" smtClean="0"/>
              <a:t>)</a:t>
            </a:r>
            <a:endParaRPr lang="en-AU" dirty="0"/>
          </a:p>
          <a:p>
            <a:pPr lvl="1"/>
            <a:r>
              <a:rPr lang="en-AU" dirty="0" smtClean="0"/>
              <a:t>SC6 agreed to withdraw old standards, based on IEEE 802 LS</a:t>
            </a:r>
          </a:p>
          <a:p>
            <a:pPr lvl="2"/>
            <a:r>
              <a:rPr lang="en-AU" dirty="0"/>
              <a:t>ISO/IEC TR </a:t>
            </a:r>
            <a:r>
              <a:rPr lang="en-AU" dirty="0" smtClean="0"/>
              <a:t>8802-1:2001</a:t>
            </a:r>
          </a:p>
          <a:p>
            <a:pPr lvl="2"/>
            <a:r>
              <a:rPr lang="en-AU" dirty="0" smtClean="0"/>
              <a:t>ISO/IEC 15802-1:1995</a:t>
            </a:r>
          </a:p>
          <a:p>
            <a:pPr lvl="2"/>
            <a:r>
              <a:rPr lang="en-AU" dirty="0" smtClean="0"/>
              <a:t>ISO/IEC 15802-3:1998</a:t>
            </a:r>
          </a:p>
          <a:p>
            <a:pPr lvl="2"/>
            <a:r>
              <a:rPr lang="en-AU" dirty="0" smtClean="0"/>
              <a:t>ISO/IEC 8802-5:1998</a:t>
            </a:r>
          </a:p>
          <a:p>
            <a:pPr lvl="2"/>
            <a:r>
              <a:rPr lang="en-AU" dirty="0" smtClean="0"/>
              <a:t>ISO/IEC </a:t>
            </a:r>
            <a:r>
              <a:rPr lang="en-AU" dirty="0"/>
              <a:t>8802-5:1998/Amd.1:1998 </a:t>
            </a:r>
            <a:endParaRPr lang="en-AU" dirty="0" smtClean="0"/>
          </a:p>
          <a:p>
            <a:pPr lvl="1"/>
            <a:r>
              <a:rPr lang="en-AU" dirty="0" smtClean="0"/>
              <a:t>No one from IEEE 802 will be attending the SC6 meeting in April</a:t>
            </a:r>
          </a:p>
          <a:p>
            <a:pPr lvl="2"/>
            <a:r>
              <a:rPr lang="en-AU" dirty="0" smtClean="0"/>
              <a:t>Peter Yee will call in for IEEE 802 report</a:t>
            </a:r>
            <a:endParaRPr lang="en-AU"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Peter Yee, AKAYLA</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19262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a:t>
            </a:r>
            <a:r>
              <a:rPr lang="en-AU" dirty="0"/>
              <a:t>Atlanta in May 2019</a:t>
            </a:r>
          </a:p>
        </p:txBody>
      </p:sp>
      <p:sp>
        <p:nvSpPr>
          <p:cNvPr id="3" name="Content Placeholder 2"/>
          <p:cNvSpPr>
            <a:spLocks noGrp="1"/>
          </p:cNvSpPr>
          <p:nvPr>
            <p:ph idx="1"/>
          </p:nvPr>
        </p:nvSpPr>
        <p:spPr/>
        <p:txBody>
          <a:bodyPr/>
          <a:lstStyle/>
          <a:p>
            <a:r>
              <a:rPr lang="en-AU" dirty="0" smtClean="0"/>
              <a:t>IEEE 802 JTC1 SC plans for Atlanta in May 2019</a:t>
            </a:r>
          </a:p>
          <a:p>
            <a:pPr lvl="1"/>
            <a:r>
              <a:rPr lang="en-AU" dirty="0" smtClean="0"/>
              <a:t>Execute PSDO process</a:t>
            </a:r>
          </a:p>
          <a:p>
            <a:pPr lvl="1"/>
            <a:r>
              <a:rPr lang="en-AU" dirty="0" smtClean="0"/>
              <a:t>Review results of SC6 meeting</a:t>
            </a:r>
          </a:p>
          <a:p>
            <a:pPr lvl="1"/>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52</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389137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802.11ak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a:t>The IEEE 802 JTC1 SC recommends to the IEEE 802.11 WG that the contents of </a:t>
            </a:r>
            <a:r>
              <a:rPr lang="en-AU" i="1" dirty="0">
                <a:hlinkClick r:id="rId2"/>
              </a:rPr>
              <a:t>11-19-0278-02</a:t>
            </a:r>
            <a:r>
              <a:rPr lang="en-AU" i="1" dirty="0"/>
              <a:t> be liaised to ISO/IEC JTC1/SC6 as responses to comments on IEEE 802.11ak by the China NB during the 60-day ballot that was run as part of the PSDO </a:t>
            </a:r>
            <a:r>
              <a:rPr lang="en-AU" i="1" dirty="0" smtClean="0"/>
              <a:t>process</a:t>
            </a:r>
          </a:p>
          <a:p>
            <a:pPr lvl="1"/>
            <a:r>
              <a:rPr lang="en-AU" dirty="0" smtClean="0"/>
              <a:t>Moved: Harkins, Seconded: Karen </a:t>
            </a:r>
            <a:r>
              <a:rPr lang="en-AU" dirty="0" err="1" smtClean="0"/>
              <a:t>Randell</a:t>
            </a:r>
            <a:endParaRPr lang="en-AU" dirty="0" smtClean="0"/>
          </a:p>
          <a:p>
            <a:pPr lvl="1"/>
            <a:r>
              <a:rPr lang="en-AU" dirty="0" smtClean="0"/>
              <a:t>Result: 9/0/1</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11-19-0278-02</a:t>
            </a:r>
            <a:r>
              <a:rPr lang="en-AU" i="1" dirty="0" smtClean="0"/>
              <a:t> </a:t>
            </a:r>
            <a:r>
              <a:rPr lang="en-AU" i="1" dirty="0"/>
              <a:t>be liaised to SC6 as IEEE 802.11 WG’s response to the comments on the IEEE </a:t>
            </a:r>
            <a:r>
              <a:rPr lang="en-AU" i="1" dirty="0" smtClean="0"/>
              <a:t>802.11ak 60-day </a:t>
            </a:r>
            <a:r>
              <a:rPr lang="en-AU" i="1" dirty="0"/>
              <a:t>ballot</a:t>
            </a:r>
          </a:p>
          <a:p>
            <a:pPr lvl="1"/>
            <a:r>
              <a:rPr lang="en-AU" dirty="0"/>
              <a:t>Moved: </a:t>
            </a:r>
            <a:r>
              <a:rPr lang="en-AU" dirty="0" smtClean="0"/>
              <a:t>Andrew Myles (on behalf of SC)</a:t>
            </a:r>
            <a:endParaRPr lang="en-AU" dirty="0"/>
          </a:p>
          <a:p>
            <a:endParaRPr lang="en-AU"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913658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802.11aq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a:t>The IEEE 802 JTC1 SC recommends to the IEEE 802.11 WG that the contents of </a:t>
            </a:r>
            <a:r>
              <a:rPr lang="en-AU" i="1" dirty="0">
                <a:hlinkClick r:id="rId2"/>
              </a:rPr>
              <a:t>11-19-0279-01</a:t>
            </a:r>
            <a:r>
              <a:rPr lang="en-AU" i="1" dirty="0"/>
              <a:t> be liaised to ISO/IEC JTC1/SC6 as responses to comments on IEEE 802.11aq by the China NB during the 60-day ballot that was run as part of the PSDO process</a:t>
            </a:r>
          </a:p>
          <a:p>
            <a:pPr lvl="1"/>
            <a:r>
              <a:rPr lang="en-AU" dirty="0" smtClean="0"/>
              <a:t>Moved: Harkins,  Seconded: Karen </a:t>
            </a:r>
            <a:r>
              <a:rPr lang="en-AU" dirty="0" err="1" smtClean="0"/>
              <a:t>Randell</a:t>
            </a:r>
            <a:endParaRPr lang="en-AU" dirty="0" smtClean="0"/>
          </a:p>
          <a:p>
            <a:pPr lvl="1"/>
            <a:r>
              <a:rPr lang="en-AU" dirty="0" smtClean="0"/>
              <a:t>Result: 9/0/1</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11-19-0279-01</a:t>
            </a:r>
            <a:r>
              <a:rPr lang="en-AU" i="1" dirty="0" smtClean="0"/>
              <a:t> </a:t>
            </a:r>
            <a:r>
              <a:rPr lang="en-AU" i="1" dirty="0"/>
              <a:t>be liaised to SC6 as IEEE 802.11 WG’s response to the comments on the IEEE </a:t>
            </a:r>
            <a:r>
              <a:rPr lang="en-AU" i="1" dirty="0" smtClean="0"/>
              <a:t>802.11aq 60-day </a:t>
            </a:r>
            <a:r>
              <a:rPr lang="en-AU" i="1" dirty="0"/>
              <a:t>ballot</a:t>
            </a:r>
          </a:p>
          <a:p>
            <a:pPr lvl="1"/>
            <a:r>
              <a:rPr lang="en-AU" dirty="0"/>
              <a:t>Moved: </a:t>
            </a:r>
            <a:r>
              <a:rPr lang="en-AU" dirty="0" smtClean="0"/>
              <a:t>Andrew Myles (on behalf of SC)</a:t>
            </a:r>
            <a:endParaRPr lang="en-AU" dirty="0"/>
          </a:p>
          <a:p>
            <a:endParaRPr lang="en-AU"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6" name="Date Placeholder 5"/>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766987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JTC1 SC discussed liaising 802.11 drafts to SC6 for information</a:t>
            </a:r>
            <a:endParaRPr lang="en-AU" dirty="0"/>
          </a:p>
        </p:txBody>
      </p:sp>
      <p:sp>
        <p:nvSpPr>
          <p:cNvPr id="3" name="Content Placeholder 2"/>
          <p:cNvSpPr>
            <a:spLocks noGrp="1"/>
          </p:cNvSpPr>
          <p:nvPr>
            <p:ph idx="1"/>
          </p:nvPr>
        </p:nvSpPr>
        <p:spPr/>
        <p:txBody>
          <a:bodyPr/>
          <a:lstStyle/>
          <a:p>
            <a:pPr lvl="1"/>
            <a:r>
              <a:rPr lang="en-AU" dirty="0" smtClean="0"/>
              <a:t>Normally, 802.11 WG liaises drafts for information to SC6 once they reach a reasonable level of maturity</a:t>
            </a:r>
          </a:p>
          <a:p>
            <a:pPr lvl="1"/>
            <a:r>
              <a:rPr lang="en-AU" dirty="0" smtClean="0"/>
              <a:t>The JTC1 SC discussed three potential draft liaisons</a:t>
            </a:r>
          </a:p>
          <a:p>
            <a:pPr lvl="2"/>
            <a:r>
              <a:rPr lang="en-AU" dirty="0" smtClean="0"/>
              <a:t>The 802.11 WG approved liaison of 802.11ay in Jan; EC approval is required</a:t>
            </a:r>
          </a:p>
          <a:p>
            <a:pPr lvl="2"/>
            <a:r>
              <a:rPr lang="en-AU" dirty="0" smtClean="0"/>
              <a:t>The 80211ax draft should probably be liaised before Sponsor Ballot stage given its importance; WG and EC approval is required</a:t>
            </a:r>
          </a:p>
          <a:p>
            <a:pPr lvl="2"/>
            <a:r>
              <a:rPr lang="en-AU" dirty="0" smtClean="0"/>
              <a:t>Discussion during the JTC1 SC meeting suggested that 802.11az was not ready to be liaised to SC6 </a:t>
            </a:r>
          </a:p>
          <a:p>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225757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JTC1 SC discussed liaising 802.11ax to SC6 for information</a:t>
            </a:r>
            <a:endParaRPr lang="en-AU" dirty="0"/>
          </a:p>
        </p:txBody>
      </p:sp>
      <p:sp>
        <p:nvSpPr>
          <p:cNvPr id="3" name="Content Placeholder 2"/>
          <p:cNvSpPr>
            <a:spLocks noGrp="1"/>
          </p:cNvSpPr>
          <p:nvPr>
            <p:ph idx="1"/>
          </p:nvPr>
        </p:nvSpPr>
        <p:spPr/>
        <p:txBody>
          <a:bodyPr/>
          <a:lstStyle/>
          <a:p>
            <a:r>
              <a:rPr lang="en-AU" dirty="0" smtClean="0"/>
              <a:t>WG motion </a:t>
            </a:r>
          </a:p>
          <a:p>
            <a:pPr lvl="1"/>
            <a:r>
              <a:rPr lang="en-AU" dirty="0" smtClean="0"/>
              <a:t> </a:t>
            </a:r>
            <a:r>
              <a:rPr lang="en-AU" i="1" dirty="0" smtClean="0"/>
              <a:t>The IEEE 802.11 WG recommends to IEEE 802 EC that the 802.11ax draft be liaised to SC6 for information</a:t>
            </a:r>
          </a:p>
          <a:p>
            <a:pPr lvl="1"/>
            <a:r>
              <a:rPr lang="en-AU" dirty="0" smtClean="0"/>
              <a:t>Moved: Andrew Myles</a:t>
            </a:r>
          </a:p>
          <a:p>
            <a:pPr lvl="1"/>
            <a:r>
              <a:rPr lang="en-AU" dirty="0" smtClean="0"/>
              <a:t>Seconded:</a:t>
            </a:r>
          </a:p>
          <a:p>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6" name="Footer Placeholder 5"/>
          <p:cNvSpPr>
            <a:spLocks noGrp="1"/>
          </p:cNvSpPr>
          <p:nvPr>
            <p:ph type="ftr" idx="14"/>
          </p:nvPr>
        </p:nvSpPr>
        <p:spPr/>
        <p:txBody>
          <a:bodyPr/>
          <a:lstStyle/>
          <a:p>
            <a:r>
              <a:rPr lang="en-US" smtClean="0"/>
              <a:t>Robert Stacey, Intel</a:t>
            </a:r>
          </a:p>
          <a:p>
            <a:r>
              <a:rPr lang="en-US" smtClean="0"/>
              <a:t>from Andrew Myles, Cisco</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333104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March 2019 Closing Report</a:t>
            </a:r>
          </a:p>
        </p:txBody>
      </p:sp>
      <p:sp>
        <p:nvSpPr>
          <p:cNvPr id="2054" name="Rectangle 6"/>
          <p:cNvSpPr>
            <a:spLocks noGrp="1" noChangeArrowheads="1"/>
          </p:cNvSpPr>
          <p:nvPr>
            <p:ph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2019-03-14</a:t>
            </a:r>
          </a:p>
          <a:p>
            <a:pPr algn="ctr">
              <a:lnSpc>
                <a:spcPct val="90000"/>
              </a:lnSpc>
              <a:buFontTx/>
              <a:buNone/>
            </a:pPr>
            <a:endParaRPr lang="en-US" altLang="en-US" sz="2000"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91149"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212589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82307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876800"/>
          </a:xfrm>
        </p:spPr>
        <p:txBody>
          <a:bodyPr/>
          <a:lstStyle/>
          <a:p>
            <a:pPr>
              <a:defRPr/>
            </a:pPr>
            <a:r>
              <a:rPr lang="en-US" altLang="ja-JP" dirty="0" smtClean="0"/>
              <a:t>Continued comment resolution of 723 comments received in LB236</a:t>
            </a:r>
          </a:p>
          <a:p>
            <a:pPr lvl="1">
              <a:defRPr/>
            </a:pPr>
            <a:r>
              <a:rPr lang="en-US" altLang="ja-JP" dirty="0" smtClean="0"/>
              <a:t>Approximately 250 Comments resolved to date</a:t>
            </a:r>
          </a:p>
          <a:p>
            <a:pPr>
              <a:defRPr/>
            </a:pPr>
            <a:r>
              <a:rPr lang="en-US" altLang="ja-JP" dirty="0" smtClean="0"/>
              <a:t>Planned teleconferences and Ad-hoc meeting</a:t>
            </a:r>
          </a:p>
          <a:p>
            <a:pPr lvl="1">
              <a:defRPr/>
            </a:pPr>
            <a:r>
              <a:rPr lang="en-US" altLang="en-US" dirty="0" smtClean="0"/>
              <a:t>March 29, April 12, April 26, May 3, </a:t>
            </a:r>
            <a:r>
              <a:rPr lang="en-US" altLang="en-US" dirty="0"/>
              <a:t>2019 10am Eastern, </a:t>
            </a:r>
            <a:r>
              <a:rPr lang="en-US" altLang="en-US" dirty="0" smtClean="0"/>
              <a:t>2 hours</a:t>
            </a:r>
            <a:endParaRPr lang="en-GB" altLang="en-US" dirty="0"/>
          </a:p>
          <a:p>
            <a:pPr lvl="1">
              <a:defRPr/>
            </a:pPr>
            <a:r>
              <a:rPr lang="en-US" altLang="en-US" dirty="0"/>
              <a:t>Next </a:t>
            </a:r>
            <a:r>
              <a:rPr lang="en-US" altLang="en-US" dirty="0"/>
              <a:t>ad-hoc:  </a:t>
            </a:r>
            <a:r>
              <a:rPr lang="en-US" altLang="en-US" dirty="0"/>
              <a:t>April </a:t>
            </a:r>
            <a:r>
              <a:rPr lang="en-US" altLang="en-US" dirty="0" smtClean="0"/>
              <a:t>2-3-4</a:t>
            </a:r>
            <a:r>
              <a:rPr lang="en-US" altLang="en-US" dirty="0"/>
              <a:t>, 2019 – Portland Oregon</a:t>
            </a:r>
            <a:endParaRPr lang="en-US" altLang="ja-JP" dirty="0" smtClean="0"/>
          </a:p>
          <a:p>
            <a:pPr>
              <a:defRPr/>
            </a:pPr>
            <a:r>
              <a:rPr lang="en-US" dirty="0" smtClean="0"/>
              <a:t>Mandatory Draft Review (MDR) nearly completed</a:t>
            </a:r>
          </a:p>
          <a:p>
            <a:pPr>
              <a:defRPr/>
            </a:pPr>
            <a:r>
              <a:rPr lang="en-US" dirty="0" err="1" smtClean="0"/>
              <a:t>TGmd</a:t>
            </a:r>
            <a:r>
              <a:rPr lang="en-US" dirty="0" smtClean="0"/>
              <a:t> schedule: will be updated in May</a:t>
            </a:r>
          </a:p>
          <a:p>
            <a:r>
              <a:rPr lang="en-US" dirty="0" smtClean="0"/>
              <a:t>Agenda</a:t>
            </a:r>
            <a:endParaRPr lang="en-US" dirty="0"/>
          </a:p>
          <a:p>
            <a:pPr lvl="1"/>
            <a:r>
              <a:rPr lang="en-US" dirty="0">
                <a:hlinkClick r:id="rId3"/>
              </a:rPr>
              <a:t>https://</a:t>
            </a:r>
            <a:r>
              <a:rPr lang="en-US" dirty="0" smtClean="0">
                <a:hlinkClick r:id="rId3"/>
              </a:rPr>
              <a:t>mentor.ieee.org/802.11/dcn/19/11-19-0221-04-000m-2019-march-tgmd-agenda.pptx</a:t>
            </a:r>
            <a:r>
              <a:rPr lang="en-US" dirty="0" smtClean="0"/>
              <a:t> </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40755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2019-03-12 meeting</a:t>
            </a:r>
          </a:p>
        </p:txBody>
      </p:sp>
      <p:sp>
        <p:nvSpPr>
          <p:cNvPr id="3" name="Content Placeholder 2"/>
          <p:cNvSpPr>
            <a:spLocks noGrp="1"/>
          </p:cNvSpPr>
          <p:nvPr>
            <p:ph idx="1"/>
          </p:nvPr>
        </p:nvSpPr>
        <p:spPr/>
        <p:txBody>
          <a:bodyPr/>
          <a:lstStyle/>
          <a:p>
            <a:r>
              <a:rPr lang="en-US" dirty="0"/>
              <a:t>Roll Call / Contacts / Reflector</a:t>
            </a:r>
          </a:p>
          <a:p>
            <a:r>
              <a:rPr lang="en-US" dirty="0"/>
              <a:t>Go round table and get brief status report</a:t>
            </a:r>
          </a:p>
          <a:p>
            <a:r>
              <a:rPr lang="en-US" dirty="0"/>
              <a:t>Draft Numbering</a:t>
            </a:r>
          </a:p>
          <a:p>
            <a:r>
              <a:rPr lang="en-US" dirty="0"/>
              <a:t>MIB variable deprecation</a:t>
            </a:r>
          </a:p>
          <a:p>
            <a:r>
              <a:rPr lang="en-US" dirty="0"/>
              <a:t>802.11 Mandatory Draft Review before SB</a:t>
            </a:r>
          </a:p>
          <a:p>
            <a:r>
              <a:rPr lang="en-US" dirty="0"/>
              <a:t>WG Style Guide for 802.11 draft 09/1034r13</a:t>
            </a:r>
          </a:p>
          <a:p>
            <a:r>
              <a:rPr lang="en-US" dirty="0" err="1"/>
              <a:t>REVmd</a:t>
            </a:r>
            <a:r>
              <a:rPr lang="en-US" dirty="0"/>
              <a:t> MDR Report 260r4</a:t>
            </a:r>
          </a:p>
          <a:p>
            <a:r>
              <a:rPr lang="en-US" dirty="0"/>
              <a:t>Review WG Style Guide</a:t>
            </a:r>
          </a:p>
          <a:p>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080079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 – to be updated</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60</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81809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a:xfrm>
            <a:off x="2209800" y="1524000"/>
            <a:ext cx="8229600" cy="5334000"/>
          </a:xfrm>
        </p:spPr>
        <p:txBody>
          <a:bodyPr/>
          <a:lstStyle/>
          <a:p>
            <a:r>
              <a:rPr lang="en-US" altLang="en-US" sz="2000" dirty="0">
                <a:hlinkClick r:id="rId3"/>
              </a:rPr>
              <a:t>https://</a:t>
            </a:r>
            <a:r>
              <a:rPr lang="en-US" altLang="en-US" sz="2000" dirty="0">
                <a:hlinkClick r:id="rId3"/>
              </a:rPr>
              <a:t>mentor.ieee.org/802.11/dcn/17/11-17-0004-03-0000-revision-par-proposal-tgmd.doc</a:t>
            </a:r>
            <a:r>
              <a:rPr lang="en-US" altLang="en-US" sz="2000" dirty="0"/>
              <a:t> </a:t>
            </a:r>
          </a:p>
          <a:p>
            <a:r>
              <a:rPr lang="en-US" altLang="en-US" sz="2000" dirty="0"/>
              <a:t>Approved PARs: </a:t>
            </a:r>
            <a:r>
              <a:rPr lang="en-US" altLang="en-US" sz="2000" dirty="0">
                <a:hlinkClick r:id="rId4"/>
              </a:rPr>
              <a:t>https://</a:t>
            </a:r>
            <a:r>
              <a:rPr lang="en-US" altLang="en-US" sz="2000" dirty="0">
                <a:hlinkClick r:id="rId4"/>
              </a:rPr>
              <a:t>standards.ieee.org/about/sba/index.html</a:t>
            </a:r>
            <a:r>
              <a:rPr lang="en-US" altLang="en-US" sz="2000" dirty="0"/>
              <a:t> </a:t>
            </a:r>
          </a:p>
          <a:p>
            <a:r>
              <a:rPr lang="en-US" altLang="en-US" sz="2000" dirty="0"/>
              <a:t>Comment spreadsheet: </a:t>
            </a:r>
            <a:r>
              <a:rPr lang="en-US" altLang="en-US" sz="2000" dirty="0">
                <a:hlinkClick r:id="rId5"/>
              </a:rPr>
              <a:t>https://mentor.ieee.org/802.11/dcn/18/11-18-0611-15-000m-revmd-wg-ballot-comments.xls</a:t>
            </a:r>
            <a:r>
              <a:rPr lang="en-US" altLang="en-US" sz="2000" dirty="0"/>
              <a:t> </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Dorothy Stanley, HP Enterprise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171742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March 2019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92173"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2856661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77289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smtClean="0"/>
              <a:t>Work Completed</a:t>
            </a:r>
            <a:endParaRPr lang="en-CA" dirty="0"/>
          </a:p>
        </p:txBody>
      </p:sp>
      <p:sp>
        <p:nvSpPr>
          <p:cNvPr id="3" name="Content Placeholder 2"/>
          <p:cNvSpPr>
            <a:spLocks noGrp="1"/>
          </p:cNvSpPr>
          <p:nvPr>
            <p:ph idx="1"/>
          </p:nvPr>
        </p:nvSpPr>
        <p:spPr>
          <a:xfrm>
            <a:off x="1981200" y="1905000"/>
            <a:ext cx="8458200" cy="4572000"/>
          </a:xfrm>
        </p:spPr>
        <p:txBody>
          <a:bodyPr/>
          <a:lstStyle/>
          <a:p>
            <a:r>
              <a:rPr lang="en-CA" dirty="0" smtClean="0"/>
              <a:t>The TG completed the resolution of about 200 comments.</a:t>
            </a:r>
          </a:p>
          <a:p>
            <a:r>
              <a:rPr lang="en-CA" dirty="0" smtClean="0"/>
              <a:t>Completed the assignment of almost all the CIDs</a:t>
            </a:r>
          </a:p>
          <a:p>
            <a:r>
              <a:rPr lang="en-CA" dirty="0" smtClean="0"/>
              <a:t>The TG passed a motion to have an </a:t>
            </a:r>
            <a:r>
              <a:rPr lang="en-CA" dirty="0" err="1" smtClean="0"/>
              <a:t>adhoc</a:t>
            </a:r>
            <a:r>
              <a:rPr lang="en-CA" dirty="0" smtClean="0"/>
              <a:t> meeting in San Diego during the period May 8-10.</a:t>
            </a:r>
          </a:p>
          <a:p>
            <a:r>
              <a:rPr lang="en-CA" dirty="0" smtClean="0"/>
              <a:t>The TG agenda is available at:</a:t>
            </a:r>
          </a:p>
          <a:p>
            <a:pPr lvl="1"/>
            <a:r>
              <a:rPr lang="en-CA" dirty="0">
                <a:hlinkClick r:id="rId3"/>
              </a:rPr>
              <a:t>https://</a:t>
            </a:r>
            <a:r>
              <a:rPr lang="en-CA" dirty="0" smtClean="0">
                <a:hlinkClick r:id="rId3"/>
              </a:rPr>
              <a:t>mentor.ieee.org/802.11/dcn/19/11-19-0238-05-00ax-tgax-march-2019-meeting-agenda.pptx</a:t>
            </a:r>
            <a:r>
              <a:rPr lang="en-CA" dirty="0" smtClean="0"/>
              <a:t> </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6356017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May 2019 Goals</a:t>
            </a:r>
          </a:p>
        </p:txBody>
      </p:sp>
      <p:sp>
        <p:nvSpPr>
          <p:cNvPr id="10246" name="Rectangle 3"/>
          <p:cNvSpPr>
            <a:spLocks noGrp="1" noChangeArrowheads="1"/>
          </p:cNvSpPr>
          <p:nvPr>
            <p:ph idx="1"/>
          </p:nvPr>
        </p:nvSpPr>
        <p:spPr>
          <a:xfrm>
            <a:off x="2209800" y="1676400"/>
            <a:ext cx="8077200" cy="4419600"/>
          </a:xfrm>
        </p:spPr>
        <p:txBody>
          <a:bodyPr/>
          <a:lstStyle/>
          <a:p>
            <a:pPr>
              <a:buFont typeface="Arial" panose="020B0604020202020204" pitchFamily="34" charset="0"/>
              <a:buChar char="•"/>
            </a:pPr>
            <a:r>
              <a:rPr lang="en-US" sz="2800" dirty="0"/>
              <a:t>Continue the comment resolution on draft D4.0.</a:t>
            </a:r>
            <a:endParaRPr lang="en-US" sz="2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061584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10:00 – 12:00 ET</a:t>
            </a:r>
          </a:p>
          <a:p>
            <a:pPr lvl="1">
              <a:buFont typeface="Arial" panose="020B0604020202020204" pitchFamily="34" charset="0"/>
              <a:buChar char="•"/>
            </a:pPr>
            <a:r>
              <a:rPr lang="en-US" dirty="0"/>
              <a:t>Thursday March 28</a:t>
            </a:r>
          </a:p>
          <a:p>
            <a:pPr lvl="1">
              <a:buFont typeface="Arial" panose="020B0604020202020204" pitchFamily="34" charset="0"/>
              <a:buChar char="•"/>
            </a:pPr>
            <a:r>
              <a:rPr lang="en-US" dirty="0"/>
              <a:t>Thursday April 11</a:t>
            </a:r>
          </a:p>
          <a:p>
            <a:pPr lvl="1">
              <a:buFont typeface="Arial" panose="020B0604020202020204" pitchFamily="34" charset="0"/>
              <a:buChar char="•"/>
            </a:pPr>
            <a:r>
              <a:rPr lang="en-US" dirty="0"/>
              <a:t>Thursday April 25</a:t>
            </a:r>
          </a:p>
          <a:p>
            <a:pPr lvl="1">
              <a:buFont typeface="Arial" panose="020B0604020202020204" pitchFamily="34" charset="0"/>
              <a:buChar char="•"/>
            </a:pPr>
            <a:r>
              <a:rPr lang="en-US" dirty="0"/>
              <a:t>Thursday May 21</a:t>
            </a:r>
          </a:p>
          <a:p>
            <a:pPr marL="0" indent="0"/>
            <a:r>
              <a:rPr lang="en-US" sz="2800" dirty="0"/>
              <a:t>					</a:t>
            </a:r>
          </a:p>
          <a:p>
            <a:pPr>
              <a:buFont typeface="Arial"/>
              <a:buChar char="•"/>
            </a:pPr>
            <a:endParaRPr lang="en-US" sz="28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66</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Osama Aboul-Magd (Huawei Technologies)</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655769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524000" y="609600"/>
            <a:ext cx="9144000" cy="1066800"/>
          </a:xfrm>
        </p:spPr>
        <p:txBody>
          <a:bodyPr/>
          <a:lstStyle/>
          <a:p>
            <a:r>
              <a:rPr lang="en-US" altLang="en-US" smtClean="0"/>
              <a:t>Task Group AY </a:t>
            </a:r>
            <a:br>
              <a:rPr lang="en-US" altLang="en-US" smtClean="0"/>
            </a:br>
            <a:r>
              <a:rPr lang="en-US" altLang="en-US" smtClean="0"/>
              <a:t>March 2019 Closing Report</a:t>
            </a:r>
          </a:p>
        </p:txBody>
      </p:sp>
      <p:sp>
        <p:nvSpPr>
          <p:cNvPr id="15366" name="Rectangle 6"/>
          <p:cNvSpPr>
            <a:spLocks noGrp="1" noChangeArrowheads="1"/>
          </p:cNvSpPr>
          <p:nvPr>
            <p:ph idx="1"/>
          </p:nvPr>
        </p:nvSpPr>
        <p:spPr>
          <a:xfrm>
            <a:off x="2209800" y="1676400"/>
            <a:ext cx="7772400" cy="381000"/>
          </a:xfrm>
        </p:spPr>
        <p:txBody>
          <a:bodyPr/>
          <a:lstStyle/>
          <a:p>
            <a:pPr algn="ctr">
              <a:buFontTx/>
              <a:buNone/>
            </a:pPr>
            <a:r>
              <a:rPr lang="en-US" altLang="en-US" sz="2000"/>
              <a:t>Date:</a:t>
            </a:r>
            <a:r>
              <a:rPr lang="en-US" altLang="en-US" sz="2000" b="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15367"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93197"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394385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idx="1"/>
          </p:nvPr>
        </p:nvSpPr>
        <p:spPr/>
        <p:txBody>
          <a:bodyPr/>
          <a:lstStyle/>
          <a:p>
            <a:pPr marL="0" algn="just"/>
            <a:r>
              <a:rPr lang="en-US" altLang="en-US" smtClean="0"/>
              <a:t>This document is the closing report for Task Group AY for the March 2019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159546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19 submissions are covered during the meeting covering areas related to comment resolution on recirculation working group letter ballot 239 (Draft 3.0)</a:t>
            </a:r>
          </a:p>
          <a:p>
            <a:pPr algn="just">
              <a:spcBef>
                <a:spcPts val="1225"/>
              </a:spcBef>
            </a:pPr>
            <a:r>
              <a:rPr lang="en-CA" altLang="en-US"/>
              <a:t>115 CIDs are resolved and approved.</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69</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52453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 </a:t>
            </a:r>
            <a:r>
              <a:rPr lang="en-US" sz="1600" dirty="0">
                <a:hlinkClick r:id="rId6"/>
              </a:rPr>
              <a:t>RoyWant@google.com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hlinkClick r:id="rId8"/>
              </a:rPr>
              <a:t>volker.jungnickel@hhi.fraunhofer.de</a:t>
            </a:r>
            <a:r>
              <a:rPr lang="en-US" sz="1600" dirty="0"/>
              <a:t> </a:t>
            </a:r>
          </a:p>
          <a:p>
            <a:pPr marL="342900" lvl="1" indent="-342900">
              <a:buFontTx/>
              <a:buChar char="•"/>
            </a:pPr>
            <a:r>
              <a:rPr lang="en-US" sz="1600" b="1" dirty="0" err="1"/>
              <a:t>TGbc</a:t>
            </a:r>
            <a:r>
              <a:rPr lang="en-US" sz="1600" b="1" dirty="0"/>
              <a:t> – Carol Ansley  </a:t>
            </a:r>
            <a:r>
              <a:rPr lang="en-US" sz="1600" dirty="0">
                <a:hlinkClick r:id="rId9"/>
              </a:rPr>
              <a:t>carol.Ansley@arris.com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hlinkClick r:id="rId10"/>
              </a:rPr>
              <a:t>Bahareh.sagedhi@intel.com</a:t>
            </a:r>
            <a:r>
              <a:rPr lang="en-US" sz="1600" dirty="0"/>
              <a:t> </a:t>
            </a:r>
          </a:p>
          <a:p>
            <a:pPr marL="342900" lvl="1" indent="-342900">
              <a:buFontTx/>
              <a:buChar char="•"/>
            </a:pPr>
            <a:r>
              <a:rPr lang="en-US" sz="1600" dirty="0"/>
              <a:t> </a:t>
            </a:r>
            <a:r>
              <a:rPr lang="en-US" sz="1600" b="1" dirty="0" err="1"/>
              <a:t>REVmd</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860154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May 2019 interim</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D3.0</a:t>
            </a:r>
          </a:p>
          <a:p>
            <a:pPr algn="just">
              <a:spcBef>
                <a:spcPts val="1225"/>
              </a:spcBef>
            </a:pPr>
            <a:r>
              <a:rPr lang="en-US" altLang="en-US"/>
              <a:t>Technical presentation</a:t>
            </a:r>
          </a:p>
          <a:p>
            <a:pPr algn="just">
              <a:spcBef>
                <a:spcPts val="1225"/>
              </a:spcBef>
            </a:pPr>
            <a:r>
              <a:rPr lang="en-US" altLang="en-US"/>
              <a:t>Consider draft readiness for the second recirculation WGLB (D4.0)</a:t>
            </a:r>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70</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20411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March 20 (Wednesday), 10:00am ET – 11:30am ET</a:t>
            </a:r>
          </a:p>
          <a:p>
            <a:pPr algn="just">
              <a:spcBef>
                <a:spcPts val="600"/>
              </a:spcBef>
            </a:pPr>
            <a:r>
              <a:rPr lang="en-US" altLang="en-US">
                <a:cs typeface="Times New Roman" panose="02020603050405020304" pitchFamily="18" charset="0"/>
              </a:rPr>
              <a:t>March 27 (Wednesday), 10:00am ET – 11:30am ET</a:t>
            </a:r>
          </a:p>
          <a:p>
            <a:pPr algn="just">
              <a:spcBef>
                <a:spcPts val="600"/>
              </a:spcBef>
            </a:pPr>
            <a:r>
              <a:rPr lang="en-US" altLang="en-US">
                <a:cs typeface="Times New Roman" panose="02020603050405020304" pitchFamily="18" charset="0"/>
              </a:rPr>
              <a:t>April 3 (Wednesday), 10:00am ET – 11:30am ET</a:t>
            </a:r>
          </a:p>
          <a:p>
            <a:pPr algn="just">
              <a:spcBef>
                <a:spcPts val="600"/>
              </a:spcBef>
            </a:pPr>
            <a:r>
              <a:rPr lang="en-US" altLang="en-US">
                <a:cs typeface="Times New Roman" panose="02020603050405020304" pitchFamily="18" charset="0"/>
              </a:rPr>
              <a:t>April 10 (Wednesday), 10:00am ET – 11:30am ET</a:t>
            </a:r>
          </a:p>
          <a:p>
            <a:pPr algn="just">
              <a:spcBef>
                <a:spcPts val="600"/>
              </a:spcBef>
            </a:pPr>
            <a:r>
              <a:rPr lang="en-US" altLang="en-US">
                <a:cs typeface="Times New Roman" panose="02020603050405020304" pitchFamily="18" charset="0"/>
              </a:rPr>
              <a:t>April 17 (Wednesday), 10:00am ET – 11:30am ET</a:t>
            </a:r>
          </a:p>
          <a:p>
            <a:pPr algn="just">
              <a:spcBef>
                <a:spcPts val="600"/>
              </a:spcBef>
            </a:pPr>
            <a:r>
              <a:rPr lang="en-US" altLang="en-US">
                <a:cs typeface="Times New Roman" panose="02020603050405020304" pitchFamily="18" charset="0"/>
              </a:rPr>
              <a:t>April 24 (Wednesday), 10:00am ET – 11:30am ET</a:t>
            </a:r>
          </a:p>
          <a:p>
            <a:pPr algn="just">
              <a:spcBef>
                <a:spcPts val="600"/>
              </a:spcBef>
            </a:pPr>
            <a:r>
              <a:rPr lang="en-US" altLang="en-US">
                <a:cs typeface="Times New Roman" panose="02020603050405020304" pitchFamily="18" charset="0"/>
              </a:rPr>
              <a:t>May 1 (Wednesday), 10:00am ET – 11:30am ET</a:t>
            </a:r>
          </a:p>
          <a:p>
            <a:pPr algn="just">
              <a:spcBef>
                <a:spcPts val="600"/>
              </a:spcBef>
            </a:pPr>
            <a:r>
              <a:rPr lang="en-US" altLang="en-US">
                <a:cs typeface="Times New Roman" panose="02020603050405020304" pitchFamily="18" charset="0"/>
              </a:rPr>
              <a:t>May 8 (Wednesday), 10:00am ET – 11:30am ET</a:t>
            </a: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71</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Edward Au (Huawei Technologies)</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65748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March </a:t>
            </a:r>
            <a:r>
              <a:rPr lang="en-US" altLang="en-US" dirty="0" smtClean="0"/>
              <a:t>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dirty="0"/>
              <a:t>:</a:t>
            </a:r>
            <a:r>
              <a:rPr lang="en-GB" sz="2000" b="0" dirty="0"/>
              <a:t> </a:t>
            </a:r>
            <a:r>
              <a:rPr lang="en-GB" sz="2000" b="0" dirty="0" smtClean="0"/>
              <a:t>2019-03-14</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Jonathan Segev, Intel corporation</a:t>
            </a:r>
            <a:endParaRPr lang="en-GB"/>
          </a:p>
        </p:txBody>
      </p:sp>
      <p:sp>
        <p:nvSpPr>
          <p:cNvPr id="4" name="Slide Number Placeholder 3"/>
          <p:cNvSpPr>
            <a:spLocks noGrp="1"/>
          </p:cNvSpPr>
          <p:nvPr>
            <p:ph type="sldNum" idx="12"/>
          </p:nvPr>
        </p:nvSpPr>
        <p:spPr/>
        <p:txBody>
          <a:bodyPr/>
          <a:lstStyle/>
          <a:p>
            <a:r>
              <a:rPr lang="en-GB" smtClean="0"/>
              <a:t>Slide </a:t>
            </a:r>
            <a:fld id="{DE40C9FC-4879-4F20-9ECA-A574A90476B7}" type="slidenum">
              <a:rPr lang="en-GB" smtClean="0"/>
              <a:pPr/>
              <a:t>72</a:t>
            </a:fld>
            <a:endParaRPr lang="en-GB"/>
          </a:p>
        </p:txBody>
      </p:sp>
      <p:graphicFrame>
        <p:nvGraphicFramePr>
          <p:cNvPr id="3075" name="Object 3"/>
          <p:cNvGraphicFramePr>
            <a:graphicFrameLocks noChangeAspect="1"/>
          </p:cNvGraphicFramePr>
          <p:nvPr>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94222"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990600" y="2416175"/>
                        <a:ext cx="10628313" cy="245745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887419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smtClean="0"/>
              <a:t>This </a:t>
            </a:r>
            <a:r>
              <a:rPr lang="en-US" dirty="0"/>
              <a:t>document is the </a:t>
            </a:r>
            <a:r>
              <a:rPr lang="en-US" dirty="0" err="1"/>
              <a:t>TGaz</a:t>
            </a:r>
            <a:r>
              <a:rPr lang="en-US" dirty="0"/>
              <a:t> Next Generation Positioning closing report for the </a:t>
            </a:r>
            <a:r>
              <a:rPr lang="en-US" dirty="0" smtClean="0"/>
              <a:t>Vancouver Canada meeting, March 2019.</a:t>
            </a:r>
            <a:endParaRPr lang="en-US" dirty="0"/>
          </a:p>
          <a:p>
            <a:pPr indent="12700" algn="just">
              <a:spcBef>
                <a:spcPct val="20000"/>
              </a:spcBef>
            </a:pPr>
            <a:endParaRPr lang="en-US" altLang="en-US"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267759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Successful Initial WG ballot LB240 with 79.15%, ~800 technical/~700 editorial.</a:t>
            </a:r>
          </a:p>
          <a:p>
            <a:pPr>
              <a:buFont typeface="Arial" panose="020B0604020202020204" pitchFamily="34" charset="0"/>
              <a:buChar char="•"/>
            </a:pPr>
            <a:r>
              <a:rPr lang="en-US" b="0" dirty="0" smtClean="0"/>
              <a:t>Approve a 3 day TG Ad-hoc for WG consideration.</a:t>
            </a:r>
          </a:p>
          <a:p>
            <a:pPr>
              <a:buFont typeface="Arial" panose="020B0604020202020204" pitchFamily="34" charset="0"/>
              <a:buChar char="•"/>
            </a:pPr>
            <a:r>
              <a:rPr lang="en-US" b="0" dirty="0" smtClean="0"/>
              <a:t>Committed to updated TG timelines.</a:t>
            </a:r>
          </a:p>
          <a:p>
            <a:pPr>
              <a:buFont typeface="Arial" panose="020B0604020202020204" pitchFamily="34" charset="0"/>
              <a:buChar char="•"/>
            </a:pPr>
            <a:r>
              <a:rPr lang="en-US" b="0" dirty="0" smtClean="0"/>
              <a:t>Performed </a:t>
            </a:r>
            <a:r>
              <a:rPr lang="en-US" b="0" dirty="0"/>
              <a:t>comment assignment of 481 CIDs.</a:t>
            </a:r>
          </a:p>
          <a:p>
            <a:pPr>
              <a:buFont typeface="Arial" panose="020B0604020202020204" pitchFamily="34" charset="0"/>
              <a:buChar char="•"/>
            </a:pPr>
            <a:r>
              <a:rPr lang="en-US" b="0" dirty="0"/>
              <a:t>Group met for 5 meeting slots and reviewed a total of 14 </a:t>
            </a:r>
            <a:r>
              <a:rPr lang="en-US" b="0" dirty="0" smtClean="0"/>
              <a:t>submissions.</a:t>
            </a:r>
          </a:p>
          <a:p>
            <a:pPr>
              <a:buFont typeface="Arial" panose="020B0604020202020204" pitchFamily="34" charset="0"/>
              <a:buChar char="•"/>
            </a:pPr>
            <a:r>
              <a:rPr lang="en-US" b="0" dirty="0" smtClean="0"/>
              <a:t>Reviewed </a:t>
            </a:r>
            <a:r>
              <a:rPr lang="en-US" b="0" dirty="0"/>
              <a:t>process for CID consideration from </a:t>
            </a:r>
            <a:r>
              <a:rPr lang="en-US" b="0" dirty="0" err="1"/>
              <a:t>telecon</a:t>
            </a:r>
            <a:r>
              <a:rPr lang="en-US" b="0" dirty="0"/>
              <a:t>/ad-hoc to IEEE week.</a:t>
            </a:r>
          </a:p>
          <a:p>
            <a:pPr marL="0" indent="0"/>
            <a:endParaRPr lang="en-US" b="0" dirty="0"/>
          </a:p>
          <a:p>
            <a:pPr marL="457200" lvl="1" indent="0"/>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74</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083207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en-US" dirty="0"/>
              <a:t>F</a:t>
            </a:r>
            <a:r>
              <a:rPr lang="en-US" dirty="0" smtClean="0"/>
              <a:t>or May 2019 Meeting </a:t>
            </a:r>
            <a:r>
              <a:rPr lang="en-US" dirty="0" smtClean="0"/>
              <a:t>and Beyond</a:t>
            </a:r>
            <a:endParaRPr lang="en-US" dirty="0"/>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endParaRPr lang="en-US" b="0" dirty="0" smtClean="0"/>
          </a:p>
          <a:p>
            <a:pPr>
              <a:buFont typeface="Arial" panose="020B0604020202020204" pitchFamily="34" charset="0"/>
              <a:buChar char="•"/>
            </a:pPr>
            <a:r>
              <a:rPr lang="en-US" b="0" dirty="0" smtClean="0"/>
              <a:t>Continue </a:t>
            </a:r>
            <a:r>
              <a:rPr lang="en-US" b="0" dirty="0"/>
              <a:t>comment resolution for LB240.</a:t>
            </a:r>
          </a:p>
          <a:p>
            <a:pPr>
              <a:buFont typeface="Arial" panose="020B0604020202020204" pitchFamily="34" charset="0"/>
              <a:buChar char="•"/>
            </a:pPr>
            <a:r>
              <a:rPr lang="en-US" b="0" dirty="0"/>
              <a:t>Continue comment assignment as needed</a:t>
            </a:r>
            <a:r>
              <a:rPr lang="en-US" b="0" dirty="0" smtClean="0"/>
              <a:t>.</a:t>
            </a:r>
            <a:endParaRPr lang="en-US" b="0"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7632872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Teleconference Schedule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dirty="0" smtClean="0"/>
              <a:t>Mar</a:t>
            </a:r>
            <a:r>
              <a:rPr lang="en-US" altLang="en-US" dirty="0"/>
              <a:t>. </a:t>
            </a:r>
            <a:r>
              <a:rPr lang="en-US" altLang="en-US" dirty="0" smtClean="0"/>
              <a:t>27</a:t>
            </a:r>
            <a:r>
              <a:rPr lang="en-US" altLang="en-US" baseline="30000" dirty="0" smtClean="0"/>
              <a:t>th</a:t>
            </a:r>
            <a:r>
              <a:rPr lang="en-US" altLang="en-US" dirty="0" smtClean="0"/>
              <a:t>  </a:t>
            </a:r>
            <a:r>
              <a:rPr lang="en-US" altLang="en-US" dirty="0"/>
              <a:t>(Wednesday), </a:t>
            </a:r>
            <a:r>
              <a:rPr lang="en-US" altLang="en-US" dirty="0" smtClean="0"/>
              <a:t>13:00 </a:t>
            </a:r>
            <a:r>
              <a:rPr lang="en-US" altLang="en-US" dirty="0"/>
              <a:t>ET – </a:t>
            </a:r>
            <a:r>
              <a:rPr lang="en-US" altLang="en-US" dirty="0" smtClean="0"/>
              <a:t>14:30 ET</a:t>
            </a:r>
            <a:endParaRPr lang="en-US" altLang="en-US" dirty="0"/>
          </a:p>
          <a:p>
            <a:pPr>
              <a:buFont typeface="Arial" panose="020B0604020202020204" pitchFamily="34" charset="0"/>
              <a:buChar char="•"/>
            </a:pPr>
            <a:r>
              <a:rPr lang="en-US" altLang="en-US" dirty="0" smtClean="0"/>
              <a:t>Apr. 3</a:t>
            </a:r>
            <a:r>
              <a:rPr lang="en-US" altLang="en-US" baseline="30000" dirty="0" smtClean="0"/>
              <a:t>rd</a:t>
            </a:r>
            <a:r>
              <a:rPr lang="en-US" altLang="en-US" dirty="0" smtClean="0"/>
              <a:t> 	(Wednesday</a:t>
            </a:r>
            <a:r>
              <a:rPr lang="en-US" altLang="en-US" dirty="0"/>
              <a:t>), </a:t>
            </a:r>
            <a:r>
              <a:rPr lang="en-US" altLang="en-US" dirty="0" smtClean="0"/>
              <a:t>13:00 </a:t>
            </a:r>
            <a:r>
              <a:rPr lang="en-US" altLang="en-US" dirty="0"/>
              <a:t>ET – </a:t>
            </a:r>
            <a:r>
              <a:rPr lang="en-US" altLang="en-US" dirty="0" smtClean="0"/>
              <a:t>14:30 </a:t>
            </a:r>
            <a:r>
              <a:rPr lang="en-US" altLang="en-US" dirty="0"/>
              <a:t>ET</a:t>
            </a:r>
          </a:p>
          <a:p>
            <a:pPr>
              <a:buFont typeface="Arial" panose="020B0604020202020204" pitchFamily="34" charset="0"/>
              <a:buChar char="•"/>
            </a:pPr>
            <a:r>
              <a:rPr lang="en-US" altLang="en-US" dirty="0"/>
              <a:t>Apr. </a:t>
            </a:r>
            <a:r>
              <a:rPr lang="en-US" altLang="en-US" dirty="0" smtClean="0"/>
              <a:t>10</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ET</a:t>
            </a:r>
          </a:p>
          <a:p>
            <a:pPr>
              <a:buFont typeface="Arial" panose="020B0604020202020204" pitchFamily="34" charset="0"/>
              <a:buChar char="•"/>
            </a:pPr>
            <a:r>
              <a:rPr lang="en-US" altLang="en-US" dirty="0" smtClean="0"/>
              <a:t>Apr. 17</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a:t>
            </a:r>
            <a:r>
              <a:rPr lang="en-US" altLang="en-US" dirty="0"/>
              <a:t>ET</a:t>
            </a:r>
          </a:p>
          <a:p>
            <a:pPr>
              <a:buFont typeface="Arial" panose="020B0604020202020204" pitchFamily="34" charset="0"/>
              <a:buChar char="•"/>
            </a:pPr>
            <a:r>
              <a:rPr lang="en-US" altLang="en-US" dirty="0"/>
              <a:t>Apr. </a:t>
            </a:r>
            <a:r>
              <a:rPr lang="en-US" altLang="en-US" dirty="0" smtClean="0"/>
              <a:t>24</a:t>
            </a:r>
            <a:r>
              <a:rPr lang="en-US" altLang="en-US" baseline="30000" dirty="0" smtClean="0"/>
              <a:t>th</a:t>
            </a:r>
            <a:r>
              <a:rPr lang="en-US" altLang="en-US" dirty="0" smtClean="0"/>
              <a:t>  </a:t>
            </a:r>
            <a:r>
              <a:rPr lang="en-US" altLang="en-US" dirty="0"/>
              <a:t>	(Wednesday), </a:t>
            </a:r>
            <a:r>
              <a:rPr lang="en-US" altLang="en-US" dirty="0" smtClean="0"/>
              <a:t>13:00 </a:t>
            </a:r>
            <a:r>
              <a:rPr lang="en-US" altLang="en-US" dirty="0"/>
              <a:t>ET – </a:t>
            </a:r>
            <a:r>
              <a:rPr lang="en-US" altLang="en-US" dirty="0" smtClean="0"/>
              <a:t>14:30 ET</a:t>
            </a:r>
          </a:p>
          <a:p>
            <a:pPr>
              <a:buFont typeface="Arial" panose="020B0604020202020204" pitchFamily="34" charset="0"/>
              <a:buChar char="•"/>
            </a:pPr>
            <a:r>
              <a:rPr lang="en-US" altLang="en-US" dirty="0" smtClean="0"/>
              <a:t>May 22</a:t>
            </a:r>
            <a:r>
              <a:rPr lang="en-US" altLang="en-US" baseline="30000" dirty="0" smtClean="0"/>
              <a:t>nd</a:t>
            </a:r>
            <a:r>
              <a:rPr lang="en-US" altLang="en-US" dirty="0" smtClean="0"/>
              <a:t> 	(Wednesday</a:t>
            </a:r>
            <a:r>
              <a:rPr lang="en-US" altLang="en-US" dirty="0"/>
              <a:t>), 13:00 ET – 14:30 </a:t>
            </a:r>
            <a:r>
              <a:rPr lang="en-US" altLang="en-US" dirty="0" smtClean="0"/>
              <a:t>ET</a:t>
            </a:r>
          </a:p>
          <a:p>
            <a:pPr marL="0" indent="0"/>
            <a:endParaRPr lang="en-US" altLang="en-US" dirty="0"/>
          </a:p>
          <a:p>
            <a:pPr>
              <a:buFont typeface="Arial" panose="020B0604020202020204" pitchFamily="34" charset="0"/>
              <a:buChar char="•"/>
            </a:pPr>
            <a:endParaRPr lang="en-US" altLang="en-US" dirty="0" smtClean="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76</a:t>
            </a:fld>
            <a:endParaRPr lang="en-GB" dirty="0"/>
          </a:p>
        </p:txBody>
      </p:sp>
      <p:sp>
        <p:nvSpPr>
          <p:cNvPr id="7" name="Footer Placeholder 6"/>
          <p:cNvSpPr>
            <a:spLocks noGrp="1"/>
          </p:cNvSpPr>
          <p:nvPr>
            <p:ph type="ftr" idx="14"/>
          </p:nvPr>
        </p:nvSpPr>
        <p:spPr/>
        <p:txBody>
          <a:bodyPr/>
          <a:lstStyle/>
          <a:p>
            <a:r>
              <a:rPr lang="en-US" smtClean="0"/>
              <a:t>Robert Stacey, Intel</a:t>
            </a:r>
          </a:p>
          <a:p>
            <a:r>
              <a:rPr lang="en-US" smtClean="0"/>
              <a:t>from Jonathan Segev, Intel corporation</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34541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dirty="0" smtClean="0"/>
              <a:t>2019 March </a:t>
            </a:r>
            <a:br>
              <a:rPr lang="en-US" altLang="en-US" dirty="0" smtClean="0"/>
            </a:br>
            <a:r>
              <a:rPr lang="en-US" altLang="en-US" dirty="0" err="1" smtClean="0"/>
              <a:t>TGba</a:t>
            </a:r>
            <a:r>
              <a:rPr lang="en-US" altLang="en-US" dirty="0" smtClean="0"/>
              <a:t> Closing Report</a:t>
            </a:r>
          </a:p>
        </p:txBody>
      </p:sp>
      <p:sp>
        <p:nvSpPr>
          <p:cNvPr id="3" name="Date Placeholder 2"/>
          <p:cNvSpPr>
            <a:spLocks noGrp="1"/>
          </p:cNvSpPr>
          <p:nvPr>
            <p:ph type="dt" idx="10"/>
          </p:nvPr>
        </p:nvSpPr>
        <p:spPr/>
        <p:txBody>
          <a:bodyPr/>
          <a:lstStyle/>
          <a:p>
            <a:r>
              <a:rPr lang="en-US" smtClean="0"/>
              <a:t>March 2019</a:t>
            </a:r>
            <a:endParaRPr lang="en-GB"/>
          </a:p>
        </p:txBody>
      </p:sp>
      <p:sp>
        <p:nvSpPr>
          <p:cNvPr id="2" name="Footer Placeholder 1"/>
          <p:cNvSpPr>
            <a:spLocks noGrp="1"/>
          </p:cNvSpPr>
          <p:nvPr>
            <p:ph type="ftr" idx="11"/>
          </p:nvPr>
        </p:nvSpPr>
        <p:spPr/>
        <p:txBody>
          <a:bodyPr/>
          <a:lstStyle/>
          <a:p>
            <a:r>
              <a:rPr lang="en-US" smtClean="0"/>
              <a:t>Robert Stacey, Intel</a:t>
            </a:r>
          </a:p>
          <a:p>
            <a:r>
              <a:rPr lang="en-US" smtClean="0"/>
              <a:t>from Minyoung Park (Intel Corp.)</a:t>
            </a:r>
            <a:endParaRPr lang="en-GB"/>
          </a:p>
        </p:txBody>
      </p:sp>
      <p:sp>
        <p:nvSpPr>
          <p:cNvPr id="6" name="Slide Number Placeholder 5"/>
          <p:cNvSpPr>
            <a:spLocks noGrp="1"/>
          </p:cNvSpPr>
          <p:nvPr>
            <p:ph type="sldNum" idx="12"/>
          </p:nvPr>
        </p:nvSpPr>
        <p:spPr/>
        <p:txBody>
          <a:bodyPr/>
          <a:lstStyle/>
          <a:p>
            <a:r>
              <a:rPr lang="en-GB" smtClean="0"/>
              <a:t>Slide </a:t>
            </a:r>
            <a:fld id="{06B781AF-4CCF-49B0-A572-DE54FBE5D942}" type="slidenum">
              <a:rPr lang="en-GB" smtClean="0"/>
              <a:pPr/>
              <a:t>77</a:t>
            </a:fld>
            <a:endParaRPr lang="en-GB"/>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a:t>
            </a:r>
            <a:r>
              <a:rPr lang="en-GB" sz="2000" b="0" kern="0" dirty="0" smtClean="0"/>
              <a:t>2019-3-14</a:t>
            </a:r>
            <a:endParaRPr lang="en-GB" sz="2000" b="0" kern="0" dirty="0"/>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95245"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47668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a:xfrm>
            <a:off x="2209801" y="1600201"/>
            <a:ext cx="7858125" cy="4875213"/>
          </a:xfrm>
        </p:spPr>
        <p:txBody>
          <a:bodyPr/>
          <a:lstStyle/>
          <a:p>
            <a:endParaRPr lang="en-US" altLang="en-US" dirty="0" smtClean="0"/>
          </a:p>
          <a:p>
            <a:r>
              <a:rPr lang="en-US" altLang="en-US" dirty="0" err="1" smtClean="0"/>
              <a:t>TGba</a:t>
            </a:r>
            <a:r>
              <a:rPr lang="en-US" altLang="en-US" dirty="0" smtClean="0"/>
              <a:t> worked on the comment resolution on D2.0</a:t>
            </a:r>
          </a:p>
          <a:p>
            <a:pPr lvl="1"/>
            <a:r>
              <a:rPr lang="en-US" altLang="en-US" dirty="0" smtClean="0"/>
              <a:t>40% completed (327 comments resolved out of 827)</a:t>
            </a:r>
          </a:p>
          <a:p>
            <a:r>
              <a:rPr lang="en-US" altLang="en-US" dirty="0" err="1" smtClean="0"/>
              <a:t>TGba</a:t>
            </a:r>
            <a:r>
              <a:rPr lang="en-US" altLang="en-US" dirty="0" smtClean="0"/>
              <a:t> approved to hold an ad-hoc meeting at the Bay area on April 10-11, 2019</a:t>
            </a:r>
          </a:p>
          <a:p>
            <a:r>
              <a:rPr lang="en-US" altLang="en-US" dirty="0" smtClean="0"/>
              <a:t>Reviewed TG timeline</a:t>
            </a:r>
          </a:p>
          <a:p>
            <a:r>
              <a:rPr lang="en-US" altLang="en-US" dirty="0" smtClean="0"/>
              <a:t>Agenda: doc:11-19/242r8</a:t>
            </a:r>
          </a:p>
          <a:p>
            <a:endParaRPr lang="en-US" altLang="en-US" dirty="0" smtClean="0"/>
          </a:p>
          <a:p>
            <a:endParaRPr lang="en-US" altLang="en-US" dirty="0" smtClean="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78</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0153865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dirty="0" smtClean="0"/>
              <a:t>Goals for May 2019</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smtClean="0"/>
              <a:t>Complete comment resolution on D2.0</a:t>
            </a:r>
          </a:p>
          <a:p>
            <a:pPr>
              <a:defRPr/>
            </a:pPr>
            <a:r>
              <a:rPr lang="en-US" altLang="en-US" dirty="0" smtClean="0"/>
              <a:t>Publish D3.0</a:t>
            </a:r>
          </a:p>
          <a:p>
            <a:pPr>
              <a:defRPr/>
            </a:pPr>
            <a:r>
              <a:rPr lang="en-US" altLang="en-US" dirty="0" smtClean="0"/>
              <a:t>Start WG recirculation letter ballot</a:t>
            </a:r>
            <a:endParaRPr lang="en-US" altLang="en-US" dirty="0"/>
          </a:p>
          <a:p>
            <a:pPr>
              <a:defRPr/>
            </a:pPr>
            <a:r>
              <a:rPr lang="en-US" altLang="en-US" dirty="0" smtClean="0"/>
              <a:t>Review </a:t>
            </a:r>
            <a:r>
              <a:rPr lang="en-US" altLang="en-US" dirty="0"/>
              <a:t>TG timeline</a:t>
            </a:r>
          </a:p>
          <a:p>
            <a:pPr>
              <a:defRPr/>
            </a:pPr>
            <a:endParaRPr lang="en-US" altLang="en-US" dirty="0" smtClean="0"/>
          </a:p>
          <a:p>
            <a:pPr marL="0" indent="0">
              <a:buNone/>
              <a:defRPr/>
            </a:pPr>
            <a:endParaRPr lang="en-US" altLang="en-US" dirty="0" smtClean="0"/>
          </a:p>
          <a:p>
            <a:pPr>
              <a:defRPr/>
            </a:pPr>
            <a:endParaRPr lang="en-US" alt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24233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2000" dirty="0"/>
              <a:t>11ax </a:t>
            </a:r>
            <a:r>
              <a:rPr lang="en-US" sz="2000" dirty="0"/>
              <a:t>–   D4.0 1625 comments in resolution, expecting to recirc out of July</a:t>
            </a:r>
          </a:p>
          <a:p>
            <a:r>
              <a:rPr lang="en-US" sz="2000" dirty="0"/>
              <a:t>11ay –   Resolving comments, might recirc out of May</a:t>
            </a:r>
            <a:endParaRPr lang="en-GB" sz="2000" dirty="0"/>
          </a:p>
          <a:p>
            <a:r>
              <a:rPr lang="en-GB" sz="2000" dirty="0"/>
              <a:t>11az – </a:t>
            </a:r>
            <a:r>
              <a:rPr lang="en-US" sz="2000" dirty="0"/>
              <a:t>  Resolving 1526 comments, hope to recirc out of July, maybe </a:t>
            </a:r>
            <a:r>
              <a:rPr lang="en-US" sz="2000"/>
              <a:t>Sept recirc</a:t>
            </a:r>
            <a:endParaRPr lang="en-GB" sz="2000" dirty="0"/>
          </a:p>
          <a:p>
            <a:r>
              <a:rPr lang="en-GB" sz="2000" dirty="0"/>
              <a:t>11ba –   Resolving ~827 comments, hope to recirc out of July</a:t>
            </a:r>
          </a:p>
          <a:p>
            <a:r>
              <a:rPr lang="en-GB" sz="2000" dirty="0"/>
              <a:t>11bb –   in proposal phase until July, request a PHY template</a:t>
            </a:r>
          </a:p>
          <a:p>
            <a:r>
              <a:rPr lang="en-GB" sz="2000" dirty="0"/>
              <a:t>11bc –	in proposal phase until July</a:t>
            </a:r>
          </a:p>
          <a:p>
            <a:r>
              <a:rPr lang="en-GB" sz="2000" dirty="0"/>
              <a:t>11bd – 	Hope to have D0.1 in September</a:t>
            </a:r>
          </a:p>
          <a:p>
            <a:r>
              <a:rPr lang="en-GB" sz="2000" dirty="0" err="1"/>
              <a:t>REVmd</a:t>
            </a:r>
            <a:r>
              <a:rPr lang="en-GB" sz="2000" dirty="0"/>
              <a:t> –  resolved ~220 comments out of 723, MDR after March, expecting to recirc out of July</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4238374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smtClean="0"/>
              <a:t>Three teleconference calls (Mondays, 1.5 hours each):</a:t>
            </a:r>
            <a:endParaRPr lang="en-US" altLang="en-US" sz="2400" b="1" dirty="0"/>
          </a:p>
          <a:p>
            <a:pPr marL="685800" lvl="2" indent="-342900">
              <a:defRPr/>
            </a:pPr>
            <a:r>
              <a:rPr lang="en-US" altLang="en-US" sz="2400" b="1" dirty="0"/>
              <a:t>March </a:t>
            </a:r>
            <a:r>
              <a:rPr lang="en-US" altLang="en-US" sz="2400" b="1" dirty="0" smtClean="0"/>
              <a:t>25th, </a:t>
            </a:r>
            <a:r>
              <a:rPr lang="en-US" altLang="en-US" sz="2400" b="1" dirty="0"/>
              <a:t>10:00 ET</a:t>
            </a:r>
          </a:p>
          <a:p>
            <a:pPr marL="685800" lvl="2" indent="-342900">
              <a:defRPr/>
            </a:pPr>
            <a:r>
              <a:rPr lang="en-US" altLang="en-US" sz="2400" b="1" dirty="0"/>
              <a:t>April </a:t>
            </a:r>
            <a:r>
              <a:rPr lang="en-US" altLang="en-US" sz="2400" b="1" dirty="0" smtClean="0"/>
              <a:t>22nd</a:t>
            </a:r>
            <a:r>
              <a:rPr lang="en-US" altLang="en-US" sz="2400" b="1" dirty="0" smtClean="0"/>
              <a:t>, </a:t>
            </a:r>
            <a:r>
              <a:rPr lang="en-US" altLang="en-US" sz="2400" b="1" dirty="0"/>
              <a:t>17:00 ET</a:t>
            </a:r>
          </a:p>
          <a:p>
            <a:pPr marL="685800" lvl="2" indent="-342900">
              <a:defRPr/>
            </a:pPr>
            <a:r>
              <a:rPr lang="en-US" altLang="en-US" sz="2400" b="1" dirty="0"/>
              <a:t>April </a:t>
            </a:r>
            <a:r>
              <a:rPr lang="en-US" altLang="en-US" sz="2400" b="1" dirty="0" smtClean="0"/>
              <a:t>29th, </a:t>
            </a:r>
            <a:r>
              <a:rPr lang="en-US" altLang="en-US" sz="2400" b="1" dirty="0"/>
              <a:t>23:00 ET</a:t>
            </a:r>
          </a:p>
          <a:p>
            <a:pPr marL="342900" lvl="2" indent="0">
              <a:buNone/>
              <a:defRPr/>
            </a:pPr>
            <a:endParaRPr lang="en-US" altLang="en-US" sz="2400" b="1"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80</a:t>
            </a:fld>
            <a:endParaRPr lang="en-GB" dirty="0"/>
          </a:p>
        </p:txBody>
      </p:sp>
      <p:sp>
        <p:nvSpPr>
          <p:cNvPr id="2" name="Footer Placeholder 1"/>
          <p:cNvSpPr>
            <a:spLocks noGrp="1"/>
          </p:cNvSpPr>
          <p:nvPr>
            <p:ph type="ftr" idx="14"/>
          </p:nvPr>
        </p:nvSpPr>
        <p:spPr/>
        <p:txBody>
          <a:bodyPr/>
          <a:lstStyle/>
          <a:p>
            <a:r>
              <a:rPr lang="en-US" smtClean="0"/>
              <a:t>Robert Stacey, Intel</a:t>
            </a:r>
          </a:p>
          <a:p>
            <a:r>
              <a:rPr lang="en-US" smtClean="0"/>
              <a:t>from Minyoung Park (Intel Corp.)</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5804170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09600"/>
            <a:ext cx="7772400" cy="1066800"/>
          </a:xfrm>
        </p:spPr>
        <p:txBody>
          <a:bodyPr/>
          <a:lstStyle/>
          <a:p>
            <a:r>
              <a:rPr lang="en-US" altLang="en-US" smtClean="0"/>
              <a:t>TGbb March 2019 Closing Report</a:t>
            </a:r>
          </a:p>
        </p:txBody>
      </p:sp>
      <p:sp>
        <p:nvSpPr>
          <p:cNvPr id="15366" name="Rectangle 6"/>
          <p:cNvSpPr>
            <a:spLocks noGrp="1" noChangeArrowheads="1"/>
          </p:cNvSpPr>
          <p:nvPr>
            <p:ph idx="1"/>
          </p:nvPr>
        </p:nvSpPr>
        <p:spPr>
          <a:xfrm>
            <a:off x="2209800" y="1752600"/>
            <a:ext cx="7772400" cy="381000"/>
          </a:xfrm>
        </p:spPr>
        <p:txBody>
          <a:bodyPr/>
          <a:lstStyle/>
          <a:p>
            <a:pPr algn="ctr">
              <a:buFontTx/>
              <a:buNone/>
            </a:pPr>
            <a:r>
              <a:rPr lang="en-US" altLang="en-US" sz="2000"/>
              <a:t>Date:</a:t>
            </a:r>
            <a:r>
              <a:rPr lang="en-US" altLang="en-US" sz="2000" b="0"/>
              <a:t> 2019-03-16</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83E733F-2A6E-4ABA-A800-B68528118EED}" type="slidenum">
              <a:rPr lang="en-US" altLang="en-US" sz="1200" b="0"/>
              <a:pPr>
                <a:spcBef>
                  <a:spcPct val="0"/>
                </a:spcBef>
                <a:buFontTx/>
                <a:buNone/>
              </a:pPr>
              <a:t>81</a:t>
            </a:fld>
            <a:endParaRPr lang="en-US" altLang="en-US" sz="1200" b="0"/>
          </a:p>
        </p:txBody>
      </p:sp>
      <p:sp>
        <p:nvSpPr>
          <p:cNvPr id="15363" name="Footer Placeholder 4"/>
          <p:cNvSpPr>
            <a:spLocks noGrp="1"/>
          </p:cNvSpPr>
          <p:nvPr>
            <p:ph type="ftr" idx="14"/>
          </p:nvPr>
        </p:nvSpPr>
        <p:spPr>
          <a:xfrm>
            <a:off x="8305800" y="6475414"/>
            <a:ext cx="3047999" cy="2301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graphicFrame>
        <p:nvGraphicFramePr>
          <p:cNvPr id="15367" name="Object 11"/>
          <p:cNvGraphicFramePr>
            <a:graphicFrameLocks noChangeAspect="1"/>
          </p:cNvGraphicFramePr>
          <p:nvPr/>
        </p:nvGraphicFramePr>
        <p:xfrm>
          <a:off x="2192338" y="2660651"/>
          <a:ext cx="8628062" cy="1666875"/>
        </p:xfrm>
        <a:graphic>
          <a:graphicData uri="http://schemas.openxmlformats.org/presentationml/2006/ole">
            <mc:AlternateContent xmlns:mc="http://schemas.openxmlformats.org/markup-compatibility/2006">
              <mc:Choice xmlns:v="urn:schemas-microsoft-com:vml" Requires="v">
                <p:oleObj spid="_x0000_s99340" name="Document" r:id="rId4" imgW="8220869" imgH="1597287" progId="Word.Document.8">
                  <p:embed/>
                </p:oleObj>
              </mc:Choice>
              <mc:Fallback>
                <p:oleObj name="Document" r:id="rId4" imgW="8220869" imgH="159728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2660651"/>
                        <a:ext cx="86280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3977015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73930F6-813C-43AE-82AB-95062A51B879}" type="slidenum">
              <a:rPr lang="en-US" altLang="en-US" sz="1200" b="0"/>
              <a:pPr>
                <a:spcBef>
                  <a:spcPct val="0"/>
                </a:spcBef>
                <a:buFontTx/>
                <a:buNone/>
              </a:pPr>
              <a:t>82</a:t>
            </a:fld>
            <a:endParaRPr lang="en-US" altLang="en-US" sz="1200" b="0"/>
          </a:p>
        </p:txBody>
      </p:sp>
      <p:sp>
        <p:nvSpPr>
          <p:cNvPr id="17414" name="Footer Placeholder 4"/>
          <p:cNvSpPr>
            <a:spLocks noGrp="1"/>
          </p:cNvSpPr>
          <p:nvPr>
            <p:ph type="ftr" idx="14"/>
          </p:nvPr>
        </p:nvSpPr>
        <p:spPr>
          <a:xfrm>
            <a:off x="8763000" y="6475414"/>
            <a:ext cx="26669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802.11 Light Communications Task Group closing report for the March 2019 session.</a:t>
            </a:r>
          </a:p>
          <a:p>
            <a:pPr lvl="1"/>
            <a:endParaRPr lang="en-US" altLang="en-US" dirty="0"/>
          </a:p>
          <a:p>
            <a:pPr lvl="1"/>
            <a:endParaRPr lang="en-US" altLang="en-US" dirty="0"/>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1118114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ECACFA6-7821-46E4-A02B-76D3F0E29C12}" type="slidenum">
              <a:rPr lang="en-US" altLang="en-US" sz="1200" b="0"/>
              <a:pPr>
                <a:spcBef>
                  <a:spcPct val="0"/>
                </a:spcBef>
                <a:buFontTx/>
                <a:buNone/>
              </a:pPr>
              <a:t>83</a:t>
            </a:fld>
            <a:endParaRPr lang="en-US" altLang="en-US" sz="1200" b="0"/>
          </a:p>
        </p:txBody>
      </p:sp>
      <p:sp>
        <p:nvSpPr>
          <p:cNvPr id="19462" name="Footer Placeholder 4"/>
          <p:cNvSpPr>
            <a:spLocks noGrp="1"/>
          </p:cNvSpPr>
          <p:nvPr>
            <p:ph type="ftr" idx="14"/>
          </p:nvPr>
        </p:nvSpPr>
        <p:spPr>
          <a:xfrm>
            <a:off x="8599488" y="6475414"/>
            <a:ext cx="27431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2400" b="1" u="sng" dirty="0"/>
              <a:t>Content</a:t>
            </a:r>
          </a:p>
          <a:p>
            <a:pPr lvl="1" algn="just">
              <a:defRPr/>
            </a:pPr>
            <a:r>
              <a:rPr lang="en-GB" altLang="en-US" dirty="0" err="1"/>
              <a:t>TGbb</a:t>
            </a:r>
            <a:r>
              <a:rPr lang="en-GB" altLang="en-US" dirty="0"/>
              <a:t> is in proposal preparation phase</a:t>
            </a:r>
          </a:p>
          <a:p>
            <a:pPr lvl="1" algn="just">
              <a:defRPr/>
            </a:pPr>
            <a:r>
              <a:rPr lang="en-GB" altLang="en-US" dirty="0"/>
              <a:t>Joint </a:t>
            </a:r>
            <a:r>
              <a:rPr lang="en-GB" altLang="en-US" dirty="0"/>
              <a:t>PHY </a:t>
            </a:r>
            <a:r>
              <a:rPr lang="en-GB" altLang="en-US" dirty="0"/>
              <a:t>proposal on in </a:t>
            </a:r>
            <a:r>
              <a:rPr lang="en-GB" altLang="en-US" dirty="0"/>
              <a:t>doc. 11-19/0388r0</a:t>
            </a:r>
          </a:p>
          <a:p>
            <a:pPr lvl="1" algn="just">
              <a:defRPr/>
            </a:pPr>
            <a:r>
              <a:rPr lang="en-GB" altLang="en-US" dirty="0"/>
              <a:t>Second PHY proposal in doc. 11-19/0419r0 (not yet presented)</a:t>
            </a:r>
            <a:endParaRPr lang="en-GB" altLang="en-US" dirty="0"/>
          </a:p>
          <a:p>
            <a:pPr lvl="1" algn="just">
              <a:defRPr/>
            </a:pPr>
            <a:r>
              <a:rPr lang="en-GB" altLang="en-US" dirty="0"/>
              <a:t>Updated </a:t>
            </a:r>
            <a:r>
              <a:rPr lang="en-GB" altLang="en-US" dirty="0"/>
              <a:t>task group </a:t>
            </a:r>
            <a:r>
              <a:rPr lang="en-GB" altLang="en-US" dirty="0"/>
              <a:t>doc. 11-19/0187r3 on evaluation methodology, New: simulator calibration, clarification of the metrics </a:t>
            </a:r>
            <a:endParaRPr lang="en-GB" altLang="en-US" dirty="0"/>
          </a:p>
          <a:p>
            <a:pPr lvl="1" algn="just">
              <a:defRPr/>
            </a:pPr>
            <a:r>
              <a:rPr lang="en-GB" altLang="en-US" dirty="0"/>
              <a:t>New deadlines in </a:t>
            </a:r>
            <a:r>
              <a:rPr lang="en-GB" altLang="en-US" dirty="0" err="1"/>
              <a:t>TGbb</a:t>
            </a:r>
            <a:r>
              <a:rPr lang="en-GB" altLang="en-US" dirty="0"/>
              <a:t> Call for Proposals (PHY: 1</a:t>
            </a:r>
            <a:r>
              <a:rPr lang="en-GB" altLang="en-US" baseline="30000" dirty="0"/>
              <a:t>st</a:t>
            </a:r>
            <a:r>
              <a:rPr lang="en-GB" altLang="en-US" dirty="0"/>
              <a:t> July 2019) in doc. 11-18/2039r3</a:t>
            </a:r>
          </a:p>
          <a:p>
            <a:pPr lvl="1" algn="just">
              <a:defRPr/>
            </a:pPr>
            <a:r>
              <a:rPr lang="en-GB" altLang="en-US" dirty="0"/>
              <a:t>Accordingly </a:t>
            </a:r>
            <a:r>
              <a:rPr lang="en-GB" altLang="en-US" dirty="0"/>
              <a:t>updated </a:t>
            </a:r>
            <a:r>
              <a:rPr lang="en-GB" altLang="en-US" dirty="0"/>
              <a:t>timeline 11-18/1290r3</a:t>
            </a:r>
            <a:endParaRPr lang="en-GB" altLang="en-US" dirty="0"/>
          </a:p>
          <a:p>
            <a:pPr lvl="1" algn="just">
              <a:defRPr/>
            </a:pPr>
            <a:r>
              <a:rPr lang="en-GB" altLang="en-US" dirty="0"/>
              <a:t>Conference call schedule</a:t>
            </a:r>
          </a:p>
          <a:p>
            <a:pPr marL="457200" lvl="1" indent="0">
              <a:buNone/>
              <a:defRPr/>
            </a:pPr>
            <a:endParaRPr lang="en-US" altLang="en-US" sz="1400" b="1" dirty="0"/>
          </a:p>
          <a:p>
            <a:pPr marL="457200" lvl="1" indent="0">
              <a:buNone/>
              <a:defRPr/>
            </a:pPr>
            <a:r>
              <a:rPr lang="en-US" altLang="en-US" b="1" dirty="0"/>
              <a:t>Meeting agenda and motions are available as doc. </a:t>
            </a:r>
            <a:r>
              <a:rPr lang="en-US" altLang="en-US" b="1" dirty="0"/>
              <a:t>11-19/0235r5</a:t>
            </a:r>
            <a:endParaRPr lang="en-US" altLang="en-US" b="1" dirty="0"/>
          </a:p>
          <a:p>
            <a:pPr marL="457200" lvl="1" indent="0">
              <a:buNone/>
              <a:defRPr/>
            </a:pPr>
            <a:r>
              <a:rPr lang="en-US" altLang="en-US" b="1" dirty="0"/>
              <a:t>Minutes </a:t>
            </a:r>
            <a:r>
              <a:rPr lang="en-US" altLang="en-US" b="1" dirty="0"/>
              <a:t>of the meeting </a:t>
            </a:r>
            <a:r>
              <a:rPr lang="en-US" altLang="en-US" b="1" dirty="0"/>
              <a:t>will be </a:t>
            </a:r>
            <a:r>
              <a:rPr lang="en-US" altLang="en-US" b="1" dirty="0"/>
              <a:t>available as doc. </a:t>
            </a:r>
            <a:r>
              <a:rPr lang="en-US" altLang="en-US" b="1" dirty="0"/>
              <a:t>11-19/0532r0</a:t>
            </a:r>
            <a:r>
              <a:rPr lang="en-US" altLang="en-US" b="1" dirty="0"/>
              <a:t>.</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activities in March meeting</a:t>
            </a:r>
          </a:p>
        </p:txBody>
      </p:sp>
    </p:spTree>
    <p:extLst>
      <p:ext uri="{BB962C8B-B14F-4D97-AF65-F5344CB8AC3E}">
        <p14:creationId xmlns:p14="http://schemas.microsoft.com/office/powerpoint/2010/main" val="591550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uppieren 1"/>
          <p:cNvGrpSpPr>
            <a:grpSpLocks/>
          </p:cNvGrpSpPr>
          <p:nvPr/>
        </p:nvGrpSpPr>
        <p:grpSpPr bwMode="auto">
          <a:xfrm>
            <a:off x="2092326" y="1524000"/>
            <a:ext cx="8042275" cy="4876800"/>
            <a:chOff x="568729" y="792508"/>
            <a:chExt cx="8006543" cy="5272984"/>
          </a:xfrm>
        </p:grpSpPr>
        <p:pic>
          <p:nvPicPr>
            <p:cNvPr id="215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6212" y="3283697"/>
              <a:ext cx="3709060" cy="278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6212" y="792508"/>
              <a:ext cx="3525695" cy="264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729" y="3520743"/>
              <a:ext cx="3392999" cy="254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730" y="892030"/>
              <a:ext cx="3392999" cy="254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C725FE1-5CE8-41FB-B358-93A7AA55A3C1}" type="slidenum">
              <a:rPr lang="en-US" altLang="en-US" sz="1200" b="0"/>
              <a:pPr>
                <a:spcBef>
                  <a:spcPct val="0"/>
                </a:spcBef>
                <a:buFontTx/>
                <a:buNone/>
              </a:pPr>
              <a:t>84</a:t>
            </a:fld>
            <a:endParaRPr lang="en-US" altLang="en-US" sz="1200" b="0"/>
          </a:p>
        </p:txBody>
      </p:sp>
      <p:sp>
        <p:nvSpPr>
          <p:cNvPr id="21510" name="Footer Placeholder 4"/>
          <p:cNvSpPr>
            <a:spLocks noGrp="1"/>
          </p:cNvSpPr>
          <p:nvPr>
            <p:ph type="ftr" idx="14"/>
          </p:nvPr>
        </p:nvSpPr>
        <p:spPr>
          <a:xfrm>
            <a:off x="8763000" y="6475414"/>
            <a:ext cx="25907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Joint pre-proposal for TGbb PHY in doc. 11-19/0388r0</a:t>
            </a:r>
          </a:p>
        </p:txBody>
      </p:sp>
    </p:spTree>
    <p:extLst>
      <p:ext uri="{BB962C8B-B14F-4D97-AF65-F5344CB8AC3E}">
        <p14:creationId xmlns:p14="http://schemas.microsoft.com/office/powerpoint/2010/main" val="18889101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6F8799C-AFA8-487D-9CB4-7BC70637F11C}" type="slidenum">
              <a:rPr lang="en-US" altLang="en-US" sz="1200" b="0"/>
              <a:pPr>
                <a:spcBef>
                  <a:spcPct val="0"/>
                </a:spcBef>
                <a:buFontTx/>
                <a:buNone/>
              </a:pPr>
              <a:t>85</a:t>
            </a:fld>
            <a:endParaRPr lang="en-US" altLang="en-US" sz="1200" b="0"/>
          </a:p>
        </p:txBody>
      </p:sp>
      <p:sp>
        <p:nvSpPr>
          <p:cNvPr id="23558" name="Footer Placeholder 4"/>
          <p:cNvSpPr>
            <a:spLocks noGrp="1"/>
          </p:cNvSpPr>
          <p:nvPr>
            <p:ph type="ftr" idx="14"/>
          </p:nvPr>
        </p:nvSpPr>
        <p:spPr>
          <a:xfrm>
            <a:off x="8648700" y="6486916"/>
            <a:ext cx="26669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Evaluation methodology update</a:t>
            </a:r>
          </a:p>
        </p:txBody>
      </p:sp>
      <p:pic>
        <p:nvPicPr>
          <p:cNvPr id="2355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524001"/>
            <a:ext cx="6500813"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9348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052BEFD-1DC1-4064-905B-3A54A5A09539}" type="slidenum">
              <a:rPr lang="en-US" altLang="en-US" sz="1200" b="0"/>
              <a:pPr>
                <a:spcBef>
                  <a:spcPct val="0"/>
                </a:spcBef>
                <a:buFontTx/>
                <a:buNone/>
              </a:pPr>
              <a:t>86</a:t>
            </a:fld>
            <a:endParaRPr lang="en-US" altLang="en-US" sz="1200" b="0"/>
          </a:p>
        </p:txBody>
      </p:sp>
      <p:sp>
        <p:nvSpPr>
          <p:cNvPr id="25606" name="Footer Placeholder 4"/>
          <p:cNvSpPr>
            <a:spLocks noGrp="1"/>
          </p:cNvSpPr>
          <p:nvPr>
            <p:ph type="ftr" idx="14"/>
          </p:nvPr>
        </p:nvSpPr>
        <p:spPr>
          <a:xfrm>
            <a:off x="8686800" y="6475414"/>
            <a:ext cx="26669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5603" name="Rectangle 2"/>
          <p:cNvSpPr txBox="1">
            <a:spLocks noChangeArrowheads="1"/>
          </p:cNvSpPr>
          <p:nvPr/>
        </p:nvSpPr>
        <p:spPr bwMode="auto">
          <a:xfrm>
            <a:off x="2209800" y="587375"/>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Updated TGbb Call for Proposals in doc. 		11-18/2039r3 (PHY: 1-Jul-19)</a:t>
            </a:r>
          </a:p>
        </p:txBody>
      </p:sp>
      <p:pic>
        <p:nvPicPr>
          <p:cNvPr id="2560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84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0D62271-A356-4311-82DD-E57E352DDA69}" type="slidenum">
              <a:rPr lang="en-US" altLang="en-US" sz="1200" b="0"/>
              <a:pPr>
                <a:spcBef>
                  <a:spcPct val="0"/>
                </a:spcBef>
                <a:buFontTx/>
                <a:buNone/>
              </a:pPr>
              <a:t>87</a:t>
            </a:fld>
            <a:endParaRPr lang="en-US" altLang="en-US" sz="1200" b="0"/>
          </a:p>
        </p:txBody>
      </p:sp>
      <p:sp>
        <p:nvSpPr>
          <p:cNvPr id="27653" name="Footer Placeholder 4"/>
          <p:cNvSpPr>
            <a:spLocks noGrp="1"/>
          </p:cNvSpPr>
          <p:nvPr>
            <p:ph type="ftr" idx="14"/>
          </p:nvPr>
        </p:nvSpPr>
        <p:spPr>
          <a:xfrm>
            <a:off x="8763000" y="6475414"/>
            <a:ext cx="2590799" cy="153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3" name="Date Placeholder 2"/>
          <p:cNvSpPr>
            <a:spLocks noGrp="1"/>
          </p:cNvSpPr>
          <p:nvPr>
            <p:ph type="dt" idx="15"/>
          </p:nvPr>
        </p:nvSpPr>
        <p:spPr/>
        <p:txBody>
          <a:bodyPr/>
          <a:lstStyle/>
          <a:p>
            <a:r>
              <a:rPr lang="en-US" smtClean="0"/>
              <a:t>March 2019</a:t>
            </a:r>
            <a:endParaRPr lang="en-GB" dirty="0"/>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Updated timeline in doc. </a:t>
            </a:r>
            <a:r>
              <a:rPr lang="en-GB" altLang="en-US" sz="3200"/>
              <a:t>11-18/1290r3</a:t>
            </a:r>
            <a:endParaRPr lang="en-US" altLang="en-US" sz="3200">
              <a:solidFill>
                <a:schemeClr val="tx2"/>
              </a:solidFill>
            </a:endParaRPr>
          </a:p>
        </p:txBody>
      </p:sp>
      <p:pic>
        <p:nvPicPr>
          <p:cNvPr id="2765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17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38BCF27-F972-4FA9-B0CE-0C43D8E47436}" type="slidenum">
              <a:rPr lang="en-US" altLang="en-US" sz="1200" b="0"/>
              <a:pPr>
                <a:spcBef>
                  <a:spcPct val="0"/>
                </a:spcBef>
                <a:buFontTx/>
                <a:buNone/>
              </a:pPr>
              <a:t>88</a:t>
            </a:fld>
            <a:endParaRPr lang="en-US" altLang="en-US" sz="1200" b="0"/>
          </a:p>
        </p:txBody>
      </p:sp>
      <p:sp>
        <p:nvSpPr>
          <p:cNvPr id="29702" name="Footer Placeholder 4"/>
          <p:cNvSpPr>
            <a:spLocks noGrp="1"/>
          </p:cNvSpPr>
          <p:nvPr>
            <p:ph type="ftr" idx="14"/>
          </p:nvPr>
        </p:nvSpPr>
        <p:spPr>
          <a:xfrm>
            <a:off x="8839200" y="6478289"/>
            <a:ext cx="25907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2970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449388"/>
            <a:ext cx="6704012"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860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CC4007A-F2F8-4890-8C90-86D229F8414B}" type="slidenum">
              <a:rPr lang="en-US" altLang="en-US" sz="1200" b="0"/>
              <a:pPr>
                <a:spcBef>
                  <a:spcPct val="0"/>
                </a:spcBef>
                <a:buFontTx/>
                <a:buNone/>
              </a:pPr>
              <a:t>89</a:t>
            </a:fld>
            <a:endParaRPr lang="en-US" altLang="en-US" sz="1200" b="0"/>
          </a:p>
        </p:txBody>
      </p:sp>
      <p:sp>
        <p:nvSpPr>
          <p:cNvPr id="31750" name="Footer Placeholder 4"/>
          <p:cNvSpPr>
            <a:spLocks noGrp="1"/>
          </p:cNvSpPr>
          <p:nvPr>
            <p:ph type="ftr" idx="14"/>
          </p:nvPr>
        </p:nvSpPr>
        <p:spPr>
          <a:xfrm>
            <a:off x="8839200" y="6475414"/>
            <a:ext cx="2514599"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Volker Jungnickel (</a:t>
            </a:r>
            <a:r>
              <a:rPr lang="en-US" altLang="en-US" sz="1200" b="0" dirty="0" err="1"/>
              <a:t>Fraunhofer</a:t>
            </a:r>
            <a:r>
              <a:rPr lang="en-US" altLang="en-US" sz="1200" b="0" dirty="0"/>
              <a:t> HHI)</a:t>
            </a:r>
          </a:p>
        </p:txBody>
      </p:sp>
      <p:sp>
        <p:nvSpPr>
          <p:cNvPr id="2" name="Date Placeholder 1"/>
          <p:cNvSpPr>
            <a:spLocks noGrp="1"/>
          </p:cNvSpPr>
          <p:nvPr>
            <p:ph type="dt" idx="15"/>
          </p:nvPr>
        </p:nvSpPr>
        <p:spPr/>
        <p:txBody>
          <a:bodyPr/>
          <a:lstStyle/>
          <a:p>
            <a:r>
              <a:rPr lang="en-US" smtClean="0"/>
              <a:t>March 2019</a:t>
            </a:r>
            <a:endParaRPr lang="en-GB" dirty="0"/>
          </a:p>
        </p:txBody>
      </p:sp>
      <p:sp>
        <p:nvSpPr>
          <p:cNvPr id="3174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2400"/>
              <a:t>4 slots were requested</a:t>
            </a:r>
          </a:p>
          <a:p>
            <a:pPr lvl="1"/>
            <a:r>
              <a:rPr lang="en-GB" altLang="en-US" sz="2400"/>
              <a:t>Hear further pre-proposals on PHY</a:t>
            </a:r>
          </a:p>
          <a:p>
            <a:pPr lvl="1"/>
            <a:r>
              <a:rPr lang="en-GB" altLang="en-US" sz="2400"/>
              <a:t>Discuss initial evaluation results</a:t>
            </a:r>
          </a:p>
        </p:txBody>
      </p:sp>
      <p:sp>
        <p:nvSpPr>
          <p:cNvPr id="3174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Plans for TGbb May Meeting</a:t>
            </a:r>
          </a:p>
        </p:txBody>
      </p:sp>
    </p:spTree>
    <p:extLst>
      <p:ext uri="{BB962C8B-B14F-4D97-AF65-F5344CB8AC3E}">
        <p14:creationId xmlns:p14="http://schemas.microsoft.com/office/powerpoint/2010/main" val="150815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needs some change so the report is done after the editing is done. </a:t>
            </a:r>
          </a:p>
          <a:p>
            <a:r>
              <a:rPr lang="en-US" sz="1800" dirty="0"/>
              <a:t>P802.11ax was started on D4.0 out of January meeting (Robert Stacey, Edward Au, </a:t>
            </a:r>
            <a:r>
              <a:rPr lang="en-US" sz="1800" dirty="0" err="1"/>
              <a:t>Yongho</a:t>
            </a:r>
            <a:r>
              <a:rPr lang="en-US" sz="1800" dirty="0"/>
              <a:t> Seok, Emily Qi, Naveen </a:t>
            </a:r>
            <a:r>
              <a:rPr lang="en-US" sz="1800" dirty="0" err="1"/>
              <a:t>Kakani</a:t>
            </a:r>
            <a:r>
              <a:rPr lang="en-US" sz="1800" dirty="0"/>
              <a:t>, Perry </a:t>
            </a:r>
            <a:r>
              <a:rPr lang="en-US" sz="1800" dirty="0" err="1"/>
              <a:t>Correll</a:t>
            </a:r>
            <a:r>
              <a:rPr lang="en-US" sz="1800" dirty="0"/>
              <a:t>, Peter Ecclesine, Po-Kai Huang)</a:t>
            </a:r>
          </a:p>
          <a:p>
            <a:r>
              <a:rPr lang="en-US" sz="1800" dirty="0"/>
              <a:t>P802.11ay will be started on D3.0 out of March meeting (Robert Stacey, Solomon </a:t>
            </a:r>
            <a:r>
              <a:rPr lang="en-US" sz="1800" dirty="0" err="1"/>
              <a:t>Trainin</a:t>
            </a:r>
            <a:r>
              <a:rPr lang="en-US" sz="1800" dirty="0"/>
              <a:t>, Edward Au, Emily Qi, </a:t>
            </a:r>
            <a:r>
              <a:rPr lang="en-US" sz="1800" dirty="0" err="1"/>
              <a:t>Yongho</a:t>
            </a:r>
            <a:r>
              <a:rPr lang="en-US" sz="1800" dirty="0"/>
              <a:t> Seok, Peter Ecclesine)</a:t>
            </a:r>
          </a:p>
          <a:p>
            <a:r>
              <a:rPr lang="en-US" sz="1800" dirty="0" err="1"/>
              <a:t>REVmd</a:t>
            </a:r>
            <a:r>
              <a:rPr lang="en-US" sz="1800" dirty="0"/>
              <a:t> on Draft 2.1 was started out of February (Robert Stacey, Joseph Levy, Carol Ansley, </a:t>
            </a:r>
            <a:r>
              <a:rPr lang="en-US" sz="1800" dirty="0" err="1"/>
              <a:t>Menzo</a:t>
            </a:r>
            <a:r>
              <a:rPr lang="en-US" sz="1800" dirty="0"/>
              <a:t> </a:t>
            </a:r>
            <a:r>
              <a:rPr lang="en-US" sz="1800" dirty="0" err="1"/>
              <a:t>Wentink</a:t>
            </a:r>
            <a:r>
              <a:rPr lang="en-US" sz="1800" dirty="0"/>
              <a:t>, </a:t>
            </a:r>
            <a:r>
              <a:rPr lang="en-US" sz="1800" dirty="0" err="1"/>
              <a:t>Bahar</a:t>
            </a:r>
            <a:r>
              <a:rPr lang="en-US" sz="1800" dirty="0"/>
              <a:t> Sadeghi, Mark Hamilton, </a:t>
            </a:r>
            <a:r>
              <a:rPr lang="en-US" sz="1800" dirty="0" err="1"/>
              <a:t>Yongho</a:t>
            </a:r>
            <a:r>
              <a:rPr lang="en-US" sz="1800"/>
              <a:t> Seok, Emily Qi, Edward Au, Peter Ecclesine)</a:t>
            </a:r>
          </a:p>
          <a:p>
            <a:endParaRPr lang="en-US" sz="1600" dirty="0"/>
          </a:p>
          <a:p>
            <a:endParaRPr lang="en-US" sz="1600"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3" name="Footer Placeholder 2"/>
          <p:cNvSpPr>
            <a:spLocks noGrp="1"/>
          </p:cNvSpPr>
          <p:nvPr>
            <p:ph type="ftr" idx="14"/>
          </p:nvPr>
        </p:nvSpPr>
        <p:spPr/>
        <p:txBody>
          <a:bodyPr/>
          <a:lstStyle/>
          <a:p>
            <a:r>
              <a:rPr lang="en-US" smtClean="0"/>
              <a:t>Robert Stacey, Intel</a:t>
            </a:r>
          </a:p>
          <a:p>
            <a:r>
              <a:rPr lang="en-US" smtClean="0"/>
              <a:t>from Peter Ecclesine (Cisco Systems)</a:t>
            </a:r>
            <a:endParaRPr lang="en-GB" dirty="0"/>
          </a:p>
        </p:txBody>
      </p:sp>
      <p:sp>
        <p:nvSpPr>
          <p:cNvPr id="7" name="Date Placeholder 6"/>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149737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TGbc</a:t>
            </a:r>
            <a:r>
              <a:rPr lang="en-GB" dirty="0"/>
              <a:t>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2019-03-14</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90</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graphicFrame>
        <p:nvGraphicFramePr>
          <p:cNvPr id="3075" name="Object 3"/>
          <p:cNvGraphicFramePr>
            <a:graphicFrameLocks noChangeAspect="1"/>
          </p:cNvGraphicFramePr>
          <p:nvPr>
            <p:extLst/>
          </p:nvPr>
        </p:nvGraphicFramePr>
        <p:xfrm>
          <a:off x="2035175" y="2346326"/>
          <a:ext cx="8053388" cy="2333625"/>
        </p:xfrm>
        <a:graphic>
          <a:graphicData uri="http://schemas.openxmlformats.org/presentationml/2006/ole">
            <mc:AlternateContent xmlns:mc="http://schemas.openxmlformats.org/markup-compatibility/2006">
              <mc:Choice xmlns:v="urn:schemas-microsoft-com:vml" Requires="v">
                <p:oleObj spid="_x0000_s96269" name="文書" r:id="rId4" imgW="8255000" imgH="2387600" progId="Word.Document.8">
                  <p:embed/>
                </p:oleObj>
              </mc:Choice>
              <mc:Fallback>
                <p:oleObj name="文書" r:id="rId4" imgW="8255000" imgH="2387600" progId="Word.Document.8">
                  <p:embed/>
                  <p:pic>
                    <p:nvPicPr>
                      <p:cNvPr id="0" name=""/>
                      <p:cNvPicPr>
                        <a:picLocks noChangeAspect="1" noChangeArrowheads="1"/>
                      </p:cNvPicPr>
                      <p:nvPr/>
                    </p:nvPicPr>
                    <p:blipFill>
                      <a:blip r:embed="rId5"/>
                      <a:srcRect/>
                      <a:stretch>
                        <a:fillRect/>
                      </a:stretch>
                    </p:blipFill>
                    <p:spPr bwMode="auto">
                      <a:xfrm>
                        <a:off x="2035175" y="2346326"/>
                        <a:ext cx="8053388" cy="2333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2340246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a:t>
            </a:r>
            <a:r>
              <a:rPr lang="en-GB" dirty="0" err="1"/>
              <a:t>TGbc</a:t>
            </a:r>
            <a:r>
              <a:rPr lang="en-GB" dirty="0"/>
              <a:t> (Broadcast Services) for March 2019, Vancouver, British Colombia, Canada.</a:t>
            </a:r>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91</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536014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Technical submissions</a:t>
            </a:r>
          </a:p>
          <a:p>
            <a:pPr lvl="1">
              <a:buFont typeface="Arial" panose="020B0604020202020204" pitchFamily="34" charset="0"/>
              <a:buChar char="•"/>
            </a:pPr>
            <a:r>
              <a:rPr lang="en-US" dirty="0"/>
              <a:t>Agreed on </a:t>
            </a:r>
            <a:r>
              <a:rPr lang="en-US" dirty="0" err="1"/>
              <a:t>TGbc</a:t>
            </a:r>
            <a:r>
              <a:rPr lang="en-US" dirty="0"/>
              <a:t> Use Case Document</a:t>
            </a:r>
          </a:p>
          <a:p>
            <a:pPr lvl="1">
              <a:buFont typeface="Arial" panose="020B0604020202020204" pitchFamily="34" charset="0"/>
              <a:buChar char="•"/>
            </a:pPr>
            <a:r>
              <a:rPr lang="en-US" dirty="0"/>
              <a:t>Agreed on update of </a:t>
            </a:r>
            <a:r>
              <a:rPr lang="en-US" dirty="0" err="1"/>
              <a:t>TGbc</a:t>
            </a:r>
            <a:r>
              <a:rPr lang="en-US" dirty="0"/>
              <a:t> Functional Requirements</a:t>
            </a:r>
          </a:p>
          <a:p>
            <a:pPr lvl="1">
              <a:buFont typeface="Arial" panose="020B0604020202020204" pitchFamily="34" charset="0"/>
              <a:buChar char="•"/>
            </a:pPr>
            <a:r>
              <a:rPr lang="en-US" dirty="0"/>
              <a:t>Discussion on </a:t>
            </a:r>
            <a:r>
              <a:rPr lang="en-US" dirty="0" err="1"/>
              <a:t>eBCS</a:t>
            </a:r>
            <a:r>
              <a:rPr lang="en-US" dirty="0"/>
              <a:t> frame authentication mechanism</a:t>
            </a:r>
          </a:p>
          <a:p>
            <a:pPr>
              <a:buFont typeface="Arial" panose="020B0604020202020204" pitchFamily="34" charset="0"/>
              <a:buChar char="•"/>
            </a:pPr>
            <a:r>
              <a:rPr lang="en-US" dirty="0"/>
              <a:t>Timeline approved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92</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795282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3"/>
            <a:ext cx="7772400" cy="1160462"/>
          </a:xfrm>
          <a:ln/>
        </p:spPr>
        <p:txBody>
          <a:bodyPr vert="horz" wrap="square" lIns="90000" tIns="46800" rIns="90000" bIns="46800" numCol="1" anchor="ctr" anchorCtr="0" compatLnSpc="1">
            <a:prstTxWarp prst="textNoShape">
              <a:avLst/>
            </a:prstTxWarp>
          </a:bodyPr>
          <a:lstStyle/>
          <a:p>
            <a:r>
              <a:rPr lang="en-US" dirty="0"/>
              <a:t>Plans for May 2019</a:t>
            </a:r>
          </a:p>
        </p:txBody>
      </p:sp>
      <p:sp>
        <p:nvSpPr>
          <p:cNvPr id="10242" name="Rectangle 2"/>
          <p:cNvSpPr>
            <a:spLocks noGrp="1" noChangeArrowheads="1"/>
          </p:cNvSpPr>
          <p:nvPr>
            <p:ph idx="1"/>
          </p:nvPr>
        </p:nvSpPr>
        <p:spPr>
          <a:xfrm>
            <a:off x="2209800" y="1981201"/>
            <a:ext cx="7772400" cy="4208463"/>
          </a:xfrm>
          <a:ln/>
        </p:spPr>
        <p:txBody>
          <a:bodyPr/>
          <a:lstStyle/>
          <a:p>
            <a:pPr>
              <a:buFont typeface="Arial" panose="020B0604020202020204" pitchFamily="34" charset="0"/>
              <a:buChar char="•"/>
            </a:pPr>
            <a:r>
              <a:rPr lang="en-US" dirty="0"/>
              <a:t>Submissions to populate</a:t>
            </a:r>
          </a:p>
          <a:p>
            <a:pPr lvl="1">
              <a:buFont typeface="Arial" panose="020B0604020202020204" pitchFamily="34" charset="0"/>
              <a:buChar char="•"/>
            </a:pPr>
            <a:r>
              <a:rPr lang="en-US" dirty="0"/>
              <a:t>the </a:t>
            </a:r>
            <a:r>
              <a:rPr lang="en-US" dirty="0" err="1"/>
              <a:t>TGbc</a:t>
            </a:r>
            <a:r>
              <a:rPr lang="en-US" dirty="0"/>
              <a:t> Use Case Document</a:t>
            </a:r>
          </a:p>
          <a:p>
            <a:pPr lvl="1">
              <a:buFont typeface="Arial" panose="020B0604020202020204" pitchFamily="34" charset="0"/>
              <a:buChar char="•"/>
            </a:pPr>
            <a:r>
              <a:rPr lang="en-US" dirty="0"/>
              <a:t>the </a:t>
            </a:r>
            <a:r>
              <a:rPr lang="en-US" dirty="0" err="1"/>
              <a:t>TGbc</a:t>
            </a:r>
            <a:r>
              <a:rPr lang="en-US" dirty="0"/>
              <a:t> Functional Requirement Document</a:t>
            </a:r>
          </a:p>
          <a:p>
            <a:pPr>
              <a:buFont typeface="Arial" panose="020B0604020202020204" pitchFamily="34" charset="0"/>
              <a:buChar char="•"/>
            </a:pPr>
            <a:endParaRPr lang="en-US" dirty="0"/>
          </a:p>
          <a:p>
            <a:pPr>
              <a:buFont typeface="Arial" panose="020B0604020202020204" pitchFamily="34" charset="0"/>
              <a:buChar char="•"/>
            </a:pPr>
            <a:r>
              <a:rPr lang="en-US" dirty="0"/>
              <a:t>Other technical submissions</a:t>
            </a:r>
          </a:p>
          <a:p>
            <a:pPr>
              <a:buFont typeface="Arial" panose="020B0604020202020204" pitchFamily="34" charset="0"/>
              <a:buChar char="•"/>
            </a:pPr>
            <a:endParaRPr lang="en-US" dirty="0"/>
          </a:p>
          <a:p>
            <a:pPr>
              <a:buFont typeface="Arial" panose="020B0604020202020204" pitchFamily="34" charset="0"/>
              <a:buChar char="•"/>
            </a:pPr>
            <a:r>
              <a:rPr lang="en-US" dirty="0"/>
              <a:t>Find a Technical Editor</a:t>
            </a:r>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93</a:t>
            </a:fld>
            <a:endParaRPr lang="en-GB" dirty="0"/>
          </a:p>
        </p:txBody>
      </p:sp>
      <p:sp>
        <p:nvSpPr>
          <p:cNvPr id="2" name="Footer Placeholder 1"/>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3" name="Date Placeholder 2"/>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391414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Agreed general time slot:  Tuesdays,  10:00h ET</a:t>
            </a:r>
          </a:p>
          <a:p>
            <a:r>
              <a:rPr lang="en-US" dirty="0"/>
              <a:t>	Telco on Apr 9, 2019</a:t>
            </a:r>
          </a:p>
          <a:p>
            <a:endParaRPr lang="en-US" dirty="0"/>
          </a:p>
          <a:p>
            <a:r>
              <a:rPr lang="en-US" dirty="0"/>
              <a:t>12-17 May 2019 F2F meeting, Atlanta, GA:</a:t>
            </a:r>
          </a:p>
          <a:p>
            <a:r>
              <a:rPr lang="en-US" dirty="0"/>
              <a:t>	Meeting time requested:  </a:t>
            </a:r>
            <a:r>
              <a:rPr lang="en-US" dirty="0">
                <a:solidFill>
                  <a:schemeClr val="tx1"/>
                </a:solidFill>
              </a:rPr>
              <a:t>3 sessions</a:t>
            </a:r>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94</a:t>
            </a:fld>
            <a:endParaRPr lang="en-GB" dirty="0"/>
          </a:p>
        </p:txBody>
      </p:sp>
      <p:sp>
        <p:nvSpPr>
          <p:cNvPr id="7" name="Footer Placeholder 6"/>
          <p:cNvSpPr>
            <a:spLocks noGrp="1"/>
          </p:cNvSpPr>
          <p:nvPr>
            <p:ph type="ftr" idx="14"/>
          </p:nvPr>
        </p:nvSpPr>
        <p:spPr/>
        <p:txBody>
          <a:bodyPr/>
          <a:lstStyle/>
          <a:p>
            <a:r>
              <a:rPr lang="en-GB" smtClean="0"/>
              <a:t>Robert Stacey, Intel</a:t>
            </a:r>
          </a:p>
          <a:p>
            <a:r>
              <a:rPr lang="en-GB" smtClean="0"/>
              <a:t>from Hitoshi Morioka (SRC Software)</a:t>
            </a:r>
            <a:endParaRPr lang="en-GB" dirty="0"/>
          </a:p>
        </p:txBody>
      </p:sp>
      <p:sp>
        <p:nvSpPr>
          <p:cNvPr id="8" name="Date Placeholder 7"/>
          <p:cNvSpPr>
            <a:spLocks noGrp="1"/>
          </p:cNvSpPr>
          <p:nvPr>
            <p:ph type="dt" idx="15"/>
          </p:nvPr>
        </p:nvSpPr>
        <p:spPr/>
        <p:txBody>
          <a:bodyPr/>
          <a:lstStyle/>
          <a:p>
            <a:r>
              <a:rPr lang="en-US" smtClean="0"/>
              <a:t>March 2019</a:t>
            </a:r>
            <a:endParaRPr lang="en-GB" dirty="0"/>
          </a:p>
        </p:txBody>
      </p:sp>
    </p:spTree>
    <p:extLst>
      <p:ext uri="{BB962C8B-B14F-4D97-AF65-F5344CB8AC3E}">
        <p14:creationId xmlns:p14="http://schemas.microsoft.com/office/powerpoint/2010/main" val="1921188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85653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TGbd</a:t>
            </a:r>
            <a:r>
              <a:rPr lang="en-GB" dirty="0" smtClean="0"/>
              <a:t> Closing </a:t>
            </a:r>
            <a:r>
              <a:rPr lang="en-GB" dirty="0"/>
              <a:t>Report </a:t>
            </a:r>
            <a:r>
              <a:rPr lang="en-GB" dirty="0" smtClean="0"/>
              <a:t>– Vancouver, Canada</a:t>
            </a:r>
            <a:endParaRPr lang="en-GB" dirty="0"/>
          </a:p>
        </p:txBody>
      </p:sp>
      <p:sp>
        <p:nvSpPr>
          <p:cNvPr id="3074" name="Rectangle 2"/>
          <p:cNvSpPr>
            <a:spLocks noGrp="1" noChangeArrowheads="1"/>
          </p:cNvSpPr>
          <p:nvPr>
            <p:ph idx="1"/>
          </p:nvPr>
        </p:nvSpPr>
        <p:spPr>
          <a:xfrm>
            <a:off x="2074127" y="186806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a:t>2019-03-14</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95</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Mar 2019</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100363"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7894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Mar 2019 </a:t>
            </a:r>
            <a:r>
              <a:rPr lang="en-GB" altLang="en-US" dirty="0" err="1" smtClean="0"/>
              <a:t>TGbd</a:t>
            </a:r>
            <a:r>
              <a:rPr lang="en-GB" altLang="en-US" dirty="0" smtClean="0"/>
              <a:t> meeting in Vancouver, Canada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96</a:t>
            </a:fld>
            <a:endParaRPr lang="en-GB"/>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Mar 2019</a:t>
            </a:r>
            <a:endParaRPr lang="en-GB" dirty="0"/>
          </a:p>
        </p:txBody>
      </p:sp>
    </p:spTree>
    <p:extLst>
      <p:ext uri="{BB962C8B-B14F-4D97-AF65-F5344CB8AC3E}">
        <p14:creationId xmlns:p14="http://schemas.microsoft.com/office/powerpoint/2010/main" val="559442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DFE0C-82E1-46BE-987F-B7EF866C9344}"/>
              </a:ext>
            </a:extLst>
          </p:cNvPr>
          <p:cNvSpPr>
            <a:spLocks noGrp="1"/>
          </p:cNvSpPr>
          <p:nvPr>
            <p:ph type="title"/>
          </p:nvPr>
        </p:nvSpPr>
        <p:spPr/>
        <p:txBody>
          <a:bodyPr/>
          <a:lstStyle/>
          <a:p>
            <a:r>
              <a:rPr lang="en-US" altLang="en-US" dirty="0" smtClean="0"/>
              <a:t>Completed work items in the week</a:t>
            </a:r>
            <a:endParaRPr lang="en-US" dirty="0"/>
          </a:p>
        </p:txBody>
      </p:sp>
      <p:sp>
        <p:nvSpPr>
          <p:cNvPr id="3" name="Content Placeholder 2">
            <a:extLst>
              <a:ext uri="{FF2B5EF4-FFF2-40B4-BE49-F238E27FC236}">
                <a16:creationId xmlns:a16="http://schemas.microsoft.com/office/drawing/2014/main" xmlns="" id="{CD7B87A0-10F9-4121-935C-57A81A40B92A}"/>
              </a:ext>
            </a:extLst>
          </p:cNvPr>
          <p:cNvSpPr>
            <a:spLocks noGrp="1"/>
          </p:cNvSpPr>
          <p:nvPr>
            <p:ph idx="1"/>
          </p:nvPr>
        </p:nvSpPr>
        <p:spPr>
          <a:xfrm>
            <a:off x="2209801" y="1828800"/>
            <a:ext cx="7770813" cy="4675188"/>
          </a:xfrm>
        </p:spPr>
        <p:txBody>
          <a:bodyPr>
            <a:normAutofit fontScale="55000" lnSpcReduction="20000"/>
          </a:bodyPr>
          <a:lstStyle/>
          <a:p>
            <a:pPr>
              <a:spcBef>
                <a:spcPct val="20000"/>
              </a:spcBef>
              <a:spcAft>
                <a:spcPts val="600"/>
              </a:spcAft>
              <a:buClrTx/>
              <a:buSzTx/>
            </a:pPr>
            <a:r>
              <a:rPr lang="en-US" altLang="en-US" sz="3400" dirty="0">
                <a:solidFill>
                  <a:schemeClr val="tx1"/>
                </a:solidFill>
                <a:ea typeface="MS PGothic" panose="020B0600070205080204" pitchFamily="34" charset="-128"/>
              </a:rPr>
              <a:t>5</a:t>
            </a:r>
            <a:r>
              <a:rPr lang="en-US" altLang="en-US" sz="3400" dirty="0">
                <a:solidFill>
                  <a:schemeClr val="tx1"/>
                </a:solidFill>
                <a:ea typeface="MS PGothic" panose="020B0600070205080204" pitchFamily="34" charset="-128"/>
              </a:rPr>
              <a:t> meeting slots were allocated in the week. </a:t>
            </a:r>
          </a:p>
          <a:p>
            <a:pPr>
              <a:spcBef>
                <a:spcPct val="20000"/>
              </a:spcBef>
              <a:spcAft>
                <a:spcPts val="600"/>
              </a:spcAft>
              <a:buClrTx/>
              <a:buSzTx/>
            </a:pPr>
            <a:r>
              <a:rPr lang="en-US" altLang="en-US" sz="3400" dirty="0">
                <a:solidFill>
                  <a:schemeClr val="tx1"/>
                </a:solidFill>
                <a:ea typeface="MS PGothic" panose="020B0600070205080204" pitchFamily="34" charset="-128"/>
              </a:rPr>
              <a:t>Meeting agenda: the last revision of 11-19/0237</a:t>
            </a:r>
          </a:p>
          <a:p>
            <a:pPr>
              <a:spcBef>
                <a:spcPct val="20000"/>
              </a:spcBef>
              <a:spcAft>
                <a:spcPts val="600"/>
              </a:spcAft>
              <a:buClrTx/>
              <a:buSzTx/>
            </a:pPr>
            <a:r>
              <a:rPr lang="en-US" altLang="en-US" sz="3400" dirty="0">
                <a:solidFill>
                  <a:schemeClr val="tx1"/>
                </a:solidFill>
                <a:ea typeface="MS PGothic" panose="020B0600070205080204" pitchFamily="34" charset="-128"/>
              </a:rPr>
              <a:t>Work items completed in this week include: </a:t>
            </a:r>
            <a:endParaRPr lang="en-US" altLang="en-US" sz="34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Approve the meeting minutes for Jan meeting and Feb CC</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Discuss and approve the selection procedure document</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and approve the Functional Requirements Document skeleton</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and approve the Spec Framework Document skeleton</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Discuss and approve the liaison response draft corresponding to liaison feedbacks from IEEE VT/ITS 1609 WG.</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Appoint John Kenney as the </a:t>
            </a:r>
            <a:r>
              <a:rPr lang="en-US" altLang="en-US" sz="2900" dirty="0" err="1">
                <a:solidFill>
                  <a:schemeClr val="tx1"/>
                </a:solidFill>
                <a:ea typeface="MS PGothic" panose="020B0600070205080204" pitchFamily="34" charset="-128"/>
              </a:rPr>
              <a:t>TGbd’s</a:t>
            </a:r>
            <a:r>
              <a:rPr lang="en-US" altLang="en-US" sz="2900" dirty="0">
                <a:solidFill>
                  <a:schemeClr val="tx1"/>
                </a:solidFill>
                <a:ea typeface="MS PGothic" panose="020B0600070205080204" pitchFamily="34" charset="-128"/>
              </a:rPr>
              <a:t> liaison contact with IEEE VT/ITS 1609 WG</a:t>
            </a:r>
            <a:endParaRPr lang="en-US" altLang="en-US" sz="2900" dirty="0">
              <a:solidFill>
                <a:schemeClr val="tx1"/>
              </a:solidFill>
              <a:ea typeface="MS PGothic" panose="020B0600070205080204" pitchFamily="34" charset="-128"/>
            </a:endParaRP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Review </a:t>
            </a: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timeline, no change</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Teleconference plan before Mar meeting was settled</a:t>
            </a:r>
          </a:p>
          <a:p>
            <a:pPr>
              <a:spcBef>
                <a:spcPct val="20000"/>
              </a:spcBef>
              <a:spcAft>
                <a:spcPts val="600"/>
              </a:spcAft>
              <a:buClrTx/>
              <a:buSzTx/>
              <a:buFontTx/>
              <a:buChar char="-"/>
            </a:pPr>
            <a:r>
              <a:rPr lang="en-US" altLang="en-US" sz="2900" dirty="0">
                <a:solidFill>
                  <a:schemeClr val="tx1"/>
                </a:solidFill>
                <a:ea typeface="MS PGothic" panose="020B0600070205080204" pitchFamily="34" charset="-128"/>
              </a:rPr>
              <a:t>21 tech presentations were submitted for the week and part of them were presented in the week. </a:t>
            </a:r>
          </a:p>
          <a:p>
            <a:pPr lvl="1">
              <a:spcBef>
                <a:spcPct val="20000"/>
              </a:spcBef>
              <a:spcAft>
                <a:spcPts val="600"/>
              </a:spcAft>
              <a:buClrTx/>
              <a:buSzTx/>
              <a:buFontTx/>
              <a:buChar char="-"/>
            </a:pPr>
            <a:r>
              <a:rPr lang="en-US" sz="2500" dirty="0">
                <a:solidFill>
                  <a:schemeClr val="tx1"/>
                </a:solidFill>
                <a:ea typeface="MS PGothic" panose="020B0600070205080204" pitchFamily="34" charset="-128"/>
              </a:rPr>
              <a:t>Several motions passed for developing FRD and SFD</a:t>
            </a:r>
            <a:endParaRPr lang="en-US" sz="2500" dirty="0"/>
          </a:p>
        </p:txBody>
      </p:sp>
      <p:sp>
        <p:nvSpPr>
          <p:cNvPr id="19460" name="灯片编号占位符 3">
            <a:extLst>
              <a:ext uri="{FF2B5EF4-FFF2-40B4-BE49-F238E27FC236}">
                <a16:creationId xmlns:a16="http://schemas.microsoft.com/office/drawing/2014/main" xmlns=""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97</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9458" name="日期占位符 1">
            <a:extLst>
              <a:ext uri="{FF2B5EF4-FFF2-40B4-BE49-F238E27FC236}">
                <a16:creationId xmlns:a16="http://schemas.microsoft.com/office/drawing/2014/main" xmlns=""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Mar 2019</a:t>
            </a:r>
            <a:endParaRPr lang="en-US" altLang="en-US" sz="1800" dirty="0">
              <a:solidFill>
                <a:srgbClr val="00000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86622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for Liaison Response</a:t>
            </a:r>
            <a:endParaRPr lang="zh-CN" altLang="en-US" dirty="0"/>
          </a:p>
        </p:txBody>
      </p:sp>
      <p:sp>
        <p:nvSpPr>
          <p:cNvPr id="3" name="内容占位符 2"/>
          <p:cNvSpPr>
            <a:spLocks noGrp="1"/>
          </p:cNvSpPr>
          <p:nvPr>
            <p:ph idx="1"/>
          </p:nvPr>
        </p:nvSpPr>
        <p:spPr/>
        <p:txBody>
          <a:bodyPr/>
          <a:lstStyle/>
          <a:p>
            <a:r>
              <a:rPr lang="en-US" altLang="zh-CN" dirty="0"/>
              <a:t>Move to recommend the IEEE 802.11 WG to send 11-19/0437r3 to IEEE VT/ITS 1609 WG and CC as addressed and grant the WG chair editorial privilege </a:t>
            </a:r>
          </a:p>
          <a:p>
            <a:endParaRPr lang="en-US" altLang="zh-CN" dirty="0"/>
          </a:p>
          <a:p>
            <a:r>
              <a:rPr lang="en-US" altLang="zh-CN" dirty="0"/>
              <a:t>Moved:  	Joseph Levy</a:t>
            </a:r>
          </a:p>
          <a:p>
            <a:r>
              <a:rPr lang="en-US" altLang="zh-CN" dirty="0"/>
              <a:t>Seconded: 	John Kenney</a:t>
            </a:r>
          </a:p>
          <a:p>
            <a:endParaRPr lang="en-US" altLang="zh-CN" dirty="0"/>
          </a:p>
          <a:p>
            <a:r>
              <a:rPr lang="en-US" altLang="zh-CN" dirty="0"/>
              <a:t>Result: 30Y/0N/1A </a:t>
            </a:r>
          </a:p>
          <a:p>
            <a:r>
              <a:rPr lang="en-US" altLang="zh-CN" dirty="0"/>
              <a:t>Motion passed</a:t>
            </a:r>
            <a:endParaRPr lang="zh-CN" altLang="en-US" dirty="0"/>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0605106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Tech submissions for the week</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99</a:t>
            </a:fld>
            <a:endParaRPr lang="en-GB" dirty="0"/>
          </a:p>
        </p:txBody>
      </p:sp>
      <p:sp>
        <p:nvSpPr>
          <p:cNvPr id="5" name="页脚占位符 4"/>
          <p:cNvSpPr>
            <a:spLocks noGrp="1"/>
          </p:cNvSpPr>
          <p:nvPr>
            <p:ph type="ftr" idx="14"/>
          </p:nvPr>
        </p:nvSpPr>
        <p:spPr/>
        <p:txBody>
          <a:bodyPr/>
          <a:lstStyle/>
          <a:p>
            <a:r>
              <a:rPr lang="en-GB" smtClean="0"/>
              <a:t>Bo Sun (ZTE)</a:t>
            </a:r>
            <a:endParaRPr lang="en-GB" dirty="0"/>
          </a:p>
        </p:txBody>
      </p:sp>
      <p:sp>
        <p:nvSpPr>
          <p:cNvPr id="6" name="日期占位符 5"/>
          <p:cNvSpPr>
            <a:spLocks noGrp="1"/>
          </p:cNvSpPr>
          <p:nvPr>
            <p:ph type="dt" idx="15"/>
          </p:nvPr>
        </p:nvSpPr>
        <p:spPr/>
        <p:txBody>
          <a:bodyPr/>
          <a:lstStyle/>
          <a:p>
            <a:r>
              <a:rPr lang="en-US" smtClean="0"/>
              <a:t>Jan 2019</a:t>
            </a:r>
            <a:endParaRPr lang="en-GB" dirty="0"/>
          </a:p>
        </p:txBody>
      </p:sp>
      <p:sp>
        <p:nvSpPr>
          <p:cNvPr id="8" name="Rectangle 3"/>
          <p:cNvSpPr txBox="1">
            <a:spLocks noChangeArrowheads="1"/>
          </p:cNvSpPr>
          <p:nvPr/>
        </p:nvSpPr>
        <p:spPr bwMode="auto">
          <a:xfrm>
            <a:off x="2511425" y="1770528"/>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55000" lnSpcReduction="20000"/>
          </a:bodyPr>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b="0" dirty="0">
                <a:solidFill>
                  <a:srgbClr val="00B050"/>
                </a:solidFill>
                <a:latin typeface="Calibri" panose="020F0502020204030204" pitchFamily="34" charset="0"/>
              </a:rPr>
              <a:t>11-19/0293, PHY designs for NGV, </a:t>
            </a:r>
            <a:r>
              <a:rPr lang="en-US" altLang="en-US" b="0" dirty="0" err="1">
                <a:solidFill>
                  <a:srgbClr val="00B050"/>
                </a:solidFill>
                <a:latin typeface="Calibri" panose="020F0502020204030204" pitchFamily="34" charset="0"/>
              </a:rPr>
              <a:t>Yujin</a:t>
            </a:r>
            <a:r>
              <a:rPr lang="en-US" altLang="en-US" b="0" dirty="0">
                <a:solidFill>
                  <a:srgbClr val="00B050"/>
                </a:solidFill>
                <a:latin typeface="Calibri" panose="020F0502020204030204" pitchFamily="34" charset="0"/>
              </a:rPr>
              <a:t> Noh (</a:t>
            </a:r>
            <a:r>
              <a:rPr lang="en-US" altLang="en-US" b="0" dirty="0" err="1">
                <a:solidFill>
                  <a:srgbClr val="00B050"/>
                </a:solidFill>
                <a:latin typeface="Calibri" panose="020F0502020204030204" pitchFamily="34" charset="0"/>
              </a:rPr>
              <a:t>Newracom</a:t>
            </a:r>
            <a:r>
              <a:rPr lang="en-US" altLang="en-US"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11-19/0310, </a:t>
            </a:r>
            <a:r>
              <a:rPr lang="en-US" altLang="zh-CN" b="0" dirty="0">
                <a:solidFill>
                  <a:srgbClr val="00B050"/>
                </a:solidFill>
                <a:latin typeface="Calibri" panose="020F0502020204030204" pitchFamily="34" charset="0"/>
              </a:rPr>
              <a:t>Considerations on NGV PHY design, </a:t>
            </a:r>
            <a:r>
              <a:rPr lang="en-US" altLang="zh-CN" b="0" dirty="0" err="1">
                <a:solidFill>
                  <a:srgbClr val="00B050"/>
                </a:solidFill>
                <a:latin typeface="Calibri" panose="020F0502020204030204" pitchFamily="34" charset="0"/>
              </a:rPr>
              <a:t>Ioannis</a:t>
            </a:r>
            <a:r>
              <a:rPr lang="en-US" altLang="zh-CN" b="0" dirty="0">
                <a:solidFill>
                  <a:srgbClr val="00B050"/>
                </a:solidFill>
                <a:latin typeface="Calibri" panose="020F0502020204030204" pitchFamily="34" charset="0"/>
              </a:rPr>
              <a:t> Sarris (u-</a:t>
            </a:r>
            <a:r>
              <a:rPr lang="en-US" altLang="zh-CN" b="0" dirty="0" err="1">
                <a:solidFill>
                  <a:srgbClr val="00B050"/>
                </a:solidFill>
                <a:latin typeface="Calibri" panose="020F0502020204030204" pitchFamily="34" charset="0"/>
              </a:rPr>
              <a:t>blox</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11-19/0311, </a:t>
            </a:r>
            <a:r>
              <a:rPr lang="en-US" altLang="zh-CN" b="0" dirty="0">
                <a:solidFill>
                  <a:srgbClr val="00B050"/>
                </a:solidFill>
                <a:latin typeface="Calibri" panose="020F0502020204030204" pitchFamily="34" charset="0"/>
              </a:rPr>
              <a:t>Simulation of NGV PHY, </a:t>
            </a:r>
            <a:r>
              <a:rPr lang="en-US" altLang="zh-CN" b="0" dirty="0" err="1">
                <a:solidFill>
                  <a:srgbClr val="00B050"/>
                </a:solidFill>
                <a:latin typeface="Calibri" panose="020F0502020204030204" pitchFamily="34" charset="0"/>
              </a:rPr>
              <a:t>Ioannis</a:t>
            </a:r>
            <a:r>
              <a:rPr lang="en-US" altLang="zh-CN" b="0" dirty="0">
                <a:solidFill>
                  <a:srgbClr val="00B050"/>
                </a:solidFill>
                <a:latin typeface="Calibri" panose="020F0502020204030204" pitchFamily="34" charset="0"/>
              </a:rPr>
              <a:t> Sarris (u-</a:t>
            </a:r>
            <a:r>
              <a:rPr lang="en-US" altLang="zh-CN" b="0" dirty="0" err="1">
                <a:solidFill>
                  <a:srgbClr val="00B050"/>
                </a:solidFill>
                <a:latin typeface="Calibri" panose="020F0502020204030204" pitchFamily="34" charset="0"/>
              </a:rPr>
              <a:t>blox</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11-19/0319, </a:t>
            </a:r>
            <a:r>
              <a:rPr lang="en-US" altLang="zh-CN" b="0" dirty="0">
                <a:solidFill>
                  <a:srgbClr val="00B050"/>
                </a:solidFill>
                <a:latin typeface="Calibri" panose="020F0502020204030204" pitchFamily="34" charset="0"/>
              </a:rPr>
              <a:t>CAM statistics analysis for simulations, </a:t>
            </a:r>
            <a:r>
              <a:rPr lang="en-US" altLang="zh-CN" b="0" dirty="0" err="1">
                <a:solidFill>
                  <a:srgbClr val="00B050"/>
                </a:solidFill>
                <a:latin typeface="Calibri" panose="020F0502020204030204" pitchFamily="34" charset="0"/>
              </a:rPr>
              <a:t>Friedbert</a:t>
            </a:r>
            <a:r>
              <a:rPr lang="en-US" altLang="zh-CN" b="0" dirty="0">
                <a:solidFill>
                  <a:srgbClr val="00B050"/>
                </a:solidFill>
                <a:latin typeface="Calibri" panose="020F0502020204030204" pitchFamily="34" charset="0"/>
              </a:rPr>
              <a:t> Berens (</a:t>
            </a:r>
            <a:r>
              <a:rPr lang="en-US" altLang="zh-CN" b="0" dirty="0" err="1">
                <a:solidFill>
                  <a:srgbClr val="00B050"/>
                </a:solidFill>
                <a:latin typeface="Calibri" panose="020F0502020204030204" pitchFamily="34" charset="0"/>
              </a:rPr>
              <a:t>FBConsulting</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11-19/0320, Simulation of multi-channel interference, Onn Haran (</a:t>
            </a:r>
            <a:r>
              <a:rPr lang="en-US" altLang="en-US" b="0" dirty="0" err="1">
                <a:solidFill>
                  <a:srgbClr val="00B050"/>
                </a:solidFill>
                <a:latin typeface="Calibri" panose="020F0502020204030204" pitchFamily="34" charset="0"/>
              </a:rPr>
              <a:t>Autotalks</a:t>
            </a:r>
            <a:r>
              <a:rPr lang="en-US" altLang="en-US"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11-19/0332, PHY Design for 11bd, </a:t>
            </a:r>
            <a:r>
              <a:rPr lang="en-US" altLang="en-US" b="0" dirty="0" err="1">
                <a:solidFill>
                  <a:srgbClr val="00B050"/>
                </a:solidFill>
                <a:latin typeface="Calibri" panose="020F0502020204030204" pitchFamily="34" charset="0"/>
              </a:rPr>
              <a:t>Dongguk</a:t>
            </a:r>
            <a:r>
              <a:rPr lang="en-US" altLang="en-US" b="0" dirty="0">
                <a:solidFill>
                  <a:srgbClr val="00B050"/>
                </a:solidFill>
                <a:latin typeface="Calibri" panose="020F0502020204030204" pitchFamily="34" charset="0"/>
              </a:rPr>
              <a:t> Lim (LGE)</a:t>
            </a:r>
          </a:p>
          <a:p>
            <a:pPr algn="just">
              <a:defRPr/>
            </a:pPr>
            <a:r>
              <a:rPr lang="en-US" altLang="en-US" b="0" dirty="0">
                <a:solidFill>
                  <a:srgbClr val="00B050"/>
                </a:solidFill>
                <a:latin typeface="Calibri" panose="020F0502020204030204" pitchFamily="34" charset="0"/>
              </a:rPr>
              <a:t>11-19/0341, </a:t>
            </a:r>
            <a:r>
              <a:rPr lang="en-US" altLang="zh-CN" b="0" dirty="0">
                <a:solidFill>
                  <a:srgbClr val="00B050"/>
                </a:solidFill>
                <a:latin typeface="Calibri" panose="020F0502020204030204" pitchFamily="34" charset="0"/>
              </a:rPr>
              <a:t>NGV Backward Interoperability: Follow-up, </a:t>
            </a:r>
            <a:r>
              <a:rPr lang="en-US" altLang="zh-CN" b="0" dirty="0" err="1">
                <a:solidFill>
                  <a:srgbClr val="00B050"/>
                </a:solidFill>
                <a:latin typeface="Calibri" panose="020F0502020204030204" pitchFamily="34" charset="0"/>
              </a:rPr>
              <a:t>Rui</a:t>
            </a:r>
            <a:r>
              <a:rPr lang="en-US" altLang="zh-CN" b="0" dirty="0">
                <a:solidFill>
                  <a:srgbClr val="00B050"/>
                </a:solidFill>
                <a:latin typeface="Calibri" panose="020F0502020204030204" pitchFamily="34" charset="0"/>
              </a:rPr>
              <a:t> Cao (Marvell)</a:t>
            </a:r>
          </a:p>
          <a:p>
            <a:pPr algn="just">
              <a:defRPr/>
            </a:pPr>
            <a:r>
              <a:rPr lang="en-US" altLang="en-US" b="0" dirty="0">
                <a:solidFill>
                  <a:srgbClr val="00B050"/>
                </a:solidFill>
                <a:latin typeface="Calibri" panose="020F0502020204030204" pitchFamily="34" charset="0"/>
              </a:rPr>
              <a:t>11-19/0342, 11bd Frame Format, </a:t>
            </a:r>
            <a:r>
              <a:rPr lang="en-US" altLang="en-US" b="0" dirty="0" err="1">
                <a:solidFill>
                  <a:srgbClr val="00B050"/>
                </a:solidFill>
                <a:latin typeface="Calibri" panose="020F0502020204030204" pitchFamily="34" charset="0"/>
              </a:rPr>
              <a:t>Rui</a:t>
            </a:r>
            <a:r>
              <a:rPr lang="en-US" altLang="en-US" b="0" dirty="0">
                <a:solidFill>
                  <a:srgbClr val="00B050"/>
                </a:solidFill>
                <a:latin typeface="Calibri" panose="020F0502020204030204" pitchFamily="34" charset="0"/>
              </a:rPr>
              <a:t> Cao (Marvell)</a:t>
            </a:r>
          </a:p>
          <a:p>
            <a:pPr algn="just">
              <a:defRPr/>
            </a:pPr>
            <a:r>
              <a:rPr lang="en-US" altLang="en-US" b="0" dirty="0">
                <a:solidFill>
                  <a:srgbClr val="00B050"/>
                </a:solidFill>
                <a:latin typeface="Calibri" panose="020F0502020204030204" pitchFamily="34" charset="0"/>
              </a:rPr>
              <a:t>11-19/0343, </a:t>
            </a:r>
            <a:r>
              <a:rPr lang="en-US" altLang="zh-CN" b="0" dirty="0">
                <a:solidFill>
                  <a:srgbClr val="00B050"/>
                </a:solidFill>
                <a:latin typeface="Calibri" panose="020F0502020204030204" pitchFamily="34" charset="0"/>
              </a:rPr>
              <a:t>Modulation Scheme for 11bd Range Extension, </a:t>
            </a:r>
            <a:r>
              <a:rPr lang="en-US" altLang="zh-CN" b="0" dirty="0" err="1">
                <a:solidFill>
                  <a:srgbClr val="00B050"/>
                </a:solidFill>
                <a:latin typeface="Calibri" panose="020F0502020204030204" pitchFamily="34" charset="0"/>
              </a:rPr>
              <a:t>Jianhan</a:t>
            </a:r>
            <a:r>
              <a:rPr lang="en-US" altLang="zh-CN" b="0" dirty="0">
                <a:solidFill>
                  <a:srgbClr val="00B050"/>
                </a:solidFill>
                <a:latin typeface="Calibri" panose="020F0502020204030204" pitchFamily="34" charset="0"/>
              </a:rPr>
              <a:t> Liu (</a:t>
            </a:r>
            <a:r>
              <a:rPr lang="en-US" altLang="zh-CN" b="0" dirty="0" err="1">
                <a:solidFill>
                  <a:srgbClr val="00B050"/>
                </a:solidFill>
                <a:latin typeface="Calibri" panose="020F0502020204030204" pitchFamily="34" charset="0"/>
              </a:rPr>
              <a:t>Mediatek</a:t>
            </a:r>
            <a:r>
              <a:rPr lang="en-US" altLang="zh-CN" b="0" dirty="0">
                <a:solidFill>
                  <a:srgbClr val="00B050"/>
                </a:solidFill>
                <a:latin typeface="Calibri" panose="020F0502020204030204" pitchFamily="34" charset="0"/>
              </a:rPr>
              <a:t>)</a:t>
            </a:r>
          </a:p>
          <a:p>
            <a:pPr algn="just">
              <a:defRPr/>
            </a:pPr>
            <a:r>
              <a:rPr lang="en-US" altLang="en-US" b="0" dirty="0">
                <a:solidFill>
                  <a:srgbClr val="00B050"/>
                </a:solidFill>
                <a:latin typeface="Calibri" panose="020F0502020204030204" pitchFamily="34" charset="0"/>
              </a:rPr>
              <a:t>11-19/0346, </a:t>
            </a:r>
            <a:r>
              <a:rPr lang="en-US" altLang="zh-CN" b="0" dirty="0">
                <a:solidFill>
                  <a:srgbClr val="00B050"/>
                </a:solidFill>
                <a:latin typeface="Calibri" panose="020F0502020204030204" pitchFamily="34" charset="0"/>
              </a:rPr>
              <a:t>LDPC Investigation for 11bd, </a:t>
            </a:r>
            <a:r>
              <a:rPr lang="en-US" altLang="zh-CN" b="0" dirty="0" err="1">
                <a:solidFill>
                  <a:srgbClr val="00B050"/>
                </a:solidFill>
                <a:latin typeface="Calibri" panose="020F0502020204030204" pitchFamily="34" charset="0"/>
              </a:rPr>
              <a:t>Pashant</a:t>
            </a:r>
            <a:r>
              <a:rPr lang="en-US" altLang="zh-CN" b="0" dirty="0">
                <a:solidFill>
                  <a:srgbClr val="00B050"/>
                </a:solidFill>
                <a:latin typeface="Calibri" panose="020F0502020204030204" pitchFamily="34" charset="0"/>
              </a:rPr>
              <a:t> Sharma, (Marvell)</a:t>
            </a:r>
          </a:p>
          <a:p>
            <a:pPr algn="just">
              <a:defRPr/>
            </a:pPr>
            <a:r>
              <a:rPr lang="en-US" altLang="en-US" b="0" dirty="0">
                <a:latin typeface="Calibri" panose="020F0502020204030204" pitchFamily="34" charset="0"/>
              </a:rPr>
              <a:t>11-19/0349, </a:t>
            </a:r>
            <a:r>
              <a:rPr lang="en-US" altLang="zh-CN" b="0" dirty="0">
                <a:latin typeface="Calibri" panose="020F0502020204030204" pitchFamily="34" charset="0"/>
              </a:rPr>
              <a:t>NGV indication in legacy unicast PPDU, </a:t>
            </a:r>
            <a:r>
              <a:rPr lang="en-US" altLang="zh-CN" b="0" dirty="0" err="1">
                <a:latin typeface="Calibri" panose="020F0502020204030204" pitchFamily="34" charset="0"/>
              </a:rPr>
              <a:t>Liwen</a:t>
            </a:r>
            <a:r>
              <a:rPr lang="en-US" altLang="zh-CN" b="0" dirty="0">
                <a:latin typeface="Calibri" panose="020F0502020204030204" pitchFamily="34" charset="0"/>
              </a:rPr>
              <a:t> Chu (Marvell)</a:t>
            </a:r>
          </a:p>
          <a:p>
            <a:pPr algn="just">
              <a:defRPr/>
            </a:pPr>
            <a:r>
              <a:rPr lang="en-US" altLang="en-US" b="0" dirty="0">
                <a:solidFill>
                  <a:srgbClr val="00B050"/>
                </a:solidFill>
                <a:latin typeface="Calibri" panose="020F0502020204030204" pitchFamily="34" charset="0"/>
              </a:rPr>
              <a:t>11-19/0364, </a:t>
            </a:r>
            <a:r>
              <a:rPr lang="en-US" altLang="zh-CN" b="0" dirty="0">
                <a:solidFill>
                  <a:srgbClr val="00B050"/>
                </a:solidFill>
                <a:latin typeface="Calibri" panose="020F0502020204030204" pitchFamily="34" charset="0"/>
              </a:rPr>
              <a:t>Performance analysis of outer RS coding scheme, Stephan Sand (German Aerospace Center (DLR))</a:t>
            </a:r>
          </a:p>
          <a:p>
            <a:pPr algn="just">
              <a:defRPr/>
            </a:pPr>
            <a:r>
              <a:rPr lang="en-US" altLang="en-US" b="0" dirty="0">
                <a:solidFill>
                  <a:srgbClr val="00B050"/>
                </a:solidFill>
                <a:latin typeface="Calibri" panose="020F0502020204030204" pitchFamily="34" charset="0"/>
              </a:rPr>
              <a:t>11-19/0365, </a:t>
            </a:r>
            <a:r>
              <a:rPr lang="en-US" altLang="zh-CN" b="0" dirty="0">
                <a:solidFill>
                  <a:srgbClr val="00B050"/>
                </a:solidFill>
                <a:latin typeface="Calibri" panose="020F0502020204030204" pitchFamily="34" charset="0"/>
              </a:rPr>
              <a:t>Consideration on Positioning with 802.11bd, Stephan Sand (German Aerospace Center (DLR))</a:t>
            </a:r>
          </a:p>
          <a:p>
            <a:pPr algn="just">
              <a:defRPr/>
            </a:pPr>
            <a:r>
              <a:rPr lang="en-US" altLang="zh-CN" b="0" dirty="0">
                <a:latin typeface="Calibri" panose="020F0502020204030204" pitchFamily="34" charset="0"/>
              </a:rPr>
              <a:t>11-19/0366, 20MHz Channel Access in 11 </a:t>
            </a:r>
            <a:r>
              <a:rPr lang="en-US" altLang="zh-CN" b="0" dirty="0" err="1">
                <a:latin typeface="Calibri" panose="020F0502020204030204" pitchFamily="34" charset="0"/>
              </a:rPr>
              <a:t>bd</a:t>
            </a:r>
            <a:r>
              <a:rPr lang="en-US" altLang="zh-CN" b="0" dirty="0">
                <a:latin typeface="Calibri" panose="020F0502020204030204" pitchFamily="34" charset="0"/>
              </a:rPr>
              <a:t>, </a:t>
            </a:r>
            <a:r>
              <a:rPr lang="en-US" altLang="zh-CN" b="0" dirty="0" err="1">
                <a:latin typeface="Calibri" panose="020F0502020204030204" pitchFamily="34" charset="0"/>
              </a:rPr>
              <a:t>Insun</a:t>
            </a:r>
            <a:r>
              <a:rPr lang="en-US" altLang="zh-CN" b="0" dirty="0">
                <a:latin typeface="Calibri" panose="020F0502020204030204" pitchFamily="34" charset="0"/>
              </a:rPr>
              <a:t> Jang (LG Electronics)</a:t>
            </a:r>
          </a:p>
          <a:p>
            <a:pPr algn="just">
              <a:defRPr/>
            </a:pPr>
            <a:r>
              <a:rPr lang="en-US" altLang="en-US" b="0" dirty="0">
                <a:latin typeface="Calibri" panose="020F0502020204030204" pitchFamily="34" charset="0"/>
              </a:rPr>
              <a:t>11-19/0368, Channel usage in NGV, </a:t>
            </a:r>
            <a:r>
              <a:rPr lang="en-US" altLang="en-US" b="0" dirty="0" err="1">
                <a:latin typeface="Calibri" panose="020F0502020204030204" pitchFamily="34" charset="0"/>
              </a:rPr>
              <a:t>Hanseul</a:t>
            </a:r>
            <a:r>
              <a:rPr lang="en-US" altLang="en-US" b="0" dirty="0">
                <a:latin typeface="Calibri" panose="020F0502020204030204" pitchFamily="34" charset="0"/>
              </a:rPr>
              <a:t> Hong (</a:t>
            </a:r>
            <a:r>
              <a:rPr lang="en-US" altLang="en-US" b="0" dirty="0" err="1">
                <a:latin typeface="Calibri" panose="020F0502020204030204" pitchFamily="34" charset="0"/>
              </a:rPr>
              <a:t>Yonsei</a:t>
            </a:r>
            <a:r>
              <a:rPr lang="en-US" altLang="en-US" b="0" dirty="0">
                <a:latin typeface="Calibri" panose="020F0502020204030204" pitchFamily="34" charset="0"/>
              </a:rPr>
              <a:t> Univ.)</a:t>
            </a:r>
          </a:p>
          <a:p>
            <a:pPr algn="just">
              <a:defRPr/>
            </a:pPr>
            <a:r>
              <a:rPr lang="en-US" altLang="en-US" b="0" dirty="0">
                <a:latin typeface="Calibri" panose="020F0502020204030204" pitchFamily="34" charset="0"/>
              </a:rPr>
              <a:t>11-19/0082, </a:t>
            </a:r>
            <a:r>
              <a:rPr lang="en-US" altLang="zh-CN" b="0" dirty="0">
                <a:latin typeface="Calibri" panose="020F0502020204030204" pitchFamily="34" charset="0"/>
              </a:rPr>
              <a:t>Interoperable Approach for NGV New </a:t>
            </a:r>
            <a:r>
              <a:rPr lang="en-US" altLang="zh-CN" b="0" dirty="0">
                <a:latin typeface="Calibri" panose="020F0502020204030204" pitchFamily="34" charset="0"/>
              </a:rPr>
              <a:t>Modulations, Michael Fischer (NXP)</a:t>
            </a:r>
            <a:endParaRPr lang="en-US" altLang="en-US" b="0" dirty="0">
              <a:latin typeface="Calibri" panose="020F0502020204030204" pitchFamily="34" charset="0"/>
            </a:endParaRPr>
          </a:p>
          <a:p>
            <a:pPr algn="just">
              <a:defRPr/>
            </a:pPr>
            <a:r>
              <a:rPr lang="en-US" altLang="en-US" b="0" dirty="0">
                <a:solidFill>
                  <a:srgbClr val="FF0000"/>
                </a:solidFill>
                <a:latin typeface="Calibri" panose="020F0502020204030204" pitchFamily="34" charset="0"/>
              </a:rPr>
              <a:t>11-19/0369, </a:t>
            </a:r>
            <a:r>
              <a:rPr lang="en-US" altLang="zh-CN" b="0" dirty="0">
                <a:solidFill>
                  <a:srgbClr val="FF0000"/>
                </a:solidFill>
                <a:latin typeface="Calibri" panose="020F0502020204030204" pitchFamily="34" charset="0"/>
              </a:rPr>
              <a:t>physical-layer-encoding-for-interoperable-</a:t>
            </a:r>
            <a:r>
              <a:rPr lang="en-US" altLang="zh-CN" b="0" dirty="0" err="1">
                <a:solidFill>
                  <a:srgbClr val="FF0000"/>
                </a:solidFill>
                <a:latin typeface="Calibri" panose="020F0502020204030204" pitchFamily="34" charset="0"/>
              </a:rPr>
              <a:t>ngv</a:t>
            </a:r>
            <a:r>
              <a:rPr lang="en-US" altLang="zh-CN" b="0" dirty="0">
                <a:solidFill>
                  <a:srgbClr val="FF0000"/>
                </a:solidFill>
                <a:latin typeface="Calibri" panose="020F0502020204030204" pitchFamily="34" charset="0"/>
              </a:rPr>
              <a:t>-new-modulations, </a:t>
            </a:r>
            <a:r>
              <a:rPr lang="en-US" altLang="zh-CN" b="0" dirty="0" err="1">
                <a:solidFill>
                  <a:srgbClr val="FF0000"/>
                </a:solidFill>
                <a:latin typeface="Calibri" panose="020F0502020204030204" pitchFamily="34" charset="0"/>
              </a:rPr>
              <a:t>Alessio</a:t>
            </a:r>
            <a:r>
              <a:rPr lang="en-US" altLang="zh-CN" b="0" dirty="0">
                <a:solidFill>
                  <a:srgbClr val="FF0000"/>
                </a:solidFill>
                <a:latin typeface="Calibri" panose="020F0502020204030204" pitchFamily="34" charset="0"/>
              </a:rPr>
              <a:t> </a:t>
            </a:r>
            <a:r>
              <a:rPr lang="en-US" altLang="zh-CN" b="0" dirty="0" err="1">
                <a:solidFill>
                  <a:srgbClr val="FF0000"/>
                </a:solidFill>
                <a:latin typeface="Calibri" panose="020F0502020204030204" pitchFamily="34" charset="0"/>
              </a:rPr>
              <a:t>Filippi</a:t>
            </a:r>
            <a:r>
              <a:rPr lang="en-US" altLang="zh-CN" b="0" dirty="0">
                <a:solidFill>
                  <a:srgbClr val="FF0000"/>
                </a:solidFill>
                <a:latin typeface="Calibri" panose="020F0502020204030204" pitchFamily="34" charset="0"/>
              </a:rPr>
              <a:t> (NXP)</a:t>
            </a:r>
          </a:p>
          <a:p>
            <a:pPr algn="just">
              <a:defRPr/>
            </a:pPr>
            <a:r>
              <a:rPr lang="en-US" altLang="en-US" b="0" dirty="0">
                <a:solidFill>
                  <a:srgbClr val="FF0000"/>
                </a:solidFill>
                <a:latin typeface="Calibri" panose="020F0502020204030204" pitchFamily="34" charset="0"/>
              </a:rPr>
              <a:t>11-19/0370, </a:t>
            </a:r>
            <a:r>
              <a:rPr lang="en-US" altLang="zh-CN" b="0" dirty="0">
                <a:solidFill>
                  <a:srgbClr val="FF0000"/>
                </a:solidFill>
                <a:latin typeface="Calibri" panose="020F0502020204030204" pitchFamily="34" charset="0"/>
              </a:rPr>
              <a:t>adaptation-mechanisms-for-interoperable-</a:t>
            </a:r>
            <a:r>
              <a:rPr lang="en-US" altLang="zh-CN" b="0" dirty="0" err="1">
                <a:solidFill>
                  <a:srgbClr val="FF0000"/>
                </a:solidFill>
                <a:latin typeface="Calibri" panose="020F0502020204030204" pitchFamily="34" charset="0"/>
              </a:rPr>
              <a:t>ngv</a:t>
            </a:r>
            <a:r>
              <a:rPr lang="en-US" altLang="zh-CN" b="0" dirty="0">
                <a:solidFill>
                  <a:srgbClr val="FF0000"/>
                </a:solidFill>
                <a:latin typeface="Calibri" panose="020F0502020204030204" pitchFamily="34" charset="0"/>
              </a:rPr>
              <a:t>-new-modulations, </a:t>
            </a:r>
            <a:r>
              <a:rPr lang="en-US" altLang="zh-CN" b="0" dirty="0" err="1">
                <a:solidFill>
                  <a:srgbClr val="FF0000"/>
                </a:solidFill>
                <a:latin typeface="Calibri" panose="020F0502020204030204" pitchFamily="34" charset="0"/>
              </a:rPr>
              <a:t>Alessio</a:t>
            </a:r>
            <a:r>
              <a:rPr lang="en-US" altLang="zh-CN" b="0" dirty="0">
                <a:solidFill>
                  <a:srgbClr val="FF0000"/>
                </a:solidFill>
                <a:latin typeface="Calibri" panose="020F0502020204030204" pitchFamily="34" charset="0"/>
              </a:rPr>
              <a:t> </a:t>
            </a:r>
            <a:r>
              <a:rPr lang="en-US" altLang="zh-CN" b="0" dirty="0" err="1">
                <a:solidFill>
                  <a:srgbClr val="FF0000"/>
                </a:solidFill>
                <a:latin typeface="Calibri" panose="020F0502020204030204" pitchFamily="34" charset="0"/>
              </a:rPr>
              <a:t>Filippi</a:t>
            </a:r>
            <a:r>
              <a:rPr lang="en-US" altLang="zh-CN" b="0" dirty="0">
                <a:solidFill>
                  <a:srgbClr val="FF0000"/>
                </a:solidFill>
                <a:latin typeface="Calibri" panose="020F0502020204030204" pitchFamily="34" charset="0"/>
              </a:rPr>
              <a:t> (NXP)</a:t>
            </a:r>
          </a:p>
          <a:p>
            <a:pPr algn="just">
              <a:defRPr/>
            </a:pPr>
            <a:r>
              <a:rPr lang="en-US" altLang="en-US" b="0" dirty="0">
                <a:solidFill>
                  <a:srgbClr val="00B050"/>
                </a:solidFill>
                <a:latin typeface="Calibri" panose="020F0502020204030204" pitchFamily="34" charset="0"/>
              </a:rPr>
              <a:t>11-19/0371, </a:t>
            </a:r>
            <a:r>
              <a:rPr lang="en-US" altLang="zh-CN" b="0" dirty="0">
                <a:solidFill>
                  <a:srgbClr val="00B050"/>
                </a:solidFill>
                <a:latin typeface="Calibri" panose="020F0502020204030204" pitchFamily="34" charset="0"/>
              </a:rPr>
              <a:t>fading-channel-models-for-6ghz-ngv-simulations, </a:t>
            </a:r>
            <a:r>
              <a:rPr lang="en-US" altLang="zh-CN" b="0" dirty="0" err="1">
                <a:solidFill>
                  <a:srgbClr val="00B050"/>
                </a:solidFill>
                <a:latin typeface="Calibri" panose="020F0502020204030204" pitchFamily="34" charset="0"/>
              </a:rPr>
              <a:t>Alessio</a:t>
            </a:r>
            <a:r>
              <a:rPr lang="en-US" altLang="zh-CN" b="0" dirty="0">
                <a:solidFill>
                  <a:srgbClr val="00B050"/>
                </a:solidFill>
                <a:latin typeface="Calibri" panose="020F0502020204030204" pitchFamily="34" charset="0"/>
              </a:rPr>
              <a:t> </a:t>
            </a:r>
            <a:r>
              <a:rPr lang="en-US" altLang="zh-CN" b="0" dirty="0" err="1">
                <a:solidFill>
                  <a:srgbClr val="00B050"/>
                </a:solidFill>
                <a:latin typeface="Calibri" panose="020F0502020204030204" pitchFamily="34" charset="0"/>
              </a:rPr>
              <a:t>Filippi</a:t>
            </a:r>
            <a:r>
              <a:rPr lang="en-US" altLang="zh-CN" b="0" dirty="0">
                <a:solidFill>
                  <a:srgbClr val="00B050"/>
                </a:solidFill>
                <a:latin typeface="Calibri" panose="020F0502020204030204" pitchFamily="34" charset="0"/>
              </a:rPr>
              <a:t> (NXP)</a:t>
            </a:r>
          </a:p>
          <a:p>
            <a:pPr algn="just">
              <a:defRPr/>
            </a:pPr>
            <a:r>
              <a:rPr lang="en-US" altLang="en-US" b="0" dirty="0">
                <a:latin typeface="Calibri" panose="020F0502020204030204" pitchFamily="34" charset="0"/>
              </a:rPr>
              <a:t>11-19/0375, </a:t>
            </a:r>
            <a:r>
              <a:rPr lang="en-US" altLang="zh-CN" b="0" dirty="0">
                <a:latin typeface="Calibri" panose="020F0502020204030204" pitchFamily="34" charset="0"/>
              </a:rPr>
              <a:t>Frame Aggregation, James </a:t>
            </a:r>
            <a:r>
              <a:rPr lang="en-US" altLang="zh-CN" b="0" dirty="0" err="1">
                <a:latin typeface="Calibri" panose="020F0502020204030204" pitchFamily="34" charset="0"/>
              </a:rPr>
              <a:t>Lepp</a:t>
            </a:r>
            <a:r>
              <a:rPr lang="en-US" altLang="zh-CN" b="0" dirty="0">
                <a:latin typeface="Calibri" panose="020F0502020204030204" pitchFamily="34" charset="0"/>
              </a:rPr>
              <a:t> (BlackBerry)</a:t>
            </a:r>
          </a:p>
          <a:p>
            <a:pPr algn="just">
              <a:defRPr/>
            </a:pPr>
            <a:r>
              <a:rPr lang="en-US" altLang="en-US" b="0" dirty="0">
                <a:latin typeface="Calibri" panose="020F0502020204030204" pitchFamily="34" charset="0"/>
              </a:rPr>
              <a:t>11-19/0376, Rate Buckets, James </a:t>
            </a:r>
            <a:r>
              <a:rPr lang="en-US" altLang="en-US" b="0" dirty="0" err="1">
                <a:latin typeface="Calibri" panose="020F0502020204030204" pitchFamily="34" charset="0"/>
              </a:rPr>
              <a:t>Lepp</a:t>
            </a:r>
            <a:r>
              <a:rPr lang="en-US" altLang="en-US" b="0" dirty="0">
                <a:latin typeface="Calibri" panose="020F0502020204030204" pitchFamily="34" charset="0"/>
              </a:rPr>
              <a:t> (BlackBerry)</a:t>
            </a:r>
          </a:p>
          <a:p>
            <a:pPr algn="just">
              <a:defRPr/>
            </a:pPr>
            <a:r>
              <a:rPr lang="en-US" altLang="en-US" b="0" dirty="0">
                <a:latin typeface="Calibri" panose="020F0502020204030204" pitchFamily="34" charset="0"/>
              </a:rPr>
              <a:t>11-19/0393, simulation of potential PHY technology for NGV, </a:t>
            </a:r>
            <a:r>
              <a:rPr lang="en-US" altLang="en-US" b="0" dirty="0" err="1">
                <a:latin typeface="Calibri" panose="020F0502020204030204" pitchFamily="34" charset="0"/>
              </a:rPr>
              <a:t>Yonggang</a:t>
            </a:r>
            <a:r>
              <a:rPr lang="en-US" altLang="en-US" b="0" dirty="0">
                <a:latin typeface="Calibri" panose="020F0502020204030204" pitchFamily="34" charset="0"/>
              </a:rPr>
              <a:t> Fang (ZTE)</a:t>
            </a:r>
          </a:p>
          <a:p>
            <a:pPr algn="just">
              <a:defRPr/>
            </a:pPr>
            <a:endParaRPr lang="en-US" altLang="en-US" dirty="0"/>
          </a:p>
        </p:txBody>
      </p:sp>
    </p:spTree>
    <p:extLst>
      <p:ext uri="{BB962C8B-B14F-4D97-AF65-F5344CB8AC3E}">
        <p14:creationId xmlns:p14="http://schemas.microsoft.com/office/powerpoint/2010/main" val="3805681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7885</Words>
  <Application>Microsoft Office PowerPoint</Application>
  <PresentationFormat>Widescreen</PresentationFormat>
  <Paragraphs>1696</Paragraphs>
  <Slides>126</Slides>
  <Notes>67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126</vt:i4>
      </vt:variant>
    </vt:vector>
  </HeadingPairs>
  <TitlesOfParts>
    <vt:vector size="137" baseType="lpstr">
      <vt:lpstr>Arial Unicode MS</vt:lpstr>
      <vt:lpstr>MS Gothic</vt:lpstr>
      <vt:lpstr>MS PGothic</vt:lpstr>
      <vt:lpstr>Arial</vt:lpstr>
      <vt:lpstr>Calibri</vt:lpstr>
      <vt:lpstr>Gulim</vt:lpstr>
      <vt:lpstr>Times New Roman</vt:lpstr>
      <vt:lpstr>Office Theme</vt:lpstr>
      <vt:lpstr>Document</vt:lpstr>
      <vt:lpstr>Microsoft Word 97 - 2003 Document</vt:lpstr>
      <vt:lpstr>文書</vt:lpstr>
      <vt:lpstr>802.11 WG March 2019 Closing Reports</vt:lpstr>
      <vt:lpstr>Abstract</vt:lpstr>
      <vt:lpstr>Attendance by breakout</vt:lpstr>
      <vt:lpstr>Attendance by affiliation</vt:lpstr>
      <vt:lpstr>802.11 WG Editor’s Meeting (March 2019)</vt:lpstr>
      <vt:lpstr>Agenda for 2019-03-12 meeting</vt:lpstr>
      <vt:lpstr>Volunteer Editor Contacts</vt:lpstr>
      <vt:lpstr>March 12th roundtable status report</vt:lpstr>
      <vt:lpstr>MDR Status</vt:lpstr>
      <vt:lpstr>802.11 Style Guide</vt:lpstr>
      <vt:lpstr>MIB Style, Visio and Frame Practices</vt:lpstr>
      <vt:lpstr>Editor Amendment Ordering</vt:lpstr>
      <vt:lpstr>Draft Development Snapshot</vt:lpstr>
      <vt:lpstr>PowerPoint Presentation</vt:lpstr>
      <vt:lpstr>PowerPoint Presentation</vt:lpstr>
      <vt:lpstr>802.11 AANI SC – March 2019</vt:lpstr>
      <vt:lpstr>PowerPoint Presentation</vt:lpstr>
      <vt:lpstr>ARC Closing Report </vt:lpstr>
      <vt:lpstr>Abstract</vt:lpstr>
      <vt:lpstr>Work Completed</vt:lpstr>
      <vt:lpstr>Work Completed (cont)</vt:lpstr>
      <vt:lpstr>Work Completed (cont)</vt:lpstr>
      <vt:lpstr>Work Completed (cont)</vt:lpstr>
      <vt:lpstr>Teleconference(s)</vt:lpstr>
      <vt:lpstr>May 2019 Plans</vt:lpstr>
      <vt:lpstr>IEEE 802.11 Coexistence SC closing report in Vancouver in Mar 2019</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Atlanta in May 2019</vt:lpstr>
      <vt:lpstr>The 802.11 WG will consider approval of a LS to 3GPP RAN/RAN1/RAN2/RAN4 related to preambles</vt:lpstr>
      <vt:lpstr>PAR Review SC - Meeting Agenda and Comment slides   - March 2019 - Vancouver</vt:lpstr>
      <vt:lpstr>Abstract-PAR Review SC PARs under consideration</vt:lpstr>
      <vt:lpstr>IEEE 802 PARs &amp; ICAIDs under consideration March 10-15, 2019, Vancouver, BC, Canada </vt:lpstr>
      <vt:lpstr>PAR Review SC –  March 2019 Chair: Jon Rosdahl</vt:lpstr>
      <vt:lpstr>Motion to Approve Previous Minutes</vt:lpstr>
      <vt:lpstr>Par Review Comments</vt:lpstr>
      <vt:lpstr>802.1 Industry Connections: Nendica, ICAID Extension and background</vt:lpstr>
      <vt:lpstr>802.3cu - Amendment, 100 Gb/s and 400 Gb/s Operation over Single-Mode Fiber, PAR and CSD</vt:lpstr>
      <vt:lpstr>Responses from 802 Working Groups</vt:lpstr>
      <vt:lpstr>802.3 Response</vt:lpstr>
      <vt:lpstr>Final Report to 802.11</vt:lpstr>
      <vt:lpstr>Final Report</vt:lpstr>
      <vt:lpstr>Motion To Approve Report</vt:lpstr>
      <vt:lpstr>References:</vt:lpstr>
      <vt:lpstr>WNG SC Closing Report</vt:lpstr>
      <vt:lpstr>Abstract</vt:lpstr>
      <vt:lpstr>PowerPoint Presentation</vt:lpstr>
      <vt:lpstr>IEEE 802 JTC1 Standing Committee March 2019 (Vancouver) closing report</vt:lpstr>
      <vt:lpstr>IEEE 802 JTC1 SC focused on executing the PSDO process</vt:lpstr>
      <vt:lpstr>IEEE 802 JTC1 SC focused on executing the PSDO process</vt:lpstr>
      <vt:lpstr>IEEE 802 JTC1 SC considered other SC6 related issues</vt:lpstr>
      <vt:lpstr>IEEE 802 JTC1 SC will focus on executing the PSDO process in Atlanta in May 2019</vt:lpstr>
      <vt:lpstr>The JTC1 SC approved a response to the 802.11ak comments</vt:lpstr>
      <vt:lpstr>The JTC1 SC approved a response to the 802.11aq comments</vt:lpstr>
      <vt:lpstr>The JTC1 SC discussed liaising 802.11 drafts to SC6 for information</vt:lpstr>
      <vt:lpstr>The JTC1 SC discussed liaising 802.11ax to SC6 for information</vt:lpstr>
      <vt:lpstr>TGmd March 2019 Closing Report</vt:lpstr>
      <vt:lpstr>Abstract</vt:lpstr>
      <vt:lpstr>Work completed this week  </vt:lpstr>
      <vt:lpstr>TGmd schedule – to be updated </vt:lpstr>
      <vt:lpstr>References</vt:lpstr>
      <vt:lpstr>TGax March 2019 Closing Report</vt:lpstr>
      <vt:lpstr>Abstract</vt:lpstr>
      <vt:lpstr>Work Completed</vt:lpstr>
      <vt:lpstr>May 2019 Goals</vt:lpstr>
      <vt:lpstr>Teleconference Schedule</vt:lpstr>
      <vt:lpstr>Task Group AY  March 2019 Closing Report</vt:lpstr>
      <vt:lpstr>Abstract</vt:lpstr>
      <vt:lpstr>PowerPoint Presentation</vt:lpstr>
      <vt:lpstr>PowerPoint Presentation</vt:lpstr>
      <vt:lpstr>PowerPoint Presentation</vt:lpstr>
      <vt:lpstr>TGaz Next Generation Positioning  March Meeting Closing Report</vt:lpstr>
      <vt:lpstr>Abstract</vt:lpstr>
      <vt:lpstr>TG Status And Work Completed</vt:lpstr>
      <vt:lpstr>Goal For May 2019 Meeting and Beyond</vt:lpstr>
      <vt:lpstr>Teleconference Schedule</vt:lpstr>
      <vt:lpstr>2019 March  TGba Closing Report</vt:lpstr>
      <vt:lpstr>Work Completed</vt:lpstr>
      <vt:lpstr>Goals for May 2019</vt:lpstr>
      <vt:lpstr>Teleconference Call Schedule</vt:lpstr>
      <vt:lpstr>TGbb March 2019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TGbc Closing Report</vt:lpstr>
      <vt:lpstr>Abstract</vt:lpstr>
      <vt:lpstr>Work Completed this week</vt:lpstr>
      <vt:lpstr>Plans for May 2019</vt:lpstr>
      <vt:lpstr>Future Session Planning</vt:lpstr>
      <vt:lpstr>TGbd Closing Report – Vancouver, Canada</vt:lpstr>
      <vt:lpstr>Abstract</vt:lpstr>
      <vt:lpstr>Completed work items in the week</vt:lpstr>
      <vt:lpstr>Motion for Liaison Response</vt:lpstr>
      <vt:lpstr>Tech submissions for the week</vt:lpstr>
      <vt:lpstr>Approved TG Document</vt:lpstr>
      <vt:lpstr>Timeline (unchanged)</vt:lpstr>
      <vt:lpstr>Teleconferences and Goal for May meeting</vt:lpstr>
      <vt:lpstr>EHT Closing Report – March 2019</vt:lpstr>
      <vt:lpstr>Work Completed</vt:lpstr>
      <vt:lpstr>PAR and CSD Comment Responses</vt:lpstr>
      <vt:lpstr>CSD Approval Motion</vt:lpstr>
      <vt:lpstr>RTA TIG Closing Report</vt:lpstr>
      <vt:lpstr>Abstract</vt:lpstr>
      <vt:lpstr>Work Completed</vt:lpstr>
      <vt:lpstr>Reviewed the Timeline in the TIG</vt:lpstr>
      <vt:lpstr>802.15 - Chaplin</vt:lpstr>
      <vt:lpstr>IEEE 802.18 RR-TAG Vancouver, BC, Canada, Plenary  Liaison  from 802.18 to 802.11</vt:lpstr>
      <vt:lpstr>Items Discussed</vt:lpstr>
      <vt:lpstr>Items Discussed – cont.</vt:lpstr>
      <vt:lpstr>Items worked on and Action Required from this week. </vt:lpstr>
      <vt:lpstr>Approved</vt:lpstr>
      <vt:lpstr>802.18 Meeting Close</vt:lpstr>
      <vt:lpstr> </vt:lpstr>
      <vt:lpstr>802.19 - Shellhammer</vt:lpstr>
      <vt:lpstr>802.21 - Chaplin</vt:lpstr>
      <vt:lpstr>802.24 Vertical Applications Technical Advisory Group Liaison Report</vt:lpstr>
      <vt:lpstr>PowerPoint Presentation</vt:lpstr>
      <vt:lpstr>IEEE 802.1 OmniRAN TG Status Report to IEEE 802 WGs</vt:lpstr>
      <vt:lpstr>IEEE 802.1 OmniRAN TG Resources</vt:lpstr>
      <vt:lpstr>OmniRAN TG Achievements Vancouver, BC meeting, March 11th – 13th  </vt:lpstr>
      <vt:lpstr>Looking forward to next session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113</cp:revision>
  <cp:lastPrinted>1601-01-01T00:00:00Z</cp:lastPrinted>
  <dcterms:created xsi:type="dcterms:W3CDTF">2018-05-10T15:59:06Z</dcterms:created>
  <dcterms:modified xsi:type="dcterms:W3CDTF">2019-03-15T05:09:12Z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05:09:11Z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