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82" r:id="rId7"/>
    <p:sldId id="262" r:id="rId8"/>
    <p:sldId id="263" r:id="rId9"/>
    <p:sldId id="264" r:id="rId10"/>
    <p:sldId id="283" r:id="rId11"/>
    <p:sldId id="266" r:id="rId12"/>
    <p:sldId id="267" r:id="rId13"/>
    <p:sldId id="268" r:id="rId14"/>
    <p:sldId id="269" r:id="rId15"/>
    <p:sldId id="270" r:id="rId16"/>
    <p:sldId id="271" r:id="rId17"/>
    <p:sldId id="284" r:id="rId18"/>
    <p:sldId id="285" r:id="rId19"/>
    <p:sldId id="286" r:id="rId20"/>
    <p:sldId id="275" r:id="rId21"/>
    <p:sldId id="278" r:id="rId22"/>
    <p:sldId id="279" r:id="rId23"/>
    <p:sldId id="280" r:id="rId24"/>
    <p:sldId id="281" r:id="rId2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92" d="100"/>
          <a:sy n="92" d="100"/>
        </p:scale>
        <p:origin x="106" y="25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802.11-08/1455r0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Jan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David Bagby, Calypso Ventures, Inc.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A329AED-52B9-4CDA-B9C4-B2F437CF80C5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836773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B5963CC5-9E2E-4875-88AA-32EECA0AD67B}" type="slidenum">
              <a:rPr lang="en-US" altLang="en-US" sz="1200" smtClean="0"/>
              <a:pPr/>
              <a:t>12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31629305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802.11-19/0221r1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2019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899465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A70BF216-4F0E-40E5-A09D-9F1D7CD8F887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94120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doc.: IEEE 802.11-13/0649r1</a:t>
            </a:r>
            <a:endParaRPr lang="en-US" sz="1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8998" y="93697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/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9642" indent="-339642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4430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07286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60143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12999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65856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919" y="9004703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/>
              <a:t>Page </a:t>
            </a:r>
            <a:fld id="{B8C34512-B62F-43E4-AA0B-6094D03FFCD9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696913"/>
            <a:ext cx="6196013" cy="3486150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559" y="4415156"/>
            <a:ext cx="5506695" cy="418369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2317131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842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0054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3625" y="53657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814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>
            <a:extLst>
              <a:ext uri="{FF2B5EF4-FFF2-40B4-BE49-F238E27FC236}">
                <a16:creationId xmlns="" xmlns:a16="http://schemas.microsoft.com/office/drawing/2014/main" id="{F2F6DC76-6D8C-44D8-9368-5AC0C6F55EA0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82CF45C-94C2-41E2-B532-24F5EE61CC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910FF9C-06CF-45BE-A009-FF122549107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C40D4ED0-0F0C-4177-9C28-C271FF5217BE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30766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A70BF216-4F0E-40E5-A09D-9F1D7CD8F887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9412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802.11-yy/xxxxr0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Month Year</a:t>
            </a:r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John Doe, Some Company</a:t>
            </a: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CE63291A-FC2D-4CC7-A256-B469E5875691}" type="slidenum">
              <a:rPr lang="en-US" altLang="en-US" smtClean="0"/>
              <a:pPr>
                <a:spcBef>
                  <a:spcPct val="0"/>
                </a:spcBef>
              </a:pPr>
              <a:t>23</a:t>
            </a:fld>
            <a:endParaRPr lang="en-US" altLang="en-US" smtClean="0"/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765895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ea typeface="MS PGothic" pitchFamily="34" charset="-128"/>
              </a:rPr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A70BF216-4F0E-40E5-A09D-9F1D7CD8F887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12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/>
              <a:t>Robert Stacey, Intel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0844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802.11-16/0222r2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48630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802.11-08/1455r0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Jan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David Bagby, Calypso Ventures, Inc.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5977230-C6BC-455E-B60B-184EB826FAB4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823541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6627DE00-7001-4BBD-BD54-93183B88034B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5222100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A3740031-025A-4C2A-A8F7-DFB5EAE8A388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13735750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A3740EF2-A6A2-4AE1-B03D-2667E668466A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42681740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802.11-19/0249r0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MArch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Page </a:t>
            </a:r>
            <a:fld id="{47A7FEEB-9CD2-43FE-843C-C5350BEACB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456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802.11-19/0255r0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8/11-18-1233-04-0eht-eht-draft-proposed-csd.docx" TargetMode="External"/><Relationship Id="rId3" Type="http://schemas.openxmlformats.org/officeDocument/2006/relationships/hyperlink" Target="https://mentor.ieee.org/802.1/dcn/18/1-18-0079-02-ICne.docx" TargetMode="External"/><Relationship Id="rId7" Type="http://schemas.openxmlformats.org/officeDocument/2006/relationships/hyperlink" Target="https://mentor.ieee.org/802.11/dcn/18/11-18-1231-04-0eht-eht-draft-proposed-par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-ec/dcn/19/ec-19-0005-00-00EC-ieee-p802-3cu-draft-csd.pdf" TargetMode="External"/><Relationship Id="rId5" Type="http://schemas.openxmlformats.org/officeDocument/2006/relationships/hyperlink" Target="https://mentor.ieee.org/802-ec/dcn/19/ec-19-0006-00-00EC-ieee-p802-3cu-draft-par.pdf" TargetMode="External"/><Relationship Id="rId4" Type="http://schemas.openxmlformats.org/officeDocument/2006/relationships/hyperlink" Target="https://mentor.ieee.org/802.1/dcn/18/1-18-0078-02-ICne.ppt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238-00-00ax-tgax-march-2019-meeting-agenda.ppt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228-01-00bd-tgbd-jan-2019-meeting-minutes.doc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1231-04-0eht-eht-draft-proposed-par.doc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8/11-18-1233-04-0eht-eht-draft-proposed-csd.docx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254-00-0000-rta-tig-march-2019-meeting-agenda.ppt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236-01-AANI-aani-sc-agenda-march-2019.pptx" TargetMode="External"/><Relationship Id="rId2" Type="http://schemas.openxmlformats.org/officeDocument/2006/relationships/hyperlink" Target="https://mentor.ieee.org/802.11/dcn/19/11-19-0240-00-AANI-itu-imt-2020-status.ppt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draft-bi-savi-wlan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9/11-19-0106-00-000m-sta-and-ap.docx" TargetMode="External"/><Relationship Id="rId4" Type="http://schemas.openxmlformats.org/officeDocument/2006/relationships/hyperlink" Target="https://mentor.ieee.org/802.11/dcn/18/11-18-1051-03-0arc-what-is-an-ess.ppt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WG11 Opening Report Snapshot slides </a:t>
            </a:r>
            <a:r>
              <a:rPr lang="en-US" dirty="0" smtClean="0"/>
              <a:t>2019-03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2019-03-10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0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2" y="685803"/>
            <a:ext cx="7696199" cy="609597"/>
          </a:xfrm>
        </p:spPr>
        <p:txBody>
          <a:bodyPr>
            <a:noAutofit/>
          </a:bodyPr>
          <a:lstStyle/>
          <a:p>
            <a:r>
              <a:rPr lang="en-US" altLang="en-US" sz="2000" dirty="0"/>
              <a:t>PAR Review SC –  November 2018  </a:t>
            </a:r>
            <a:br>
              <a:rPr lang="en-US" altLang="en-US" sz="2000" dirty="0"/>
            </a:br>
            <a:r>
              <a:rPr lang="en-US" altLang="en-US" sz="2000" dirty="0"/>
              <a:t>Chair: Jon Rosdahl</a:t>
            </a:r>
            <a:endParaRPr lang="en-US" sz="200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C092F45D-949C-4BAC-A20C-EE62854EE0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209802" y="1812359"/>
            <a:ext cx="7856537" cy="4016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defTabSz="914400" eaLnBrk="0" hangingPunct="0">
              <a:spcBef>
                <a:spcPct val="0"/>
              </a:spcBef>
              <a:buClrTx/>
              <a:buSzTx/>
            </a:pPr>
            <a:r>
              <a:rPr lang="en-US" altLang="en-US" sz="2000" dirty="0" bmk="">
                <a:solidFill>
                  <a:schemeClr val="tx1"/>
                </a:solidFill>
              </a:rPr>
              <a:t>1 ICAID and 2 PARs to review this week, see agenda in </a:t>
            </a:r>
            <a:r>
              <a:rPr lang="en-US" altLang="en-US" sz="2000" bmk="">
                <a:solidFill>
                  <a:schemeClr val="tx1"/>
                </a:solidFill>
              </a:rPr>
              <a:t>11-19/0249:</a:t>
            </a:r>
          </a:p>
          <a:p>
            <a:pPr marL="0" indent="0" defTabSz="914400" eaLnBrk="0" hangingPunct="0">
              <a:spcBef>
                <a:spcPct val="0"/>
              </a:spcBef>
              <a:buClrTx/>
              <a:buSzTx/>
            </a:pPr>
            <a:endParaRPr lang="en-US" altLang="en-US" sz="2000" dirty="0" bmk="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802.1 Industry Connections: </a:t>
            </a:r>
            <a:r>
              <a:rPr lang="en-US" sz="2000" dirty="0" err="1"/>
              <a:t>Nendica</a:t>
            </a:r>
            <a:r>
              <a:rPr lang="en-US" sz="2000" dirty="0"/>
              <a:t>, </a:t>
            </a:r>
            <a:r>
              <a:rPr lang="en-US" sz="2000" dirty="0">
                <a:hlinkClick r:id="rId3"/>
              </a:rPr>
              <a:t>ICAID Extension</a:t>
            </a:r>
            <a:r>
              <a:rPr lang="en-US" sz="2000" dirty="0"/>
              <a:t> and </a:t>
            </a:r>
            <a:r>
              <a:rPr lang="en-US" sz="2000" dirty="0">
                <a:hlinkClick r:id="rId4"/>
              </a:rPr>
              <a:t>background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802.3cu - Amendment, 100 Gb/s and 400 Gb/s Operation over Single-Mode Fiber, </a:t>
            </a:r>
            <a:r>
              <a:rPr lang="en-US" sz="2000" dirty="0">
                <a:hlinkClick r:id="rId5"/>
              </a:rPr>
              <a:t>PAR</a:t>
            </a:r>
            <a:r>
              <a:rPr lang="en-US" sz="2000" dirty="0"/>
              <a:t> and </a:t>
            </a:r>
            <a:r>
              <a:rPr lang="en-US" sz="2000" dirty="0">
                <a:hlinkClick r:id="rId6"/>
              </a:rPr>
              <a:t>CSD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802.11be - Amendment, Enhancements for Extremely High Throughput (EHT), </a:t>
            </a:r>
            <a:r>
              <a:rPr lang="en-US" sz="2000" dirty="0">
                <a:hlinkClick r:id="rId7"/>
              </a:rPr>
              <a:t>PAR</a:t>
            </a:r>
            <a:r>
              <a:rPr lang="en-US" sz="2000" dirty="0"/>
              <a:t> and </a:t>
            </a:r>
            <a:r>
              <a:rPr lang="en-US" sz="2000" dirty="0">
                <a:hlinkClick r:id="rId8"/>
              </a:rPr>
              <a:t>CSD</a:t>
            </a:r>
            <a:endParaRPr lang="en-US" sz="2000" dirty="0"/>
          </a:p>
          <a:p>
            <a:pPr marL="0" indent="0" defTabSz="914400" eaLnBrk="0" hangingPunct="0">
              <a:spcBef>
                <a:spcPct val="0"/>
              </a:spcBef>
              <a:buClrTx/>
              <a:buSzTx/>
            </a:pPr>
            <a:endParaRPr lang="en-US" altLang="en-US" sz="2000" dirty="0" bmk="">
              <a:solidFill>
                <a:schemeClr val="tx1"/>
              </a:solidFill>
            </a:endParaRPr>
          </a:p>
          <a:p>
            <a:pPr marL="0" indent="0" defTabSz="914400" eaLnBrk="0" hangingPunct="0">
              <a:spcBef>
                <a:spcPct val="0"/>
              </a:spcBef>
              <a:buClrTx/>
              <a:buSzTx/>
            </a:pPr>
            <a:endParaRPr lang="en-US" altLang="en-US" sz="2000" dirty="0" bmk="">
              <a:solidFill>
                <a:schemeClr val="tx1"/>
              </a:solidFill>
            </a:endParaRPr>
          </a:p>
          <a:p>
            <a:pPr marL="0" indent="0" defTabSz="914400" eaLnBrk="0" hangingPunct="0">
              <a:spcBef>
                <a:spcPct val="0"/>
              </a:spcBef>
              <a:buClrTx/>
              <a:buSzTx/>
            </a:pPr>
            <a:endParaRPr lang="en-US" altLang="en-US" sz="2000" b="0" dirty="0" bmk="">
              <a:solidFill>
                <a:schemeClr val="tx1"/>
              </a:solidFill>
            </a:endParaRPr>
          </a:p>
          <a:p>
            <a:pPr marL="0" indent="0" defTabSz="914400" eaLnBrk="0" hangingPunct="0">
              <a:spcBef>
                <a:spcPct val="0"/>
              </a:spcBef>
              <a:buClrTx/>
              <a:buSzTx/>
            </a:pPr>
            <a:r>
              <a:rPr lang="en-US" altLang="en-US" sz="2000" dirty="0"/>
              <a:t>Meeting times: Monday PM2, Tuesday AM2, Thursday AM2</a:t>
            </a:r>
            <a:endParaRPr lang="en-US" altLang="en-US" sz="2000" b="0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/>
            <a:r>
              <a:rPr lang="en-GB"/>
              <a:t>Slide </a:t>
            </a:r>
            <a:fld id="{440F5867-744E-4AA6-B0ED-4C44D2DFBB7B}" type="slidenum">
              <a:rPr lang="en-GB"/>
              <a:pPr defTabSz="336947"/>
              <a:t>10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/>
            <a:r>
              <a:rPr lang="en-US"/>
              <a:t>Robert Stacey, Intel</a:t>
            </a:r>
          </a:p>
          <a:p>
            <a:pPr defTabSz="336947"/>
            <a:r>
              <a:rPr lang="en-US"/>
              <a:t>from Jon Rosdahl (Qualcomm)</a:t>
            </a:r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/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7746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5334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– March 2019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="" xmlns:a16="http://schemas.microsoft.com/office/drawing/2014/main" id="{7056D5F8-4388-4426-867B-2A6DDB4823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57400" y="1981200"/>
            <a:ext cx="8382000" cy="3810001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en-US" dirty="0"/>
              <a:t>Announcements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Presentations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dirty="0"/>
              <a:t>“ns-3  Wi-Fi 11ax Project: A Status Update” – </a:t>
            </a:r>
            <a:r>
              <a:rPr lang="en-US" dirty="0" err="1"/>
              <a:t>Sumit</a:t>
            </a:r>
            <a:r>
              <a:rPr lang="en-US" dirty="0"/>
              <a:t> Roy (University of Washington)</a:t>
            </a:r>
          </a:p>
          <a:p>
            <a:pPr marL="857250" lvl="1" indent="-457200">
              <a:spcBef>
                <a:spcPct val="0"/>
              </a:spcBef>
              <a:defRPr/>
            </a:pPr>
            <a:endParaRPr lang="en-US" dirty="0"/>
          </a:p>
          <a:p>
            <a:pPr marL="457200" indent="-457200">
              <a:spcBef>
                <a:spcPct val="0"/>
              </a:spcBef>
              <a:defRPr/>
            </a:pPr>
            <a:r>
              <a:rPr lang="en-US" altLang="en-US" dirty="0"/>
              <a:t>Plans for May 2019</a:t>
            </a:r>
          </a:p>
          <a:p>
            <a:pPr lvl="1">
              <a:spcBef>
                <a:spcPts val="0"/>
              </a:spcBef>
              <a:defRPr/>
            </a:pPr>
            <a:r>
              <a:rPr lang="en-US" altLang="en-US" dirty="0"/>
              <a:t>Chair will make a call for presentations in advance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Adjourn</a:t>
            </a:r>
          </a:p>
          <a:p>
            <a:pPr marL="0" indent="0" algn="ctr">
              <a:spcBef>
                <a:spcPts val="0"/>
              </a:spcBef>
              <a:defRPr/>
            </a:pPr>
            <a:r>
              <a:rPr lang="en-US" altLang="en-US" dirty="0"/>
              <a:t>Current agenda is document 11-19/0231r0</a:t>
            </a:r>
          </a:p>
        </p:txBody>
      </p:sp>
      <p:sp>
        <p:nvSpPr>
          <p:cNvPr id="15367" name="Rectangle 1"/>
          <p:cNvSpPr>
            <a:spLocks noChangeArrowheads="1"/>
          </p:cNvSpPr>
          <p:nvPr/>
        </p:nvSpPr>
        <p:spPr bwMode="auto">
          <a:xfrm>
            <a:off x="1524000" y="1174751"/>
            <a:ext cx="9144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Tuesday 12 March AM1 (08:00-10:00)</a:t>
            </a:r>
            <a:endParaRPr lang="en-US" altLang="en-US" sz="200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/>
          <p:cNvSpPr>
            <a:spLocks noGrp="1"/>
          </p:cNvSpPr>
          <p:nvPr>
            <p:ph type="title" idx="4294967295"/>
          </p:nvPr>
        </p:nvSpPr>
        <p:spPr>
          <a:xfrm>
            <a:off x="2274888" y="687388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 smtClean="0"/>
              <a:t>IEEE 802 JTC1 SC will meet in Vancouver in Mar 2019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209800" y="1981200"/>
            <a:ext cx="7696200" cy="43434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 smtClean="0"/>
              <a:t>Agenda items (11-19-0233) addressed this week</a:t>
            </a:r>
            <a:br>
              <a:rPr lang="en-AU" altLang="en-US" dirty="0" smtClean="0"/>
            </a:br>
            <a:r>
              <a:rPr lang="en-AU" altLang="en-US" dirty="0" smtClean="0"/>
              <a:t>(Tue PM1) will include “the usual”:</a:t>
            </a:r>
          </a:p>
          <a:p>
            <a:pPr>
              <a:defRPr/>
            </a:pPr>
            <a:r>
              <a:rPr lang="en-AU" dirty="0" smtClean="0"/>
              <a:t>Review extended goals</a:t>
            </a:r>
          </a:p>
          <a:p>
            <a:pPr>
              <a:defRPr/>
            </a:pPr>
            <a:r>
              <a:rPr lang="en-AU" dirty="0" smtClean="0"/>
              <a:t>Review status of SC6 interactions</a:t>
            </a:r>
          </a:p>
          <a:p>
            <a:pPr lvl="1">
              <a:defRPr/>
            </a:pPr>
            <a:r>
              <a:rPr lang="en-AU" dirty="0" smtClean="0"/>
              <a:t>Review liaisons of drafts to SC6 </a:t>
            </a:r>
          </a:p>
          <a:p>
            <a:pPr lvl="1">
              <a:defRPr/>
            </a:pPr>
            <a:r>
              <a:rPr lang="en-AU" dirty="0" smtClean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</a:t>
            </a:r>
            <a:r>
              <a:rPr lang="en-AU" dirty="0" smtClean="0"/>
              <a:t>60 day/FDIS ballots</a:t>
            </a:r>
          </a:p>
          <a:p>
            <a:pPr>
              <a:defRPr/>
            </a:pPr>
            <a:r>
              <a:rPr lang="en-AU" dirty="0" smtClean="0"/>
              <a:t>Review SC6 activities</a:t>
            </a:r>
          </a:p>
          <a:p>
            <a:pPr lvl="1">
              <a:defRPr/>
            </a:pPr>
            <a:r>
              <a:rPr lang="en-AU" dirty="0" smtClean="0"/>
              <a:t>Update on withdrawal process of various standards, as proposed by IEEE 802</a:t>
            </a:r>
          </a:p>
          <a:p>
            <a:pPr lvl="1">
              <a:defRPr/>
            </a:pPr>
            <a:r>
              <a:rPr lang="en-AU" dirty="0" smtClean="0"/>
              <a:t>Discuss </a:t>
            </a:r>
            <a:r>
              <a:rPr lang="en-AU" dirty="0"/>
              <a:t>agenda </a:t>
            </a:r>
            <a:r>
              <a:rPr lang="en-AU" dirty="0" smtClean="0"/>
              <a:t>&amp; arrangements for </a:t>
            </a:r>
            <a:r>
              <a:rPr lang="en-AU" dirty="0"/>
              <a:t>SC6 meeting in April 2019</a:t>
            </a:r>
            <a:endParaRPr lang="en-AU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altLang="en-US" smtClean="0"/>
              <a:t>IEEE 802 has 84 standards in or through the PSDO pipeline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7848600" y="4114800"/>
            <a:ext cx="2514600" cy="1752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A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FDIS ballots</a:t>
            </a:r>
            <a:endParaRPr lang="en-A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indent="-182563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802.11ah needs a response </a:t>
            </a:r>
          </a:p>
          <a:p>
            <a:pPr>
              <a:spcBef>
                <a:spcPts val="300"/>
              </a:spcBef>
              <a:defRPr/>
            </a:pPr>
            <a:r>
              <a:rPr lang="en-A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60-day ballots</a:t>
            </a:r>
          </a:p>
          <a:p>
            <a:pPr marL="182563" indent="-182563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802.11aj/</a:t>
            </a:r>
            <a:r>
              <a:rPr lang="en-A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</a:t>
            </a: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A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</a:t>
            </a: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need responses</a:t>
            </a:r>
          </a:p>
        </p:txBody>
      </p:sp>
      <p:cxnSp>
        <p:nvCxnSpPr>
          <p:cNvPr id="17413" name="Straight Arrow Connector 3"/>
          <p:cNvCxnSpPr>
            <a:cxnSpLocks noChangeShapeType="1"/>
          </p:cNvCxnSpPr>
          <p:nvPr/>
        </p:nvCxnSpPr>
        <p:spPr bwMode="auto">
          <a:xfrm>
            <a:off x="7620000" y="4267200"/>
            <a:ext cx="228600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9" name="Content Placeholder 5"/>
          <p:cNvGraphicFramePr>
            <a:graphicFrameLocks/>
          </p:cNvGraphicFramePr>
          <p:nvPr/>
        </p:nvGraphicFramePr>
        <p:xfrm>
          <a:off x="1828800" y="2987676"/>
          <a:ext cx="5791200" cy="33369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=""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=""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="" xmlns:a16="http://schemas.microsoft.com/office/drawing/2014/main" val="3686578755"/>
                    </a:ext>
                  </a:extLst>
                </a:gridCol>
              </a:tblGrid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WG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Completed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In-process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="" xmlns:a16="http://schemas.microsoft.com/office/drawing/2014/main" val="221862381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4187023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1643755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4314654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802.15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87709932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802.16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3031579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802.21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79030079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802.22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56360250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3024263602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 bwMode="auto">
          <a:xfrm>
            <a:off x="7848600" y="1295400"/>
            <a:ext cx="2522538" cy="2667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A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FDIS ballots</a:t>
            </a:r>
            <a:endParaRPr lang="en-A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indent="-182563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802c needs a response</a:t>
            </a:r>
          </a:p>
          <a:p>
            <a:pPr marL="182563" indent="-182563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802.1AC/Cor-1 closes 17 Mar</a:t>
            </a:r>
          </a:p>
          <a:p>
            <a:pPr marL="182563" indent="-182563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802.1CM closes 26 Jun</a:t>
            </a:r>
          </a:p>
          <a:p>
            <a:pPr>
              <a:spcBef>
                <a:spcPts val="300"/>
              </a:spcBef>
              <a:defRPr/>
            </a:pPr>
            <a:r>
              <a:rPr lang="en-A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60-day ballots</a:t>
            </a:r>
          </a:p>
          <a:p>
            <a:pPr marL="182563" indent="-182563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802.1Q closes 11 Mar</a:t>
            </a:r>
          </a:p>
          <a:p>
            <a:pPr marL="182563" indent="-182563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802.1Xck closes 11 Mar</a:t>
            </a:r>
          </a:p>
          <a:p>
            <a:pPr marL="182563" indent="-182563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802.1AE closes 11 Mar</a:t>
            </a:r>
          </a:p>
          <a:p>
            <a:pPr marL="182563" indent="-182563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endParaRPr lang="en-A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458" name="Straight Arrow Connector 3"/>
          <p:cNvCxnSpPr>
            <a:cxnSpLocks noChangeShapeType="1"/>
          </p:cNvCxnSpPr>
          <p:nvPr/>
        </p:nvCxnSpPr>
        <p:spPr bwMode="auto">
          <a:xfrm>
            <a:off x="7620000" y="3505200"/>
            <a:ext cx="228600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Rectangle 11"/>
          <p:cNvSpPr/>
          <p:nvPr/>
        </p:nvSpPr>
        <p:spPr bwMode="auto">
          <a:xfrm>
            <a:off x="1819276" y="1981200"/>
            <a:ext cx="2828925" cy="914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spcBef>
                <a:spcPts val="300"/>
              </a:spcBef>
              <a:defRPr/>
            </a:pPr>
            <a:r>
              <a:rPr lang="en-A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60-day ballots</a:t>
            </a:r>
          </a:p>
          <a:p>
            <a:pPr marL="182563" indent="-182563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802.3cb closes 8 Apr</a:t>
            </a:r>
          </a:p>
          <a:p>
            <a:pPr marL="182563" indent="-182563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802.3-REV closes 14 Apr</a:t>
            </a:r>
          </a:p>
        </p:txBody>
      </p:sp>
      <p:cxnSp>
        <p:nvCxnSpPr>
          <p:cNvPr id="17460" name="Elbow Connector 14"/>
          <p:cNvCxnSpPr>
            <a:cxnSpLocks noChangeShapeType="1"/>
            <a:endCxn id="12" idx="1"/>
          </p:cNvCxnSpPr>
          <p:nvPr/>
        </p:nvCxnSpPr>
        <p:spPr bwMode="auto">
          <a:xfrm rot="16200000" flipV="1">
            <a:off x="1062038" y="3195638"/>
            <a:ext cx="1524000" cy="9525"/>
          </a:xfrm>
          <a:prstGeom prst="bentConnector4">
            <a:avLst>
              <a:gd name="adj1" fmla="val -1162"/>
              <a:gd name="adj2" fmla="val 249975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TGmd</a:t>
            </a:r>
            <a:r>
              <a:rPr lang="en-US" altLang="en-US" dirty="0" smtClean="0"/>
              <a:t> – Snapshot slide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37637" y="1524000"/>
            <a:ext cx="9125564" cy="457200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 smtClean="0"/>
              <a:t>Overall Status: LB236 on P802.11REVmd D2.0 passed with 92% approval, 723 comments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D2.0 incorporates all approved amendments</a:t>
            </a:r>
          </a:p>
          <a:p>
            <a:pPr>
              <a:lnSpc>
                <a:spcPct val="90000"/>
              </a:lnSpc>
            </a:pPr>
            <a:r>
              <a:rPr lang="en-US" altLang="zh-CN" dirty="0" smtClean="0"/>
              <a:t>Since January 2019 meeting</a:t>
            </a:r>
            <a:endParaRPr lang="en-US" altLang="zh-CN" dirty="0"/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Teleconferences held to continue comment resolution</a:t>
            </a:r>
            <a:endParaRPr lang="en-US" altLang="zh-CN" dirty="0"/>
          </a:p>
          <a:p>
            <a:pPr>
              <a:lnSpc>
                <a:spcPct val="90000"/>
              </a:lnSpc>
            </a:pPr>
            <a:r>
              <a:rPr lang="en-US" altLang="zh-CN" dirty="0" smtClean="0"/>
              <a:t>March 2019 </a:t>
            </a:r>
            <a:r>
              <a:rPr lang="en-US" altLang="zh-CN" dirty="0"/>
              <a:t>meeting goals </a:t>
            </a:r>
            <a:r>
              <a:rPr lang="en-US" altLang="zh-CN" dirty="0" smtClean="0"/>
              <a:t>(5 </a:t>
            </a:r>
            <a:r>
              <a:rPr lang="en-US" altLang="zh-CN" dirty="0"/>
              <a:t>timeslots):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panose="020B0604020202020204" pitchFamily="34" charset="0"/>
                <a:sym typeface="Wingdings" panose="05000000000000000000" pitchFamily="2" charset="2"/>
              </a:rPr>
              <a:t>Continue LB236 comment resolution</a:t>
            </a:r>
            <a:endParaRPr lang="en-US" altLang="zh-CN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Plans for March – May 2019: Comment resolution</a:t>
            </a:r>
          </a:p>
          <a:p>
            <a:pPr lvl="2">
              <a:lnSpc>
                <a:spcPct val="90000"/>
              </a:lnSpc>
            </a:pP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Ad Hoc April 2-3-4 in Portland Oregon, teleconference available</a:t>
            </a:r>
            <a:endParaRPr lang="en-US" altLang="zh-CN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</a:rPr>
              <a:t>Agenda: 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11-19-0221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38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TGax – March 2019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905000" y="1524000"/>
            <a:ext cx="8534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200" dirty="0"/>
              <a:t>Start the resolution of comments received on draft D4.0 (WG LB 238)</a:t>
            </a:r>
            <a:r>
              <a:rPr lang="en-US" sz="2000" dirty="0"/>
              <a:t>.</a:t>
            </a:r>
          </a:p>
          <a:p>
            <a:r>
              <a:rPr lang="en-US" sz="2000" dirty="0"/>
              <a:t>Agenda of the meeting is available at: </a:t>
            </a:r>
            <a:r>
              <a:rPr lang="en-US" sz="2000" dirty="0">
                <a:hlinkClick r:id="rId3"/>
              </a:rPr>
              <a:t>https://mentor.ieee.org/802.11/dcn/19/11-19-0238-00-00ax-tgax-march-2019-meeting-agenda.pptx</a:t>
            </a:r>
            <a:r>
              <a:rPr lang="en-US" sz="2000" dirty="0"/>
              <a:t> </a:t>
            </a:r>
            <a:endParaRPr lang="en-US" sz="1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2209800" y="685800"/>
            <a:ext cx="7772400" cy="9144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err="1" smtClean="0"/>
              <a:t>TGay</a:t>
            </a:r>
            <a:r>
              <a:rPr lang="en-US" dirty="0" smtClean="0"/>
              <a:t> – March 2019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209800" y="1828800"/>
            <a:ext cx="7772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CA" sz="2000" dirty="0"/>
              <a:t>Since the January 2019 interim</a:t>
            </a:r>
          </a:p>
          <a:p>
            <a:pPr lvl="1" algn="just"/>
            <a:r>
              <a:rPr lang="en-CA" sz="1600" dirty="0"/>
              <a:t>Recirculation working group letter ballot LB239 (</a:t>
            </a:r>
            <a:r>
              <a:rPr lang="en-CA" sz="1600"/>
              <a:t>D3.0)</a:t>
            </a:r>
            <a:endParaRPr lang="en-CA" sz="1600" dirty="0"/>
          </a:p>
          <a:p>
            <a:pPr lvl="2"/>
            <a:r>
              <a:rPr lang="en-US" sz="1400" dirty="0"/>
              <a:t>Motion passed with 93.1% approval</a:t>
            </a:r>
          </a:p>
          <a:p>
            <a:pPr lvl="2"/>
            <a:r>
              <a:rPr lang="en-US" sz="1400" dirty="0"/>
              <a:t>478 comments:  338 technical, 133 editorial, 7 general</a:t>
            </a:r>
            <a:endParaRPr lang="en-CA" sz="1600" dirty="0"/>
          </a:p>
          <a:p>
            <a:pPr lvl="1" algn="just"/>
            <a:r>
              <a:rPr lang="en-CA" sz="1600" dirty="0"/>
              <a:t>1 teleconference call was held</a:t>
            </a:r>
          </a:p>
          <a:p>
            <a:pPr lvl="2" algn="just"/>
            <a:r>
              <a:rPr lang="en-CA" sz="1400" dirty="0"/>
              <a:t>Comment assignment</a:t>
            </a:r>
          </a:p>
          <a:p>
            <a:r>
              <a:rPr lang="en-US" sz="2000" dirty="0"/>
              <a:t>Goals this week</a:t>
            </a:r>
          </a:p>
          <a:p>
            <a:pPr lvl="1"/>
            <a:r>
              <a:rPr lang="en-US" sz="1600" dirty="0"/>
              <a:t>Comment resolution</a:t>
            </a:r>
          </a:p>
          <a:p>
            <a:pPr lvl="1"/>
            <a:r>
              <a:rPr lang="en-CA" sz="1600" dirty="0"/>
              <a:t>Technical presentation</a:t>
            </a:r>
          </a:p>
          <a:p>
            <a:r>
              <a:rPr lang="en-US" sz="2000" dirty="0"/>
              <a:t>Agenda for this meeting is available in document 11-19/0229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81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 smtClean="0"/>
              <a:t>TGaz</a:t>
            </a:r>
            <a:r>
              <a:rPr lang="en-US" dirty="0" smtClean="0"/>
              <a:t> – March </a:t>
            </a:r>
            <a:r>
              <a:rPr lang="en-US" dirty="0" smtClean="0"/>
              <a:t>2019</a:t>
            </a:r>
            <a:r>
              <a:rPr lang="en-US" dirty="0"/>
              <a:t/>
            </a:r>
            <a:br>
              <a:rPr lang="en-US" dirty="0"/>
            </a:br>
            <a:r>
              <a:rPr lang="en-GB" dirty="0" err="1"/>
              <a:t>TGaz</a:t>
            </a:r>
            <a:r>
              <a:rPr lang="en-GB" dirty="0"/>
              <a:t> Next Generation </a:t>
            </a:r>
            <a:r>
              <a:rPr lang="en-GB" dirty="0" smtClean="0"/>
              <a:t>Positioning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Current status: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 smtClean="0"/>
              <a:t>P802.11 draft 1.0 generated and Initial WG ballot conducted coming out of the January meetin</a:t>
            </a:r>
            <a:r>
              <a:rPr lang="en-US" dirty="0" smtClean="0"/>
              <a:t>g.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Initial WG Ballot passed at 79.15%.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Received 1530 comments.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Upcoming </a:t>
            </a:r>
            <a:r>
              <a:rPr lang="en-US" dirty="0" smtClean="0"/>
              <a:t>milestones/approved plan: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Review initial WG ballot </a:t>
            </a:r>
            <a:r>
              <a:rPr lang="en-US" b="0" dirty="0" smtClean="0"/>
              <a:t>results and perform comment assignment.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Consider </a:t>
            </a:r>
            <a:r>
              <a:rPr lang="en-US" b="0" dirty="0"/>
              <a:t>any comment resolution generated by the March meeting.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John Doe, Some Company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16723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TGaz</a:t>
            </a:r>
            <a:r>
              <a:rPr lang="en-US" dirty="0" smtClean="0"/>
              <a:t> – </a:t>
            </a:r>
            <a:r>
              <a:rPr lang="en-US" dirty="0"/>
              <a:t>Jan. 2019</a:t>
            </a:r>
            <a:br>
              <a:rPr lang="en-US" dirty="0"/>
            </a:br>
            <a:r>
              <a:rPr lang="en-GB" dirty="0" err="1"/>
              <a:t>TGaz</a:t>
            </a:r>
            <a:r>
              <a:rPr lang="en-GB" dirty="0"/>
              <a:t> Next Generation 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Agenda: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R</a:t>
            </a:r>
            <a:r>
              <a:rPr lang="en-US" smtClean="0"/>
              <a:t>efer </a:t>
            </a:r>
            <a:r>
              <a:rPr lang="en-US" dirty="0"/>
              <a:t>to submission </a:t>
            </a:r>
            <a:r>
              <a:rPr lang="en-US" dirty="0" smtClean="0"/>
              <a:t>11-19/200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4799856" y="2996952"/>
          <a:ext cx="5904655" cy="280831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02103"/>
                <a:gridCol w="1066116"/>
                <a:gridCol w="984109"/>
                <a:gridCol w="984109"/>
                <a:gridCol w="984109"/>
                <a:gridCol w="984109"/>
              </a:tblGrid>
              <a:tr h="45782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MON</a:t>
                      </a:r>
                      <a:endParaRPr lang="en-US" sz="18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TUE</a:t>
                      </a:r>
                      <a:endParaRPr lang="en-US" sz="18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WED</a:t>
                      </a:r>
                      <a:endParaRPr lang="en-US" sz="18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THU</a:t>
                      </a:r>
                      <a:endParaRPr lang="en-US" sz="18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FRI</a:t>
                      </a:r>
                      <a:endParaRPr lang="en-US" sz="1800" dirty="0"/>
                    </a:p>
                  </a:txBody>
                  <a:tcPr marT="45746" marB="45746" anchor="ctr"/>
                </a:tc>
              </a:tr>
              <a:tr h="45782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AM1</a:t>
                      </a:r>
                      <a:endParaRPr lang="en-US" sz="18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T="45746" marB="45746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 anchor="ctr"/>
                </a:tc>
              </a:tr>
              <a:tr h="45782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AM2</a:t>
                      </a:r>
                      <a:endParaRPr lang="en-US" sz="18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AZ</a:t>
                      </a:r>
                      <a:endParaRPr lang="en-US" dirty="0"/>
                    </a:p>
                  </a:txBody>
                  <a:tcPr marT="45746" marB="45746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AZ</a:t>
                      </a:r>
                      <a:endParaRPr lang="en-US" dirty="0"/>
                    </a:p>
                  </a:txBody>
                  <a:tcPr marT="45746" marB="45746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 anchor="ctr"/>
                </a:tc>
              </a:tr>
              <a:tr h="51919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PM1</a:t>
                      </a:r>
                      <a:endParaRPr lang="en-US" sz="18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AZ</a:t>
                      </a:r>
                      <a:endParaRPr lang="en-US" dirty="0"/>
                    </a:p>
                  </a:txBody>
                  <a:tcPr marT="45746" marB="45746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AZ</a:t>
                      </a:r>
                      <a:endParaRPr lang="en-US" dirty="0"/>
                    </a:p>
                  </a:txBody>
                  <a:tcPr marT="45746" marB="45746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 anchor="ctr"/>
                </a:tc>
              </a:tr>
              <a:tr h="45782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PM2</a:t>
                      </a:r>
                      <a:endParaRPr lang="en-US" sz="18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T="45746" marB="45746" anchor="ctr"/>
                </a:tc>
              </a:tr>
              <a:tr h="45782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Eve</a:t>
                      </a:r>
                      <a:endParaRPr lang="en-US" sz="18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33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TGba</a:t>
            </a:r>
            <a:r>
              <a:rPr lang="en-US" dirty="0"/>
              <a:t> </a:t>
            </a:r>
            <a:r>
              <a:rPr lang="en-US" dirty="0" smtClean="0"/>
              <a:t>(Wake-up Radio)</a:t>
            </a:r>
            <a:br>
              <a:rPr lang="en-US" dirty="0" smtClean="0"/>
            </a:b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905000" y="2136775"/>
            <a:ext cx="9753600" cy="4338640"/>
          </a:xfrm>
        </p:spPr>
        <p:txBody>
          <a:bodyPr/>
          <a:lstStyle/>
          <a:p>
            <a:r>
              <a:rPr lang="en-US" altLang="en-US" dirty="0"/>
              <a:t>From the last F2F meeting</a:t>
            </a:r>
          </a:p>
          <a:p>
            <a:r>
              <a:rPr lang="en-US" altLang="en-US" sz="2000" b="0" dirty="0" smtClean="0"/>
              <a:t>	</a:t>
            </a:r>
            <a:r>
              <a:rPr lang="en-US" altLang="en-US" sz="2000" b="0" dirty="0">
                <a:ea typeface="MS PGothic" charset="-128"/>
              </a:rPr>
              <a:t>Completed comment resolution on </a:t>
            </a:r>
            <a:r>
              <a:rPr lang="en-US" altLang="en-US" sz="2000" b="0" dirty="0" err="1">
                <a:ea typeface="MS PGothic" charset="-128"/>
              </a:rPr>
              <a:t>TGba</a:t>
            </a:r>
            <a:r>
              <a:rPr lang="en-US" altLang="en-US" sz="2000" b="0" dirty="0">
                <a:ea typeface="MS PGothic" charset="-128"/>
              </a:rPr>
              <a:t> Draft </a:t>
            </a:r>
            <a:r>
              <a:rPr lang="en-US" altLang="en-US" sz="2000" b="0" dirty="0" smtClean="0">
                <a:ea typeface="MS PGothic" charset="-128"/>
              </a:rPr>
              <a:t>1.0</a:t>
            </a:r>
          </a:p>
          <a:p>
            <a:r>
              <a:rPr lang="en-US" altLang="en-US" sz="2000" b="0" dirty="0">
                <a:ea typeface="MS PGothic" charset="-128"/>
              </a:rPr>
              <a:t>	</a:t>
            </a:r>
            <a:r>
              <a:rPr lang="en-US" altLang="en-US" sz="2000" b="0" dirty="0" smtClean="0">
                <a:ea typeface="MS PGothic" charset="-128"/>
              </a:rPr>
              <a:t>TG </a:t>
            </a:r>
            <a:r>
              <a:rPr lang="en-US" altLang="en-US" sz="2000" b="0" dirty="0">
                <a:ea typeface="MS PGothic" charset="-128"/>
              </a:rPr>
              <a:t>approved </a:t>
            </a:r>
            <a:r>
              <a:rPr lang="en-US" altLang="en-US" sz="2000" b="0" dirty="0" err="1">
                <a:ea typeface="MS PGothic" charset="-128"/>
              </a:rPr>
              <a:t>TGba</a:t>
            </a:r>
            <a:r>
              <a:rPr lang="en-US" altLang="en-US" sz="2000" b="0" dirty="0">
                <a:ea typeface="MS PGothic" charset="-128"/>
              </a:rPr>
              <a:t> CA document (11-18/1069r1</a:t>
            </a:r>
            <a:r>
              <a:rPr lang="en-US" altLang="en-US" sz="2000" b="0" dirty="0" smtClean="0">
                <a:ea typeface="MS PGothic" charset="-128"/>
              </a:rPr>
              <a:t>)</a:t>
            </a:r>
          </a:p>
          <a:p>
            <a:r>
              <a:rPr lang="en-US" altLang="en-US" sz="2000" b="0" dirty="0">
                <a:ea typeface="MS PGothic" charset="-128"/>
              </a:rPr>
              <a:t>	</a:t>
            </a:r>
            <a:r>
              <a:rPr lang="en-US" altLang="en-US" sz="2000" b="0" dirty="0" smtClean="0">
                <a:ea typeface="MS PGothic" charset="-128"/>
              </a:rPr>
              <a:t>Published </a:t>
            </a:r>
            <a:r>
              <a:rPr lang="en-US" altLang="en-US" sz="2000" b="0" dirty="0" err="1">
                <a:ea typeface="MS PGothic" charset="-128"/>
              </a:rPr>
              <a:t>TGba</a:t>
            </a:r>
            <a:r>
              <a:rPr lang="en-US" altLang="en-US" sz="2000" b="0" dirty="0">
                <a:ea typeface="MS PGothic" charset="-128"/>
              </a:rPr>
              <a:t> Draft </a:t>
            </a:r>
            <a:r>
              <a:rPr lang="en-US" altLang="en-US" sz="2000" b="0" dirty="0" smtClean="0">
                <a:ea typeface="MS PGothic" charset="-128"/>
              </a:rPr>
              <a:t>2.0 and conducted 32-day </a:t>
            </a:r>
            <a:r>
              <a:rPr lang="en-US" altLang="en-US" sz="2000" b="0" dirty="0">
                <a:ea typeface="MS PGothic" charset="-128"/>
              </a:rPr>
              <a:t>initial WG letter </a:t>
            </a:r>
            <a:r>
              <a:rPr lang="en-US" altLang="en-US" sz="2000" b="0" dirty="0" smtClean="0">
                <a:ea typeface="MS PGothic" charset="-128"/>
              </a:rPr>
              <a:t>ballot (LB237)</a:t>
            </a:r>
          </a:p>
          <a:p>
            <a:r>
              <a:rPr lang="en-US" altLang="en-US" sz="2000" b="0" dirty="0">
                <a:ea typeface="MS PGothic" charset="-128"/>
              </a:rPr>
              <a:t>	</a:t>
            </a:r>
            <a:r>
              <a:rPr lang="en-US" altLang="en-US" sz="2000" b="0" dirty="0" smtClean="0">
                <a:ea typeface="MS PGothic" charset="-128"/>
              </a:rPr>
              <a:t>		Result: LB237 passed with 82.45% approval rate, 827 comments received			</a:t>
            </a:r>
            <a:endParaRPr lang="en-US" altLang="en-US" sz="2000" b="0" dirty="0">
              <a:ea typeface="MS PGothic" charset="-128"/>
            </a:endParaRPr>
          </a:p>
          <a:p>
            <a:r>
              <a:rPr lang="en-US" altLang="en-US" dirty="0" smtClean="0"/>
              <a:t>Plan </a:t>
            </a:r>
            <a:r>
              <a:rPr lang="en-US" altLang="en-US" dirty="0"/>
              <a:t>for this meeting</a:t>
            </a:r>
          </a:p>
          <a:p>
            <a:pPr lvl="1"/>
            <a:r>
              <a:rPr lang="en-US" altLang="en-US" dirty="0"/>
              <a:t>Comment assignments </a:t>
            </a:r>
            <a:r>
              <a:rPr lang="en-US" altLang="en-US" dirty="0" smtClean="0"/>
              <a:t>for the comments received on LB237</a:t>
            </a:r>
            <a:endParaRPr lang="en-US" altLang="en-US" dirty="0"/>
          </a:p>
          <a:p>
            <a:pPr lvl="1"/>
            <a:r>
              <a:rPr lang="en-US" altLang="en-US" dirty="0" smtClean="0"/>
              <a:t>Comment resolution</a:t>
            </a:r>
          </a:p>
          <a:p>
            <a:pPr lvl="1"/>
            <a:r>
              <a:rPr lang="en-US" altLang="en-US" dirty="0" smtClean="0"/>
              <a:t>Review </a:t>
            </a:r>
            <a:r>
              <a:rPr lang="en-US" altLang="en-US" dirty="0"/>
              <a:t>TG timeline</a:t>
            </a:r>
          </a:p>
          <a:p>
            <a:r>
              <a:rPr lang="en-US" altLang="en-US" dirty="0" smtClean="0"/>
              <a:t>Agenda </a:t>
            </a:r>
            <a:r>
              <a:rPr lang="en-US" altLang="en-US" dirty="0"/>
              <a:t>can be found in doc: IEEE </a:t>
            </a:r>
            <a:r>
              <a:rPr lang="en-US" altLang="en-US" dirty="0" smtClean="0"/>
              <a:t>802.11-19/242</a:t>
            </a:r>
            <a:endParaRPr lang="en-US" sz="28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Robert Stacey, Intel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2019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972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514600"/>
            <a:ext cx="10361084" cy="3960813"/>
          </a:xfrm>
          <a:ln/>
        </p:spPr>
        <p:txBody>
          <a:bodyPr numCol="2"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AANI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ARC SC (Architecture)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Coex</a:t>
            </a:r>
            <a:r>
              <a:rPr lang="en-US" altLang="en-US" dirty="0" smtClean="0"/>
              <a:t> </a:t>
            </a:r>
            <a:r>
              <a:rPr lang="en-US" altLang="en-US" dirty="0"/>
              <a:t>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PAR Review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WNG SC (Wireless Next Generation)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TGmd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TGax </a:t>
            </a:r>
            <a:r>
              <a:rPr lang="en-US" altLang="en-US" dirty="0"/>
              <a:t>(High Efficiency WLAN</a:t>
            </a:r>
            <a:r>
              <a:rPr lang="en-US" altLang="en-US" sz="20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TGay</a:t>
            </a:r>
            <a:r>
              <a:rPr lang="en-US" altLang="en-US" dirty="0"/>
              <a:t> (Next Generation </a:t>
            </a:r>
            <a:r>
              <a:rPr lang="en-US" altLang="en-US" dirty="0" smtClean="0"/>
              <a:t>60 GHz</a:t>
            </a:r>
            <a:r>
              <a:rPr lang="en-US" altLang="en-US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TGaz</a:t>
            </a:r>
            <a:r>
              <a:rPr lang="en-US" altLang="en-US" dirty="0"/>
              <a:t> (Next Generation Positioning)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TGba</a:t>
            </a:r>
            <a:r>
              <a:rPr lang="en-US" altLang="en-US" dirty="0"/>
              <a:t> (Wake-Up Radio)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TGbb</a:t>
            </a:r>
            <a:r>
              <a:rPr lang="en-US" altLang="en-US" dirty="0" smtClean="0"/>
              <a:t> </a:t>
            </a:r>
            <a:r>
              <a:rPr lang="en-US" altLang="en-US" dirty="0"/>
              <a:t>(Light Communications)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TGbc</a:t>
            </a:r>
            <a:r>
              <a:rPr lang="en-US" altLang="en-US" dirty="0" smtClean="0"/>
              <a:t> (Broadcast </a:t>
            </a:r>
            <a:r>
              <a:rPr lang="en-US" altLang="en-US" dirty="0"/>
              <a:t>Services)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TGbd</a:t>
            </a:r>
            <a:r>
              <a:rPr lang="en-US" altLang="en-US" dirty="0" smtClean="0"/>
              <a:t> </a:t>
            </a:r>
            <a:r>
              <a:rPr lang="en-US" altLang="en-US" dirty="0"/>
              <a:t>(Next Gen V2X)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EHT </a:t>
            </a:r>
            <a:r>
              <a:rPr lang="en-GB" dirty="0"/>
              <a:t>S</a:t>
            </a:r>
            <a:r>
              <a:rPr lang="en-GB" dirty="0" smtClean="0"/>
              <a:t>G </a:t>
            </a:r>
            <a:r>
              <a:rPr lang="en-GB" dirty="0"/>
              <a:t>(Extremely High Throughput)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RTA TIG (Real-time Applications)</a:t>
            </a:r>
            <a:endParaRPr lang="en-US" alt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29217" y="1524000"/>
            <a:ext cx="10346268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altLang="en-US" kern="0" dirty="0" smtClean="0"/>
              <a:t>	This presentation contains the IEEE 802.11 WG snapshot slides for the March 2019 session:</a:t>
            </a:r>
          </a:p>
          <a:p>
            <a:pPr>
              <a:buFontTx/>
              <a:buNone/>
            </a:pPr>
            <a:endParaRPr lang="en-US" altLang="en-US" kern="0" dirty="0" smtClean="0"/>
          </a:p>
          <a:p>
            <a:pPr>
              <a:buFontTx/>
              <a:buNone/>
            </a:pPr>
            <a:endParaRPr lang="en-US" altLang="en-US" kern="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Robert Stacey, Intel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 txBox="1">
            <a:spLocks noChangeArrowheads="1"/>
          </p:cNvSpPr>
          <p:nvPr/>
        </p:nvSpPr>
        <p:spPr bwMode="auto">
          <a:xfrm>
            <a:off x="2209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 err="1" smtClean="0">
                <a:solidFill>
                  <a:schemeClr val="tx2"/>
                </a:solidFill>
              </a:rPr>
              <a:t>TGbb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15364" name="Rectangle 3"/>
          <p:cNvSpPr txBox="1">
            <a:spLocks noChangeArrowheads="1"/>
          </p:cNvSpPr>
          <p:nvPr/>
        </p:nvSpPr>
        <p:spPr bwMode="auto">
          <a:xfrm>
            <a:off x="2295525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GB" altLang="en-US" dirty="0" err="1"/>
              <a:t>TGbb</a:t>
            </a:r>
            <a:r>
              <a:rPr lang="en-GB" altLang="en-US" dirty="0"/>
              <a:t> will discuss :</a:t>
            </a:r>
          </a:p>
          <a:p>
            <a:pPr lvl="1" algn="just"/>
            <a:r>
              <a:rPr lang="en-GB" altLang="en-US" dirty="0"/>
              <a:t>Approve minutes from the teleconferences</a:t>
            </a:r>
          </a:p>
          <a:p>
            <a:pPr lvl="1" algn="just"/>
            <a:r>
              <a:rPr lang="en-GB" altLang="en-US" dirty="0"/>
              <a:t>Evaluation Framework document</a:t>
            </a:r>
          </a:p>
          <a:p>
            <a:pPr lvl="1" algn="just"/>
            <a:r>
              <a:rPr lang="en-GB" altLang="en-US" dirty="0"/>
              <a:t>Hear PHY proposals</a:t>
            </a:r>
          </a:p>
          <a:p>
            <a:pPr lvl="1" algn="just"/>
            <a:r>
              <a:rPr lang="en-GB" altLang="en-US" dirty="0"/>
              <a:t>Conference call schedule</a:t>
            </a:r>
          </a:p>
          <a:p>
            <a:pPr algn="just"/>
            <a:endParaRPr lang="en-GB" altLang="en-US" dirty="0"/>
          </a:p>
          <a:p>
            <a:pPr algn="just"/>
            <a:r>
              <a:rPr lang="en-GB" altLang="en-US" dirty="0"/>
              <a:t>Four (4) meeting slots for the Jan. 2019 session</a:t>
            </a:r>
          </a:p>
          <a:p>
            <a:pPr lvl="1" algn="just"/>
            <a:r>
              <a:rPr lang="en-GB" altLang="en-US" b="1" dirty="0"/>
              <a:t>Mon – </a:t>
            </a:r>
            <a:r>
              <a:rPr lang="en-GB" altLang="en-US" dirty="0"/>
              <a:t>AM1; </a:t>
            </a:r>
            <a:r>
              <a:rPr lang="en-GB" altLang="en-US" b="1" dirty="0"/>
              <a:t>Tue – </a:t>
            </a:r>
            <a:r>
              <a:rPr lang="en-GB" altLang="en-US" dirty="0"/>
              <a:t>AM1; </a:t>
            </a:r>
            <a:r>
              <a:rPr lang="en-GB" altLang="en-US" b="1" dirty="0"/>
              <a:t>Wed – </a:t>
            </a:r>
            <a:r>
              <a:rPr lang="en-GB" altLang="en-US" dirty="0"/>
              <a:t>AM1, PM2; </a:t>
            </a:r>
            <a:r>
              <a:rPr lang="en-GB" altLang="en-US" b="1" dirty="0" err="1"/>
              <a:t>Thur</a:t>
            </a:r>
            <a:r>
              <a:rPr lang="en-GB" altLang="en-US" b="1" dirty="0"/>
              <a:t> –</a:t>
            </a:r>
            <a:r>
              <a:rPr lang="en-GB" altLang="en-US" dirty="0"/>
              <a:t> AM2 , PM2</a:t>
            </a:r>
            <a:br>
              <a:rPr lang="en-GB" altLang="en-US" dirty="0"/>
            </a:br>
            <a:endParaRPr lang="en-GB" altLang="en-US" dirty="0"/>
          </a:p>
          <a:p>
            <a:pPr algn="just"/>
            <a:r>
              <a:rPr lang="en-GB" altLang="en-US" dirty="0"/>
              <a:t>Proposed Agenda in doc. 11-19/0235r0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1065213"/>
          </a:xfrm>
        </p:spPr>
        <p:txBody>
          <a:bodyPr/>
          <a:lstStyle/>
          <a:p>
            <a:r>
              <a:rPr lang="en-US" dirty="0" err="1" smtClean="0"/>
              <a:t>TGbc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Acting Chair: Stephen McCann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000" dirty="0"/>
              <a:t>Progress since January 2019 meeting: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Held 1 telephone conference on February 12</a:t>
            </a:r>
            <a:r>
              <a:rPr lang="en-US" sz="1800" baseline="30000" dirty="0"/>
              <a:t>th</a:t>
            </a:r>
            <a:endParaRPr lang="en-US" sz="1800" dirty="0"/>
          </a:p>
          <a:p>
            <a:pPr>
              <a:buFont typeface="Arial"/>
              <a:buChar char="•"/>
            </a:pPr>
            <a:r>
              <a:rPr lang="en-US" sz="2000" dirty="0"/>
              <a:t>March Goals: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Submissions to populate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the </a:t>
            </a:r>
            <a:r>
              <a:rPr lang="en-US" sz="1600" dirty="0" err="1"/>
              <a:t>TGbc</a:t>
            </a:r>
            <a:r>
              <a:rPr lang="en-US" sz="1600" dirty="0"/>
              <a:t> Use Case Document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the </a:t>
            </a:r>
            <a:r>
              <a:rPr lang="en-US" sz="1600" dirty="0" err="1"/>
              <a:t>TGbc</a:t>
            </a:r>
            <a:r>
              <a:rPr lang="en-US" sz="1600" dirty="0"/>
              <a:t> Functional Requirement Document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Other technical submissions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Find a Technical Editor</a:t>
            </a:r>
          </a:p>
          <a:p>
            <a:pPr>
              <a:buFont typeface="Arial"/>
              <a:buChar char="•"/>
            </a:pPr>
            <a:r>
              <a:rPr lang="en-US" sz="2000" dirty="0"/>
              <a:t>3 Meeting slots:  Tue AM1; Wed AM1; Thu AM1</a:t>
            </a:r>
          </a:p>
          <a:p>
            <a:pPr>
              <a:buFont typeface="Arial"/>
              <a:buChar char="•"/>
            </a:pPr>
            <a:r>
              <a:rPr lang="en-US" sz="2000" dirty="0"/>
              <a:t>Agenda: 11-19/0218</a:t>
            </a:r>
          </a:p>
          <a:p>
            <a:pPr>
              <a:buFont typeface="Arial"/>
              <a:buChar char="•"/>
            </a:pPr>
            <a:r>
              <a:rPr lang="en-US" sz="2000" dirty="0"/>
              <a:t>Meeting / Chair slides: 11-19/0219</a:t>
            </a:r>
          </a:p>
          <a:p>
            <a:pPr lvl="1">
              <a:buFont typeface="Arial"/>
              <a:buChar char="•"/>
            </a:pPr>
            <a:endParaRPr lang="en-US" sz="1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err="1" smtClean="0"/>
              <a:t>TGbd</a:t>
            </a:r>
            <a:r>
              <a:rPr lang="en-US" dirty="0" smtClean="0"/>
              <a:t> – Mar 2019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905000" y="1905000"/>
            <a:ext cx="8534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just"/>
            <a:r>
              <a:rPr lang="en-GB" altLang="en-US" dirty="0" smtClean="0"/>
              <a:t>Since the Jan 2019 meeting</a:t>
            </a:r>
          </a:p>
          <a:p>
            <a:pPr lvl="1" algn="just"/>
            <a:r>
              <a:rPr lang="en-GB" altLang="en-US" dirty="0" smtClean="0"/>
              <a:t>One conference call was held on Feb 12, 2019</a:t>
            </a:r>
          </a:p>
          <a:p>
            <a:pPr lvl="2" algn="just"/>
            <a:r>
              <a:rPr lang="en-GB" altLang="en-US" sz="1700" dirty="0">
                <a:hlinkClick r:id="rId3"/>
              </a:rPr>
              <a:t>https://mentor.ieee.org/802.11/dcn/19/11-19-0228-01-00bd-tgbd-jan-2019-meeting-minutes.docx</a:t>
            </a:r>
            <a:endParaRPr lang="en-GB" altLang="en-US" sz="2100" dirty="0"/>
          </a:p>
          <a:p>
            <a:pPr algn="just"/>
            <a:r>
              <a:rPr lang="en-GB" altLang="en-US" dirty="0" smtClean="0"/>
              <a:t>Goal of 2019 Mar meeting</a:t>
            </a:r>
          </a:p>
          <a:p>
            <a:pPr lvl="1" algn="just"/>
            <a:r>
              <a:rPr lang="en-US" altLang="en-US" dirty="0" smtClean="0"/>
              <a:t>5 sessions scheduled for </a:t>
            </a:r>
            <a:r>
              <a:rPr lang="en-US" altLang="en-US" dirty="0" err="1" smtClean="0"/>
              <a:t>TGbd</a:t>
            </a:r>
            <a:r>
              <a:rPr lang="en-US" altLang="en-US" dirty="0" smtClean="0"/>
              <a:t> during Mar meeting</a:t>
            </a:r>
          </a:p>
          <a:p>
            <a:pPr lvl="1" algn="just"/>
            <a:r>
              <a:rPr lang="en-US" altLang="en-US" dirty="0" smtClean="0"/>
              <a:t>Discussion on response to liaison feedback from WFA, SAE and IEEE 1609</a:t>
            </a:r>
          </a:p>
          <a:p>
            <a:pPr lvl="1" algn="just"/>
            <a:r>
              <a:rPr lang="en-US" altLang="en-US" dirty="0" err="1" smtClean="0"/>
              <a:t>TGbd</a:t>
            </a:r>
            <a:r>
              <a:rPr lang="en-US" altLang="en-US" dirty="0" smtClean="0"/>
              <a:t> selection procedure discussion</a:t>
            </a:r>
          </a:p>
          <a:p>
            <a:pPr lvl="1" algn="just"/>
            <a:r>
              <a:rPr lang="en-US" altLang="en-US" dirty="0" smtClean="0"/>
              <a:t>Complete presentations submitted for the meeting </a:t>
            </a:r>
          </a:p>
          <a:p>
            <a:pPr lvl="1" algn="just"/>
            <a:r>
              <a:rPr lang="en-US" altLang="en-US" dirty="0" smtClean="0"/>
              <a:t>Agenda for </a:t>
            </a:r>
            <a:r>
              <a:rPr lang="en-US" altLang="en-US" dirty="0" err="1" smtClean="0"/>
              <a:t>TGbd</a:t>
            </a:r>
            <a:r>
              <a:rPr lang="en-US" altLang="en-US" dirty="0" smtClean="0"/>
              <a:t> Mar meeting is available as in the latest revision of 11-19/0237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EHT SG</a:t>
            </a:r>
          </a:p>
        </p:txBody>
      </p:sp>
      <p:sp>
        <p:nvSpPr>
          <p:cNvPr id="15365" name="Rectangle 3">
            <a:extLst>
              <a:ext uri="{FF2B5EF4-FFF2-40B4-BE49-F238E27FC236}">
                <a16:creationId xmlns="" xmlns:a16="http://schemas.microsoft.com/office/drawing/2014/main" id="{D53D31C7-F2B7-F74E-A077-04B585104F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76400"/>
            <a:ext cx="8001000" cy="45720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Status: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Submitted PAR and CSD to EC for approval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PAR: </a:t>
            </a:r>
            <a:r>
              <a:rPr lang="en-US" altLang="en-US" sz="2000" dirty="0">
                <a:ea typeface="ＭＳ Ｐゴシック" panose="020B0600070205080204" pitchFamily="34" charset="-128"/>
                <a:hlinkClick r:id="rId3"/>
              </a:rPr>
              <a:t>https://mentor.ieee.org/802.11/dcn/18/11-18-1231-04-0eht-eht-draft-proposed-par.docx</a:t>
            </a:r>
            <a:endParaRPr lang="en-US" altLang="en-US" sz="2000" dirty="0">
              <a:ea typeface="ＭＳ Ｐゴシック" panose="020B0600070205080204" pitchFamily="34" charset="-128"/>
            </a:endParaRP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CSD: </a:t>
            </a:r>
            <a:r>
              <a:rPr lang="en-US" altLang="en-US" sz="2000" dirty="0">
                <a:ea typeface="ＭＳ Ｐゴシック" panose="020B0600070205080204" pitchFamily="34" charset="-128"/>
                <a:hlinkClick r:id="rId4"/>
              </a:rPr>
              <a:t>https://mentor.ieee.org/802.11/dcn/18/11-18-1233-04-0eht-eht-draft-proposed-csd.docx</a:t>
            </a:r>
            <a:endParaRPr lang="en-US" altLang="en-US" sz="2000" dirty="0">
              <a:ea typeface="ＭＳ Ｐゴシック" panose="020B0600070205080204" pitchFamily="34" charset="-128"/>
            </a:endParaRPr>
          </a:p>
          <a:p>
            <a:pPr>
              <a:buFontTx/>
              <a:buNone/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Objectives: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Update PAR and CSD to address comments received from IEEE 802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Planning for the May session</a:t>
            </a:r>
          </a:p>
          <a:p>
            <a:pPr marL="0" indent="0"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Sessions: 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Tuesday PM3, Wednesday AM1, Thursday AM2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RTA </a:t>
            </a:r>
            <a:r>
              <a:rPr lang="en-US" dirty="0"/>
              <a:t>TIG – March 2019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905000" y="1828800"/>
            <a:ext cx="8534400" cy="42672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sz="2200" dirty="0"/>
              <a:t>Goals for the March meeting</a:t>
            </a:r>
          </a:p>
          <a:p>
            <a:pPr lvl="1"/>
            <a:r>
              <a:rPr lang="en-CA" sz="1800" dirty="0"/>
              <a:t>Finalize the RTA TIG report to submit to the working group</a:t>
            </a:r>
          </a:p>
          <a:p>
            <a:pPr lvl="1"/>
            <a:r>
              <a:rPr lang="en-CA" sz="1800" dirty="0"/>
              <a:t>Review any final submissions</a:t>
            </a:r>
          </a:p>
          <a:p>
            <a:pPr lvl="1"/>
            <a:r>
              <a:rPr lang="en-CA" sz="1800" dirty="0"/>
              <a:t>3 sessions scheduled for the RTA TIG during the January meeting</a:t>
            </a:r>
          </a:p>
          <a:p>
            <a:pPr lvl="2"/>
            <a:r>
              <a:rPr lang="en-CA" sz="2200" dirty="0"/>
              <a:t>Monday PM2</a:t>
            </a:r>
          </a:p>
          <a:p>
            <a:pPr lvl="2"/>
            <a:r>
              <a:rPr lang="en-CA" sz="2200" dirty="0"/>
              <a:t>Tuesday PM1</a:t>
            </a:r>
          </a:p>
          <a:p>
            <a:pPr lvl="2"/>
            <a:r>
              <a:rPr lang="en-CA" sz="2200" dirty="0"/>
              <a:t>Thursday PM2</a:t>
            </a:r>
          </a:p>
          <a:p>
            <a:r>
              <a:rPr lang="en-US" sz="2200" dirty="0"/>
              <a:t>Agenda for this meeting is available  in document 11-19/254r0.</a:t>
            </a:r>
          </a:p>
          <a:p>
            <a:pPr lvl="1"/>
            <a:r>
              <a:rPr lang="en-US" sz="1800" dirty="0">
                <a:hlinkClick r:id="rId3"/>
              </a:rPr>
              <a:t>https://mentor.ieee.org/802.11/dcn/19/11-19-0254-00-0000-rta-tig-march-2019-meeting-agenda.pptx</a:t>
            </a:r>
            <a:endParaRPr lang="en-US" sz="1800" dirty="0"/>
          </a:p>
          <a:p>
            <a:pPr lvl="1"/>
            <a:endParaRPr lang="en-US" sz="1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85800"/>
          </a:xfrm>
        </p:spPr>
        <p:txBody>
          <a:bodyPr/>
          <a:lstStyle/>
          <a:p>
            <a:r>
              <a:rPr lang="en-US" dirty="0"/>
              <a:t>Editors Meeting: Agenda for 2019-03-12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981200"/>
            <a:ext cx="7772400" cy="40386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Draft Numbering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WG Style Guide for 802.11 09/1034r12</a:t>
            </a:r>
          </a:p>
          <a:p>
            <a:r>
              <a:rPr lang="en-US" dirty="0"/>
              <a:t>Review WG Style Guide</a:t>
            </a:r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4333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ANA Status</a:t>
            </a:r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2209800" y="1905000"/>
            <a:ext cx="7772400" cy="35052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</a:t>
            </a:r>
            <a:r>
              <a:rPr lang="en-US" altLang="en-US" dirty="0" smtClean="0"/>
              <a:t>11-11/0270r45 (February 2019)</a:t>
            </a:r>
            <a:endParaRPr lang="en-US" altLang="en-US" dirty="0"/>
          </a:p>
          <a:p>
            <a:pPr eaLnBrk="1" hangingPunct="1"/>
            <a:r>
              <a:rPr lang="en-US" altLang="en-US" dirty="0"/>
              <a:t>Changes since last meeting</a:t>
            </a:r>
            <a:r>
              <a:rPr lang="en-US" altLang="en-US" dirty="0" smtClean="0"/>
              <a:t>:</a:t>
            </a:r>
          </a:p>
          <a:p>
            <a:pPr lvl="1" eaLnBrk="1" hangingPunct="1"/>
            <a:r>
              <a:rPr lang="en-US" altLang="en-US" dirty="0" smtClean="0"/>
              <a:t>New resource: </a:t>
            </a:r>
            <a:r>
              <a:rPr lang="en-US" altLang="en-US" dirty="0" err="1" smtClean="0"/>
              <a:t>FILSDiscoveryFrameControl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Allocations for </a:t>
            </a:r>
            <a:r>
              <a:rPr lang="en-US" altLang="en-US" dirty="0" err="1" smtClean="0"/>
              <a:t>TGba</a:t>
            </a:r>
            <a:r>
              <a:rPr lang="en-US" altLang="en-US" dirty="0" smtClean="0"/>
              <a:t>, TGax, </a:t>
            </a:r>
            <a:r>
              <a:rPr lang="en-US" altLang="en-US" dirty="0" err="1" smtClean="0"/>
              <a:t>TGay</a:t>
            </a:r>
            <a:r>
              <a:rPr lang="en-US" altLang="en-US" dirty="0"/>
              <a:t> </a:t>
            </a:r>
            <a:r>
              <a:rPr lang="en-US" altLang="en-US" dirty="0" smtClean="0"/>
              <a:t>and in recently balloted drafts</a:t>
            </a:r>
          </a:p>
          <a:p>
            <a:pPr eaLnBrk="1" hangingPunct="1"/>
            <a:r>
              <a:rPr lang="en-US" altLang="en-US" dirty="0" smtClean="0"/>
              <a:t>Pending changes:</a:t>
            </a:r>
          </a:p>
          <a:p>
            <a:pPr lvl="1" eaLnBrk="1" hangingPunct="1"/>
            <a:r>
              <a:rPr lang="en-US" altLang="en-US" dirty="0" err="1" smtClean="0"/>
              <a:t>FILSDiscoveryFrameControl</a:t>
            </a:r>
            <a:r>
              <a:rPr lang="en-US" altLang="en-US" dirty="0" smtClean="0"/>
              <a:t> allocations for WFA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898" y="685800"/>
            <a:ext cx="7770813" cy="428626"/>
          </a:xfrm>
        </p:spPr>
        <p:txBody>
          <a:bodyPr/>
          <a:lstStyle/>
          <a:p>
            <a:r>
              <a:rPr lang="en-US" dirty="0" smtClean="0"/>
              <a:t>AANI </a:t>
            </a:r>
            <a:r>
              <a:rPr lang="en-US" dirty="0"/>
              <a:t>SC – March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524000"/>
            <a:ext cx="9029702" cy="4799926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Goals: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Review the AANI SC status and activity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Report on Nendica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Update on “ITU IMT-2020 Status” – </a:t>
            </a:r>
            <a:r>
              <a:rPr lang="en-US" altLang="en-US" dirty="0">
                <a:hlinkClick r:id="rId2"/>
              </a:rPr>
              <a:t>11-19/0240r0</a:t>
            </a:r>
            <a:endParaRPr lang="en-US" altLang="en-US" dirty="0"/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Status on 802.11ax performance relative to  ITU IMT-2020 EMBB activity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Agenda: </a:t>
            </a:r>
            <a:r>
              <a:rPr lang="en-US" altLang="en-US" sz="2000" b="0" dirty="0"/>
              <a:t>See </a:t>
            </a:r>
            <a:r>
              <a:rPr lang="en-US" altLang="en-US" sz="2000" b="0" dirty="0">
                <a:hlinkClick r:id="rId3"/>
              </a:rPr>
              <a:t>11-19/0236r01</a:t>
            </a:r>
            <a:r>
              <a:rPr lang="en-US" altLang="en-US" sz="2000" b="0" dirty="0"/>
              <a:t>  for background and details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AANI SC will meet for 1 session: </a:t>
            </a:r>
            <a:r>
              <a:rPr lang="en-US" altLang="en-US" b="1" dirty="0"/>
              <a:t>Thu:</a:t>
            </a:r>
            <a:r>
              <a:rPr lang="en-US" altLang="en-US" dirty="0"/>
              <a:t> AM1 </a:t>
            </a:r>
          </a:p>
          <a:p>
            <a:pPr marL="114300" indent="0" algn="ctr"/>
            <a:endParaRPr lang="en-US" altLang="en-US" sz="100" i="1" dirty="0"/>
          </a:p>
          <a:p>
            <a:pPr marL="114300" indent="0" algn="ctr"/>
            <a:r>
              <a:rPr lang="en-US" altLang="en-US" sz="1800" i="1" dirty="0"/>
              <a:t>Note: Nendica: </a:t>
            </a:r>
            <a:r>
              <a:rPr lang="en-US" sz="1800" i="1" dirty="0"/>
              <a:t>“IEEE 802 network enhancements for the next decade” Industry Connections Activity</a:t>
            </a:r>
            <a:r>
              <a:rPr lang="en-US" altLang="en-US" sz="1800" i="1" dirty="0"/>
              <a:t> is scheduled for Tuesday Eve (19:30-21:30).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ARC </a:t>
            </a:r>
            <a:r>
              <a:rPr lang="en-US" altLang="en-US" dirty="0" smtClean="0"/>
              <a:t>– March 2019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xmlns="" id="{8B4D7243-E4CF-4CFA-856F-543096BC05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1143000"/>
            <a:ext cx="7772400" cy="4953000"/>
          </a:xfrm>
          <a:extLst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>
                <a:cs typeface="+mn-cs"/>
              </a:rPr>
              <a:t>Meeting slots: Tuesday PM2, Wednesday AM1, Wednesday PM2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>
                <a:cs typeface="+mn-cs"/>
              </a:rPr>
              <a:t>Tuesday: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IEEE 802 activities relevant to 802.11: </a:t>
            </a:r>
            <a:r>
              <a:rPr lang="en-US" altLang="en-US" b="1" dirty="0"/>
              <a:t>802.1CQ, LAAP, Proxy IPv6 Neighbor Discovery</a:t>
            </a:r>
            <a:endParaRPr lang="en-US" altLang="en-US" b="1" dirty="0">
              <a:solidFill>
                <a:srgbClr val="00B050"/>
              </a:solidFill>
            </a:endParaRP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b="1" dirty="0"/>
              <a:t>IEEE 1588, 802.1AS (802.1ASrev) and use of 802.11 FTM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b="1" dirty="0"/>
              <a:t>MAC Address randomization follow-up – TIG formation discussion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b="1" dirty="0">
                <a:solidFill>
                  <a:srgbClr val="FF0000"/>
                </a:solidFill>
              </a:rPr>
              <a:t>IETF SAVI draft</a:t>
            </a:r>
            <a:r>
              <a:rPr lang="en-US" altLang="en-US" b="1" dirty="0"/>
              <a:t>: </a:t>
            </a:r>
            <a:r>
              <a:rPr lang="en-GB" u="sng" dirty="0">
                <a:hlinkClick r:id="rId3"/>
              </a:rPr>
              <a:t>https://datatracker.ietf.org/doc/draft-bi-savi-wlan</a:t>
            </a:r>
            <a:r>
              <a:rPr lang="en-GB" u="sng" dirty="0"/>
              <a:t> </a:t>
            </a:r>
            <a:endParaRPr lang="en-US" altLang="en-US" b="1" dirty="0"/>
          </a:p>
          <a:p>
            <a:pPr marL="342900" lvl="1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800" b="1" dirty="0"/>
              <a:t>Wednesday AM1: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600" b="1" dirty="0"/>
              <a:t>“What is an ESS?”: </a:t>
            </a:r>
            <a:r>
              <a:rPr lang="en-US" sz="1600" dirty="0">
                <a:hlinkClick r:id="rId4"/>
              </a:rPr>
              <a:t>11-18/1051r3</a:t>
            </a:r>
            <a:endParaRPr lang="en-US" sz="1600" dirty="0"/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600" b="1" dirty="0"/>
              <a:t>“What is a (non-XXX) STA?” (per </a:t>
            </a:r>
            <a:r>
              <a:rPr lang="en-US" sz="1600" b="1" dirty="0" err="1"/>
              <a:t>REVmd</a:t>
            </a:r>
            <a:r>
              <a:rPr lang="en-US" sz="1600" b="1" dirty="0"/>
              <a:t> discussion:</a:t>
            </a:r>
            <a:r>
              <a:rPr lang="en-US" sz="1600" dirty="0"/>
              <a:t> </a:t>
            </a:r>
            <a:r>
              <a:rPr lang="en-US" sz="1600" dirty="0">
                <a:hlinkClick r:id="rId5"/>
              </a:rPr>
              <a:t>11-19/0106r0</a:t>
            </a:r>
            <a:r>
              <a:rPr lang="en-US" sz="1600" b="1" dirty="0"/>
              <a:t>)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600" b="1" dirty="0"/>
              <a:t>MLME-RESET, versus MLME-JOIN and MLME-START</a:t>
            </a:r>
            <a:endParaRPr lang="en-US" sz="1600" dirty="0"/>
          </a:p>
          <a:p>
            <a:pPr marL="342900" lvl="1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800" b="1" dirty="0"/>
              <a:t>Wednesday PM2:</a:t>
            </a:r>
          </a:p>
          <a:p>
            <a:pPr marL="684213">
              <a:lnSpc>
                <a:spcPct val="90000"/>
              </a:lnSpc>
              <a:defRPr/>
            </a:pPr>
            <a:r>
              <a:rPr lang="en-US" sz="1600" dirty="0"/>
              <a:t>IETF/802 coordination</a:t>
            </a:r>
          </a:p>
          <a:p>
            <a:pPr marL="684213">
              <a:lnSpc>
                <a:spcPct val="90000"/>
              </a:lnSpc>
              <a:defRPr/>
            </a:pPr>
            <a:r>
              <a:rPr lang="en-US" sz="1600" dirty="0"/>
              <a:t>Multiple MAC Addresses (and IPv6), “Multiple radios”</a:t>
            </a:r>
          </a:p>
          <a:p>
            <a:pPr marL="684213">
              <a:lnSpc>
                <a:spcPct val="90000"/>
              </a:lnSpc>
              <a:defRPr/>
            </a:pPr>
            <a:r>
              <a:rPr lang="en-US" sz="1600" dirty="0"/>
              <a:t>System architecture views for common use scenarios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600" b="1" dirty="0"/>
              <a:t>Consider IETF </a:t>
            </a:r>
            <a:r>
              <a:rPr lang="en-US" sz="1600" b="1" dirty="0" err="1"/>
              <a:t>DetNet</a:t>
            </a:r>
            <a:r>
              <a:rPr lang="en-US" sz="1600" b="1" dirty="0"/>
              <a:t>/time-sensitive networking input (potential relationship to RTA TIG (now EHT) activities?)</a:t>
            </a:r>
            <a:endParaRPr lang="en-US" sz="1600" b="1" dirty="0">
              <a:solidFill>
                <a:srgbClr val="00B050"/>
              </a:solidFill>
            </a:endParaRP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b="1" dirty="0"/>
              <a:t>AP/DS/Portal architecture and 802 concepts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0DD27A58-9536-4DD9-AA0A-8301DA968223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530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/>
          <p:cNvSpPr>
            <a:spLocks noGrp="1"/>
          </p:cNvSpPr>
          <p:nvPr>
            <p:ph type="title" idx="4294967295"/>
          </p:nvPr>
        </p:nvSpPr>
        <p:spPr>
          <a:xfrm>
            <a:off x="2220913" y="609600"/>
            <a:ext cx="7772400" cy="9906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The IEEE 802.11 Coexistence SC will meet twice in Vancouver in Mar 2019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209801" y="2133600"/>
            <a:ext cx="7783513" cy="42672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 smtClean="0"/>
              <a:t>The </a:t>
            </a:r>
            <a:r>
              <a:rPr lang="en-AU" altLang="en-US" dirty="0" err="1" smtClean="0"/>
              <a:t>Coex</a:t>
            </a:r>
            <a:r>
              <a:rPr lang="en-AU" altLang="en-US" dirty="0" smtClean="0"/>
              <a:t> SC is working based on agreed goals</a:t>
            </a:r>
          </a:p>
          <a:p>
            <a:pPr>
              <a:defRPr/>
            </a:pPr>
            <a:r>
              <a:rPr lang="en-AU" i="1" dirty="0"/>
              <a:t>Discuss the use of PD, ED or other 802.11 coexistence mechanisms with the goal of promoting “fair” use of unlicensed </a:t>
            </a:r>
            <a:r>
              <a:rPr lang="en-AU" i="1" dirty="0" smtClean="0"/>
              <a:t>spectrum</a:t>
            </a:r>
          </a:p>
          <a:p>
            <a:pPr>
              <a:defRPr/>
            </a:pPr>
            <a:r>
              <a:rPr lang="en-AU" i="1" dirty="0"/>
              <a:t>Promote an environment that allow IEEE 802.11ax “fair access” to global unlicensed spectrum </a:t>
            </a:r>
            <a:endParaRPr lang="en-AU" i="1" dirty="0" smtClean="0"/>
          </a:p>
          <a:p>
            <a:pPr marL="0" indent="0">
              <a:defRPr/>
            </a:pPr>
            <a:r>
              <a:rPr lang="en-AU" altLang="en-US" dirty="0"/>
              <a:t>The </a:t>
            </a:r>
            <a:r>
              <a:rPr lang="en-AU" altLang="en-US" dirty="0" err="1"/>
              <a:t>Coex</a:t>
            </a:r>
            <a:r>
              <a:rPr lang="en-AU" altLang="en-US" dirty="0"/>
              <a:t> SC </a:t>
            </a:r>
            <a:r>
              <a:rPr lang="en-AU" altLang="en-US" dirty="0" smtClean="0"/>
              <a:t>is m</a:t>
            </a:r>
            <a:r>
              <a:rPr lang="en-AU" dirty="0" smtClean="0"/>
              <a:t>eeting twice this week</a:t>
            </a:r>
          </a:p>
          <a:p>
            <a:pPr>
              <a:defRPr/>
            </a:pPr>
            <a:r>
              <a:rPr lang="en-AU" dirty="0" smtClean="0"/>
              <a:t>Wed PM1</a:t>
            </a:r>
          </a:p>
          <a:p>
            <a:pPr>
              <a:defRPr/>
            </a:pPr>
            <a:r>
              <a:rPr lang="en-AU" dirty="0" smtClean="0"/>
              <a:t>Thu PM1 (any motions)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itle 1"/>
          <p:cNvSpPr>
            <a:spLocks noGrp="1"/>
          </p:cNvSpPr>
          <p:nvPr>
            <p:ph type="title" idx="4294967295"/>
          </p:nvPr>
        </p:nvSpPr>
        <p:spPr>
          <a:xfrm>
            <a:off x="2220913" y="609601"/>
            <a:ext cx="7772400" cy="912813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IEEE 802.11 Coexistence SC will focus on workshop, relationship &amp; technical issues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209801" y="2133600"/>
            <a:ext cx="7783513" cy="3429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 smtClean="0"/>
              <a:t>Agenda items (11-19-0232) to be addressed include:</a:t>
            </a:r>
          </a:p>
          <a:p>
            <a:pPr>
              <a:defRPr/>
            </a:pPr>
            <a:r>
              <a:rPr lang="en-AU" dirty="0"/>
              <a:t>Prepare for Coexistence </a:t>
            </a:r>
            <a:r>
              <a:rPr lang="en-AU" dirty="0" smtClean="0"/>
              <a:t>Workshop in July</a:t>
            </a:r>
          </a:p>
          <a:p>
            <a:pPr lvl="1">
              <a:defRPr/>
            </a:pPr>
            <a:r>
              <a:rPr lang="en-AU" dirty="0" smtClean="0"/>
              <a:t>Review status of invitations &amp; logistics</a:t>
            </a:r>
          </a:p>
          <a:p>
            <a:pPr lvl="1">
              <a:defRPr/>
            </a:pPr>
            <a:r>
              <a:rPr lang="en-AU" dirty="0" smtClean="0"/>
              <a:t>Discuss call for papers (invited &amp; non-invited)</a:t>
            </a:r>
          </a:p>
          <a:p>
            <a:pPr lvl="1">
              <a:defRPr/>
            </a:pPr>
            <a:r>
              <a:rPr lang="en-AU" dirty="0" smtClean="0"/>
              <a:t>Discuss desirable outcomes for IEEE 802.11 participants</a:t>
            </a:r>
            <a:endParaRPr lang="en-AU" dirty="0"/>
          </a:p>
          <a:p>
            <a:pPr>
              <a:defRPr/>
            </a:pPr>
            <a:r>
              <a:rPr lang="en-AU" dirty="0" smtClean="0"/>
              <a:t>Relationships</a:t>
            </a:r>
          </a:p>
          <a:p>
            <a:pPr lvl="1">
              <a:defRPr/>
            </a:pPr>
            <a:r>
              <a:rPr lang="en-AU" dirty="0" smtClean="0"/>
              <a:t>Review recent ETSI </a:t>
            </a:r>
            <a:r>
              <a:rPr lang="en-AU" dirty="0"/>
              <a:t>BRAN </a:t>
            </a:r>
            <a:r>
              <a:rPr lang="en-AU" dirty="0" smtClean="0"/>
              <a:t>meeting results</a:t>
            </a:r>
          </a:p>
          <a:p>
            <a:pPr lvl="1">
              <a:defRPr/>
            </a:pPr>
            <a:r>
              <a:rPr lang="en-AU" dirty="0" smtClean="0"/>
              <a:t>Review recent 3GPP RAN1 activities</a:t>
            </a:r>
          </a:p>
          <a:p>
            <a:pPr lvl="1">
              <a:defRPr/>
            </a:pPr>
            <a:r>
              <a:rPr lang="en-AU" dirty="0" smtClean="0"/>
              <a:t>Discuss any response </a:t>
            </a:r>
            <a:r>
              <a:rPr lang="en-AU" dirty="0"/>
              <a:t>from 3GPP </a:t>
            </a:r>
            <a:r>
              <a:rPr lang="en-AU" dirty="0" smtClean="0"/>
              <a:t>RAN4 </a:t>
            </a:r>
            <a:r>
              <a:rPr lang="en-AU" dirty="0"/>
              <a:t>to </a:t>
            </a:r>
            <a:r>
              <a:rPr lang="en-AU" dirty="0" smtClean="0"/>
              <a:t>LS</a:t>
            </a:r>
          </a:p>
          <a:p>
            <a:pPr>
              <a:defRPr/>
            </a:pPr>
            <a:r>
              <a:rPr lang="en-AU" dirty="0" smtClean="0"/>
              <a:t>…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Title 1"/>
          <p:cNvSpPr>
            <a:spLocks noGrp="1"/>
          </p:cNvSpPr>
          <p:nvPr>
            <p:ph type="title" idx="4294967295"/>
          </p:nvPr>
        </p:nvSpPr>
        <p:spPr>
          <a:xfrm>
            <a:off x="2220913" y="609601"/>
            <a:ext cx="7772400" cy="912813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IEEE 802.11 Coexistence SC will focus on workshop, relationship &amp; technical issues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209801" y="2133600"/>
            <a:ext cx="7783513" cy="3429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 smtClean="0"/>
              <a:t>Agenda items (11-19-0232) to be addressed include:</a:t>
            </a:r>
          </a:p>
          <a:p>
            <a:pPr>
              <a:defRPr/>
            </a:pPr>
            <a:r>
              <a:rPr lang="en-AU" dirty="0" smtClean="0"/>
              <a:t>…</a:t>
            </a:r>
          </a:p>
          <a:p>
            <a:pPr>
              <a:defRPr/>
            </a:pPr>
            <a:r>
              <a:rPr lang="en-AU" dirty="0" smtClean="0"/>
              <a:t>Technical issues</a:t>
            </a:r>
          </a:p>
          <a:p>
            <a:pPr lvl="1">
              <a:defRPr/>
            </a:pPr>
            <a:r>
              <a:rPr lang="en-AU" dirty="0" smtClean="0"/>
              <a:t>Adaptivity in EN 301 893</a:t>
            </a:r>
          </a:p>
          <a:p>
            <a:pPr lvl="1">
              <a:defRPr/>
            </a:pPr>
            <a:r>
              <a:rPr lang="en-AU" dirty="0" smtClean="0"/>
              <a:t>LBT for management/control in NR-U</a:t>
            </a:r>
          </a:p>
          <a:p>
            <a:pPr lvl="1">
              <a:defRPr/>
            </a:pPr>
            <a:r>
              <a:rPr lang="en-AU" dirty="0" smtClean="0"/>
              <a:t>Use of preambles in NR-U</a:t>
            </a:r>
          </a:p>
          <a:p>
            <a:pPr lvl="1">
              <a:defRPr/>
            </a:pPr>
            <a:r>
              <a:rPr lang="en-AU" dirty="0" smtClean="0"/>
              <a:t>Use of multiple channels</a:t>
            </a:r>
          </a:p>
          <a:p>
            <a:pPr lvl="1">
              <a:defRPr/>
            </a:pPr>
            <a:r>
              <a:rPr lang="en-AU" dirty="0" smtClean="0"/>
              <a:t>…</a:t>
            </a:r>
          </a:p>
          <a:p>
            <a:pPr>
              <a:defRPr/>
            </a:pPr>
            <a:r>
              <a:rPr lang="en-AU" dirty="0" smtClean="0"/>
              <a:t>Motions (Thu PM1 only, if required)</a:t>
            </a:r>
          </a:p>
          <a:p>
            <a:pPr lvl="1">
              <a:defRPr/>
            </a:pPr>
            <a:r>
              <a:rPr lang="en-AU" dirty="0" smtClean="0"/>
              <a:t>Possible LS &amp; Workshop motions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7387</TotalTime>
  <Words>1807</Words>
  <Application>Microsoft Office PowerPoint</Application>
  <PresentationFormat>Widescreen</PresentationFormat>
  <Paragraphs>442</Paragraphs>
  <Slides>24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 Unicode MS</vt:lpstr>
      <vt:lpstr>MS Gothic</vt:lpstr>
      <vt:lpstr>MS PGothic</vt:lpstr>
      <vt:lpstr>MS PGothic</vt:lpstr>
      <vt:lpstr>Arial</vt:lpstr>
      <vt:lpstr>Times New Roman</vt:lpstr>
      <vt:lpstr>Wingdings</vt:lpstr>
      <vt:lpstr>Office Theme</vt:lpstr>
      <vt:lpstr>Document</vt:lpstr>
      <vt:lpstr>WG11 Opening Report Snapshot slides 2019-03</vt:lpstr>
      <vt:lpstr>Abstract</vt:lpstr>
      <vt:lpstr>Editors Meeting: Agenda for 2019-03-12</vt:lpstr>
      <vt:lpstr>ANA Status</vt:lpstr>
      <vt:lpstr>AANI SC – March 2019</vt:lpstr>
      <vt:lpstr>ARC – March 2019</vt:lpstr>
      <vt:lpstr>The IEEE 802.11 Coexistence SC will meet twice in Vancouver in Mar 2019</vt:lpstr>
      <vt:lpstr>IEEE 802.11 Coexistence SC will focus on workshop, relationship &amp; technical issues</vt:lpstr>
      <vt:lpstr>IEEE 802.11 Coexistence SC will focus on workshop, relationship &amp; technical issues</vt:lpstr>
      <vt:lpstr>PAR Review SC –  November 2018   Chair: Jon Rosdahl</vt:lpstr>
      <vt:lpstr>WNG – March 2019</vt:lpstr>
      <vt:lpstr>IEEE 802 JTC1 SC will meet in Vancouver in Mar 2019</vt:lpstr>
      <vt:lpstr>IEEE 802 has 84 standards in or through the PSDO pipeline</vt:lpstr>
      <vt:lpstr>TGmd – Snapshot slide</vt:lpstr>
      <vt:lpstr>TGax – March 2019</vt:lpstr>
      <vt:lpstr>TGay – March 2019</vt:lpstr>
      <vt:lpstr>TGaz – March 2019 TGaz Next Generation Positioning</vt:lpstr>
      <vt:lpstr>TGaz – Jan. 2019 TGaz Next Generation Positioning</vt:lpstr>
      <vt:lpstr>TGba (Wake-up Radio) </vt:lpstr>
      <vt:lpstr>PowerPoint Presentation</vt:lpstr>
      <vt:lpstr>TGbc Acting Chair: Stephen McCann</vt:lpstr>
      <vt:lpstr>TGbd – Mar 2019</vt:lpstr>
      <vt:lpstr>EHT SG</vt:lpstr>
      <vt:lpstr>RTA TIG – March 2019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>CTPClassification=CTP_PUBLIC:VisualMarkings=, CTPClassification=CTP_NT</cp:keywords>
  <cp:lastModifiedBy>Stacey, Robert</cp:lastModifiedBy>
  <cp:revision>176</cp:revision>
  <cp:lastPrinted>1601-01-01T00:00:00Z</cp:lastPrinted>
  <dcterms:created xsi:type="dcterms:W3CDTF">2018-05-02T19:26:26Z</dcterms:created>
  <dcterms:modified xsi:type="dcterms:W3CDTF">2019-03-11T02:11:30Z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b31d2a93-48ab-4433-a33b-4408480a8ecd</vt:lpwstr>
  </property>
  <property fmtid="{D5CDD505-2E9C-101B-9397-08002B2CF9AE}" pid="3" name="CTP_TimeStamp">
    <vt:lpwstr>2019-03-11 02:11:30Z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