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837" r:id="rId1"/>
  </p:sldMasterIdLst>
  <p:notesMasterIdLst>
    <p:notesMasterId r:id="rId30"/>
  </p:notesMasterIdLst>
  <p:handoutMasterIdLst>
    <p:handoutMasterId r:id="rId31"/>
  </p:handoutMasterIdLst>
  <p:sldIdLst>
    <p:sldId id="256" r:id="rId2"/>
    <p:sldId id="257" r:id="rId3"/>
    <p:sldId id="289" r:id="rId4"/>
    <p:sldId id="488" r:id="rId5"/>
    <p:sldId id="489" r:id="rId6"/>
    <p:sldId id="300" r:id="rId7"/>
    <p:sldId id="490" r:id="rId8"/>
    <p:sldId id="491" r:id="rId9"/>
    <p:sldId id="258" r:id="rId10"/>
    <p:sldId id="262" r:id="rId11"/>
    <p:sldId id="260" r:id="rId12"/>
    <p:sldId id="266" r:id="rId13"/>
    <p:sldId id="263" r:id="rId14"/>
    <p:sldId id="492" r:id="rId15"/>
    <p:sldId id="265" r:id="rId16"/>
    <p:sldId id="437" r:id="rId17"/>
    <p:sldId id="483" r:id="rId18"/>
    <p:sldId id="273" r:id="rId19"/>
    <p:sldId id="315" r:id="rId20"/>
    <p:sldId id="275" r:id="rId21"/>
    <p:sldId id="290" r:id="rId22"/>
    <p:sldId id="274" r:id="rId23"/>
    <p:sldId id="281" r:id="rId24"/>
    <p:sldId id="280" r:id="rId25"/>
    <p:sldId id="283" r:id="rId26"/>
    <p:sldId id="284" r:id="rId27"/>
    <p:sldId id="291" r:id="rId28"/>
    <p:sldId id="264" r:id="rId29"/>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2908F36A-661D-4E96-AB8F-CACEA162F713}">
          <p14:sldIdLst>
            <p14:sldId id="256"/>
            <p14:sldId id="257"/>
          </p14:sldIdLst>
        </p14:section>
        <p14:section name="Monday" id="{4B7C112C-E236-4D4B-9841-D43330742BB2}">
          <p14:sldIdLst>
            <p14:sldId id="289"/>
            <p14:sldId id="488"/>
            <p14:sldId id="489"/>
            <p14:sldId id="300"/>
            <p14:sldId id="490"/>
            <p14:sldId id="491"/>
            <p14:sldId id="258"/>
            <p14:sldId id="262"/>
            <p14:sldId id="260"/>
            <p14:sldId id="266"/>
            <p14:sldId id="263"/>
            <p14:sldId id="492"/>
            <p14:sldId id="265"/>
            <p14:sldId id="437"/>
            <p14:sldId id="483"/>
            <p14:sldId id="273"/>
            <p14:sldId id="315"/>
            <p14:sldId id="275"/>
            <p14:sldId id="290"/>
            <p14:sldId id="274"/>
          </p14:sldIdLst>
        </p14:section>
        <p14:section name="Wednessday" id="{F21A492A-BA32-4758-8679-031504230AE7}">
          <p14:sldIdLst>
            <p14:sldId id="281"/>
            <p14:sldId id="280"/>
          </p14:sldIdLst>
        </p14:section>
        <p14:section name="Friday" id="{4BE27709-667B-4290-8292-4F4C0A5CE0BA}">
          <p14:sldIdLst>
            <p14:sldId id="283"/>
            <p14:sldId id="284"/>
            <p14:sldId id="291"/>
          </p14:sldIdLst>
        </p14:section>
        <p14:section name="References" id="{03E33B6E-3194-4347-8B33-30FA8EACB3AB}">
          <p14:sldIdLst>
            <p14:sldId id="264"/>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8281" autoAdjust="0"/>
    <p:restoredTop sz="80603" autoAdjust="0"/>
  </p:normalViewPr>
  <p:slideViewPr>
    <p:cSldViewPr>
      <p:cViewPr varScale="1">
        <p:scale>
          <a:sx n="53" d="100"/>
          <a:sy n="53" d="100"/>
        </p:scale>
        <p:origin x="84" y="162"/>
      </p:cViewPr>
      <p:guideLst>
        <p:guide orient="horz" pos="2160"/>
        <p:guide pos="3840"/>
      </p:guideLst>
    </p:cSldViewPr>
  </p:slideViewPr>
  <p:outlineViewPr>
    <p:cViewPr varScale="1">
      <p:scale>
        <a:sx n="33" d="100"/>
        <a:sy n="33" d="100"/>
      </p:scale>
      <p:origin x="0" y="0"/>
    </p:cViewPr>
  </p:outlineViewPr>
  <p:notesTextViewPr>
    <p:cViewPr>
      <p:scale>
        <a:sx n="100" d="100"/>
        <a:sy n="100" d="100"/>
      </p:scale>
      <p:origin x="0" y="0"/>
    </p:cViewPr>
  </p:notesTextViewPr>
  <p:notesViewPr>
    <p:cSldViewPr>
      <p:cViewPr varScale="1">
        <p:scale>
          <a:sx n="61" d="100"/>
          <a:sy n="61" d="100"/>
        </p:scale>
        <p:origin x="1692" y="7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802-11-19/0250r3</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March 2019</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Jon Rosdahl, Qualcomm</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802-11-19/0250r3</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March 2019</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Jon Rosdahl, Qualcomm</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802-11-19/0250r3</a:t>
            </a:r>
            <a:endParaRPr lang="en-US" dirty="0"/>
          </a:p>
        </p:txBody>
      </p:sp>
      <p:sp>
        <p:nvSpPr>
          <p:cNvPr id="5" name="Rectangle 3"/>
          <p:cNvSpPr>
            <a:spLocks noGrp="1" noChangeArrowheads="1"/>
          </p:cNvSpPr>
          <p:nvPr>
            <p:ph type="dt"/>
          </p:nvPr>
        </p:nvSpPr>
        <p:spPr>
          <a:ln/>
        </p:spPr>
        <p:txBody>
          <a:bodyPr/>
          <a:lstStyle/>
          <a:p>
            <a:r>
              <a:rPr lang="en-US"/>
              <a:t>March 2019</a:t>
            </a:r>
            <a:endParaRPr lang="en-US" dirty="0"/>
          </a:p>
        </p:txBody>
      </p:sp>
      <p:sp>
        <p:nvSpPr>
          <p:cNvPr id="6" name="Rectangle 6"/>
          <p:cNvSpPr>
            <a:spLocks noGrp="1" noChangeArrowheads="1"/>
          </p:cNvSpPr>
          <p:nvPr>
            <p:ph type="ftr"/>
          </p:nvPr>
        </p:nvSpPr>
        <p:spPr>
          <a:ln/>
        </p:spPr>
        <p:txBody>
          <a:bodyPr/>
          <a:lstStyle/>
          <a:p>
            <a:r>
              <a:rPr lang="en-US" dirty="0"/>
              <a:t>Jon Rosdahl, Qualcomm</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802-11-19/0250r3</a:t>
            </a:r>
          </a:p>
        </p:txBody>
      </p:sp>
      <p:sp>
        <p:nvSpPr>
          <p:cNvPr id="5" name="Rectangle 3"/>
          <p:cNvSpPr>
            <a:spLocks noGrp="1" noChangeArrowheads="1"/>
          </p:cNvSpPr>
          <p:nvPr>
            <p:ph type="dt"/>
          </p:nvPr>
        </p:nvSpPr>
        <p:spPr>
          <a:ln/>
        </p:spPr>
        <p:txBody>
          <a:bodyPr/>
          <a:lstStyle/>
          <a:p>
            <a:r>
              <a:rPr lang="en-US"/>
              <a:t>March 2019</a:t>
            </a:r>
          </a:p>
        </p:txBody>
      </p:sp>
      <p:sp>
        <p:nvSpPr>
          <p:cNvPr id="6" name="Rectangle 6"/>
          <p:cNvSpPr>
            <a:spLocks noGrp="1" noChangeArrowheads="1"/>
          </p:cNvSpPr>
          <p:nvPr>
            <p:ph type="ftr"/>
          </p:nvPr>
        </p:nvSpPr>
        <p:spPr>
          <a:ln/>
        </p:spPr>
        <p:txBody>
          <a:bodyPr/>
          <a:lstStyle/>
          <a:p>
            <a:r>
              <a:rPr lang="en-US"/>
              <a:t>Jon Rosdahl, Qualcomm</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28</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802-11-19/0250r3</a:t>
            </a:r>
            <a:endParaRPr lang="en-US" dirty="0"/>
          </a:p>
        </p:txBody>
      </p:sp>
      <p:sp>
        <p:nvSpPr>
          <p:cNvPr id="5" name="Rectangle 3"/>
          <p:cNvSpPr>
            <a:spLocks noGrp="1" noChangeArrowheads="1"/>
          </p:cNvSpPr>
          <p:nvPr>
            <p:ph type="dt"/>
          </p:nvPr>
        </p:nvSpPr>
        <p:spPr>
          <a:ln/>
        </p:spPr>
        <p:txBody>
          <a:bodyPr/>
          <a:lstStyle/>
          <a:p>
            <a:r>
              <a:rPr lang="en-US"/>
              <a:t>March 2019</a:t>
            </a:r>
            <a:endParaRPr lang="en-US" dirty="0"/>
          </a:p>
        </p:txBody>
      </p:sp>
      <p:sp>
        <p:nvSpPr>
          <p:cNvPr id="6" name="Rectangle 6"/>
          <p:cNvSpPr>
            <a:spLocks noGrp="1" noChangeArrowheads="1"/>
          </p:cNvSpPr>
          <p:nvPr>
            <p:ph type="ftr"/>
          </p:nvPr>
        </p:nvSpPr>
        <p:spPr>
          <a:ln/>
        </p:spPr>
        <p:txBody>
          <a:bodyPr/>
          <a:lstStyle/>
          <a:p>
            <a:r>
              <a:rPr lang="en-US" dirty="0"/>
              <a:t>Jon Rosdahl, Qualcomm</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a:t>doc.: IEEE 802-11-19/0250r3</a:t>
            </a:r>
            <a:endParaRPr lang="en-US" dirty="0"/>
          </a:p>
        </p:txBody>
      </p:sp>
      <p:sp>
        <p:nvSpPr>
          <p:cNvPr id="5" name="Date Placeholder 4"/>
          <p:cNvSpPr>
            <a:spLocks noGrp="1"/>
          </p:cNvSpPr>
          <p:nvPr>
            <p:ph type="dt" idx="11"/>
          </p:nvPr>
        </p:nvSpPr>
        <p:spPr/>
        <p:txBody>
          <a:bodyPr/>
          <a:lstStyle/>
          <a:p>
            <a:r>
              <a:rPr lang="en-US"/>
              <a:t>March 2019</a:t>
            </a:r>
            <a:endParaRPr lang="en-US" dirty="0"/>
          </a:p>
        </p:txBody>
      </p:sp>
      <p:sp>
        <p:nvSpPr>
          <p:cNvPr id="6" name="Footer Placeholder 5"/>
          <p:cNvSpPr>
            <a:spLocks noGrp="1"/>
          </p:cNvSpPr>
          <p:nvPr>
            <p:ph type="ftr" idx="12"/>
          </p:nvPr>
        </p:nvSpPr>
        <p:spPr/>
        <p:txBody>
          <a:bodyPr/>
          <a:lstStyle/>
          <a:p>
            <a:r>
              <a:rPr lang="en-US" dirty="0"/>
              <a:t>Jon Rosdahl, Qualcomm</a:t>
            </a:r>
          </a:p>
        </p:txBody>
      </p:sp>
      <p:sp>
        <p:nvSpPr>
          <p:cNvPr id="7" name="Slide Number Placeholder 6"/>
          <p:cNvSpPr>
            <a:spLocks noGrp="1"/>
          </p:cNvSpPr>
          <p:nvPr>
            <p:ph type="sldNum" idx="13"/>
          </p:nvPr>
        </p:nvSpPr>
        <p:spPr/>
        <p:txBody>
          <a:bodyPr/>
          <a:lstStyle/>
          <a:p>
            <a:r>
              <a:rPr lang="en-US" dirty="0"/>
              <a:t>Page </a:t>
            </a:r>
            <a:fld id="{47A7FEEB-9CD2-43FE-843C-C5350BEACB45}" type="slidenum">
              <a:rPr lang="en-US" smtClean="0"/>
              <a:pPr/>
              <a:t>6</a:t>
            </a:fld>
            <a:endParaRPr lang="en-US" dirty="0"/>
          </a:p>
        </p:txBody>
      </p:sp>
    </p:spTree>
    <p:extLst>
      <p:ext uri="{BB962C8B-B14F-4D97-AF65-F5344CB8AC3E}">
        <p14:creationId xmlns:p14="http://schemas.microsoft.com/office/powerpoint/2010/main" val="8772673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pPr>
              <a:defRPr/>
            </a:pPr>
            <a:r>
              <a:rPr lang="en-US"/>
              <a:t>doc.: IEEE 802-11-19/0250r3</a:t>
            </a:r>
          </a:p>
        </p:txBody>
      </p:sp>
      <p:sp>
        <p:nvSpPr>
          <p:cNvPr id="5" name="Date Placeholder 4"/>
          <p:cNvSpPr>
            <a:spLocks noGrp="1"/>
          </p:cNvSpPr>
          <p:nvPr>
            <p:ph type="dt" idx="1"/>
          </p:nvPr>
        </p:nvSpPr>
        <p:spPr/>
        <p:txBody>
          <a:bodyPr/>
          <a:lstStyle/>
          <a:p>
            <a:pPr>
              <a:defRPr/>
            </a:pPr>
            <a:r>
              <a:rPr lang="en-US"/>
              <a:t>March 2019</a:t>
            </a:r>
          </a:p>
        </p:txBody>
      </p:sp>
      <p:sp>
        <p:nvSpPr>
          <p:cNvPr id="6" name="Footer Placeholder 5"/>
          <p:cNvSpPr>
            <a:spLocks noGrp="1"/>
          </p:cNvSpPr>
          <p:nvPr>
            <p:ph type="ftr" sz="quarter" idx="4"/>
          </p:nvPr>
        </p:nvSpPr>
        <p:spPr/>
        <p:txBody>
          <a:bodyPr/>
          <a:lstStyle/>
          <a:p>
            <a:pPr>
              <a:defRPr/>
            </a:pPr>
            <a:r>
              <a:rPr lang="en-US"/>
              <a:t>IEEE 802 March 2019 Plenary</a:t>
            </a:r>
          </a:p>
        </p:txBody>
      </p:sp>
      <p:sp>
        <p:nvSpPr>
          <p:cNvPr id="7" name="Slide Number Placeholder 6"/>
          <p:cNvSpPr>
            <a:spLocks noGrp="1"/>
          </p:cNvSpPr>
          <p:nvPr>
            <p:ph type="sldNum" sz="quarter" idx="5"/>
          </p:nvPr>
        </p:nvSpPr>
        <p:spPr/>
        <p:txBody>
          <a:bodyPr/>
          <a:lstStyle/>
          <a:p>
            <a:pPr>
              <a:defRPr/>
            </a:pPr>
            <a:fld id="{C085DBE2-7BE2-4311-BFEF-2C4DE65685A4}" type="slidenum">
              <a:rPr lang="en-US" smtClean="0"/>
              <a:pPr>
                <a:defRPr/>
              </a:pPr>
              <a:t>11</a:t>
            </a:fld>
            <a:endParaRPr lang="en-US"/>
          </a:p>
        </p:txBody>
      </p:sp>
    </p:spTree>
    <p:extLst>
      <p:ext uri="{BB962C8B-B14F-4D97-AF65-F5344CB8AC3E}">
        <p14:creationId xmlns:p14="http://schemas.microsoft.com/office/powerpoint/2010/main" val="16788797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a:t>doc.: IEEE 802-11-19/0250r3</a:t>
            </a:r>
            <a:endParaRPr lang="en-US" dirty="0"/>
          </a:p>
        </p:txBody>
      </p:sp>
      <p:sp>
        <p:nvSpPr>
          <p:cNvPr id="5" name="Date Placeholder 4"/>
          <p:cNvSpPr>
            <a:spLocks noGrp="1"/>
          </p:cNvSpPr>
          <p:nvPr>
            <p:ph type="dt" idx="11"/>
          </p:nvPr>
        </p:nvSpPr>
        <p:spPr/>
        <p:txBody>
          <a:bodyPr/>
          <a:lstStyle/>
          <a:p>
            <a:r>
              <a:rPr lang="en-US"/>
              <a:t>March 2019</a:t>
            </a:r>
            <a:endParaRPr lang="en-US" dirty="0"/>
          </a:p>
        </p:txBody>
      </p:sp>
      <p:sp>
        <p:nvSpPr>
          <p:cNvPr id="6" name="Footer Placeholder 5"/>
          <p:cNvSpPr>
            <a:spLocks noGrp="1"/>
          </p:cNvSpPr>
          <p:nvPr>
            <p:ph type="ftr" idx="12"/>
          </p:nvPr>
        </p:nvSpPr>
        <p:spPr/>
        <p:txBody>
          <a:bodyPr/>
          <a:lstStyle/>
          <a:p>
            <a:r>
              <a:rPr lang="en-US" dirty="0"/>
              <a:t>Jon Rosdahl, Qualcomm</a:t>
            </a:r>
          </a:p>
        </p:txBody>
      </p:sp>
      <p:sp>
        <p:nvSpPr>
          <p:cNvPr id="7" name="Slide Number Placeholder 6"/>
          <p:cNvSpPr>
            <a:spLocks noGrp="1"/>
          </p:cNvSpPr>
          <p:nvPr>
            <p:ph type="sldNum" idx="13"/>
          </p:nvPr>
        </p:nvSpPr>
        <p:spPr/>
        <p:txBody>
          <a:bodyPr/>
          <a:lstStyle/>
          <a:p>
            <a:r>
              <a:rPr lang="en-US" dirty="0"/>
              <a:t>Page </a:t>
            </a:r>
            <a:fld id="{47A7FEEB-9CD2-43FE-843C-C5350BEACB45}" type="slidenum">
              <a:rPr lang="en-US" smtClean="0"/>
              <a:pPr/>
              <a:t>20</a:t>
            </a:fld>
            <a:endParaRPr lang="en-US" dirty="0"/>
          </a:p>
        </p:txBody>
      </p:sp>
    </p:spTree>
    <p:extLst>
      <p:ext uri="{BB962C8B-B14F-4D97-AF65-F5344CB8AC3E}">
        <p14:creationId xmlns:p14="http://schemas.microsoft.com/office/powerpoint/2010/main" val="30135981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a:xfrm>
            <a:off x="4095755" y="95706"/>
            <a:ext cx="2185983" cy="215444"/>
          </a:xfrm>
          <a:noFill/>
        </p:spPr>
        <p:txBody>
          <a:bodyPr/>
          <a:lstStyle/>
          <a:p>
            <a:r>
              <a:rPr lang="en-US"/>
              <a:t>doc.: IEEE 802-11-19/0250r3</a:t>
            </a:r>
          </a:p>
        </p:txBody>
      </p:sp>
      <p:sp>
        <p:nvSpPr>
          <p:cNvPr id="20483" name="Rectangle 3"/>
          <p:cNvSpPr>
            <a:spLocks noGrp="1" noChangeArrowheads="1"/>
          </p:cNvSpPr>
          <p:nvPr>
            <p:ph type="dt" sz="quarter" idx="1"/>
          </p:nvPr>
        </p:nvSpPr>
        <p:spPr>
          <a:xfrm>
            <a:off x="654050" y="95706"/>
            <a:ext cx="743537" cy="215444"/>
          </a:xfrm>
          <a:noFill/>
        </p:spPr>
        <p:txBody>
          <a:bodyPr/>
          <a:lstStyle/>
          <a:p>
            <a:r>
              <a:rPr lang="en-US"/>
              <a:t>March 2019</a:t>
            </a:r>
          </a:p>
        </p:txBody>
      </p:sp>
      <p:sp>
        <p:nvSpPr>
          <p:cNvPr id="20484" name="Rectangle 6"/>
          <p:cNvSpPr>
            <a:spLocks noGrp="1" noChangeArrowheads="1"/>
          </p:cNvSpPr>
          <p:nvPr>
            <p:ph type="ftr" sz="quarter" idx="4"/>
          </p:nvPr>
        </p:nvSpPr>
        <p:spPr>
          <a:xfrm>
            <a:off x="3652813" y="8985250"/>
            <a:ext cx="2628925" cy="184666"/>
          </a:xfrm>
          <a:noFill/>
        </p:spPr>
        <p:txBody>
          <a:bodyPr/>
          <a:lstStyle/>
          <a:p>
            <a:pPr lvl="4"/>
            <a:r>
              <a:rPr lang="en-US"/>
              <a:t>Jon Rosdahl, Qualcomm</a:t>
            </a:r>
          </a:p>
        </p:txBody>
      </p:sp>
      <p:sp>
        <p:nvSpPr>
          <p:cNvPr id="20485" name="Rectangle 7"/>
          <p:cNvSpPr>
            <a:spLocks noGrp="1" noChangeArrowheads="1"/>
          </p:cNvSpPr>
          <p:nvPr>
            <p:ph type="sldNum" sz="quarter" idx="5"/>
          </p:nvPr>
        </p:nvSpPr>
        <p:spPr>
          <a:xfrm>
            <a:off x="3320211" y="8985250"/>
            <a:ext cx="415177" cy="184666"/>
          </a:xfrm>
          <a:noFill/>
        </p:spPr>
        <p:txBody>
          <a:bodyPr/>
          <a:lstStyle/>
          <a:p>
            <a:r>
              <a:rPr lang="en-US"/>
              <a:t>Page </a:t>
            </a:r>
            <a:fld id="{C5F07510-7C93-4BC9-94B9-BB2AFDC6E14F}" type="slidenum">
              <a:rPr lang="en-US"/>
              <a:pPr/>
              <a:t>21</a:t>
            </a:fld>
            <a:endParaRPr lang="en-US"/>
          </a:p>
        </p:txBody>
      </p:sp>
      <p:sp>
        <p:nvSpPr>
          <p:cNvPr id="20486" name="Rectangle 2"/>
          <p:cNvSpPr>
            <a:spLocks noGrp="1" noRot="1" noChangeAspect="1" noChangeArrowheads="1" noTextEdit="1"/>
          </p:cNvSpPr>
          <p:nvPr>
            <p:ph type="sldImg"/>
          </p:nvPr>
        </p:nvSpPr>
        <p:spPr>
          <a:xfrm>
            <a:off x="384175" y="701675"/>
            <a:ext cx="6165850" cy="3468688"/>
          </a:xfrm>
          <a:ln/>
        </p:spPr>
      </p:sp>
      <p:sp>
        <p:nvSpPr>
          <p:cNvPr id="20487" name="Rectangle 3"/>
          <p:cNvSpPr>
            <a:spLocks noGrp="1" noChangeArrowheads="1"/>
          </p:cNvSpPr>
          <p:nvPr>
            <p:ph type="body" idx="1"/>
          </p:nvPr>
        </p:nvSpPr>
        <p:spPr>
          <a:noFill/>
          <a:ln/>
        </p:spPr>
        <p:txBody>
          <a:bodyPr/>
          <a:lstStyle/>
          <a:p>
            <a:endParaRPr lang="en-GB"/>
          </a:p>
        </p:txBody>
      </p:sp>
    </p:spTree>
    <p:extLst>
      <p:ext uri="{BB962C8B-B14F-4D97-AF65-F5344CB8AC3E}">
        <p14:creationId xmlns:p14="http://schemas.microsoft.com/office/powerpoint/2010/main" val="16684967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rtl="0"/>
            <a:endParaRPr lang="en-GB" sz="1100" dirty="0">
              <a:effectLst/>
            </a:endParaRPr>
          </a:p>
        </p:txBody>
      </p:sp>
      <p:sp>
        <p:nvSpPr>
          <p:cNvPr id="4" name="Header Placeholder 3"/>
          <p:cNvSpPr>
            <a:spLocks noGrp="1"/>
          </p:cNvSpPr>
          <p:nvPr>
            <p:ph type="hdr" idx="10"/>
          </p:nvPr>
        </p:nvSpPr>
        <p:spPr/>
        <p:txBody>
          <a:bodyPr/>
          <a:lstStyle/>
          <a:p>
            <a:r>
              <a:rPr lang="en-US"/>
              <a:t>doc.: IEEE 802-11-19/0250r3</a:t>
            </a:r>
            <a:endParaRPr lang="en-US" dirty="0"/>
          </a:p>
        </p:txBody>
      </p:sp>
      <p:sp>
        <p:nvSpPr>
          <p:cNvPr id="5" name="Date Placeholder 4"/>
          <p:cNvSpPr>
            <a:spLocks noGrp="1"/>
          </p:cNvSpPr>
          <p:nvPr>
            <p:ph type="dt" idx="11"/>
          </p:nvPr>
        </p:nvSpPr>
        <p:spPr/>
        <p:txBody>
          <a:bodyPr/>
          <a:lstStyle/>
          <a:p>
            <a:r>
              <a:rPr lang="en-US"/>
              <a:t>March 2019</a:t>
            </a:r>
            <a:endParaRPr lang="en-US" dirty="0"/>
          </a:p>
        </p:txBody>
      </p:sp>
      <p:sp>
        <p:nvSpPr>
          <p:cNvPr id="6" name="Footer Placeholder 5"/>
          <p:cNvSpPr>
            <a:spLocks noGrp="1"/>
          </p:cNvSpPr>
          <p:nvPr>
            <p:ph type="ftr" idx="12"/>
          </p:nvPr>
        </p:nvSpPr>
        <p:spPr/>
        <p:txBody>
          <a:bodyPr/>
          <a:lstStyle/>
          <a:p>
            <a:r>
              <a:rPr lang="en-US" dirty="0"/>
              <a:t>Jon Rosdahl, Qualcomm</a:t>
            </a:r>
          </a:p>
        </p:txBody>
      </p:sp>
      <p:sp>
        <p:nvSpPr>
          <p:cNvPr id="7" name="Slide Number Placeholder 6"/>
          <p:cNvSpPr>
            <a:spLocks noGrp="1"/>
          </p:cNvSpPr>
          <p:nvPr>
            <p:ph type="sldNum" idx="13"/>
          </p:nvPr>
        </p:nvSpPr>
        <p:spPr/>
        <p:txBody>
          <a:bodyPr/>
          <a:lstStyle/>
          <a:p>
            <a:r>
              <a:rPr lang="en-US" dirty="0"/>
              <a:t>Page </a:t>
            </a:r>
            <a:fld id="{47A7FEEB-9CD2-43FE-843C-C5350BEACB45}" type="slidenum">
              <a:rPr lang="en-US" smtClean="0"/>
              <a:pPr/>
              <a:t>22</a:t>
            </a:fld>
            <a:endParaRPr lang="en-US" dirty="0"/>
          </a:p>
        </p:txBody>
      </p:sp>
    </p:spTree>
    <p:extLst>
      <p:ext uri="{BB962C8B-B14F-4D97-AF65-F5344CB8AC3E}">
        <p14:creationId xmlns:p14="http://schemas.microsoft.com/office/powerpoint/2010/main" val="156852987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802-11-19/0250r3</a:t>
            </a:r>
          </a:p>
        </p:txBody>
      </p:sp>
      <p:sp>
        <p:nvSpPr>
          <p:cNvPr id="5" name="Date Placeholder 4"/>
          <p:cNvSpPr>
            <a:spLocks noGrp="1"/>
          </p:cNvSpPr>
          <p:nvPr>
            <p:ph type="dt" idx="11"/>
          </p:nvPr>
        </p:nvSpPr>
        <p:spPr/>
        <p:txBody>
          <a:bodyPr/>
          <a:lstStyle/>
          <a:p>
            <a:r>
              <a:rPr lang="en-US"/>
              <a:t>March 2019</a:t>
            </a:r>
          </a:p>
        </p:txBody>
      </p:sp>
      <p:sp>
        <p:nvSpPr>
          <p:cNvPr id="6" name="Footer Placeholder 5"/>
          <p:cNvSpPr>
            <a:spLocks noGrp="1"/>
          </p:cNvSpPr>
          <p:nvPr>
            <p:ph type="ftr" idx="12"/>
          </p:nvPr>
        </p:nvSpPr>
        <p:spPr/>
        <p:txBody>
          <a:bodyPr/>
          <a:lstStyle/>
          <a:p>
            <a:r>
              <a:rPr lang="en-US"/>
              <a:t>Jon Rosdahl, Qualcomm</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24</a:t>
            </a:fld>
            <a:endParaRPr lang="en-US"/>
          </a:p>
        </p:txBody>
      </p:sp>
    </p:spTree>
    <p:extLst>
      <p:ext uri="{BB962C8B-B14F-4D97-AF65-F5344CB8AC3E}">
        <p14:creationId xmlns:p14="http://schemas.microsoft.com/office/powerpoint/2010/main" val="4248700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802-11-19/0250r3</a:t>
            </a:r>
          </a:p>
        </p:txBody>
      </p:sp>
      <p:sp>
        <p:nvSpPr>
          <p:cNvPr id="5" name="Date Placeholder 4"/>
          <p:cNvSpPr>
            <a:spLocks noGrp="1"/>
          </p:cNvSpPr>
          <p:nvPr>
            <p:ph type="dt" idx="11"/>
          </p:nvPr>
        </p:nvSpPr>
        <p:spPr/>
        <p:txBody>
          <a:bodyPr/>
          <a:lstStyle/>
          <a:p>
            <a:r>
              <a:rPr lang="en-US"/>
              <a:t>March 2019</a:t>
            </a:r>
          </a:p>
        </p:txBody>
      </p:sp>
      <p:sp>
        <p:nvSpPr>
          <p:cNvPr id="6" name="Footer Placeholder 5"/>
          <p:cNvSpPr>
            <a:spLocks noGrp="1"/>
          </p:cNvSpPr>
          <p:nvPr>
            <p:ph type="ftr" idx="12"/>
          </p:nvPr>
        </p:nvSpPr>
        <p:spPr/>
        <p:txBody>
          <a:bodyPr/>
          <a:lstStyle/>
          <a:p>
            <a:r>
              <a:rPr lang="en-US"/>
              <a:t>Jon Rosdahl, Qualcomm</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26</a:t>
            </a:fld>
            <a:endParaRPr lang="en-US"/>
          </a:p>
        </p:txBody>
      </p:sp>
    </p:spTree>
    <p:extLst>
      <p:ext uri="{BB962C8B-B14F-4D97-AF65-F5344CB8AC3E}">
        <p14:creationId xmlns:p14="http://schemas.microsoft.com/office/powerpoint/2010/main" val="14366273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Rectangle 3"/>
          <p:cNvSpPr>
            <a:spLocks noGrp="1" noChangeArrowheads="1"/>
          </p:cNvSpPr>
          <p:nvPr>
            <p:ph type="dt" idx="10"/>
          </p:nvPr>
        </p:nvSpPr>
        <p:spPr>
          <a:ln/>
        </p:spPr>
        <p:txBody>
          <a:bodyPr/>
          <a:lstStyle>
            <a:lvl1pPr>
              <a:defRPr/>
            </a:lvl1pPr>
          </a:lstStyle>
          <a:p>
            <a:r>
              <a:rPr lang="en-US"/>
              <a:t>March 2019</a:t>
            </a:r>
            <a:endParaRPr lang="en-GB"/>
          </a:p>
        </p:txBody>
      </p:sp>
      <p:sp>
        <p:nvSpPr>
          <p:cNvPr id="5" name="Rectangle 4"/>
          <p:cNvSpPr>
            <a:spLocks noGrp="1" noChangeArrowheads="1"/>
          </p:cNvSpPr>
          <p:nvPr>
            <p:ph type="ftr" idx="11"/>
          </p:nvPr>
        </p:nvSpPr>
        <p:spPr>
          <a:ln/>
        </p:spPr>
        <p:txBody>
          <a:bodyPr/>
          <a:lstStyle>
            <a:lvl1pPr>
              <a:defRPr/>
            </a:lvl1pPr>
          </a:lstStyle>
          <a:p>
            <a:r>
              <a:rPr lang="en-GB"/>
              <a:t>Jon Rosdahl, Qualcomm</a:t>
            </a:r>
          </a:p>
        </p:txBody>
      </p:sp>
      <p:sp>
        <p:nvSpPr>
          <p:cNvPr id="6" name="Rectangle 5"/>
          <p:cNvSpPr>
            <a:spLocks noGrp="1" noChangeArrowheads="1"/>
          </p:cNvSpPr>
          <p:nvPr>
            <p:ph type="sldNum" idx="12"/>
          </p:nvPr>
        </p:nvSpPr>
        <p:spPr>
          <a:ln/>
        </p:spPr>
        <p:txBody>
          <a:bodyPr/>
          <a:lstStyle>
            <a:lvl1pPr>
              <a:defRPr/>
            </a:lvl1pPr>
          </a:lstStyle>
          <a:p>
            <a:r>
              <a:rPr lang="en-GB"/>
              <a:t>Slide </a:t>
            </a:r>
            <a:fld id="{DE40C9FC-4879-4F20-9ECA-A574A90476B7}" type="slidenum">
              <a:rPr lang="en-GB" smtClean="0"/>
              <a:pPr/>
              <a:t>‹#›</a:t>
            </a:fld>
            <a:endParaRPr lang="en-GB"/>
          </a:p>
        </p:txBody>
      </p:sp>
    </p:spTree>
    <p:extLst>
      <p:ext uri="{BB962C8B-B14F-4D97-AF65-F5344CB8AC3E}">
        <p14:creationId xmlns:p14="http://schemas.microsoft.com/office/powerpoint/2010/main" val="40499004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r>
              <a:rPr lang="en-US"/>
              <a:t>March 2019</a:t>
            </a:r>
            <a:endParaRPr lang="en-GB" dirty="0"/>
          </a:p>
        </p:txBody>
      </p:sp>
      <p:sp>
        <p:nvSpPr>
          <p:cNvPr id="5" name="Rectangle 4"/>
          <p:cNvSpPr>
            <a:spLocks noGrp="1" noChangeArrowheads="1"/>
          </p:cNvSpPr>
          <p:nvPr>
            <p:ph type="ftr" idx="11"/>
          </p:nvPr>
        </p:nvSpPr>
        <p:spPr>
          <a:ln/>
        </p:spPr>
        <p:txBody>
          <a:bodyPr/>
          <a:lstStyle>
            <a:lvl1pPr>
              <a:defRPr/>
            </a:lvl1pPr>
          </a:lstStyle>
          <a:p>
            <a:r>
              <a:rPr lang="en-GB"/>
              <a:t>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r>
              <a:rPr lang="en-GB"/>
              <a:t>Slide </a:t>
            </a:r>
            <a:fld id="{440F5867-744E-4AA6-B0ED-4C44D2DFBB7B}" type="slidenum">
              <a:rPr lang="en-GB" smtClean="0"/>
              <a:pPr/>
              <a:t>‹#›</a:t>
            </a:fld>
            <a:endParaRPr lang="en-GB" dirty="0"/>
          </a:p>
        </p:txBody>
      </p:sp>
    </p:spTree>
    <p:extLst>
      <p:ext uri="{BB962C8B-B14F-4D97-AF65-F5344CB8AC3E}">
        <p14:creationId xmlns:p14="http://schemas.microsoft.com/office/powerpoint/2010/main" val="38260623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3"/>
          <p:cNvSpPr>
            <a:spLocks noGrp="1" noChangeArrowheads="1"/>
          </p:cNvSpPr>
          <p:nvPr>
            <p:ph type="dt" idx="10"/>
          </p:nvPr>
        </p:nvSpPr>
        <p:spPr>
          <a:ln/>
        </p:spPr>
        <p:txBody>
          <a:bodyPr/>
          <a:lstStyle>
            <a:lvl1pPr>
              <a:defRPr/>
            </a:lvl1pPr>
          </a:lstStyle>
          <a:p>
            <a:r>
              <a:rPr lang="en-US"/>
              <a:t>March 2019</a:t>
            </a:r>
            <a:endParaRPr lang="en-GB"/>
          </a:p>
        </p:txBody>
      </p:sp>
      <p:sp>
        <p:nvSpPr>
          <p:cNvPr id="5" name="Rectangle 4"/>
          <p:cNvSpPr>
            <a:spLocks noGrp="1" noChangeArrowheads="1"/>
          </p:cNvSpPr>
          <p:nvPr>
            <p:ph type="ftr" idx="11"/>
          </p:nvPr>
        </p:nvSpPr>
        <p:spPr>
          <a:ln/>
        </p:spPr>
        <p:txBody>
          <a:bodyPr/>
          <a:lstStyle>
            <a:lvl1pPr>
              <a:defRPr/>
            </a:lvl1pPr>
          </a:lstStyle>
          <a:p>
            <a:r>
              <a:rPr lang="en-GB"/>
              <a:t>Jon Rosdahl, Qualcomm</a:t>
            </a:r>
          </a:p>
        </p:txBody>
      </p:sp>
      <p:sp>
        <p:nvSpPr>
          <p:cNvPr id="6" name="Rectangle 5"/>
          <p:cNvSpPr>
            <a:spLocks noGrp="1" noChangeArrowheads="1"/>
          </p:cNvSpPr>
          <p:nvPr>
            <p:ph type="sldNum" idx="12"/>
          </p:nvPr>
        </p:nvSpPr>
        <p:spPr>
          <a:ln/>
        </p:spPr>
        <p:txBody>
          <a:bodyPr/>
          <a:lstStyle>
            <a:lvl1pPr>
              <a:defRPr/>
            </a:lvl1pPr>
          </a:lstStyle>
          <a:p>
            <a:r>
              <a:rPr lang="en-GB"/>
              <a:t>Slide </a:t>
            </a:r>
            <a:fld id="{3ABCC52B-A3F7-440B-BBF2-55191E6E7773}" type="slidenum">
              <a:rPr lang="en-GB" smtClean="0"/>
              <a:pPr/>
              <a:t>‹#›</a:t>
            </a:fld>
            <a:endParaRPr lang="en-GB"/>
          </a:p>
        </p:txBody>
      </p:sp>
    </p:spTree>
    <p:extLst>
      <p:ext uri="{BB962C8B-B14F-4D97-AF65-F5344CB8AC3E}">
        <p14:creationId xmlns:p14="http://schemas.microsoft.com/office/powerpoint/2010/main" val="24144374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3"/>
          <p:cNvSpPr>
            <a:spLocks noGrp="1" noChangeArrowheads="1"/>
          </p:cNvSpPr>
          <p:nvPr>
            <p:ph type="dt" idx="10"/>
          </p:nvPr>
        </p:nvSpPr>
        <p:spPr>
          <a:ln/>
        </p:spPr>
        <p:txBody>
          <a:bodyPr/>
          <a:lstStyle>
            <a:lvl1pPr>
              <a:defRPr/>
            </a:lvl1pPr>
          </a:lstStyle>
          <a:p>
            <a:r>
              <a:rPr lang="en-US"/>
              <a:t>March 2019</a:t>
            </a:r>
            <a:endParaRPr lang="en-GB"/>
          </a:p>
        </p:txBody>
      </p:sp>
      <p:sp>
        <p:nvSpPr>
          <p:cNvPr id="6" name="Rectangle 4"/>
          <p:cNvSpPr>
            <a:spLocks noGrp="1" noChangeArrowheads="1"/>
          </p:cNvSpPr>
          <p:nvPr>
            <p:ph type="ftr" idx="11"/>
          </p:nvPr>
        </p:nvSpPr>
        <p:spPr>
          <a:ln/>
        </p:spPr>
        <p:txBody>
          <a:bodyPr/>
          <a:lstStyle>
            <a:lvl1pPr>
              <a:defRPr/>
            </a:lvl1pPr>
          </a:lstStyle>
          <a:p>
            <a:r>
              <a:rPr lang="en-GB"/>
              <a:t>Jon Rosdahl, Qualcomm</a:t>
            </a:r>
          </a:p>
        </p:txBody>
      </p:sp>
      <p:sp>
        <p:nvSpPr>
          <p:cNvPr id="7" name="Rectangle 5"/>
          <p:cNvSpPr>
            <a:spLocks noGrp="1" noChangeArrowheads="1"/>
          </p:cNvSpPr>
          <p:nvPr>
            <p:ph type="sldNum" idx="12"/>
          </p:nvPr>
        </p:nvSpPr>
        <p:spPr>
          <a:ln/>
        </p:spPr>
        <p:txBody>
          <a:bodyPr/>
          <a:lstStyle>
            <a:lvl1pPr>
              <a:defRPr/>
            </a:lvl1pPr>
          </a:lstStyle>
          <a:p>
            <a:r>
              <a:rPr lang="en-GB"/>
              <a:t>Slide </a:t>
            </a:r>
            <a:fld id="{1CD163DD-D5E7-41DA-95F2-71530C24F8C3}" type="slidenum">
              <a:rPr lang="en-GB" smtClean="0"/>
              <a:pPr/>
              <a:t>‹#›</a:t>
            </a:fld>
            <a:endParaRPr lang="en-GB"/>
          </a:p>
        </p:txBody>
      </p:sp>
    </p:spTree>
    <p:extLst>
      <p:ext uri="{BB962C8B-B14F-4D97-AF65-F5344CB8AC3E}">
        <p14:creationId xmlns:p14="http://schemas.microsoft.com/office/powerpoint/2010/main" val="29838977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10972800" cy="808038"/>
          </a:xfrm>
        </p:spPr>
        <p:txBody>
          <a:bodyPr/>
          <a:lstStyle>
            <a:lvl1pPr>
              <a:defRPr/>
            </a:lvl1pPr>
          </a:lstStyle>
          <a:p>
            <a:r>
              <a:rPr lang="en-US"/>
              <a:t>Click to edit Master title style</a:t>
            </a:r>
            <a:endParaRPr lang="en-GB"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buFont typeface="Times New Roman" pitchFamily="18" charset="0"/>
              <a:buNone/>
              <a:tabLst/>
              <a:defRPr>
                <a:latin typeface="Times New Roman" pitchFamily="18" charset="0"/>
                <a:ea typeface="Arial Unicode MS" pitchFamily="34" charset="-128"/>
                <a:cs typeface="Arial Unicode MS" pitchFamily="34" charset="-128"/>
              </a:defRPr>
            </a:lvl1pPr>
          </a:lstStyle>
          <a:p>
            <a:r>
              <a:rPr lang="en-US"/>
              <a:t>March 2019</a:t>
            </a:r>
            <a:endParaRPr lang="en-GB"/>
          </a:p>
        </p:txBody>
      </p:sp>
      <p:sp>
        <p:nvSpPr>
          <p:cNvPr id="8" name="Footer Placeholder 7"/>
          <p:cNvSpPr>
            <a:spLocks noGrp="1"/>
          </p:cNvSpPr>
          <p:nvPr>
            <p:ph type="ftr" idx="11"/>
          </p:nvPr>
        </p:nvSpPr>
        <p:spPr>
          <a:xfrm>
            <a:off x="7524752" y="6475414"/>
            <a:ext cx="3865033" cy="180975"/>
          </a:xfrm>
        </p:spPr>
        <p:txBody>
          <a:bodyPr/>
          <a:lstStyle>
            <a:lvl1pPr>
              <a:defRPr/>
            </a:lvl1pPr>
          </a:lstStyle>
          <a:p>
            <a:r>
              <a:rPr lang="en-GB"/>
              <a:t>Jon Rosdahl, Qualcomm</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smtClean="0"/>
              <a:pPr/>
              <a:t>‹#›</a:t>
            </a:fld>
            <a:endParaRPr lang="en-GB"/>
          </a:p>
        </p:txBody>
      </p:sp>
    </p:spTree>
    <p:extLst>
      <p:ext uri="{BB962C8B-B14F-4D97-AF65-F5344CB8AC3E}">
        <p14:creationId xmlns:p14="http://schemas.microsoft.com/office/powerpoint/2010/main" val="40432548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3"/>
          <p:cNvSpPr>
            <a:spLocks noGrp="1" noChangeArrowheads="1"/>
          </p:cNvSpPr>
          <p:nvPr>
            <p:ph type="dt" idx="10"/>
          </p:nvPr>
        </p:nvSpPr>
        <p:spPr>
          <a:ln/>
        </p:spPr>
        <p:txBody>
          <a:bodyPr/>
          <a:lstStyle>
            <a:lvl1pPr>
              <a:defRPr/>
            </a:lvl1pPr>
          </a:lstStyle>
          <a:p>
            <a:r>
              <a:rPr lang="en-US"/>
              <a:t>March 2019</a:t>
            </a:r>
            <a:endParaRPr lang="en-GB"/>
          </a:p>
        </p:txBody>
      </p:sp>
      <p:sp>
        <p:nvSpPr>
          <p:cNvPr id="4" name="Rectangle 4"/>
          <p:cNvSpPr>
            <a:spLocks noGrp="1" noChangeArrowheads="1"/>
          </p:cNvSpPr>
          <p:nvPr>
            <p:ph type="ftr" idx="11"/>
          </p:nvPr>
        </p:nvSpPr>
        <p:spPr>
          <a:ln/>
        </p:spPr>
        <p:txBody>
          <a:bodyPr/>
          <a:lstStyle>
            <a:lvl1pPr>
              <a:defRPr/>
            </a:lvl1pPr>
          </a:lstStyle>
          <a:p>
            <a:r>
              <a:rPr lang="en-GB"/>
              <a:t>Jon Rosdahl, Qualcomm</a:t>
            </a:r>
          </a:p>
        </p:txBody>
      </p:sp>
      <p:sp>
        <p:nvSpPr>
          <p:cNvPr id="5" name="Rectangle 5"/>
          <p:cNvSpPr>
            <a:spLocks noGrp="1" noChangeArrowheads="1"/>
          </p:cNvSpPr>
          <p:nvPr>
            <p:ph type="sldNum" idx="12"/>
          </p:nvPr>
        </p:nvSpPr>
        <p:spPr>
          <a:ln/>
        </p:spPr>
        <p:txBody>
          <a:bodyPr/>
          <a:lstStyle>
            <a:lvl1pPr>
              <a:defRPr/>
            </a:lvl1pPr>
          </a:lstStyle>
          <a:p>
            <a:r>
              <a:rPr lang="en-GB"/>
              <a:t>Slide </a:t>
            </a:r>
            <a:fld id="{06B781AF-4CCF-49B0-A572-DE54FBE5D942}" type="slidenum">
              <a:rPr lang="en-GB" smtClean="0"/>
              <a:pPr/>
              <a:t>‹#›</a:t>
            </a:fld>
            <a:endParaRPr lang="en-GB"/>
          </a:p>
        </p:txBody>
      </p:sp>
    </p:spTree>
    <p:extLst>
      <p:ext uri="{BB962C8B-B14F-4D97-AF65-F5344CB8AC3E}">
        <p14:creationId xmlns:p14="http://schemas.microsoft.com/office/powerpoint/2010/main" val="18778195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dt" idx="10"/>
          </p:nvPr>
        </p:nvSpPr>
        <p:spPr>
          <a:ln/>
        </p:spPr>
        <p:txBody>
          <a:bodyPr/>
          <a:lstStyle>
            <a:lvl1pPr>
              <a:defRPr/>
            </a:lvl1pPr>
          </a:lstStyle>
          <a:p>
            <a:r>
              <a:rPr lang="en-US"/>
              <a:t>March 2019</a:t>
            </a:r>
            <a:endParaRPr lang="en-GB"/>
          </a:p>
        </p:txBody>
      </p:sp>
      <p:sp>
        <p:nvSpPr>
          <p:cNvPr id="3" name="Rectangle 4"/>
          <p:cNvSpPr>
            <a:spLocks noGrp="1" noChangeArrowheads="1"/>
          </p:cNvSpPr>
          <p:nvPr>
            <p:ph type="ftr" idx="11"/>
          </p:nvPr>
        </p:nvSpPr>
        <p:spPr>
          <a:ln/>
        </p:spPr>
        <p:txBody>
          <a:bodyPr/>
          <a:lstStyle>
            <a:lvl1pPr>
              <a:defRPr/>
            </a:lvl1pPr>
          </a:lstStyle>
          <a:p>
            <a:r>
              <a:rPr lang="en-GB"/>
              <a:t>Jon Rosdahl, Qualcomm</a:t>
            </a:r>
          </a:p>
        </p:txBody>
      </p:sp>
      <p:sp>
        <p:nvSpPr>
          <p:cNvPr id="4" name="Rectangle 5"/>
          <p:cNvSpPr>
            <a:spLocks noGrp="1" noChangeArrowheads="1"/>
          </p:cNvSpPr>
          <p:nvPr>
            <p:ph type="sldNum" idx="12"/>
          </p:nvPr>
        </p:nvSpPr>
        <p:spPr>
          <a:ln/>
        </p:spPr>
        <p:txBody>
          <a:bodyPr/>
          <a:lstStyle>
            <a:lvl1pPr>
              <a:defRPr/>
            </a:lvl1pPr>
          </a:lstStyle>
          <a:p>
            <a:r>
              <a:rPr lang="en-GB"/>
              <a:t>Slide </a:t>
            </a:r>
            <a:fld id="{F5D8E26B-7BCF-4D25-9C89-0168A6618F18}" type="slidenum">
              <a:rPr lang="en-GB" smtClean="0"/>
              <a:pPr/>
              <a:t>‹#›</a:t>
            </a:fld>
            <a:endParaRPr lang="en-GB"/>
          </a:p>
        </p:txBody>
      </p:sp>
    </p:spTree>
    <p:extLst>
      <p:ext uri="{BB962C8B-B14F-4D97-AF65-F5344CB8AC3E}">
        <p14:creationId xmlns:p14="http://schemas.microsoft.com/office/powerpoint/2010/main" val="1720343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r>
              <a:rPr lang="en-US"/>
              <a:t>March 2019</a:t>
            </a:r>
            <a:endParaRPr lang="en-GB"/>
          </a:p>
        </p:txBody>
      </p:sp>
      <p:sp>
        <p:nvSpPr>
          <p:cNvPr id="5" name="Rectangle 4"/>
          <p:cNvSpPr>
            <a:spLocks noGrp="1" noChangeArrowheads="1"/>
          </p:cNvSpPr>
          <p:nvPr>
            <p:ph type="ftr" idx="11"/>
          </p:nvPr>
        </p:nvSpPr>
        <p:spPr>
          <a:ln/>
        </p:spPr>
        <p:txBody>
          <a:bodyPr/>
          <a:lstStyle>
            <a:lvl1pPr>
              <a:defRPr/>
            </a:lvl1pPr>
          </a:lstStyle>
          <a:p>
            <a:r>
              <a:rPr lang="en-GB"/>
              <a:t>Jon Rosdahl, Qualcomm</a:t>
            </a:r>
          </a:p>
        </p:txBody>
      </p:sp>
      <p:sp>
        <p:nvSpPr>
          <p:cNvPr id="6" name="Rectangle 5"/>
          <p:cNvSpPr>
            <a:spLocks noGrp="1" noChangeArrowheads="1"/>
          </p:cNvSpPr>
          <p:nvPr>
            <p:ph type="sldNum" idx="12"/>
          </p:nvPr>
        </p:nvSpPr>
        <p:spPr>
          <a:ln/>
        </p:spPr>
        <p:txBody>
          <a:bodyPr/>
          <a:lstStyle>
            <a:lvl1pPr>
              <a:defRPr/>
            </a:lvl1pPr>
          </a:lstStyle>
          <a:p>
            <a:r>
              <a:rPr lang="en-GB"/>
              <a:t>Slide </a:t>
            </a:r>
            <a:fld id="{6B5E41C2-EF12-4EF2-8280-F2B4208277C2}" type="slidenum">
              <a:rPr lang="en-GB" smtClean="0"/>
              <a:pPr/>
              <a:t>‹#›</a:t>
            </a:fld>
            <a:endParaRPr lang="en-GB"/>
          </a:p>
        </p:txBody>
      </p:sp>
    </p:spTree>
    <p:extLst>
      <p:ext uri="{BB962C8B-B14F-4D97-AF65-F5344CB8AC3E}">
        <p14:creationId xmlns:p14="http://schemas.microsoft.com/office/powerpoint/2010/main" val="5242652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r>
              <a:rPr lang="en-US"/>
              <a:t>March 2019</a:t>
            </a:r>
            <a:endParaRPr lang="en-GB"/>
          </a:p>
        </p:txBody>
      </p:sp>
      <p:sp>
        <p:nvSpPr>
          <p:cNvPr id="5" name="Rectangle 4"/>
          <p:cNvSpPr>
            <a:spLocks noGrp="1" noChangeArrowheads="1"/>
          </p:cNvSpPr>
          <p:nvPr>
            <p:ph type="ftr" idx="11"/>
          </p:nvPr>
        </p:nvSpPr>
        <p:spPr>
          <a:ln/>
        </p:spPr>
        <p:txBody>
          <a:bodyPr/>
          <a:lstStyle>
            <a:lvl1pPr>
              <a:defRPr/>
            </a:lvl1pPr>
          </a:lstStyle>
          <a:p>
            <a:r>
              <a:rPr lang="en-GB"/>
              <a:t>Jon Rosdahl, Qualcomm</a:t>
            </a:r>
          </a:p>
        </p:txBody>
      </p:sp>
      <p:sp>
        <p:nvSpPr>
          <p:cNvPr id="6" name="Rectangle 5"/>
          <p:cNvSpPr>
            <a:spLocks noGrp="1" noChangeArrowheads="1"/>
          </p:cNvSpPr>
          <p:nvPr>
            <p:ph type="sldNum" idx="12"/>
          </p:nvPr>
        </p:nvSpPr>
        <p:spPr>
          <a:ln/>
        </p:spPr>
        <p:txBody>
          <a:bodyPr/>
          <a:lstStyle>
            <a:lvl1pPr>
              <a:defRPr/>
            </a:lvl1pPr>
          </a:lstStyle>
          <a:p>
            <a:r>
              <a:rPr lang="en-GB"/>
              <a:t>Slide </a:t>
            </a:r>
            <a:fld id="{9B0D65C8-A0CA-4DDA-83BB-897866218593}" type="slidenum">
              <a:rPr lang="en-GB" smtClean="0"/>
              <a:pPr/>
              <a:t>‹#›</a:t>
            </a:fld>
            <a:endParaRPr lang="en-GB"/>
          </a:p>
        </p:txBody>
      </p:sp>
    </p:spTree>
    <p:extLst>
      <p:ext uri="{BB962C8B-B14F-4D97-AF65-F5344CB8AC3E}">
        <p14:creationId xmlns:p14="http://schemas.microsoft.com/office/powerpoint/2010/main" val="2983416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2050" name="Rectangle 1"/>
          <p:cNvSpPr>
            <a:spLocks noGrp="1" noChangeArrowheads="1"/>
          </p:cNvSpPr>
          <p:nvPr>
            <p:ph type="title"/>
          </p:nvPr>
        </p:nvSpPr>
        <p:spPr bwMode="auto">
          <a:xfrm>
            <a:off x="914401" y="685801"/>
            <a:ext cx="10361084" cy="1065213"/>
          </a:xfrm>
          <a:prstGeom prst="rect">
            <a:avLst/>
          </a:prstGeom>
          <a:noFill/>
          <a:ln w="9525">
            <a:noFill/>
            <a:round/>
            <a:headEnd/>
            <a:tailEnd/>
          </a:ln>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2051" name="Rectangle 2"/>
          <p:cNvSpPr>
            <a:spLocks noGrp="1" noChangeArrowheads="1"/>
          </p:cNvSpPr>
          <p:nvPr>
            <p:ph type="body" idx="1"/>
          </p:nvPr>
        </p:nvSpPr>
        <p:spPr bwMode="auto">
          <a:xfrm>
            <a:off x="914401" y="1981201"/>
            <a:ext cx="10361084" cy="4113213"/>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8" y="333375"/>
            <a:ext cx="24997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latin typeface="Times New Roman" pitchFamily="16" charset="0"/>
                <a:ea typeface="MS Gothic" charset="-128"/>
                <a:cs typeface="Arial Unicode MS" charset="0"/>
              </a:defRPr>
            </a:lvl1pPr>
          </a:lstStyle>
          <a:p>
            <a:r>
              <a:rPr lang="en-US"/>
              <a:t>March 2019</a:t>
            </a:r>
            <a:endParaRPr lang="en-GB" dirty="0"/>
          </a:p>
        </p:txBody>
      </p:sp>
      <p:sp>
        <p:nvSpPr>
          <p:cNvPr id="1028" name="Rectangle 4"/>
          <p:cNvSpPr>
            <a:spLocks noGrp="1" noChangeArrowheads="1"/>
          </p:cNvSpPr>
          <p:nvPr>
            <p:ph type="ftr"/>
          </p:nvPr>
        </p:nvSpPr>
        <p:spPr bwMode="auto">
          <a:xfrm>
            <a:off x="9336360" y="6500834"/>
            <a:ext cx="2053425" cy="24763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8" charset="0"/>
              <a:buNone/>
              <a:defRPr sz="1400">
                <a:solidFill>
                  <a:srgbClr val="000000"/>
                </a:solidFill>
                <a:ea typeface="Arial Unicode MS" pitchFamily="34" charset="-128"/>
                <a:cs typeface="Arial Unicode MS" pitchFamily="34" charset="-128"/>
              </a:defRPr>
            </a:lvl1pPr>
          </a:lstStyle>
          <a:p>
            <a:r>
              <a:rPr lang="en-GB" dirty="0"/>
              <a:t>Jon Rosdahl, Qualcomm</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ea typeface="MS Gothic" charset="-128"/>
                <a:cs typeface="Arial Unicode MS" charset="0"/>
              </a:defRPr>
            </a:lvl1pPr>
          </a:lstStyle>
          <a:p>
            <a:r>
              <a:rPr lang="en-GB"/>
              <a:t>Slide </a:t>
            </a:r>
            <a:fld id="{D09C756B-EB39-4236-ADBB-73052B179AE4}" type="slidenum">
              <a:rPr lang="en-GB" smtClean="0"/>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sz="2400">
              <a:latin typeface="Times New Roman" pitchFamily="16" charset="0"/>
              <a:ea typeface="MS Gothic" charset="-128"/>
              <a:cs typeface="+mn-cs"/>
            </a:endParaRPr>
          </a:p>
        </p:txBody>
      </p:sp>
      <p:sp>
        <p:nvSpPr>
          <p:cNvPr id="1031" name="Rectangle 7"/>
          <p:cNvSpPr>
            <a:spLocks noChangeArrowheads="1"/>
          </p:cNvSpPr>
          <p:nvPr/>
        </p:nvSpPr>
        <p:spPr bwMode="auto">
          <a:xfrm>
            <a:off x="912285" y="6475413"/>
            <a:ext cx="419987" cy="184666"/>
          </a:xfrm>
          <a:prstGeom prst="rect">
            <a:avLst/>
          </a:prstGeom>
          <a:noFill/>
          <a:ln w="9525">
            <a:noFill/>
            <a:round/>
            <a:headEnd/>
            <a:tailEnd/>
          </a:ln>
          <a:effectLst/>
        </p:spPr>
        <p:txBody>
          <a:bodyPr wrap="none" lIns="0" tIns="0" rIns="0" bIns="0">
            <a:spAutoFit/>
          </a:bodyPr>
          <a:lstStyle/>
          <a:p>
            <a: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200" dirty="0">
                <a:solidFill>
                  <a:srgbClr val="000000"/>
                </a:solidFill>
                <a:latin typeface="Times New Roman" pitchFamily="16" charset="0"/>
                <a:ea typeface="MS Gothic" charset="-128"/>
                <a:cs typeface="+mn-cs"/>
              </a:rPr>
              <a:t>Report</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sz="2400" dirty="0">
              <a:latin typeface="Times New Roman" pitchFamily="16" charset="0"/>
              <a:ea typeface="MS Gothic" charset="-128"/>
              <a:cs typeface="+mn-cs"/>
            </a:endParaRPr>
          </a:p>
        </p:txBody>
      </p:sp>
      <p:sp>
        <p:nvSpPr>
          <p:cNvPr id="11"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11-19/0250r3</a:t>
            </a:r>
          </a:p>
        </p:txBody>
      </p:sp>
    </p:spTree>
    <p:extLst>
      <p:ext uri="{BB962C8B-B14F-4D97-AF65-F5344CB8AC3E}">
        <p14:creationId xmlns:p14="http://schemas.microsoft.com/office/powerpoint/2010/main" val="2114929073"/>
      </p:ext>
    </p:extLst>
  </p:cSld>
  <p:clrMap bg1="lt1" tx1="dk1" bg2="lt2" tx2="dk2" accent1="accent1" accent2="accent2" accent3="accent3" accent4="accent4" accent5="accent5" accent6="accent6" hlink="hlink" folHlink="folHlink"/>
  <p:sldLayoutIdLst>
    <p:sldLayoutId id="2147483838" r:id="rId1"/>
    <p:sldLayoutId id="2147483839" r:id="rId2"/>
    <p:sldLayoutId id="2147483840" r:id="rId3"/>
    <p:sldLayoutId id="2147483841" r:id="rId4"/>
    <p:sldLayoutId id="2147483842" r:id="rId5"/>
    <p:sldLayoutId id="2147483843" r:id="rId6"/>
    <p:sldLayoutId id="2147483844" r:id="rId7"/>
    <p:sldLayoutId id="2147483845" r:id="rId8"/>
    <p:sldLayoutId id="2147483846"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mj-lt"/>
          <a:ea typeface="+mj-ea"/>
          <a:cs typeface="MS Gothic"/>
        </a:defRPr>
      </a:lvl1pPr>
      <a:lvl2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2pPr>
      <a:lvl3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3pPr>
      <a:lvl4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4pPr>
      <a:lvl5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8" charset="0"/>
        <a:defRPr sz="2400" b="1">
          <a:solidFill>
            <a:srgbClr val="000000"/>
          </a:solidFill>
          <a:latin typeface="+mn-lt"/>
          <a:ea typeface="+mn-ea"/>
          <a:cs typeface="MS Gothic"/>
        </a:defRPr>
      </a:lvl1pPr>
      <a:lvl2pPr marL="742950" indent="-285750" algn="l" defTabSz="449263" rtl="0" eaLnBrk="1" fontAlgn="base" hangingPunct="1">
        <a:spcBef>
          <a:spcPts val="500"/>
        </a:spcBef>
        <a:spcAft>
          <a:spcPct val="0"/>
        </a:spcAft>
        <a:buClr>
          <a:srgbClr val="000000"/>
        </a:buClr>
        <a:buSzPct val="100000"/>
        <a:buFont typeface="Times New Roman" pitchFamily="18" charset="0"/>
        <a:defRPr sz="2000">
          <a:solidFill>
            <a:srgbClr val="000000"/>
          </a:solidFill>
          <a:latin typeface="+mn-lt"/>
          <a:ea typeface="+mn-ea"/>
          <a:cs typeface="MS Gothic"/>
        </a:defRPr>
      </a:lvl2pPr>
      <a:lvl3pPr marL="1143000" indent="-228600" algn="l" defTabSz="449263" rtl="0" eaLnBrk="1" fontAlgn="base" hangingPunct="1">
        <a:spcBef>
          <a:spcPts val="450"/>
        </a:spcBef>
        <a:spcAft>
          <a:spcPct val="0"/>
        </a:spcAft>
        <a:buClr>
          <a:srgbClr val="000000"/>
        </a:buClr>
        <a:buSzPct val="100000"/>
        <a:buFont typeface="Times New Roman" pitchFamily="18" charset="0"/>
        <a:defRPr>
          <a:solidFill>
            <a:srgbClr val="000000"/>
          </a:solidFill>
          <a:latin typeface="+mn-lt"/>
          <a:ea typeface="+mn-ea"/>
          <a:cs typeface="MS Gothic"/>
        </a:defRPr>
      </a:lvl3pPr>
      <a:lvl4pPr marL="16002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4pPr>
      <a:lvl5pPr marL="20574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hyperlink" Target="mailto:dawns@facetoface-events.com"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mailto:Jeff.evans@gtri@gatech.edu" TargetMode="External"/><Relationship Id="rId2" Type="http://schemas.openxmlformats.org/officeDocument/2006/relationships/hyperlink" Target="mailto:apurva.mody@WhiteSpaceAlliance.org" TargetMode="External"/><Relationship Id="rId1" Type="http://schemas.openxmlformats.org/officeDocument/2006/relationships/slideLayout" Target="../slideLayouts/slideLayout4.xml"/><Relationship Id="rId6" Type="http://schemas.openxmlformats.org/officeDocument/2006/relationships/hyperlink" Target="mailto:jay.holcomb@itron.com" TargetMode="External"/><Relationship Id="rId5" Type="http://schemas.openxmlformats.org/officeDocument/2006/relationships/hyperlink" Target="mailto:oliver.holland@ieee.org" TargetMode="External"/><Relationship Id="rId4" Type="http://schemas.openxmlformats.org/officeDocument/2006/relationships/hyperlink" Target="mailto:sroy@uw.edu"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mailto:lisa@facetoface-events.com" TargetMode="External"/><Relationship Id="rId2" Type="http://schemas.openxmlformats.org/officeDocument/2006/relationships/hyperlink" Target="mailto:dawns@facetoface-events.com" TargetMode="External"/><Relationship Id="rId1" Type="http://schemas.openxmlformats.org/officeDocument/2006/relationships/slideLayout" Target="../slideLayouts/slideLayout5.xml"/><Relationship Id="rId4" Type="http://schemas.openxmlformats.org/officeDocument/2006/relationships/hyperlink" Target="mailto:802info@facetoface-events.com"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2" Type="http://schemas.openxmlformats.org/officeDocument/2006/relationships/hyperlink" Target="http://schedule.802world.com/ics/show?group=11"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ieee802.linespeed.io/"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s://mentor.ieee.org/802-ec/dcn/16/ec-16-0066-07-00EC-802-plenary-future-venue-contract-status.xlsx"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hyperlink" Target="https://mentor.ieee.org/802-ec/dcn/16/ec-16-0177-01-00EC-executive-secretary-agenda-items-november-2016-plenary.pptx"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hyperlink" Target="http://www.ieee802.org/19/" TargetMode="External"/><Relationship Id="rId13" Type="http://schemas.openxmlformats.org/officeDocument/2006/relationships/hyperlink" Target="http://standards.ieee.org/guides/bylaws/sect6-7.html#6" TargetMode="External"/><Relationship Id="rId3" Type="http://schemas.openxmlformats.org/officeDocument/2006/relationships/hyperlink" Target="http://www.ieee802.org/1/" TargetMode="External"/><Relationship Id="rId7" Type="http://schemas.openxmlformats.org/officeDocument/2006/relationships/hyperlink" Target="http://grouper.ieee.org/groups/802/18/" TargetMode="External"/><Relationship Id="rId12" Type="http://schemas.openxmlformats.org/officeDocument/2006/relationships/hyperlink" Target="https://mentor.ieee.org/802-ec/dcn/19/ec-19-0033-00-WCSG-wireless-treasurer-report-March%20-%20Vancouver.pptx"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mentor.ieee.org/802.15/documents?is_dcn=agenda&amp;is_group=0000" TargetMode="External"/><Relationship Id="rId11" Type="http://schemas.openxmlformats.org/officeDocument/2006/relationships/hyperlink" Target="https://mentor.ieee.org/802.22/dcn/17/22-17-0051-00-0000-802-22-2017-july-plenary-opening-report.ppt" TargetMode="External"/><Relationship Id="rId5" Type="http://schemas.openxmlformats.org/officeDocument/2006/relationships/hyperlink" Target="https://mentor.ieee.org/802.11/dcn/18/11-18-1709-02-0000-november-2018-working-group-agenda.xlsx" TargetMode="External"/><Relationship Id="rId15" Type="http://schemas.openxmlformats.org/officeDocument/2006/relationships/hyperlink" Target="http://standards.ieee.org/resources/antitrust-guidelines.pdf" TargetMode="External"/><Relationship Id="rId10" Type="http://schemas.openxmlformats.org/officeDocument/2006/relationships/hyperlink" Target="http://www.ieee802.org/24/" TargetMode="External"/><Relationship Id="rId4" Type="http://schemas.openxmlformats.org/officeDocument/2006/relationships/hyperlink" Target="http://www.ieee802.org/3/" TargetMode="External"/><Relationship Id="rId9" Type="http://schemas.openxmlformats.org/officeDocument/2006/relationships/hyperlink" Target="http://www.ieee802.org/21/" TargetMode="External"/><Relationship Id="rId14" Type="http://schemas.openxmlformats.org/officeDocument/2006/relationships/hyperlink" Target="http://standards.ieee.org/board/pat/pat-slideset.ppt"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802world.org/plenary/meeting-map/" TargetMode="External"/><Relationship Id="rId2" Type="http://schemas.openxmlformats.org/officeDocument/2006/relationships/hyperlink" Target="http://schedule.802world.com/schedule/schedule/show" TargetMode="External"/><Relationship Id="rId1" Type="http://schemas.openxmlformats.org/officeDocument/2006/relationships/slideLayout" Target="../slideLayouts/slideLayout2.xml"/><Relationship Id="rId5" Type="http://schemas.openxmlformats.org/officeDocument/2006/relationships/hyperlink" Target="http://802world.org/plenary/files/2015/03/HR_Vancouver_FP_March2019.pdf" TargetMode="External"/><Relationship Id="rId4" Type="http://schemas.openxmlformats.org/officeDocument/2006/relationships/hyperlink" Target="http://802world.org/plenary/files/2015/03/FH_Vancouver_FP_March2019.pdf"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imat.ieee.org/my-site/home" TargetMode="External"/><Relationship Id="rId2" Type="http://schemas.openxmlformats.org/officeDocument/2006/relationships/hyperlink" Target="https://www.regonline.com/registration/Checkin.aspx?EventID=2549534"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xfrm>
            <a:off x="1862382" y="768350"/>
            <a:ext cx="8566720" cy="1066800"/>
          </a:xfrm>
          <a:ln/>
        </p:spPr>
        <p:txBody>
          <a:bodyPr>
            <a:normAutofit fontScale="90000"/>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1st Vice Chair Report - March 2019 - Vancouver</a:t>
            </a:r>
            <a:endParaRPr lang="en-GB" dirty="0"/>
          </a:p>
        </p:txBody>
      </p:sp>
      <p:sp>
        <p:nvSpPr>
          <p:cNvPr id="3074" name="Rectangle 2"/>
          <p:cNvSpPr>
            <a:spLocks noGrp="1" noChangeArrowheads="1"/>
          </p:cNvSpPr>
          <p:nvPr>
            <p:ph idx="1"/>
          </p:nvPr>
        </p:nvSpPr>
        <p:spPr>
          <a:xfrm>
            <a:off x="2207568" y="1728202"/>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2019-03-15</a:t>
            </a:r>
          </a:p>
        </p:txBody>
      </p:sp>
      <p:sp>
        <p:nvSpPr>
          <p:cNvPr id="6" name="Date Placeholder 3"/>
          <p:cNvSpPr>
            <a:spLocks noGrp="1"/>
          </p:cNvSpPr>
          <p:nvPr>
            <p:ph type="dt" idx="10"/>
          </p:nvPr>
        </p:nvSpPr>
        <p:spPr>
          <a:xfrm>
            <a:off x="2220913" y="333375"/>
            <a:ext cx="2303451" cy="273050"/>
          </a:xfrm>
        </p:spPr>
        <p:txBody>
          <a:bodyPr/>
          <a:lstStyle/>
          <a:p>
            <a:r>
              <a:rPr lang="en-US"/>
              <a:t>March 2019</a:t>
            </a:r>
            <a:endParaRPr lang="en-GB" dirty="0"/>
          </a:p>
        </p:txBody>
      </p:sp>
      <p:sp>
        <p:nvSpPr>
          <p:cNvPr id="7" name="Footer Placeholder 4"/>
          <p:cNvSpPr>
            <a:spLocks noGrp="1"/>
          </p:cNvSpPr>
          <p:nvPr>
            <p:ph type="ftr" idx="11"/>
          </p:nvPr>
        </p:nvSpPr>
        <p:spPr>
          <a:xfrm>
            <a:off x="7024694" y="6475414"/>
            <a:ext cx="3041644" cy="180975"/>
          </a:xfrm>
        </p:spPr>
        <p:txBody>
          <a:bodyPr/>
          <a:lstStyle/>
          <a:p>
            <a:r>
              <a:rPr lang="en-GB" dirty="0"/>
              <a:t>Jon Rosdahl, Qualcomm</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388799399"/>
              </p:ext>
            </p:extLst>
          </p:nvPr>
        </p:nvGraphicFramePr>
        <p:xfrm>
          <a:off x="2070101" y="2711451"/>
          <a:ext cx="7764463" cy="2373313"/>
        </p:xfrm>
        <a:graphic>
          <a:graphicData uri="http://schemas.openxmlformats.org/presentationml/2006/ole">
            <mc:AlternateContent xmlns:mc="http://schemas.openxmlformats.org/markup-compatibility/2006">
              <mc:Choice xmlns:v="urn:schemas-microsoft-com:vml" Requires="v">
                <p:oleObj spid="_x0000_s3334" name="Document" r:id="rId4" imgW="8253180" imgH="2529696" progId="Word.Document.8">
                  <p:embed/>
                </p:oleObj>
              </mc:Choice>
              <mc:Fallback>
                <p:oleObj name="Document" r:id="rId4" imgW="8253180" imgH="2529696" progId="Word.Document.8">
                  <p:embed/>
                  <p:pic>
                    <p:nvPicPr>
                      <p:cNvPr id="0" name="Picture 3"/>
                      <p:cNvPicPr>
                        <a:picLocks noChangeAspect="1" noChangeArrowheads="1"/>
                      </p:cNvPicPr>
                      <p:nvPr/>
                    </p:nvPicPr>
                    <p:blipFill>
                      <a:blip r:embed="rId5"/>
                      <a:srcRect/>
                      <a:stretch>
                        <a:fillRect/>
                      </a:stretch>
                    </p:blipFill>
                    <p:spPr bwMode="auto">
                      <a:xfrm>
                        <a:off x="2070101" y="2711451"/>
                        <a:ext cx="7764463" cy="2373313"/>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2057400" y="2320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469557"/>
            <a:ext cx="10828866" cy="762001"/>
          </a:xfrm>
        </p:spPr>
        <p:txBody>
          <a:bodyPr>
            <a:normAutofit/>
          </a:bodyPr>
          <a:lstStyle/>
          <a:p>
            <a:pPr algn="ctr"/>
            <a:r>
              <a:rPr lang="en-US" b="1" dirty="0"/>
              <a:t>Internet: </a:t>
            </a:r>
            <a:r>
              <a:rPr lang="en-US" dirty="0"/>
              <a:t>Meeting Network and Guest Room Access </a:t>
            </a:r>
          </a:p>
        </p:txBody>
      </p:sp>
      <p:sp>
        <p:nvSpPr>
          <p:cNvPr id="3" name="Content Placeholder 2"/>
          <p:cNvSpPr>
            <a:spLocks noGrp="1"/>
          </p:cNvSpPr>
          <p:nvPr>
            <p:ph idx="1"/>
          </p:nvPr>
        </p:nvSpPr>
        <p:spPr>
          <a:xfrm>
            <a:off x="1828800" y="1447800"/>
            <a:ext cx="9220200" cy="4940643"/>
          </a:xfrm>
        </p:spPr>
        <p:txBody>
          <a:bodyPr>
            <a:normAutofit/>
          </a:bodyPr>
          <a:lstStyle/>
          <a:p>
            <a:r>
              <a:rPr lang="en-US" b="1" dirty="0"/>
              <a:t>Meeting Space Network</a:t>
            </a:r>
          </a:p>
          <a:p>
            <a:pPr lvl="1"/>
            <a:r>
              <a:rPr lang="en-US" dirty="0"/>
              <a:t>Fairmont Hotel Vancouver &amp; Hyatt Regency Vancouver</a:t>
            </a:r>
          </a:p>
          <a:p>
            <a:pPr lvl="2"/>
            <a:r>
              <a:rPr lang="en-US" dirty="0"/>
              <a:t>SSID: IEEE802</a:t>
            </a:r>
          </a:p>
          <a:p>
            <a:pPr lvl="2"/>
            <a:r>
              <a:rPr lang="en-US" dirty="0"/>
              <a:t>Password: </a:t>
            </a:r>
            <a:r>
              <a:rPr lang="en-US" dirty="0" err="1"/>
              <a:t>ieeeieee</a:t>
            </a:r>
            <a:endParaRPr lang="en-US" dirty="0"/>
          </a:p>
          <a:p>
            <a:pPr lvl="2"/>
            <a:r>
              <a:rPr lang="en-US" dirty="0"/>
              <a:t>Wireless Encryption Protocol: WPA2 Pre Shared Key</a:t>
            </a:r>
          </a:p>
          <a:p>
            <a:r>
              <a:rPr lang="en-US" b="1" dirty="0"/>
              <a:t>Meeting Space Network Help Desk</a:t>
            </a:r>
          </a:p>
          <a:p>
            <a:pPr lvl="1"/>
            <a:r>
              <a:rPr lang="en-US" dirty="0"/>
              <a:t>Fairmont Hotel Vancouver &amp; Hyatt Regency Vancouver</a:t>
            </a:r>
          </a:p>
          <a:p>
            <a:pPr lvl="2"/>
            <a:r>
              <a:rPr lang="en-US" dirty="0" err="1"/>
              <a:t>Linespeed</a:t>
            </a:r>
            <a:r>
              <a:rPr lang="en-US" dirty="0"/>
              <a:t> Staff will be available</a:t>
            </a:r>
          </a:p>
          <a:p>
            <a:r>
              <a:rPr lang="en-US" b="1" dirty="0"/>
              <a:t>Guest Room Network</a:t>
            </a:r>
          </a:p>
          <a:p>
            <a:pPr lvl="1"/>
            <a:r>
              <a:rPr lang="en-US" dirty="0"/>
              <a:t>Fairmont Hotel Vancouver &amp; Hyatt Regency Vancouver</a:t>
            </a:r>
          </a:p>
          <a:p>
            <a:pPr lvl="2"/>
            <a:r>
              <a:rPr lang="en-US" dirty="0"/>
              <a:t>Complimentary for guests staying in the IEEE 802 Room Block</a:t>
            </a:r>
          </a:p>
          <a:p>
            <a:pPr lvl="2"/>
            <a:r>
              <a:rPr lang="en-US" dirty="0"/>
              <a:t>Access Instructions available at front desk upon check in.</a:t>
            </a:r>
          </a:p>
          <a:p>
            <a:pPr lvl="1"/>
            <a:endParaRPr lang="en-US" dirty="0"/>
          </a:p>
          <a:p>
            <a:pPr lvl="1"/>
            <a:endParaRPr lang="en-US" dirty="0"/>
          </a:p>
          <a:p>
            <a:pPr lvl="1"/>
            <a:endParaRPr lang="en-US" dirty="0"/>
          </a:p>
        </p:txBody>
      </p:sp>
      <p:sp>
        <p:nvSpPr>
          <p:cNvPr id="4" name="Date Placeholder 3">
            <a:extLst>
              <a:ext uri="{FF2B5EF4-FFF2-40B4-BE49-F238E27FC236}">
                <a16:creationId xmlns:a16="http://schemas.microsoft.com/office/drawing/2014/main" id="{63150B57-1878-483A-8D3E-EC96646445A4}"/>
              </a:ext>
            </a:extLst>
          </p:cNvPr>
          <p:cNvSpPr>
            <a:spLocks noGrp="1"/>
          </p:cNvSpPr>
          <p:nvPr>
            <p:ph type="dt" idx="10"/>
          </p:nvPr>
        </p:nvSpPr>
        <p:spPr/>
        <p:txBody>
          <a:bodyPr/>
          <a:lstStyle/>
          <a:p>
            <a:r>
              <a:rPr lang="en-US"/>
              <a:t>March 2019</a:t>
            </a:r>
            <a:endParaRPr lang="en-GB" dirty="0"/>
          </a:p>
        </p:txBody>
      </p:sp>
      <p:sp>
        <p:nvSpPr>
          <p:cNvPr id="5" name="Footer Placeholder 4">
            <a:extLst>
              <a:ext uri="{FF2B5EF4-FFF2-40B4-BE49-F238E27FC236}">
                <a16:creationId xmlns:a16="http://schemas.microsoft.com/office/drawing/2014/main" id="{EE3A73DD-B7D4-4305-942F-9E43C514773D}"/>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D2D33705-BE96-4C03-BB8B-D17F2B77EC38}"/>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19083704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836008"/>
            <a:ext cx="10972800" cy="792162"/>
          </a:xfrm>
        </p:spPr>
        <p:txBody>
          <a:bodyPr/>
          <a:lstStyle/>
          <a:p>
            <a:pPr algn="ctr"/>
            <a:r>
              <a:rPr lang="en-US" b="1" dirty="0"/>
              <a:t>Getting Something to Eat and Drink</a:t>
            </a:r>
            <a:br>
              <a:rPr lang="en-US" b="1" dirty="0"/>
            </a:br>
            <a:r>
              <a:rPr lang="en-US" dirty="0"/>
              <a:t>Attendee Food and Beverage Breaks</a:t>
            </a:r>
          </a:p>
        </p:txBody>
      </p:sp>
      <p:sp>
        <p:nvSpPr>
          <p:cNvPr id="3" name="Content Placeholder 2"/>
          <p:cNvSpPr>
            <a:spLocks noGrp="1"/>
          </p:cNvSpPr>
          <p:nvPr>
            <p:ph sz="half" idx="1"/>
          </p:nvPr>
        </p:nvSpPr>
        <p:spPr>
          <a:xfrm>
            <a:off x="381000" y="1979926"/>
            <a:ext cx="5412318" cy="1037594"/>
          </a:xfrm>
        </p:spPr>
        <p:txBody>
          <a:bodyPr>
            <a:normAutofit fontScale="92500" lnSpcReduction="20000"/>
          </a:bodyPr>
          <a:lstStyle/>
          <a:p>
            <a:pPr marL="0" indent="0">
              <a:buNone/>
            </a:pPr>
            <a:r>
              <a:rPr lang="en-US" sz="2400" b="1" dirty="0"/>
              <a:t>Fairmont Hotel Vancouver</a:t>
            </a:r>
          </a:p>
          <a:p>
            <a:pPr marL="0" indent="0">
              <a:buNone/>
            </a:pPr>
            <a:r>
              <a:rPr lang="en-US" sz="2000" dirty="0"/>
              <a:t> British Columbia Foyer, Conference Level</a:t>
            </a:r>
          </a:p>
          <a:p>
            <a:pPr marL="0" indent="0"/>
            <a:r>
              <a:rPr lang="en-US" sz="2000" dirty="0">
                <a:solidFill>
                  <a:schemeClr val="tx1"/>
                </a:solidFill>
              </a:rPr>
              <a:t>Monday – Thursday – Breakfast/AM Break</a:t>
            </a:r>
            <a:endParaRPr lang="en-US" sz="2000" dirty="0">
              <a:solidFill>
                <a:srgbClr val="C00000"/>
              </a:solidFill>
            </a:endParaRPr>
          </a:p>
          <a:p>
            <a:pPr marL="0" indent="0">
              <a:buNone/>
            </a:pPr>
            <a:endParaRPr lang="en-US" sz="2000" dirty="0"/>
          </a:p>
          <a:p>
            <a:pPr marL="0" indent="0">
              <a:buNone/>
            </a:pPr>
            <a:endParaRPr lang="en-US" sz="1200" dirty="0"/>
          </a:p>
        </p:txBody>
      </p:sp>
      <p:sp>
        <p:nvSpPr>
          <p:cNvPr id="4" name="Content Placeholder 3"/>
          <p:cNvSpPr>
            <a:spLocks noGrp="1"/>
          </p:cNvSpPr>
          <p:nvPr>
            <p:ph sz="half" idx="2"/>
          </p:nvPr>
        </p:nvSpPr>
        <p:spPr>
          <a:xfrm>
            <a:off x="6857999" y="1950083"/>
            <a:ext cx="4531785" cy="1067437"/>
          </a:xfrm>
        </p:spPr>
        <p:txBody>
          <a:bodyPr>
            <a:normAutofit fontScale="92500" lnSpcReduction="20000"/>
          </a:bodyPr>
          <a:lstStyle/>
          <a:p>
            <a:pPr marL="0" indent="0">
              <a:buNone/>
            </a:pPr>
            <a:r>
              <a:rPr lang="en-US" sz="2400" b="1" dirty="0">
                <a:solidFill>
                  <a:srgbClr val="C00000"/>
                </a:solidFill>
              </a:rPr>
              <a:t>Hyatt Regency Vancouver</a:t>
            </a:r>
          </a:p>
          <a:p>
            <a:pPr marL="0" indent="0">
              <a:buNone/>
            </a:pPr>
            <a:r>
              <a:rPr lang="en-US" sz="2000" dirty="0">
                <a:solidFill>
                  <a:srgbClr val="C00000"/>
                </a:solidFill>
              </a:rPr>
              <a:t> Regency Ballroom Foyer, 3</a:t>
            </a:r>
            <a:r>
              <a:rPr lang="en-US" sz="2000" baseline="30000" dirty="0">
                <a:solidFill>
                  <a:srgbClr val="C00000"/>
                </a:solidFill>
              </a:rPr>
              <a:t>rd</a:t>
            </a:r>
            <a:r>
              <a:rPr lang="en-US" sz="2000" dirty="0">
                <a:solidFill>
                  <a:srgbClr val="C00000"/>
                </a:solidFill>
              </a:rPr>
              <a:t> Floor</a:t>
            </a:r>
          </a:p>
          <a:p>
            <a:pPr marL="0" indent="0">
              <a:buNone/>
            </a:pPr>
            <a:r>
              <a:rPr lang="en-US" sz="2000" dirty="0">
                <a:solidFill>
                  <a:schemeClr val="tx1"/>
                </a:solidFill>
              </a:rPr>
              <a:t>Monday – Friday – Breakfast/AM Break</a:t>
            </a:r>
            <a:endParaRPr lang="en-US" sz="2000" dirty="0">
              <a:solidFill>
                <a:srgbClr val="C00000"/>
              </a:solidFill>
            </a:endParaRPr>
          </a:p>
          <a:p>
            <a:pPr marL="0" indent="0">
              <a:buNone/>
            </a:pPr>
            <a:endParaRPr lang="en-US" sz="1200" dirty="0"/>
          </a:p>
        </p:txBody>
      </p:sp>
      <p:sp>
        <p:nvSpPr>
          <p:cNvPr id="5" name="TextBox 4">
            <a:extLst>
              <a:ext uri="{FF2B5EF4-FFF2-40B4-BE49-F238E27FC236}">
                <a16:creationId xmlns:a16="http://schemas.microsoft.com/office/drawing/2014/main" id="{FC72E475-F7CA-4A21-8F0E-C6F03ABC3A3A}"/>
              </a:ext>
            </a:extLst>
          </p:cNvPr>
          <p:cNvSpPr txBox="1"/>
          <p:nvPr/>
        </p:nvSpPr>
        <p:spPr>
          <a:xfrm>
            <a:off x="2171700" y="3017520"/>
            <a:ext cx="7848600" cy="3231654"/>
          </a:xfrm>
          <a:prstGeom prst="rect">
            <a:avLst/>
          </a:prstGeom>
          <a:noFill/>
        </p:spPr>
        <p:txBody>
          <a:bodyPr wrap="square" rtlCol="0">
            <a:spAutoFit/>
          </a:bodyPr>
          <a:lstStyle/>
          <a:p>
            <a:pPr marL="0" indent="0" algn="ctr">
              <a:buNone/>
            </a:pPr>
            <a:r>
              <a:rPr lang="en-US" dirty="0">
                <a:solidFill>
                  <a:schemeClr val="tx1"/>
                </a:solidFill>
              </a:rPr>
              <a:t>.</a:t>
            </a:r>
            <a:r>
              <a:rPr lang="en-US" sz="2800" b="1" dirty="0">
                <a:solidFill>
                  <a:schemeClr val="tx1"/>
                </a:solidFill>
              </a:rPr>
              <a:t> Continental Breakfast	</a:t>
            </a:r>
          </a:p>
          <a:p>
            <a:pPr algn="ctr"/>
            <a:r>
              <a:rPr lang="en-US" dirty="0">
                <a:solidFill>
                  <a:schemeClr val="tx1"/>
                </a:solidFill>
              </a:rPr>
              <a:t>7:30 AM – 8:30 AM</a:t>
            </a:r>
          </a:p>
          <a:p>
            <a:pPr algn="ctr"/>
            <a:endParaRPr lang="en-US" dirty="0">
              <a:solidFill>
                <a:schemeClr val="tx1"/>
              </a:solidFill>
            </a:endParaRPr>
          </a:p>
          <a:p>
            <a:pPr marL="0" indent="0" algn="ctr">
              <a:buNone/>
            </a:pPr>
            <a:r>
              <a:rPr lang="en-US" sz="2800" b="1" dirty="0">
                <a:solidFill>
                  <a:schemeClr val="tx1"/>
                </a:solidFill>
              </a:rPr>
              <a:t>AM Coffee/Tea Break</a:t>
            </a:r>
            <a:r>
              <a:rPr lang="en-US" sz="2800" dirty="0">
                <a:solidFill>
                  <a:schemeClr val="tx1"/>
                </a:solidFill>
              </a:rPr>
              <a:t>	</a:t>
            </a:r>
          </a:p>
          <a:p>
            <a:pPr algn="ctr"/>
            <a:r>
              <a:rPr lang="en-US" dirty="0">
                <a:solidFill>
                  <a:schemeClr val="tx1"/>
                </a:solidFill>
              </a:rPr>
              <a:t>10:00 AM – 11:00 AM</a:t>
            </a:r>
          </a:p>
          <a:p>
            <a:pPr algn="ctr"/>
            <a:endParaRPr lang="en-US" dirty="0">
              <a:solidFill>
                <a:schemeClr val="tx1"/>
              </a:solidFill>
            </a:endParaRPr>
          </a:p>
          <a:p>
            <a:pPr marL="0" indent="0" algn="ctr">
              <a:buNone/>
            </a:pPr>
            <a:r>
              <a:rPr lang="en-US" sz="2800" b="1" dirty="0">
                <a:solidFill>
                  <a:schemeClr val="tx1"/>
                </a:solidFill>
              </a:rPr>
              <a:t>PM Coffee/Tea Break w/ snacks</a:t>
            </a:r>
            <a:r>
              <a:rPr lang="en-US" dirty="0">
                <a:solidFill>
                  <a:schemeClr val="tx1"/>
                </a:solidFill>
              </a:rPr>
              <a:t>	</a:t>
            </a:r>
          </a:p>
          <a:p>
            <a:pPr algn="ctr"/>
            <a:r>
              <a:rPr lang="en-US" dirty="0">
                <a:solidFill>
                  <a:schemeClr val="tx1"/>
                </a:solidFill>
              </a:rPr>
              <a:t>Monday – Thursday 3:00 PM – 4:00 PM</a:t>
            </a:r>
          </a:p>
        </p:txBody>
      </p:sp>
      <p:sp>
        <p:nvSpPr>
          <p:cNvPr id="6" name="Date Placeholder 5">
            <a:extLst>
              <a:ext uri="{FF2B5EF4-FFF2-40B4-BE49-F238E27FC236}">
                <a16:creationId xmlns:a16="http://schemas.microsoft.com/office/drawing/2014/main" id="{3F4C4B3E-9176-4E7F-B455-859CCB1D59E8}"/>
              </a:ext>
            </a:extLst>
          </p:cNvPr>
          <p:cNvSpPr>
            <a:spLocks noGrp="1"/>
          </p:cNvSpPr>
          <p:nvPr>
            <p:ph type="dt" idx="10"/>
          </p:nvPr>
        </p:nvSpPr>
        <p:spPr/>
        <p:txBody>
          <a:bodyPr/>
          <a:lstStyle/>
          <a:p>
            <a:r>
              <a:rPr lang="en-US"/>
              <a:t>March 2019</a:t>
            </a:r>
            <a:endParaRPr lang="en-GB"/>
          </a:p>
        </p:txBody>
      </p:sp>
      <p:sp>
        <p:nvSpPr>
          <p:cNvPr id="7" name="Footer Placeholder 6">
            <a:extLst>
              <a:ext uri="{FF2B5EF4-FFF2-40B4-BE49-F238E27FC236}">
                <a16:creationId xmlns:a16="http://schemas.microsoft.com/office/drawing/2014/main" id="{0B2C23D5-21DA-426E-8AF5-4B7686B6359F}"/>
              </a:ext>
            </a:extLst>
          </p:cNvPr>
          <p:cNvSpPr>
            <a:spLocks noGrp="1"/>
          </p:cNvSpPr>
          <p:nvPr>
            <p:ph type="ftr" idx="11"/>
          </p:nvPr>
        </p:nvSpPr>
        <p:spPr/>
        <p:txBody>
          <a:bodyPr/>
          <a:lstStyle/>
          <a:p>
            <a:r>
              <a:rPr lang="en-GB"/>
              <a:t>Jon Rosdahl, Qualcomm</a:t>
            </a:r>
          </a:p>
        </p:txBody>
      </p:sp>
      <p:sp>
        <p:nvSpPr>
          <p:cNvPr id="8" name="Slide Number Placeholder 7">
            <a:extLst>
              <a:ext uri="{FF2B5EF4-FFF2-40B4-BE49-F238E27FC236}">
                <a16:creationId xmlns:a16="http://schemas.microsoft.com/office/drawing/2014/main" id="{98E9CC24-F33B-41B4-8F20-6943BAA06FCA}"/>
              </a:ext>
            </a:extLst>
          </p:cNvPr>
          <p:cNvSpPr>
            <a:spLocks noGrp="1"/>
          </p:cNvSpPr>
          <p:nvPr>
            <p:ph type="sldNum" idx="12"/>
          </p:nvPr>
        </p:nvSpPr>
        <p:spPr/>
        <p:txBody>
          <a:bodyPr/>
          <a:lstStyle/>
          <a:p>
            <a:r>
              <a:rPr lang="en-GB"/>
              <a:t>Slide </a:t>
            </a:r>
            <a:fld id="{1CD163DD-D5E7-41DA-95F2-71530C24F8C3}" type="slidenum">
              <a:rPr lang="en-GB" smtClean="0"/>
              <a:pPr/>
              <a:t>11</a:t>
            </a:fld>
            <a:endParaRPr lang="en-GB"/>
          </a:p>
        </p:txBody>
      </p:sp>
    </p:spTree>
    <p:extLst>
      <p:ext uri="{BB962C8B-B14F-4D97-AF65-F5344CB8AC3E}">
        <p14:creationId xmlns:p14="http://schemas.microsoft.com/office/powerpoint/2010/main" val="17812097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Audio Visual</a:t>
            </a:r>
          </a:p>
        </p:txBody>
      </p:sp>
      <p:sp>
        <p:nvSpPr>
          <p:cNvPr id="3" name="Content Placeholder 2"/>
          <p:cNvSpPr>
            <a:spLocks noGrp="1"/>
          </p:cNvSpPr>
          <p:nvPr>
            <p:ph idx="1"/>
          </p:nvPr>
        </p:nvSpPr>
        <p:spPr/>
        <p:txBody>
          <a:bodyPr/>
          <a:lstStyle/>
          <a:p>
            <a:pPr marL="0" indent="0">
              <a:buNone/>
            </a:pPr>
            <a:r>
              <a:rPr lang="en-US" sz="2800" dirty="0"/>
              <a:t>If you have any difficulty with the projectors, screens, or microphones in your meeting room kindly contact:</a:t>
            </a:r>
          </a:p>
          <a:p>
            <a:pPr marL="0" indent="0">
              <a:buNone/>
            </a:pPr>
            <a:endParaRPr lang="en-US" sz="2800" dirty="0"/>
          </a:p>
          <a:p>
            <a:pPr marL="0" indent="0">
              <a:buNone/>
            </a:pPr>
            <a:r>
              <a:rPr lang="en-US" sz="2800" dirty="0"/>
              <a:t>Face to Face Events staff at the Registration &amp; Information Desks </a:t>
            </a:r>
          </a:p>
          <a:p>
            <a:pPr marL="0" indent="0">
              <a:buNone/>
            </a:pPr>
            <a:r>
              <a:rPr lang="en-US" sz="2800" dirty="0"/>
              <a:t>OR</a:t>
            </a:r>
          </a:p>
          <a:p>
            <a:pPr marL="0" indent="0">
              <a:buNone/>
            </a:pPr>
            <a:r>
              <a:rPr lang="en-US" sz="2800" dirty="0"/>
              <a:t>Email: </a:t>
            </a:r>
            <a:r>
              <a:rPr lang="en-US" sz="2800" dirty="0">
                <a:hlinkClick r:id="rId2"/>
              </a:rPr>
              <a:t>dawns@facetoface-events.com</a:t>
            </a:r>
            <a:endParaRPr lang="en-US" sz="2800" dirty="0"/>
          </a:p>
          <a:p>
            <a:pPr marL="0" indent="0">
              <a:buNone/>
            </a:pPr>
            <a:r>
              <a:rPr lang="en-US" sz="2800" dirty="0"/>
              <a:t>Skype: </a:t>
            </a:r>
            <a:r>
              <a:rPr lang="en-US" sz="2800" dirty="0" err="1"/>
              <a:t>dslykhouse</a:t>
            </a:r>
            <a:endParaRPr lang="en-US" sz="2800" dirty="0"/>
          </a:p>
        </p:txBody>
      </p:sp>
      <p:sp>
        <p:nvSpPr>
          <p:cNvPr id="4" name="Date Placeholder 3">
            <a:extLst>
              <a:ext uri="{FF2B5EF4-FFF2-40B4-BE49-F238E27FC236}">
                <a16:creationId xmlns:a16="http://schemas.microsoft.com/office/drawing/2014/main" id="{0BAC3249-45E0-4437-A9C5-2468203B7A24}"/>
              </a:ext>
            </a:extLst>
          </p:cNvPr>
          <p:cNvSpPr>
            <a:spLocks noGrp="1"/>
          </p:cNvSpPr>
          <p:nvPr>
            <p:ph type="dt" idx="10"/>
          </p:nvPr>
        </p:nvSpPr>
        <p:spPr/>
        <p:txBody>
          <a:bodyPr/>
          <a:lstStyle/>
          <a:p>
            <a:r>
              <a:rPr lang="en-US"/>
              <a:t>March 2019</a:t>
            </a:r>
            <a:endParaRPr lang="en-GB" dirty="0"/>
          </a:p>
        </p:txBody>
      </p:sp>
      <p:sp>
        <p:nvSpPr>
          <p:cNvPr id="5" name="Footer Placeholder 4">
            <a:extLst>
              <a:ext uri="{FF2B5EF4-FFF2-40B4-BE49-F238E27FC236}">
                <a16:creationId xmlns:a16="http://schemas.microsoft.com/office/drawing/2014/main" id="{AFB2AD4F-C939-4ECC-B354-BBE2875C3D51}"/>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CD8D6F99-914A-45FC-AFFD-385BBBEF1725}"/>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7638342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88066" y="184913"/>
            <a:ext cx="8596668" cy="1320800"/>
          </a:xfrm>
        </p:spPr>
        <p:txBody>
          <a:bodyPr>
            <a:normAutofit fontScale="90000"/>
          </a:bodyPr>
          <a:lstStyle/>
          <a:p>
            <a:pPr algn="ctr"/>
            <a:r>
              <a:rPr lang="en-US" b="1" dirty="0"/>
              <a:t>Tutorial</a:t>
            </a:r>
            <a:br>
              <a:rPr lang="en-US" dirty="0"/>
            </a:br>
            <a:r>
              <a:rPr lang="en-US" sz="2800" dirty="0"/>
              <a:t>Monday March 11</a:t>
            </a:r>
            <a:r>
              <a:rPr lang="en-US" sz="2800" baseline="30000" dirty="0"/>
              <a:t>th</a:t>
            </a:r>
            <a:r>
              <a:rPr lang="en-US" sz="2800" dirty="0"/>
              <a:t> 6:30 PM</a:t>
            </a:r>
            <a:br>
              <a:rPr lang="en-US" sz="2800" dirty="0"/>
            </a:br>
            <a:r>
              <a:rPr lang="en-US" sz="2800" dirty="0"/>
              <a:t>Hyatt Regency Vancouver, Regency CD 3</a:t>
            </a:r>
            <a:r>
              <a:rPr lang="en-US" sz="2800" baseline="30000" dirty="0"/>
              <a:t>rd</a:t>
            </a:r>
            <a:r>
              <a:rPr lang="en-US" sz="2800" dirty="0"/>
              <a:t> Floor</a:t>
            </a:r>
            <a:endParaRPr lang="en-US" dirty="0"/>
          </a:p>
        </p:txBody>
      </p:sp>
      <p:sp>
        <p:nvSpPr>
          <p:cNvPr id="3" name="Content Placeholder 2"/>
          <p:cNvSpPr>
            <a:spLocks noGrp="1"/>
          </p:cNvSpPr>
          <p:nvPr>
            <p:ph sz="half" idx="1"/>
          </p:nvPr>
        </p:nvSpPr>
        <p:spPr>
          <a:xfrm>
            <a:off x="136970" y="1524001"/>
            <a:ext cx="5120830" cy="5114544"/>
          </a:xfrm>
        </p:spPr>
        <p:txBody>
          <a:bodyPr>
            <a:noAutofit/>
          </a:bodyPr>
          <a:lstStyle/>
          <a:p>
            <a:r>
              <a:rPr lang="en-US" sz="1600" b="1" dirty="0"/>
              <a:t>Spectrum</a:t>
            </a:r>
            <a:r>
              <a:rPr lang="is-IS" sz="1600" b="1" dirty="0"/>
              <a:t>…Be Prepared for Sharing</a:t>
            </a:r>
            <a:endParaRPr lang="en-US" sz="1600" dirty="0"/>
          </a:p>
          <a:p>
            <a:pPr lvl="1"/>
            <a:r>
              <a:rPr lang="en-US" sz="1600" dirty="0"/>
              <a:t>APURVA N. MODY (</a:t>
            </a:r>
            <a:r>
              <a:rPr lang="en-US" sz="1600" dirty="0">
                <a:hlinkClick r:id="rId2"/>
              </a:rPr>
              <a:t>apurva.mody@WhiteSpaceAlliance.org</a:t>
            </a:r>
            <a:r>
              <a:rPr lang="en-US" sz="1600" dirty="0"/>
              <a:t>)</a:t>
            </a:r>
          </a:p>
          <a:p>
            <a:pPr lvl="2"/>
            <a:r>
              <a:rPr lang="en-US" sz="1600" dirty="0"/>
              <a:t>National Spectrum Consortium, </a:t>
            </a:r>
          </a:p>
          <a:p>
            <a:pPr marL="914400" lvl="2" indent="0">
              <a:buNone/>
            </a:pPr>
            <a:r>
              <a:rPr lang="en-US" sz="1600" dirty="0" err="1"/>
              <a:t>WhiteSpace</a:t>
            </a:r>
            <a:r>
              <a:rPr lang="en-US" sz="1600" dirty="0"/>
              <a:t> Alliance	</a:t>
            </a:r>
          </a:p>
          <a:p>
            <a:pPr lvl="1"/>
            <a:r>
              <a:rPr lang="en-US" sz="1600" dirty="0"/>
              <a:t>JULIE KNAPP</a:t>
            </a:r>
          </a:p>
          <a:p>
            <a:pPr lvl="2"/>
            <a:r>
              <a:rPr lang="en-US" sz="1600" dirty="0"/>
              <a:t>Federal Communications Commission</a:t>
            </a:r>
          </a:p>
          <a:p>
            <a:pPr lvl="1"/>
            <a:r>
              <a:rPr lang="en-US" sz="1600" dirty="0"/>
              <a:t>JEFF EVANS (</a:t>
            </a:r>
            <a:r>
              <a:rPr lang="en-US" sz="1600" dirty="0">
                <a:hlinkClick r:id="rId3"/>
              </a:rPr>
              <a:t>Jeff.evans@gtri@gatech.edu</a:t>
            </a:r>
            <a:r>
              <a:rPr lang="en-US" sz="1600" dirty="0"/>
              <a:t>)</a:t>
            </a:r>
          </a:p>
          <a:p>
            <a:pPr lvl="2"/>
            <a:r>
              <a:rPr lang="en-US" sz="1600" dirty="0"/>
              <a:t>Georgia Tech Research Institute</a:t>
            </a:r>
          </a:p>
          <a:p>
            <a:pPr lvl="1"/>
            <a:r>
              <a:rPr lang="en-US" sz="1600" dirty="0"/>
              <a:t>SUMIT ROY (</a:t>
            </a:r>
            <a:r>
              <a:rPr lang="en-US" sz="1600" dirty="0">
                <a:hlinkClick r:id="rId4"/>
              </a:rPr>
              <a:t>sroy@uw.edu</a:t>
            </a:r>
            <a:r>
              <a:rPr lang="en-US" sz="1600" dirty="0"/>
              <a:t>)	</a:t>
            </a:r>
          </a:p>
          <a:p>
            <a:pPr lvl="2"/>
            <a:r>
              <a:rPr lang="en-US" sz="1600" dirty="0"/>
              <a:t>University of Washington	</a:t>
            </a:r>
          </a:p>
          <a:p>
            <a:pPr lvl="1"/>
            <a:r>
              <a:rPr lang="en-US" sz="1600" dirty="0"/>
              <a:t>OLIVER HOLLAND (</a:t>
            </a:r>
            <a:r>
              <a:rPr lang="en-US" sz="1600" dirty="0">
                <a:hlinkClick r:id="rId5"/>
              </a:rPr>
              <a:t>oliver.holland@ieee.org</a:t>
            </a:r>
            <a:r>
              <a:rPr lang="en-US" sz="1600" dirty="0"/>
              <a:t>)</a:t>
            </a:r>
          </a:p>
          <a:p>
            <a:pPr lvl="2"/>
            <a:r>
              <a:rPr lang="en-US" sz="1600" dirty="0"/>
              <a:t>Kings College London</a:t>
            </a:r>
          </a:p>
          <a:p>
            <a:pPr lvl="1"/>
            <a:r>
              <a:rPr lang="en-US" sz="1600" dirty="0"/>
              <a:t>JAY HOLCOMB (</a:t>
            </a:r>
            <a:r>
              <a:rPr lang="en-US" sz="1600" dirty="0" err="1">
                <a:hlinkClick r:id="rId6"/>
              </a:rPr>
              <a:t>jay.holcomb@itron.com</a:t>
            </a:r>
            <a:r>
              <a:rPr lang="en-US" sz="1600" dirty="0"/>
              <a:t>)</a:t>
            </a:r>
          </a:p>
          <a:p>
            <a:pPr lvl="2"/>
            <a:r>
              <a:rPr lang="en-US" sz="1600" dirty="0"/>
              <a:t>IEEE 802.18 Task Group, </a:t>
            </a:r>
            <a:r>
              <a:rPr lang="en-US" sz="1600" dirty="0" err="1"/>
              <a:t>Itron</a:t>
            </a:r>
            <a:r>
              <a:rPr lang="en-US" sz="1600" dirty="0"/>
              <a:t> </a:t>
            </a:r>
            <a:r>
              <a:rPr lang="en-US" sz="2000" dirty="0"/>
              <a:t>	</a:t>
            </a:r>
          </a:p>
          <a:p>
            <a:pPr marL="1371600" lvl="3" indent="0">
              <a:buNone/>
            </a:pPr>
            <a:endParaRPr lang="en-US" sz="1800" dirty="0"/>
          </a:p>
          <a:p>
            <a:pPr marL="1371600" lvl="3" indent="0">
              <a:buNone/>
            </a:pPr>
            <a:endParaRPr lang="en-US" sz="1800" dirty="0"/>
          </a:p>
        </p:txBody>
      </p:sp>
      <p:sp>
        <p:nvSpPr>
          <p:cNvPr id="4" name="Content Placeholder 3"/>
          <p:cNvSpPr>
            <a:spLocks noGrp="1"/>
          </p:cNvSpPr>
          <p:nvPr>
            <p:ph sz="half" idx="2"/>
          </p:nvPr>
        </p:nvSpPr>
        <p:spPr>
          <a:xfrm>
            <a:off x="5486400" y="1524001"/>
            <a:ext cx="5867400" cy="4876799"/>
          </a:xfrm>
        </p:spPr>
        <p:txBody>
          <a:bodyPr>
            <a:noAutofit/>
          </a:bodyPr>
          <a:lstStyle/>
          <a:p>
            <a:pPr marL="0" indent="0">
              <a:buNone/>
            </a:pPr>
            <a:r>
              <a:rPr lang="en-US" sz="1800" b="1" dirty="0"/>
              <a:t>Abstract</a:t>
            </a:r>
          </a:p>
          <a:p>
            <a:pPr marL="0" indent="0">
              <a:buNone/>
            </a:pPr>
            <a:r>
              <a:rPr lang="en-US" sz="1800" dirty="0"/>
              <a:t>Various spectrum bands being considered by the FCC for commercial use – e. g. 3.4 GHz to 4.2 GHz, 6 GHz,  Ku/ </a:t>
            </a:r>
            <a:r>
              <a:rPr lang="en-US" sz="1800" dirty="0" err="1"/>
              <a:t>Ka</a:t>
            </a:r>
            <a:r>
              <a:rPr lang="en-US" sz="1800" dirty="0"/>
              <a:t>, Spectrum Frontiers, Spectrum Horizons etc. Majority of these bands will require sharing with federal users</a:t>
            </a:r>
          </a:p>
          <a:p>
            <a:pPr marL="0" indent="0">
              <a:buNone/>
            </a:pPr>
            <a:r>
              <a:rPr lang="en-US" sz="1800" dirty="0"/>
              <a:t>Provide insights on spectrum sharing and why it is important. </a:t>
            </a:r>
          </a:p>
          <a:p>
            <a:pPr marL="0" indent="0">
              <a:buNone/>
            </a:pPr>
            <a:r>
              <a:rPr lang="en-US" sz="1800" dirty="0"/>
              <a:t>Spectrum Sharing today – TV White Spaces, 3.5 GHz CBRS. </a:t>
            </a:r>
          </a:p>
          <a:p>
            <a:pPr marL="0" indent="0">
              <a:buNone/>
            </a:pPr>
            <a:r>
              <a:rPr lang="en-US" sz="1800" dirty="0"/>
              <a:t>Spectrum Sharing tomorrow. Federal and Commercial Dynamic and Cognitive Sharing</a:t>
            </a:r>
          </a:p>
          <a:p>
            <a:pPr marL="0" indent="0">
              <a:buNone/>
            </a:pPr>
            <a:r>
              <a:rPr lang="en-US" sz="1800" dirty="0"/>
              <a:t>Technologies needed to make spectrum sharing a reality</a:t>
            </a:r>
          </a:p>
          <a:p>
            <a:pPr marL="0" indent="0">
              <a:buNone/>
            </a:pPr>
            <a:r>
              <a:rPr lang="en-US" sz="1800" dirty="0"/>
              <a:t>Why IEEE 802 community needs to be involved</a:t>
            </a:r>
          </a:p>
          <a:p>
            <a:pPr marL="0" indent="0">
              <a:buNone/>
            </a:pPr>
            <a:r>
              <a:rPr lang="en-US" sz="1800" dirty="0"/>
              <a:t>Launch of a Technical Interest Group within IEEE 802 to look into standardizing various technologies</a:t>
            </a:r>
          </a:p>
          <a:p>
            <a:endParaRPr lang="en-US" sz="1800" b="1" dirty="0"/>
          </a:p>
        </p:txBody>
      </p:sp>
      <p:sp>
        <p:nvSpPr>
          <p:cNvPr id="5" name="Date Placeholder 4">
            <a:extLst>
              <a:ext uri="{FF2B5EF4-FFF2-40B4-BE49-F238E27FC236}">
                <a16:creationId xmlns:a16="http://schemas.microsoft.com/office/drawing/2014/main" id="{B42D1680-3404-430E-BC93-B297B38413C6}"/>
              </a:ext>
            </a:extLst>
          </p:cNvPr>
          <p:cNvSpPr>
            <a:spLocks noGrp="1"/>
          </p:cNvSpPr>
          <p:nvPr>
            <p:ph type="dt" idx="10"/>
          </p:nvPr>
        </p:nvSpPr>
        <p:spPr/>
        <p:txBody>
          <a:bodyPr/>
          <a:lstStyle/>
          <a:p>
            <a:r>
              <a:rPr lang="en-US"/>
              <a:t>March 2019</a:t>
            </a:r>
            <a:endParaRPr lang="en-GB"/>
          </a:p>
        </p:txBody>
      </p:sp>
      <p:sp>
        <p:nvSpPr>
          <p:cNvPr id="6" name="Footer Placeholder 5">
            <a:extLst>
              <a:ext uri="{FF2B5EF4-FFF2-40B4-BE49-F238E27FC236}">
                <a16:creationId xmlns:a16="http://schemas.microsoft.com/office/drawing/2014/main" id="{02659F3B-F8EF-4499-A3A0-2F49CB66DCC0}"/>
              </a:ext>
            </a:extLst>
          </p:cNvPr>
          <p:cNvSpPr>
            <a:spLocks noGrp="1"/>
          </p:cNvSpPr>
          <p:nvPr>
            <p:ph type="ftr" idx="11"/>
          </p:nvPr>
        </p:nvSpPr>
        <p:spPr/>
        <p:txBody>
          <a:bodyPr/>
          <a:lstStyle/>
          <a:p>
            <a:r>
              <a:rPr lang="en-GB"/>
              <a:t>Jon Rosdahl, Qualcomm</a:t>
            </a:r>
          </a:p>
        </p:txBody>
      </p:sp>
      <p:sp>
        <p:nvSpPr>
          <p:cNvPr id="7" name="Slide Number Placeholder 6">
            <a:extLst>
              <a:ext uri="{FF2B5EF4-FFF2-40B4-BE49-F238E27FC236}">
                <a16:creationId xmlns:a16="http://schemas.microsoft.com/office/drawing/2014/main" id="{B943E2C4-4A7F-43A3-B5E2-C99E73FF15AA}"/>
              </a:ext>
            </a:extLst>
          </p:cNvPr>
          <p:cNvSpPr>
            <a:spLocks noGrp="1"/>
          </p:cNvSpPr>
          <p:nvPr>
            <p:ph type="sldNum" idx="12"/>
          </p:nvPr>
        </p:nvSpPr>
        <p:spPr/>
        <p:txBody>
          <a:bodyPr/>
          <a:lstStyle/>
          <a:p>
            <a:r>
              <a:rPr lang="en-GB"/>
              <a:t>Slide </a:t>
            </a:r>
            <a:fld id="{1CD163DD-D5E7-41DA-95F2-71530C24F8C3}" type="slidenum">
              <a:rPr lang="en-GB" smtClean="0"/>
              <a:pPr/>
              <a:t>13</a:t>
            </a:fld>
            <a:endParaRPr lang="en-GB"/>
          </a:p>
        </p:txBody>
      </p:sp>
    </p:spTree>
    <p:extLst>
      <p:ext uri="{BB962C8B-B14F-4D97-AF65-F5344CB8AC3E}">
        <p14:creationId xmlns:p14="http://schemas.microsoft.com/office/powerpoint/2010/main" val="2136524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7666" y="381000"/>
            <a:ext cx="8596668" cy="1945033"/>
          </a:xfrm>
        </p:spPr>
        <p:txBody>
          <a:bodyPr>
            <a:normAutofit/>
          </a:bodyPr>
          <a:lstStyle/>
          <a:p>
            <a:pPr algn="ctr"/>
            <a:r>
              <a:rPr lang="en-US" b="1" dirty="0"/>
              <a:t>Networking Social Event</a:t>
            </a:r>
            <a:br>
              <a:rPr lang="en-US" b="1" dirty="0"/>
            </a:br>
            <a:r>
              <a:rPr lang="en-US" dirty="0"/>
              <a:t> </a:t>
            </a:r>
            <a:r>
              <a:rPr lang="en-US" sz="2500" dirty="0"/>
              <a:t>Wednesday March 13</a:t>
            </a:r>
            <a:r>
              <a:rPr lang="en-US" sz="2500" baseline="30000" dirty="0"/>
              <a:t>th</a:t>
            </a:r>
            <a:r>
              <a:rPr lang="en-US" sz="2500" dirty="0"/>
              <a:t> 6:30 PM – 8:30 PM</a:t>
            </a:r>
            <a:br>
              <a:rPr lang="en-US" sz="2500" dirty="0"/>
            </a:br>
            <a:r>
              <a:rPr lang="en-US" sz="2500" dirty="0"/>
              <a:t>Hyatt Regency Vancouver, 34th Floor</a:t>
            </a:r>
          </a:p>
        </p:txBody>
      </p:sp>
      <p:sp>
        <p:nvSpPr>
          <p:cNvPr id="3" name="Content Placeholder 2"/>
          <p:cNvSpPr>
            <a:spLocks noGrp="1"/>
          </p:cNvSpPr>
          <p:nvPr>
            <p:ph idx="1"/>
          </p:nvPr>
        </p:nvSpPr>
        <p:spPr>
          <a:xfrm>
            <a:off x="685800" y="2590800"/>
            <a:ext cx="10744200" cy="3351468"/>
          </a:xfrm>
        </p:spPr>
        <p:txBody>
          <a:bodyPr>
            <a:normAutofit/>
          </a:bodyPr>
          <a:lstStyle/>
          <a:p>
            <a:r>
              <a:rPr lang="en-US" sz="2800" dirty="0"/>
              <a:t>Casual Reception with light refreshments and cash bar service</a:t>
            </a:r>
            <a:endParaRPr lang="en-US" sz="2800" b="1" dirty="0"/>
          </a:p>
          <a:p>
            <a:pPr lvl="1"/>
            <a:r>
              <a:rPr lang="en-US" sz="2400" b="1" dirty="0"/>
              <a:t>All Attendees and their guests are welcome – tickets are </a:t>
            </a:r>
            <a:r>
              <a:rPr lang="en-US" sz="2400" b="1" u="sng" dirty="0"/>
              <a:t>not</a:t>
            </a:r>
            <a:r>
              <a:rPr lang="en-US" sz="2400" b="1" dirty="0"/>
              <a:t> required.</a:t>
            </a:r>
          </a:p>
          <a:p>
            <a:pPr lvl="1"/>
            <a:r>
              <a:rPr lang="en-US" sz="2400" b="1" dirty="0"/>
              <a:t>PLEASE WEAR YOUR BADGE </a:t>
            </a:r>
            <a:endParaRPr lang="en-US" sz="2400" dirty="0"/>
          </a:p>
          <a:p>
            <a:pPr lvl="2"/>
            <a:r>
              <a:rPr lang="en-US" sz="2400" dirty="0"/>
              <a:t>Guest Badges available at IEEE 802 registration and information desk (Fairmont/Hyatt)</a:t>
            </a:r>
          </a:p>
          <a:p>
            <a:pPr lvl="2"/>
            <a:r>
              <a:rPr lang="en-US" sz="2400" dirty="0">
                <a:solidFill>
                  <a:srgbClr val="C00000"/>
                </a:solidFill>
              </a:rPr>
              <a:t>Dedicated Express Elevator Service Departing </a:t>
            </a:r>
          </a:p>
          <a:p>
            <a:pPr lvl="2"/>
            <a:r>
              <a:rPr lang="en-US" sz="2400" dirty="0">
                <a:solidFill>
                  <a:srgbClr val="C00000"/>
                </a:solidFill>
              </a:rPr>
              <a:t>from 3</a:t>
            </a:r>
            <a:r>
              <a:rPr lang="en-US" sz="2400" baseline="30000" dirty="0">
                <a:solidFill>
                  <a:srgbClr val="C00000"/>
                </a:solidFill>
              </a:rPr>
              <a:t>rd</a:t>
            </a:r>
            <a:r>
              <a:rPr lang="en-US" sz="2400" dirty="0">
                <a:solidFill>
                  <a:srgbClr val="C00000"/>
                </a:solidFill>
              </a:rPr>
              <a:t> Floor between 6:15 PM – 8:30 PM</a:t>
            </a:r>
          </a:p>
          <a:p>
            <a:pPr lvl="1"/>
            <a:endParaRPr lang="en-US" sz="2400" dirty="0"/>
          </a:p>
        </p:txBody>
      </p:sp>
      <p:sp>
        <p:nvSpPr>
          <p:cNvPr id="4" name="Date Placeholder 3">
            <a:extLst>
              <a:ext uri="{FF2B5EF4-FFF2-40B4-BE49-F238E27FC236}">
                <a16:creationId xmlns:a16="http://schemas.microsoft.com/office/drawing/2014/main" id="{ED3573D1-E26D-415D-8DD6-428A5AC9FA3B}"/>
              </a:ext>
            </a:extLst>
          </p:cNvPr>
          <p:cNvSpPr>
            <a:spLocks noGrp="1"/>
          </p:cNvSpPr>
          <p:nvPr>
            <p:ph type="dt" idx="10"/>
          </p:nvPr>
        </p:nvSpPr>
        <p:spPr/>
        <p:txBody>
          <a:bodyPr/>
          <a:lstStyle/>
          <a:p>
            <a:r>
              <a:rPr lang="en-US"/>
              <a:t>March 2019</a:t>
            </a:r>
            <a:endParaRPr lang="en-GB" dirty="0"/>
          </a:p>
        </p:txBody>
      </p:sp>
      <p:sp>
        <p:nvSpPr>
          <p:cNvPr id="5" name="Footer Placeholder 4">
            <a:extLst>
              <a:ext uri="{FF2B5EF4-FFF2-40B4-BE49-F238E27FC236}">
                <a16:creationId xmlns:a16="http://schemas.microsoft.com/office/drawing/2014/main" id="{77851E84-8BBA-460A-BB7A-3A0FDC44DE2E}"/>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F846296A-3AAF-41F8-B7D4-649CE3F6527F}"/>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9614387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43732"/>
            <a:ext cx="10972800" cy="1143000"/>
          </a:xfrm>
        </p:spPr>
        <p:txBody>
          <a:bodyPr/>
          <a:lstStyle/>
          <a:p>
            <a:pPr algn="ctr"/>
            <a:r>
              <a:rPr lang="en-US" b="1" dirty="0"/>
              <a:t>Meeting Planner Contact Information</a:t>
            </a:r>
            <a:br>
              <a:rPr lang="en-US" b="1" dirty="0"/>
            </a:br>
            <a:r>
              <a:rPr lang="en-US" dirty="0"/>
              <a:t>Face to Face Events</a:t>
            </a:r>
            <a:endParaRPr lang="en-US" b="1" dirty="0"/>
          </a:p>
        </p:txBody>
      </p:sp>
      <p:sp>
        <p:nvSpPr>
          <p:cNvPr id="3" name="Text Placeholder 2"/>
          <p:cNvSpPr>
            <a:spLocks noGrp="1"/>
          </p:cNvSpPr>
          <p:nvPr>
            <p:ph type="body" idx="1"/>
          </p:nvPr>
        </p:nvSpPr>
        <p:spPr/>
        <p:txBody>
          <a:bodyPr/>
          <a:lstStyle/>
          <a:p>
            <a:r>
              <a:rPr lang="en-US" dirty="0"/>
              <a:t>Event Office(s)</a:t>
            </a:r>
          </a:p>
        </p:txBody>
      </p:sp>
      <p:sp>
        <p:nvSpPr>
          <p:cNvPr id="4" name="Content Placeholder 3"/>
          <p:cNvSpPr>
            <a:spLocks noGrp="1"/>
          </p:cNvSpPr>
          <p:nvPr>
            <p:ph sz="half" idx="2"/>
          </p:nvPr>
        </p:nvSpPr>
        <p:spPr/>
        <p:txBody>
          <a:bodyPr/>
          <a:lstStyle/>
          <a:p>
            <a:r>
              <a:rPr lang="en-US" b="1" dirty="0"/>
              <a:t>Fairmont Hotel Vancouver</a:t>
            </a:r>
          </a:p>
          <a:p>
            <a:pPr lvl="1"/>
            <a:r>
              <a:rPr lang="en-US" dirty="0"/>
              <a:t>Burrard Room, Conference Level</a:t>
            </a:r>
          </a:p>
          <a:p>
            <a:pPr lvl="1"/>
            <a:endParaRPr lang="en-US" dirty="0"/>
          </a:p>
          <a:p>
            <a:r>
              <a:rPr lang="en-US" b="1" dirty="0"/>
              <a:t>Hyatt Regency Vancouver</a:t>
            </a:r>
          </a:p>
          <a:p>
            <a:pPr lvl="1"/>
            <a:r>
              <a:rPr lang="en-US" dirty="0"/>
              <a:t>Registration Inquires</a:t>
            </a:r>
          </a:p>
          <a:p>
            <a:pPr lvl="2"/>
            <a:r>
              <a:rPr lang="en-US" dirty="0"/>
              <a:t>Queen Charlotte Room, 3</a:t>
            </a:r>
            <a:r>
              <a:rPr lang="en-US" baseline="30000" dirty="0"/>
              <a:t>rd</a:t>
            </a:r>
            <a:r>
              <a:rPr lang="en-US" dirty="0"/>
              <a:t> Floor</a:t>
            </a:r>
          </a:p>
          <a:p>
            <a:pPr lvl="1"/>
            <a:r>
              <a:rPr lang="en-US" dirty="0"/>
              <a:t>Event Administration</a:t>
            </a:r>
          </a:p>
          <a:p>
            <a:pPr lvl="2"/>
            <a:r>
              <a:rPr lang="en-US" dirty="0"/>
              <a:t>Prince of Wales Room, 3</a:t>
            </a:r>
            <a:r>
              <a:rPr lang="en-US" baseline="30000" dirty="0"/>
              <a:t>rd</a:t>
            </a:r>
            <a:r>
              <a:rPr lang="en-US" dirty="0"/>
              <a:t> Floor</a:t>
            </a:r>
          </a:p>
        </p:txBody>
      </p:sp>
      <p:sp>
        <p:nvSpPr>
          <p:cNvPr id="5" name="Text Placeholder 4"/>
          <p:cNvSpPr>
            <a:spLocks noGrp="1"/>
          </p:cNvSpPr>
          <p:nvPr>
            <p:ph type="body" sz="quarter" idx="3"/>
          </p:nvPr>
        </p:nvSpPr>
        <p:spPr/>
        <p:txBody>
          <a:bodyPr/>
          <a:lstStyle/>
          <a:p>
            <a:r>
              <a:rPr lang="en-US" dirty="0"/>
              <a:t>Meeting Planner Direct</a:t>
            </a:r>
          </a:p>
        </p:txBody>
      </p:sp>
      <p:sp>
        <p:nvSpPr>
          <p:cNvPr id="6" name="Content Placeholder 5"/>
          <p:cNvSpPr>
            <a:spLocks noGrp="1"/>
          </p:cNvSpPr>
          <p:nvPr>
            <p:ph sz="quarter" idx="4"/>
          </p:nvPr>
        </p:nvSpPr>
        <p:spPr>
          <a:xfrm>
            <a:off x="6196416" y="2174875"/>
            <a:ext cx="5582836" cy="3951288"/>
          </a:xfrm>
        </p:spPr>
        <p:txBody>
          <a:bodyPr>
            <a:normAutofit fontScale="92500" lnSpcReduction="20000"/>
          </a:bodyPr>
          <a:lstStyle/>
          <a:p>
            <a:pPr marL="0" indent="0">
              <a:buNone/>
            </a:pPr>
            <a:r>
              <a:rPr lang="en-US" dirty="0"/>
              <a:t>Dawn </a:t>
            </a:r>
            <a:r>
              <a:rPr lang="en-US" dirty="0" err="1"/>
              <a:t>Slykhouse</a:t>
            </a:r>
            <a:endParaRPr lang="en-US" dirty="0"/>
          </a:p>
          <a:p>
            <a:r>
              <a:rPr lang="en-US" dirty="0"/>
              <a:t>Mobile # 1 (408) 594-1342</a:t>
            </a:r>
          </a:p>
          <a:p>
            <a:r>
              <a:rPr lang="en-US" dirty="0"/>
              <a:t>Email: </a:t>
            </a:r>
            <a:r>
              <a:rPr lang="en-US" dirty="0">
                <a:hlinkClick r:id="rId2"/>
              </a:rPr>
              <a:t>dawns@facetoface-events.com</a:t>
            </a:r>
            <a:r>
              <a:rPr lang="en-US" dirty="0"/>
              <a:t> </a:t>
            </a:r>
          </a:p>
          <a:p>
            <a:r>
              <a:rPr lang="en-US" dirty="0"/>
              <a:t>Skype: </a:t>
            </a:r>
            <a:r>
              <a:rPr lang="en-US" dirty="0" err="1"/>
              <a:t>dslykhouse</a:t>
            </a:r>
            <a:endParaRPr lang="en-US" dirty="0"/>
          </a:p>
          <a:p>
            <a:pPr marL="0" indent="0">
              <a:buNone/>
            </a:pPr>
            <a:r>
              <a:rPr lang="en-US" dirty="0"/>
              <a:t>Lisa </a:t>
            </a:r>
            <a:r>
              <a:rPr lang="en-US" dirty="0" err="1"/>
              <a:t>Ronmark</a:t>
            </a:r>
            <a:endParaRPr lang="en-US" dirty="0"/>
          </a:p>
          <a:p>
            <a:r>
              <a:rPr lang="en-US" dirty="0"/>
              <a:t>Mobile # 1 (604) 316-4947</a:t>
            </a:r>
          </a:p>
          <a:p>
            <a:r>
              <a:rPr lang="en-US" dirty="0"/>
              <a:t>Email: </a:t>
            </a:r>
            <a:r>
              <a:rPr lang="en-US" dirty="0">
                <a:hlinkClick r:id="rId3"/>
              </a:rPr>
              <a:t>lisa@facetoface-events.com</a:t>
            </a:r>
            <a:r>
              <a:rPr lang="en-US" dirty="0"/>
              <a:t> </a:t>
            </a:r>
          </a:p>
          <a:p>
            <a:r>
              <a:rPr lang="en-US" dirty="0"/>
              <a:t>Skype: </a:t>
            </a:r>
            <a:r>
              <a:rPr lang="en-US" dirty="0" err="1"/>
              <a:t>lisa.ronmark</a:t>
            </a:r>
            <a:endParaRPr lang="en-US" dirty="0"/>
          </a:p>
          <a:p>
            <a:endParaRPr lang="en-US" dirty="0"/>
          </a:p>
          <a:p>
            <a:r>
              <a:rPr lang="en-US" dirty="0"/>
              <a:t>Requests/Inquiries/Schedule Updates</a:t>
            </a:r>
          </a:p>
          <a:p>
            <a:pPr lvl="1"/>
            <a:r>
              <a:rPr lang="en-US" dirty="0">
                <a:hlinkClick r:id="rId4"/>
              </a:rPr>
              <a:t>802info@facetoface-events.com</a:t>
            </a:r>
            <a:endParaRPr lang="en-US" dirty="0"/>
          </a:p>
        </p:txBody>
      </p:sp>
      <p:sp>
        <p:nvSpPr>
          <p:cNvPr id="7" name="Date Placeholder 6">
            <a:extLst>
              <a:ext uri="{FF2B5EF4-FFF2-40B4-BE49-F238E27FC236}">
                <a16:creationId xmlns:a16="http://schemas.microsoft.com/office/drawing/2014/main" id="{EC2B0452-8C96-443F-A0B5-3D07365983B5}"/>
              </a:ext>
            </a:extLst>
          </p:cNvPr>
          <p:cNvSpPr>
            <a:spLocks noGrp="1"/>
          </p:cNvSpPr>
          <p:nvPr>
            <p:ph type="dt" idx="10"/>
          </p:nvPr>
        </p:nvSpPr>
        <p:spPr/>
        <p:txBody>
          <a:bodyPr/>
          <a:lstStyle/>
          <a:p>
            <a:r>
              <a:rPr lang="en-US"/>
              <a:t>March 2019</a:t>
            </a:r>
            <a:endParaRPr lang="en-GB"/>
          </a:p>
        </p:txBody>
      </p:sp>
      <p:sp>
        <p:nvSpPr>
          <p:cNvPr id="8" name="Footer Placeholder 7">
            <a:extLst>
              <a:ext uri="{FF2B5EF4-FFF2-40B4-BE49-F238E27FC236}">
                <a16:creationId xmlns:a16="http://schemas.microsoft.com/office/drawing/2014/main" id="{FB4838F1-78B1-4DE3-A76B-F9D41D395BA5}"/>
              </a:ext>
            </a:extLst>
          </p:cNvPr>
          <p:cNvSpPr>
            <a:spLocks noGrp="1"/>
          </p:cNvSpPr>
          <p:nvPr>
            <p:ph type="ftr" idx="11"/>
          </p:nvPr>
        </p:nvSpPr>
        <p:spPr/>
        <p:txBody>
          <a:bodyPr/>
          <a:lstStyle/>
          <a:p>
            <a:r>
              <a:rPr lang="en-GB"/>
              <a:t>Jon Rosdahl, Qualcomm</a:t>
            </a:r>
            <a:endParaRPr lang="en-GB" dirty="0"/>
          </a:p>
        </p:txBody>
      </p:sp>
      <p:sp>
        <p:nvSpPr>
          <p:cNvPr id="9" name="Slide Number Placeholder 8">
            <a:extLst>
              <a:ext uri="{FF2B5EF4-FFF2-40B4-BE49-F238E27FC236}">
                <a16:creationId xmlns:a16="http://schemas.microsoft.com/office/drawing/2014/main" id="{A9628178-FFA9-4BD8-A105-DC2B38322623}"/>
              </a:ext>
            </a:extLst>
          </p:cNvPr>
          <p:cNvSpPr>
            <a:spLocks noGrp="1"/>
          </p:cNvSpPr>
          <p:nvPr>
            <p:ph type="sldNum" idx="12"/>
          </p:nvPr>
        </p:nvSpPr>
        <p:spPr/>
        <p:txBody>
          <a:bodyPr/>
          <a:lstStyle/>
          <a:p>
            <a:r>
              <a:rPr lang="en-GB"/>
              <a:t>Slide </a:t>
            </a:r>
            <a:fld id="{69B99EC4-A1FB-4C79-B9A5-C1FFD5A90380}" type="slidenum">
              <a:rPr lang="en-GB" smtClean="0"/>
              <a:pPr/>
              <a:t>15</a:t>
            </a:fld>
            <a:endParaRPr lang="en-GB"/>
          </a:p>
        </p:txBody>
      </p:sp>
    </p:spTree>
    <p:extLst>
      <p:ext uri="{BB962C8B-B14F-4D97-AF65-F5344CB8AC3E}">
        <p14:creationId xmlns:p14="http://schemas.microsoft.com/office/powerpoint/2010/main" val="3641226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2019 Future Venues</a:t>
            </a:r>
          </a:p>
        </p:txBody>
      </p:sp>
      <p:sp>
        <p:nvSpPr>
          <p:cNvPr id="3" name="Content Placeholder 2"/>
          <p:cNvSpPr>
            <a:spLocks noGrp="1"/>
          </p:cNvSpPr>
          <p:nvPr>
            <p:ph idx="1"/>
          </p:nvPr>
        </p:nvSpPr>
        <p:spPr/>
        <p:txBody>
          <a:bodyPr/>
          <a:lstStyle/>
          <a:p>
            <a:r>
              <a:rPr lang="en-GB" dirty="0"/>
              <a:t>July 14-19, Austria Congress Centre, Vienna, Austria</a:t>
            </a:r>
          </a:p>
          <a:p>
            <a:pPr marL="457200" lvl="1" indent="0">
              <a:buNone/>
            </a:pPr>
            <a:endParaRPr lang="en-GB" dirty="0"/>
          </a:p>
          <a:p>
            <a:r>
              <a:rPr lang="en-GB" dirty="0"/>
              <a:t>November 10-15, Hilton Waikoloa Village, Kona, HI, USA</a:t>
            </a:r>
            <a:endParaRPr lang="en-US" dirty="0"/>
          </a:p>
        </p:txBody>
      </p:sp>
      <p:sp>
        <p:nvSpPr>
          <p:cNvPr id="4" name="Date Placeholder 3">
            <a:extLst>
              <a:ext uri="{FF2B5EF4-FFF2-40B4-BE49-F238E27FC236}">
                <a16:creationId xmlns:a16="http://schemas.microsoft.com/office/drawing/2014/main" id="{00B0168E-3330-43DB-BDE7-6F3B8F48354A}"/>
              </a:ext>
            </a:extLst>
          </p:cNvPr>
          <p:cNvSpPr>
            <a:spLocks noGrp="1"/>
          </p:cNvSpPr>
          <p:nvPr>
            <p:ph type="dt" idx="10"/>
          </p:nvPr>
        </p:nvSpPr>
        <p:spPr/>
        <p:txBody>
          <a:bodyPr/>
          <a:lstStyle/>
          <a:p>
            <a:r>
              <a:rPr lang="en-US"/>
              <a:t>March 2019</a:t>
            </a:r>
            <a:endParaRPr lang="en-GB" dirty="0"/>
          </a:p>
        </p:txBody>
      </p:sp>
      <p:sp>
        <p:nvSpPr>
          <p:cNvPr id="5" name="Footer Placeholder 4">
            <a:extLst>
              <a:ext uri="{FF2B5EF4-FFF2-40B4-BE49-F238E27FC236}">
                <a16:creationId xmlns:a16="http://schemas.microsoft.com/office/drawing/2014/main" id="{B9903AE3-6B59-4C3B-BF0F-1A56B4D97182}"/>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AFBDF8F5-DFB6-4A81-972D-17C0F639C3E7}"/>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Tree>
    <p:extLst>
      <p:ext uri="{BB962C8B-B14F-4D97-AF65-F5344CB8AC3E}">
        <p14:creationId xmlns:p14="http://schemas.microsoft.com/office/powerpoint/2010/main" val="224901114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9342" y="667810"/>
            <a:ext cx="10972800" cy="838200"/>
          </a:xfrm>
        </p:spPr>
        <p:txBody>
          <a:bodyPr/>
          <a:lstStyle/>
          <a:p>
            <a:r>
              <a:rPr lang="en-US" dirty="0"/>
              <a:t>2020 Future Plenary Venues</a:t>
            </a:r>
          </a:p>
        </p:txBody>
      </p:sp>
      <p:sp>
        <p:nvSpPr>
          <p:cNvPr id="4" name="Text Placeholder 3"/>
          <p:cNvSpPr>
            <a:spLocks noGrp="1"/>
          </p:cNvSpPr>
          <p:nvPr>
            <p:ph type="body" idx="1"/>
          </p:nvPr>
        </p:nvSpPr>
        <p:spPr>
          <a:xfrm>
            <a:off x="609601" y="1535113"/>
            <a:ext cx="3352800" cy="639762"/>
          </a:xfrm>
        </p:spPr>
        <p:txBody>
          <a:bodyPr/>
          <a:lstStyle/>
          <a:p>
            <a:r>
              <a:rPr lang="en-US" sz="2000" dirty="0"/>
              <a:t>15-20 March 2020</a:t>
            </a:r>
          </a:p>
        </p:txBody>
      </p:sp>
      <p:sp>
        <p:nvSpPr>
          <p:cNvPr id="5" name="Content Placeholder 4"/>
          <p:cNvSpPr>
            <a:spLocks noGrp="1"/>
          </p:cNvSpPr>
          <p:nvPr>
            <p:ph sz="half" idx="2"/>
          </p:nvPr>
        </p:nvSpPr>
        <p:spPr>
          <a:xfrm>
            <a:off x="173183" y="2174875"/>
            <a:ext cx="3789217" cy="949325"/>
          </a:xfrm>
        </p:spPr>
        <p:txBody>
          <a:bodyPr/>
          <a:lstStyle/>
          <a:p>
            <a:pPr fontAlgn="b"/>
            <a:r>
              <a:rPr lang="en-US" dirty="0">
                <a:solidFill>
                  <a:srgbClr val="00B050"/>
                </a:solidFill>
              </a:rPr>
              <a:t>Hilton Atlanta, Atlanta, GA, USA</a:t>
            </a:r>
          </a:p>
        </p:txBody>
      </p:sp>
      <p:sp>
        <p:nvSpPr>
          <p:cNvPr id="6" name="Text Placeholder 5"/>
          <p:cNvSpPr>
            <a:spLocks noGrp="1"/>
          </p:cNvSpPr>
          <p:nvPr>
            <p:ph type="body" sz="quarter" idx="3"/>
          </p:nvPr>
        </p:nvSpPr>
        <p:spPr>
          <a:xfrm>
            <a:off x="4648200" y="1535113"/>
            <a:ext cx="2493432" cy="639762"/>
          </a:xfrm>
        </p:spPr>
        <p:txBody>
          <a:bodyPr/>
          <a:lstStyle/>
          <a:p>
            <a:r>
              <a:rPr lang="en-US" sz="2000" dirty="0"/>
              <a:t>12-17 July 2020</a:t>
            </a:r>
          </a:p>
        </p:txBody>
      </p:sp>
      <p:sp>
        <p:nvSpPr>
          <p:cNvPr id="7" name="Content Placeholder 6"/>
          <p:cNvSpPr>
            <a:spLocks noGrp="1"/>
          </p:cNvSpPr>
          <p:nvPr>
            <p:ph sz="quarter" idx="4"/>
          </p:nvPr>
        </p:nvSpPr>
        <p:spPr>
          <a:xfrm>
            <a:off x="4017624" y="2198686"/>
            <a:ext cx="3799415" cy="925514"/>
          </a:xfrm>
        </p:spPr>
        <p:txBody>
          <a:bodyPr/>
          <a:lstStyle/>
          <a:p>
            <a:r>
              <a:rPr lang="en-US" dirty="0">
                <a:solidFill>
                  <a:srgbClr val="00B050"/>
                </a:solidFill>
              </a:rPr>
              <a:t>Sheraton Centre Montreal, Montreal, Canada</a:t>
            </a:r>
          </a:p>
        </p:txBody>
      </p:sp>
      <p:sp>
        <p:nvSpPr>
          <p:cNvPr id="8" name="Text Placeholder 5"/>
          <p:cNvSpPr txBox="1">
            <a:spLocks/>
          </p:cNvSpPr>
          <p:nvPr/>
        </p:nvSpPr>
        <p:spPr bwMode="auto">
          <a:xfrm>
            <a:off x="8360248" y="1558924"/>
            <a:ext cx="2993552" cy="639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lvl1pPr marL="0" indent="0" algn="l" rtl="0" eaLnBrk="1" fontAlgn="base" hangingPunct="1">
              <a:spcBef>
                <a:spcPct val="20000"/>
              </a:spcBef>
              <a:spcAft>
                <a:spcPct val="0"/>
              </a:spcAft>
              <a:buNone/>
              <a:defRPr sz="2400" b="1">
                <a:solidFill>
                  <a:schemeClr val="tx1"/>
                </a:solidFill>
                <a:latin typeface="+mn-lt"/>
                <a:ea typeface="+mn-ea"/>
                <a:cs typeface="+mn-cs"/>
              </a:defRPr>
            </a:lvl1pPr>
            <a:lvl2pPr marL="457200" indent="0" algn="l" rtl="0" eaLnBrk="1" fontAlgn="base" hangingPunct="1">
              <a:spcBef>
                <a:spcPct val="20000"/>
              </a:spcBef>
              <a:spcAft>
                <a:spcPct val="0"/>
              </a:spcAft>
              <a:buNone/>
              <a:defRPr sz="2000" b="1">
                <a:solidFill>
                  <a:schemeClr val="tx1"/>
                </a:solidFill>
                <a:latin typeface="+mn-lt"/>
              </a:defRPr>
            </a:lvl2pPr>
            <a:lvl3pPr marL="914400" indent="0" algn="l" rtl="0" eaLnBrk="1" fontAlgn="base" hangingPunct="1">
              <a:spcBef>
                <a:spcPct val="20000"/>
              </a:spcBef>
              <a:spcAft>
                <a:spcPct val="0"/>
              </a:spcAft>
              <a:buNone/>
              <a:defRPr sz="1800" b="1">
                <a:solidFill>
                  <a:schemeClr val="tx1"/>
                </a:solidFill>
                <a:latin typeface="+mn-lt"/>
              </a:defRPr>
            </a:lvl3pPr>
            <a:lvl4pPr marL="1371600" indent="0" algn="l" rtl="0" eaLnBrk="1" fontAlgn="base" hangingPunct="1">
              <a:spcBef>
                <a:spcPct val="20000"/>
              </a:spcBef>
              <a:spcAft>
                <a:spcPct val="0"/>
              </a:spcAft>
              <a:buNone/>
              <a:defRPr sz="1600" b="1">
                <a:solidFill>
                  <a:schemeClr val="tx1"/>
                </a:solidFill>
                <a:latin typeface="+mn-lt"/>
              </a:defRPr>
            </a:lvl4pPr>
            <a:lvl5pPr marL="1828800" indent="0" algn="l" rtl="0" eaLnBrk="1" fontAlgn="base" hangingPunct="1">
              <a:spcBef>
                <a:spcPct val="20000"/>
              </a:spcBef>
              <a:spcAft>
                <a:spcPct val="0"/>
              </a:spcAft>
              <a:buNone/>
              <a:defRPr sz="1600" b="1">
                <a:solidFill>
                  <a:schemeClr val="tx1"/>
                </a:solidFill>
                <a:latin typeface="+mn-lt"/>
              </a:defRPr>
            </a:lvl5pPr>
            <a:lvl6pPr marL="2286000" indent="0" algn="l" rtl="0" eaLnBrk="1" fontAlgn="base" hangingPunct="1">
              <a:spcBef>
                <a:spcPct val="20000"/>
              </a:spcBef>
              <a:spcAft>
                <a:spcPct val="0"/>
              </a:spcAft>
              <a:buNone/>
              <a:defRPr sz="1600" b="1">
                <a:solidFill>
                  <a:schemeClr val="tx1"/>
                </a:solidFill>
                <a:latin typeface="+mn-lt"/>
              </a:defRPr>
            </a:lvl6pPr>
            <a:lvl7pPr marL="2743200" indent="0" algn="l" rtl="0" eaLnBrk="1" fontAlgn="base" hangingPunct="1">
              <a:spcBef>
                <a:spcPct val="20000"/>
              </a:spcBef>
              <a:spcAft>
                <a:spcPct val="0"/>
              </a:spcAft>
              <a:buNone/>
              <a:defRPr sz="1600" b="1">
                <a:solidFill>
                  <a:schemeClr val="tx1"/>
                </a:solidFill>
                <a:latin typeface="+mn-lt"/>
              </a:defRPr>
            </a:lvl7pPr>
            <a:lvl8pPr marL="3200400" indent="0" algn="l" rtl="0" eaLnBrk="1" fontAlgn="base" hangingPunct="1">
              <a:spcBef>
                <a:spcPct val="20000"/>
              </a:spcBef>
              <a:spcAft>
                <a:spcPct val="0"/>
              </a:spcAft>
              <a:buNone/>
              <a:defRPr sz="1600" b="1">
                <a:solidFill>
                  <a:schemeClr val="tx1"/>
                </a:solidFill>
                <a:latin typeface="+mn-lt"/>
              </a:defRPr>
            </a:lvl8pPr>
            <a:lvl9pPr marL="3657600" indent="0" algn="l" rtl="0" eaLnBrk="1" fontAlgn="base" hangingPunct="1">
              <a:spcBef>
                <a:spcPct val="20000"/>
              </a:spcBef>
              <a:spcAft>
                <a:spcPct val="0"/>
              </a:spcAft>
              <a:buNone/>
              <a:defRPr sz="1600" b="1">
                <a:solidFill>
                  <a:schemeClr val="tx1"/>
                </a:solidFill>
                <a:latin typeface="+mn-lt"/>
              </a:defRPr>
            </a:lvl9pPr>
          </a:lstStyle>
          <a:p>
            <a:r>
              <a:rPr lang="en-US" sz="2000" kern="0" dirty="0"/>
              <a:t>8-13 November 2020</a:t>
            </a:r>
          </a:p>
        </p:txBody>
      </p:sp>
      <p:sp>
        <p:nvSpPr>
          <p:cNvPr id="9" name="Content Placeholder 6"/>
          <p:cNvSpPr txBox="1">
            <a:spLocks/>
          </p:cNvSpPr>
          <p:nvPr/>
        </p:nvSpPr>
        <p:spPr bwMode="auto">
          <a:xfrm>
            <a:off x="7872263" y="2198687"/>
            <a:ext cx="4191000" cy="9255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sz="24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defRPr>
            </a:lvl2pPr>
            <a:lvl3pPr marL="1143000" indent="-228600" algn="l" rtl="0" eaLnBrk="1" fontAlgn="base" hangingPunct="1">
              <a:spcBef>
                <a:spcPct val="20000"/>
              </a:spcBef>
              <a:spcAft>
                <a:spcPct val="0"/>
              </a:spcAft>
              <a:buChar char="•"/>
              <a:defRPr sz="1800">
                <a:solidFill>
                  <a:schemeClr val="tx1"/>
                </a:solidFill>
                <a:latin typeface="+mn-lt"/>
              </a:defRPr>
            </a:lvl3pPr>
            <a:lvl4pPr marL="1600200" indent="-228600" algn="l" rtl="0" eaLnBrk="1" fontAlgn="base" hangingPunct="1">
              <a:spcBef>
                <a:spcPct val="20000"/>
              </a:spcBef>
              <a:spcAft>
                <a:spcPct val="0"/>
              </a:spcAft>
              <a:buChar char="–"/>
              <a:defRPr sz="1600">
                <a:solidFill>
                  <a:schemeClr val="tx1"/>
                </a:solidFill>
                <a:latin typeface="+mn-lt"/>
              </a:defRPr>
            </a:lvl4pPr>
            <a:lvl5pPr marL="2057400" indent="-228600" algn="l" rtl="0" eaLnBrk="1" fontAlgn="base" hangingPunct="1">
              <a:spcBef>
                <a:spcPct val="20000"/>
              </a:spcBef>
              <a:spcAft>
                <a:spcPct val="0"/>
              </a:spcAft>
              <a:buChar char="»"/>
              <a:defRPr sz="1600">
                <a:solidFill>
                  <a:schemeClr val="tx1"/>
                </a:solidFill>
                <a:latin typeface="+mn-lt"/>
              </a:defRPr>
            </a:lvl5pPr>
            <a:lvl6pPr marL="2514600" indent="-228600" algn="l" rtl="0" eaLnBrk="1" fontAlgn="base" hangingPunct="1">
              <a:spcBef>
                <a:spcPct val="20000"/>
              </a:spcBef>
              <a:spcAft>
                <a:spcPct val="0"/>
              </a:spcAft>
              <a:buChar char="»"/>
              <a:defRPr sz="1600">
                <a:solidFill>
                  <a:schemeClr val="tx1"/>
                </a:solidFill>
                <a:latin typeface="+mn-lt"/>
              </a:defRPr>
            </a:lvl6pPr>
            <a:lvl7pPr marL="2971800" indent="-228600" algn="l" rtl="0" eaLnBrk="1" fontAlgn="base" hangingPunct="1">
              <a:spcBef>
                <a:spcPct val="20000"/>
              </a:spcBef>
              <a:spcAft>
                <a:spcPct val="0"/>
              </a:spcAft>
              <a:buChar char="»"/>
              <a:defRPr sz="1600">
                <a:solidFill>
                  <a:schemeClr val="tx1"/>
                </a:solidFill>
                <a:latin typeface="+mn-lt"/>
              </a:defRPr>
            </a:lvl7pPr>
            <a:lvl8pPr marL="3429000" indent="-228600" algn="l" rtl="0" eaLnBrk="1" fontAlgn="base" hangingPunct="1">
              <a:spcBef>
                <a:spcPct val="20000"/>
              </a:spcBef>
              <a:spcAft>
                <a:spcPct val="0"/>
              </a:spcAft>
              <a:buChar char="»"/>
              <a:defRPr sz="1600">
                <a:solidFill>
                  <a:schemeClr val="tx1"/>
                </a:solidFill>
                <a:latin typeface="+mn-lt"/>
              </a:defRPr>
            </a:lvl8pPr>
            <a:lvl9pPr marL="3886200" indent="-228600" algn="l" rtl="0" eaLnBrk="1" fontAlgn="base" hangingPunct="1">
              <a:spcBef>
                <a:spcPct val="20000"/>
              </a:spcBef>
              <a:spcAft>
                <a:spcPct val="0"/>
              </a:spcAft>
              <a:buChar char="»"/>
              <a:defRPr sz="1600">
                <a:solidFill>
                  <a:schemeClr val="tx1"/>
                </a:solidFill>
                <a:latin typeface="+mn-lt"/>
              </a:defRPr>
            </a:lvl9pPr>
          </a:lstStyle>
          <a:p>
            <a:r>
              <a:rPr lang="en-US" dirty="0">
                <a:solidFill>
                  <a:srgbClr val="00B050"/>
                </a:solidFill>
              </a:rPr>
              <a:t>Marriott Marquis Queen’s Park, Bangkok, Thailand</a:t>
            </a:r>
          </a:p>
          <a:p>
            <a:pPr marL="0" indent="0">
              <a:buNone/>
            </a:pPr>
            <a:endParaRPr lang="en-US" sz="2000" kern="0" dirty="0">
              <a:solidFill>
                <a:srgbClr val="FF0000"/>
              </a:solidFill>
            </a:endParaRPr>
          </a:p>
          <a:p>
            <a:endParaRPr lang="en-US" sz="2000" kern="0" dirty="0"/>
          </a:p>
        </p:txBody>
      </p:sp>
      <p:sp>
        <p:nvSpPr>
          <p:cNvPr id="3" name="Date Placeholder 2">
            <a:extLst>
              <a:ext uri="{FF2B5EF4-FFF2-40B4-BE49-F238E27FC236}">
                <a16:creationId xmlns:a16="http://schemas.microsoft.com/office/drawing/2014/main" id="{61C0F023-289C-4389-9488-7FF39B9C333C}"/>
              </a:ext>
            </a:extLst>
          </p:cNvPr>
          <p:cNvSpPr>
            <a:spLocks noGrp="1"/>
          </p:cNvSpPr>
          <p:nvPr>
            <p:ph type="dt" idx="10"/>
          </p:nvPr>
        </p:nvSpPr>
        <p:spPr/>
        <p:txBody>
          <a:bodyPr/>
          <a:lstStyle/>
          <a:p>
            <a:r>
              <a:rPr lang="en-US"/>
              <a:t>March 2019</a:t>
            </a:r>
            <a:endParaRPr lang="en-GB"/>
          </a:p>
        </p:txBody>
      </p:sp>
      <p:sp>
        <p:nvSpPr>
          <p:cNvPr id="12" name="Footer Placeholder 11">
            <a:extLst>
              <a:ext uri="{FF2B5EF4-FFF2-40B4-BE49-F238E27FC236}">
                <a16:creationId xmlns:a16="http://schemas.microsoft.com/office/drawing/2014/main" id="{8751AF97-D4AA-412C-A5E6-9B854BD01EF7}"/>
              </a:ext>
            </a:extLst>
          </p:cNvPr>
          <p:cNvSpPr>
            <a:spLocks noGrp="1"/>
          </p:cNvSpPr>
          <p:nvPr>
            <p:ph type="ftr" idx="11"/>
          </p:nvPr>
        </p:nvSpPr>
        <p:spPr/>
        <p:txBody>
          <a:bodyPr/>
          <a:lstStyle/>
          <a:p>
            <a:r>
              <a:rPr lang="en-GB"/>
              <a:t>Jon Rosdahl, Qualcomm</a:t>
            </a:r>
            <a:endParaRPr lang="en-GB" dirty="0"/>
          </a:p>
        </p:txBody>
      </p:sp>
      <p:sp>
        <p:nvSpPr>
          <p:cNvPr id="14" name="Slide Number Placeholder 13">
            <a:extLst>
              <a:ext uri="{FF2B5EF4-FFF2-40B4-BE49-F238E27FC236}">
                <a16:creationId xmlns:a16="http://schemas.microsoft.com/office/drawing/2014/main" id="{6A67ACC2-F4A9-4D19-9190-76A6062B43AF}"/>
              </a:ext>
            </a:extLst>
          </p:cNvPr>
          <p:cNvSpPr>
            <a:spLocks noGrp="1"/>
          </p:cNvSpPr>
          <p:nvPr>
            <p:ph type="sldNum" idx="12"/>
          </p:nvPr>
        </p:nvSpPr>
        <p:spPr/>
        <p:txBody>
          <a:bodyPr/>
          <a:lstStyle/>
          <a:p>
            <a:r>
              <a:rPr lang="en-GB"/>
              <a:t>Slide </a:t>
            </a:r>
            <a:fld id="{69B99EC4-A1FB-4C79-B9A5-C1FFD5A90380}" type="slidenum">
              <a:rPr lang="en-GB" smtClean="0"/>
              <a:pPr/>
              <a:t>17</a:t>
            </a:fld>
            <a:endParaRPr lang="en-GB"/>
          </a:p>
        </p:txBody>
      </p:sp>
    </p:spTree>
    <p:extLst>
      <p:ext uri="{BB962C8B-B14F-4D97-AF65-F5344CB8AC3E}">
        <p14:creationId xmlns:p14="http://schemas.microsoft.com/office/powerpoint/2010/main" val="119799650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Online Calendar Schedule</a:t>
            </a:r>
          </a:p>
        </p:txBody>
      </p:sp>
      <p:sp>
        <p:nvSpPr>
          <p:cNvPr id="3" name="Content Placeholder 2"/>
          <p:cNvSpPr>
            <a:spLocks noGrp="1"/>
          </p:cNvSpPr>
          <p:nvPr>
            <p:ph idx="1"/>
          </p:nvPr>
        </p:nvSpPr>
        <p:spPr>
          <a:xfrm>
            <a:off x="914401" y="1556792"/>
            <a:ext cx="10361084" cy="4752527"/>
          </a:xfrm>
        </p:spPr>
        <p:txBody>
          <a:bodyPr/>
          <a:lstStyle/>
          <a:p>
            <a:r>
              <a:rPr lang="en-GB" dirty="0"/>
              <a:t>The WG meetings can also be added to your calendar.</a:t>
            </a:r>
          </a:p>
          <a:p>
            <a:endParaRPr lang="en-GB" dirty="0"/>
          </a:p>
          <a:p>
            <a:r>
              <a:rPr lang="en-GB" dirty="0"/>
              <a:t>802.11 WG meeting calendar is here: </a:t>
            </a:r>
            <a:r>
              <a:rPr lang="en-US" dirty="0">
                <a:hlinkClick r:id="rId2"/>
              </a:rPr>
              <a:t>http://schedule.802world.com/ics/show?group=11</a:t>
            </a:r>
            <a:r>
              <a:rPr lang="en-US" dirty="0"/>
              <a:t> </a:t>
            </a:r>
            <a:endParaRPr lang="en-GB" dirty="0"/>
          </a:p>
          <a:p>
            <a:r>
              <a:rPr lang="en-GB" dirty="0"/>
              <a:t> </a:t>
            </a:r>
          </a:p>
          <a:p>
            <a:r>
              <a:rPr lang="en-GB" dirty="0"/>
              <a:t>Other WGs and the 802 EC calendar are also available.</a:t>
            </a:r>
          </a:p>
          <a:p>
            <a:endParaRPr lang="en-GB" dirty="0"/>
          </a:p>
          <a:p>
            <a:r>
              <a:rPr lang="en-GB" dirty="0"/>
              <a:t>Note: the schedule on this calendar will be updated as will IMAT.</a:t>
            </a:r>
            <a:endParaRPr lang="en-US" dirty="0"/>
          </a:p>
          <a:p>
            <a:endParaRPr lang="en-US" dirty="0"/>
          </a:p>
        </p:txBody>
      </p:sp>
      <p:sp>
        <p:nvSpPr>
          <p:cNvPr id="6" name="Date Placeholder 5"/>
          <p:cNvSpPr>
            <a:spLocks noGrp="1"/>
          </p:cNvSpPr>
          <p:nvPr>
            <p:ph type="dt" idx="10"/>
          </p:nvPr>
        </p:nvSpPr>
        <p:spPr/>
        <p:txBody>
          <a:bodyPr/>
          <a:lstStyle/>
          <a:p>
            <a:r>
              <a:rPr lang="en-US"/>
              <a:t>March 2019</a:t>
            </a:r>
            <a:endParaRPr lang="en-GB" dirty="0"/>
          </a:p>
        </p:txBody>
      </p:sp>
      <p:sp>
        <p:nvSpPr>
          <p:cNvPr id="5" name="Footer Placeholder 4"/>
          <p:cNvSpPr>
            <a:spLocks noGrp="1"/>
          </p:cNvSpPr>
          <p:nvPr>
            <p:ph type="ftr" idx="11"/>
          </p:nvPr>
        </p:nvSpPr>
        <p:spPr/>
        <p:txBody>
          <a:bodyPr/>
          <a:lstStyle/>
          <a:p>
            <a:r>
              <a:rPr lang="en-GB"/>
              <a:t>Jon Rosdahl, Qualcomm</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Tree>
    <p:extLst>
      <p:ext uri="{BB962C8B-B14F-4D97-AF65-F5344CB8AC3E}">
        <p14:creationId xmlns:p14="http://schemas.microsoft.com/office/powerpoint/2010/main" val="129550779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472489"/>
          </a:xfrm>
        </p:spPr>
        <p:txBody>
          <a:bodyPr/>
          <a:lstStyle/>
          <a:p>
            <a:r>
              <a:rPr lang="en-GB" dirty="0"/>
              <a:t>M3.6  II	Meeting registration</a:t>
            </a:r>
            <a:endParaRPr lang="en-US" dirty="0"/>
          </a:p>
        </p:txBody>
      </p:sp>
      <p:sp>
        <p:nvSpPr>
          <p:cNvPr id="4" name="Date Placeholder 3"/>
          <p:cNvSpPr>
            <a:spLocks noGrp="1"/>
          </p:cNvSpPr>
          <p:nvPr>
            <p:ph type="dt" idx="10"/>
          </p:nvPr>
        </p:nvSpPr>
        <p:spPr/>
        <p:txBody>
          <a:bodyPr/>
          <a:lstStyle/>
          <a:p>
            <a:r>
              <a:rPr lang="en-US"/>
              <a:t>March 2019</a:t>
            </a:r>
            <a:endParaRPr lang="en-GB" dirty="0"/>
          </a:p>
        </p:txBody>
      </p:sp>
      <p:sp>
        <p:nvSpPr>
          <p:cNvPr id="5" name="Footer Placeholder 4"/>
          <p:cNvSpPr>
            <a:spLocks noGrp="1"/>
          </p:cNvSpPr>
          <p:nvPr>
            <p:ph type="ftr" idx="11"/>
          </p:nvPr>
        </p:nvSpPr>
        <p:spPr/>
        <p:txBody>
          <a:bodyPr/>
          <a:lstStyle/>
          <a:p>
            <a:r>
              <a:rPr lang="en-GB" dirty="0"/>
              <a:t>Jon Rosdahl, Qualcomm</a:t>
            </a:r>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19</a:t>
            </a:fld>
            <a:endParaRPr lang="en-GB" dirty="0"/>
          </a:p>
        </p:txBody>
      </p:sp>
      <p:graphicFrame>
        <p:nvGraphicFramePr>
          <p:cNvPr id="8" name="Content Placeholder 7">
            <a:extLst>
              <a:ext uri="{FF2B5EF4-FFF2-40B4-BE49-F238E27FC236}">
                <a16:creationId xmlns:a16="http://schemas.microsoft.com/office/drawing/2014/main" id="{3711C9F1-53D2-4E22-9D62-EE5FB9470F89}"/>
              </a:ext>
            </a:extLst>
          </p:cNvPr>
          <p:cNvGraphicFramePr>
            <a:graphicFrameLocks noGrp="1"/>
          </p:cNvGraphicFramePr>
          <p:nvPr>
            <p:ph idx="1"/>
            <p:extLst>
              <p:ext uri="{D42A27DB-BD31-4B8C-83A1-F6EECF244321}">
                <p14:modId xmlns:p14="http://schemas.microsoft.com/office/powerpoint/2010/main" val="2013739715"/>
              </p:ext>
            </p:extLst>
          </p:nvPr>
        </p:nvGraphicFramePr>
        <p:xfrm>
          <a:off x="2711293" y="1329432"/>
          <a:ext cx="6624736" cy="5048337"/>
        </p:xfrm>
        <a:graphic>
          <a:graphicData uri="http://schemas.openxmlformats.org/drawingml/2006/table">
            <a:tbl>
              <a:tblPr>
                <a:tableStyleId>{5C22544A-7EE6-4342-B048-85BDC9FD1C3A}</a:tableStyleId>
              </a:tblPr>
              <a:tblGrid>
                <a:gridCol w="1830519">
                  <a:extLst>
                    <a:ext uri="{9D8B030D-6E8A-4147-A177-3AD203B41FA5}">
                      <a16:colId xmlns:a16="http://schemas.microsoft.com/office/drawing/2014/main" val="916090511"/>
                    </a:ext>
                  </a:extLst>
                </a:gridCol>
                <a:gridCol w="1656185">
                  <a:extLst>
                    <a:ext uri="{9D8B030D-6E8A-4147-A177-3AD203B41FA5}">
                      <a16:colId xmlns:a16="http://schemas.microsoft.com/office/drawing/2014/main" val="2333150434"/>
                    </a:ext>
                  </a:extLst>
                </a:gridCol>
                <a:gridCol w="1743351">
                  <a:extLst>
                    <a:ext uri="{9D8B030D-6E8A-4147-A177-3AD203B41FA5}">
                      <a16:colId xmlns:a16="http://schemas.microsoft.com/office/drawing/2014/main" val="655278117"/>
                    </a:ext>
                  </a:extLst>
                </a:gridCol>
                <a:gridCol w="1394681">
                  <a:extLst>
                    <a:ext uri="{9D8B030D-6E8A-4147-A177-3AD203B41FA5}">
                      <a16:colId xmlns:a16="http://schemas.microsoft.com/office/drawing/2014/main" val="3480876501"/>
                    </a:ext>
                  </a:extLst>
                </a:gridCol>
              </a:tblGrid>
              <a:tr h="381285">
                <a:tc gridSpan="4">
                  <a:txBody>
                    <a:bodyPr/>
                    <a:lstStyle/>
                    <a:p>
                      <a:pPr algn="ctr" fontAlgn="ctr"/>
                      <a:r>
                        <a:rPr lang="en-US" sz="2400" u="none" strike="noStrike" dirty="0">
                          <a:effectLst/>
                        </a:rPr>
                        <a:t>Total Registrations – 724 – Monday 6:45am</a:t>
                      </a:r>
                      <a:endParaRPr lang="en-US" sz="2400" b="0" i="0" u="none" strike="noStrike" dirty="0">
                        <a:solidFill>
                          <a:srgbClr val="000000"/>
                        </a:solidFill>
                        <a:effectLst/>
                        <a:latin typeface="Arial" panose="020B0604020202020204" pitchFamily="34" charset="0"/>
                      </a:endParaRPr>
                    </a:p>
                  </a:txBody>
                  <a:tcPr marL="9525" marR="9525" marT="9525" marB="0" anchor="ct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10109240"/>
                  </a:ext>
                </a:extLst>
              </a:tr>
              <a:tr h="476863">
                <a:tc>
                  <a:txBody>
                    <a:bodyPr/>
                    <a:lstStyle/>
                    <a:p>
                      <a:pPr algn="l" fontAlgn="ctr"/>
                      <a:r>
                        <a:rPr lang="en-US" sz="2400" u="sng" strike="noStrike" dirty="0">
                          <a:effectLst/>
                        </a:rPr>
                        <a:t>    802.1</a:t>
                      </a:r>
                      <a:endParaRPr lang="en-US" sz="2400" b="0" i="0" u="sng" strike="noStrike" dirty="0">
                        <a:solidFill>
                          <a:srgbClr val="0563C1"/>
                        </a:solidFill>
                        <a:effectLst/>
                        <a:latin typeface="Calibri" panose="020F0502020204030204" pitchFamily="34" charset="0"/>
                      </a:endParaRPr>
                    </a:p>
                  </a:txBody>
                  <a:tcPr marL="9525" marR="9525" marT="9525" marB="0" anchor="ctr"/>
                </a:tc>
                <a:tc>
                  <a:txBody>
                    <a:bodyPr/>
                    <a:lstStyle/>
                    <a:p>
                      <a:pPr algn="r" fontAlgn="ctr"/>
                      <a:r>
                        <a:rPr lang="en-US" sz="2400" u="sng" strike="noStrike" dirty="0">
                          <a:effectLst/>
                        </a:rPr>
                        <a:t>79</a:t>
                      </a:r>
                      <a:endParaRPr lang="en-US" sz="2400" b="0" i="0" u="sng" strike="noStrike" dirty="0">
                        <a:solidFill>
                          <a:srgbClr val="0563C1"/>
                        </a:solidFill>
                        <a:effectLst/>
                        <a:latin typeface="Calibri" panose="020F0502020204030204" pitchFamily="34" charset="0"/>
                      </a:endParaRPr>
                    </a:p>
                  </a:txBody>
                  <a:tcPr marL="9525" marR="9525" marT="9525" marB="0" anchor="ctr"/>
                </a:tc>
                <a:tc>
                  <a:txBody>
                    <a:bodyPr/>
                    <a:lstStyle/>
                    <a:p>
                      <a:pPr algn="r" fontAlgn="ctr"/>
                      <a:r>
                        <a:rPr lang="en-US" sz="2400" u="sng" strike="noStrike" dirty="0">
                          <a:effectLst/>
                        </a:rPr>
                        <a:t>11%</a:t>
                      </a:r>
                      <a:endParaRPr lang="en-US" sz="2400" b="0" i="0" u="sng" strike="noStrike" dirty="0">
                        <a:solidFill>
                          <a:srgbClr val="0563C1"/>
                        </a:solidFill>
                        <a:effectLst/>
                        <a:latin typeface="Calibri" panose="020F0502020204030204" pitchFamily="34" charset="0"/>
                      </a:endParaRPr>
                    </a:p>
                  </a:txBody>
                  <a:tcPr marL="9525" marR="9525" marT="9525" marB="0" anchor="ctr"/>
                </a:tc>
                <a:tc>
                  <a:txBody>
                    <a:bodyPr/>
                    <a:lstStyle/>
                    <a:p>
                      <a:pPr algn="r" fontAlgn="ctr"/>
                      <a:r>
                        <a:rPr lang="en-US" sz="2400" u="none" strike="noStrike">
                          <a:effectLst/>
                        </a:rPr>
                        <a:t> </a:t>
                      </a:r>
                      <a:endParaRPr lang="en-US" sz="2400" b="0" i="0" u="none" strike="noStrike">
                        <a:solidFill>
                          <a:srgbClr val="000000"/>
                        </a:solidFill>
                        <a:effectLst/>
                        <a:latin typeface="Arial" panose="020B0604020202020204" pitchFamily="34" charset="0"/>
                      </a:endParaRPr>
                    </a:p>
                  </a:txBody>
                  <a:tcPr marL="9525" marR="9525" marT="9525" marB="0" anchor="ctr"/>
                </a:tc>
                <a:extLst>
                  <a:ext uri="{0D108BD9-81ED-4DB2-BD59-A6C34878D82A}">
                    <a16:rowId xmlns:a16="http://schemas.microsoft.com/office/drawing/2014/main" val="2127420329"/>
                  </a:ext>
                </a:extLst>
              </a:tr>
              <a:tr h="476863">
                <a:tc>
                  <a:txBody>
                    <a:bodyPr/>
                    <a:lstStyle/>
                    <a:p>
                      <a:pPr algn="l" fontAlgn="ctr"/>
                      <a:r>
                        <a:rPr lang="en-US" sz="2400" u="sng" strike="noStrike" dirty="0">
                          <a:effectLst/>
                        </a:rPr>
                        <a:t>    802.3</a:t>
                      </a:r>
                      <a:endParaRPr lang="en-US" sz="2400" b="0" i="0" u="sng" strike="noStrike" dirty="0">
                        <a:solidFill>
                          <a:srgbClr val="0563C1"/>
                        </a:solidFill>
                        <a:effectLst/>
                        <a:latin typeface="Calibri" panose="020F0502020204030204" pitchFamily="34" charset="0"/>
                      </a:endParaRPr>
                    </a:p>
                  </a:txBody>
                  <a:tcPr marL="9525" marR="9525" marT="9525" marB="0" anchor="ctr"/>
                </a:tc>
                <a:tc>
                  <a:txBody>
                    <a:bodyPr/>
                    <a:lstStyle/>
                    <a:p>
                      <a:pPr algn="r" fontAlgn="ctr"/>
                      <a:r>
                        <a:rPr lang="en-US" sz="2400" u="sng" strike="noStrike" dirty="0">
                          <a:effectLst/>
                        </a:rPr>
                        <a:t>255</a:t>
                      </a:r>
                      <a:endParaRPr lang="en-US" sz="2400" b="0" i="0" u="sng" strike="noStrike" dirty="0">
                        <a:solidFill>
                          <a:srgbClr val="0563C1"/>
                        </a:solidFill>
                        <a:effectLst/>
                        <a:latin typeface="Calibri" panose="020F0502020204030204" pitchFamily="34" charset="0"/>
                      </a:endParaRPr>
                    </a:p>
                  </a:txBody>
                  <a:tcPr marL="9525" marR="9525" marT="9525" marB="0" anchor="ctr"/>
                </a:tc>
                <a:tc>
                  <a:txBody>
                    <a:bodyPr/>
                    <a:lstStyle/>
                    <a:p>
                      <a:pPr algn="r" fontAlgn="ctr"/>
                      <a:r>
                        <a:rPr lang="en-US" sz="2400" u="sng" strike="noStrike" dirty="0">
                          <a:effectLst/>
                        </a:rPr>
                        <a:t>35%</a:t>
                      </a:r>
                      <a:endParaRPr lang="en-US" sz="2400" b="0" i="0" u="sng" strike="noStrike" dirty="0">
                        <a:solidFill>
                          <a:srgbClr val="0563C1"/>
                        </a:solidFill>
                        <a:effectLst/>
                        <a:latin typeface="Calibri" panose="020F0502020204030204" pitchFamily="34" charset="0"/>
                      </a:endParaRPr>
                    </a:p>
                  </a:txBody>
                  <a:tcPr marL="9525" marR="9525" marT="9525" marB="0" anchor="ctr"/>
                </a:tc>
                <a:tc>
                  <a:txBody>
                    <a:bodyPr/>
                    <a:lstStyle/>
                    <a:p>
                      <a:pPr algn="r" fontAlgn="ctr"/>
                      <a:r>
                        <a:rPr lang="en-US" sz="2400" u="none" strike="noStrike">
                          <a:effectLst/>
                        </a:rPr>
                        <a:t> </a:t>
                      </a:r>
                      <a:endParaRPr lang="en-US" sz="2400" b="0" i="0" u="none" strike="noStrike">
                        <a:solidFill>
                          <a:srgbClr val="000000"/>
                        </a:solidFill>
                        <a:effectLst/>
                        <a:latin typeface="Arial" panose="020B0604020202020204" pitchFamily="34" charset="0"/>
                      </a:endParaRPr>
                    </a:p>
                  </a:txBody>
                  <a:tcPr marL="9525" marR="9525" marT="9525" marB="0" anchor="ctr"/>
                </a:tc>
                <a:extLst>
                  <a:ext uri="{0D108BD9-81ED-4DB2-BD59-A6C34878D82A}">
                    <a16:rowId xmlns:a16="http://schemas.microsoft.com/office/drawing/2014/main" val="4114578374"/>
                  </a:ext>
                </a:extLst>
              </a:tr>
              <a:tr h="476863">
                <a:tc>
                  <a:txBody>
                    <a:bodyPr/>
                    <a:lstStyle/>
                    <a:p>
                      <a:pPr algn="l" fontAlgn="ctr"/>
                      <a:r>
                        <a:rPr lang="en-US" sz="2400" u="sng" strike="noStrike" dirty="0">
                          <a:effectLst/>
                        </a:rPr>
                        <a:t>    802.11</a:t>
                      </a:r>
                      <a:endParaRPr lang="en-US" sz="2400" b="0" i="0" u="sng" strike="noStrike" dirty="0">
                        <a:solidFill>
                          <a:srgbClr val="0563C1"/>
                        </a:solidFill>
                        <a:effectLst/>
                        <a:latin typeface="Calibri" panose="020F0502020204030204" pitchFamily="34" charset="0"/>
                      </a:endParaRPr>
                    </a:p>
                  </a:txBody>
                  <a:tcPr marL="9525" marR="9525" marT="9525" marB="0" anchor="ctr"/>
                </a:tc>
                <a:tc>
                  <a:txBody>
                    <a:bodyPr/>
                    <a:lstStyle/>
                    <a:p>
                      <a:pPr algn="r" fontAlgn="ctr"/>
                      <a:r>
                        <a:rPr lang="en-US" sz="2400" u="sng" strike="noStrike" dirty="0">
                          <a:effectLst/>
                        </a:rPr>
                        <a:t>283</a:t>
                      </a:r>
                      <a:endParaRPr lang="en-US" sz="2400" b="0" i="0" u="sng" strike="noStrike" dirty="0">
                        <a:solidFill>
                          <a:srgbClr val="0563C1"/>
                        </a:solidFill>
                        <a:effectLst/>
                        <a:latin typeface="Calibri" panose="020F0502020204030204" pitchFamily="34" charset="0"/>
                      </a:endParaRPr>
                    </a:p>
                  </a:txBody>
                  <a:tcPr marL="9525" marR="9525" marT="9525" marB="0" anchor="ctr"/>
                </a:tc>
                <a:tc>
                  <a:txBody>
                    <a:bodyPr/>
                    <a:lstStyle/>
                    <a:p>
                      <a:pPr algn="r" fontAlgn="ctr"/>
                      <a:r>
                        <a:rPr lang="en-US" sz="2400" u="sng" strike="noStrike" dirty="0">
                          <a:effectLst/>
                        </a:rPr>
                        <a:t>39%</a:t>
                      </a:r>
                      <a:endParaRPr lang="en-US" sz="2400" b="0" i="0" u="sng" strike="noStrike" dirty="0">
                        <a:solidFill>
                          <a:srgbClr val="0563C1"/>
                        </a:solidFill>
                        <a:effectLst/>
                        <a:latin typeface="Calibri" panose="020F0502020204030204" pitchFamily="34" charset="0"/>
                      </a:endParaRPr>
                    </a:p>
                  </a:txBody>
                  <a:tcPr marL="9525" marR="9525" marT="9525" marB="0" anchor="ctr"/>
                </a:tc>
                <a:tc>
                  <a:txBody>
                    <a:bodyPr/>
                    <a:lstStyle/>
                    <a:p>
                      <a:pPr algn="r" fontAlgn="ctr"/>
                      <a:r>
                        <a:rPr lang="en-US" sz="2400" u="none" strike="noStrike">
                          <a:effectLst/>
                        </a:rPr>
                        <a:t> </a:t>
                      </a:r>
                      <a:endParaRPr lang="en-US" sz="2400" b="0" i="0" u="none" strike="noStrike">
                        <a:solidFill>
                          <a:srgbClr val="000000"/>
                        </a:solidFill>
                        <a:effectLst/>
                        <a:latin typeface="Arial" panose="020B0604020202020204" pitchFamily="34" charset="0"/>
                      </a:endParaRPr>
                    </a:p>
                  </a:txBody>
                  <a:tcPr marL="9525" marR="9525" marT="9525" marB="0" anchor="ctr"/>
                </a:tc>
                <a:extLst>
                  <a:ext uri="{0D108BD9-81ED-4DB2-BD59-A6C34878D82A}">
                    <a16:rowId xmlns:a16="http://schemas.microsoft.com/office/drawing/2014/main" val="594488543"/>
                  </a:ext>
                </a:extLst>
              </a:tr>
              <a:tr h="476863">
                <a:tc>
                  <a:txBody>
                    <a:bodyPr/>
                    <a:lstStyle/>
                    <a:p>
                      <a:pPr algn="l" fontAlgn="ctr"/>
                      <a:r>
                        <a:rPr lang="en-US" sz="2400" u="sng" strike="noStrike" dirty="0">
                          <a:effectLst/>
                        </a:rPr>
                        <a:t>    802.15</a:t>
                      </a:r>
                      <a:endParaRPr lang="en-US" sz="2400" b="0" i="0" u="sng" strike="noStrike" dirty="0">
                        <a:solidFill>
                          <a:srgbClr val="0563C1"/>
                        </a:solidFill>
                        <a:effectLst/>
                        <a:latin typeface="Calibri" panose="020F0502020204030204" pitchFamily="34" charset="0"/>
                      </a:endParaRPr>
                    </a:p>
                  </a:txBody>
                  <a:tcPr marL="9525" marR="9525" marT="9525" marB="0" anchor="ctr"/>
                </a:tc>
                <a:tc>
                  <a:txBody>
                    <a:bodyPr/>
                    <a:lstStyle/>
                    <a:p>
                      <a:pPr algn="r" fontAlgn="ctr"/>
                      <a:r>
                        <a:rPr lang="en-US" sz="2400" u="sng" strike="noStrike" dirty="0">
                          <a:effectLst/>
                        </a:rPr>
                        <a:t>66</a:t>
                      </a:r>
                      <a:endParaRPr lang="en-US" sz="2400" b="0" i="0" u="sng" strike="noStrike" dirty="0">
                        <a:solidFill>
                          <a:srgbClr val="0563C1"/>
                        </a:solidFill>
                        <a:effectLst/>
                        <a:latin typeface="Calibri" panose="020F0502020204030204" pitchFamily="34" charset="0"/>
                      </a:endParaRPr>
                    </a:p>
                  </a:txBody>
                  <a:tcPr marL="9525" marR="9525" marT="9525" marB="0" anchor="ctr"/>
                </a:tc>
                <a:tc>
                  <a:txBody>
                    <a:bodyPr/>
                    <a:lstStyle/>
                    <a:p>
                      <a:pPr algn="r" fontAlgn="ctr"/>
                      <a:r>
                        <a:rPr lang="en-US" sz="2400" u="sng" strike="noStrike" dirty="0">
                          <a:effectLst/>
                        </a:rPr>
                        <a:t>9%</a:t>
                      </a:r>
                      <a:endParaRPr lang="en-US" sz="2400" b="0" i="0" u="sng" strike="noStrike" dirty="0">
                        <a:solidFill>
                          <a:srgbClr val="0563C1"/>
                        </a:solidFill>
                        <a:effectLst/>
                        <a:latin typeface="Calibri" panose="020F0502020204030204" pitchFamily="34" charset="0"/>
                      </a:endParaRPr>
                    </a:p>
                  </a:txBody>
                  <a:tcPr marL="9525" marR="9525" marT="9525" marB="0" anchor="ctr"/>
                </a:tc>
                <a:tc>
                  <a:txBody>
                    <a:bodyPr/>
                    <a:lstStyle/>
                    <a:p>
                      <a:pPr algn="r" fontAlgn="ctr"/>
                      <a:r>
                        <a:rPr lang="en-US" sz="2400" u="none" strike="noStrike">
                          <a:effectLst/>
                        </a:rPr>
                        <a:t> </a:t>
                      </a:r>
                      <a:endParaRPr lang="en-US" sz="2400" b="0" i="0" u="none" strike="noStrike">
                        <a:solidFill>
                          <a:srgbClr val="000000"/>
                        </a:solidFill>
                        <a:effectLst/>
                        <a:latin typeface="Arial" panose="020B0604020202020204" pitchFamily="34" charset="0"/>
                      </a:endParaRPr>
                    </a:p>
                  </a:txBody>
                  <a:tcPr marL="9525" marR="9525" marT="9525" marB="0" anchor="ctr"/>
                </a:tc>
                <a:extLst>
                  <a:ext uri="{0D108BD9-81ED-4DB2-BD59-A6C34878D82A}">
                    <a16:rowId xmlns:a16="http://schemas.microsoft.com/office/drawing/2014/main" val="2067995372"/>
                  </a:ext>
                </a:extLst>
              </a:tr>
              <a:tr h="476863">
                <a:tc>
                  <a:txBody>
                    <a:bodyPr/>
                    <a:lstStyle/>
                    <a:p>
                      <a:pPr algn="l" fontAlgn="ctr"/>
                      <a:r>
                        <a:rPr lang="en-US" sz="2400" u="sng" strike="noStrike" dirty="0">
                          <a:effectLst/>
                        </a:rPr>
                        <a:t>    802.18</a:t>
                      </a:r>
                      <a:endParaRPr lang="en-US" sz="2400" b="0" i="0" u="sng" strike="noStrike" dirty="0">
                        <a:solidFill>
                          <a:srgbClr val="0563C1"/>
                        </a:solidFill>
                        <a:effectLst/>
                        <a:latin typeface="Calibri" panose="020F0502020204030204" pitchFamily="34" charset="0"/>
                      </a:endParaRPr>
                    </a:p>
                  </a:txBody>
                  <a:tcPr marL="9525" marR="9525" marT="9525" marB="0" anchor="ctr"/>
                </a:tc>
                <a:tc>
                  <a:txBody>
                    <a:bodyPr/>
                    <a:lstStyle/>
                    <a:p>
                      <a:pPr algn="r" fontAlgn="ctr"/>
                      <a:r>
                        <a:rPr lang="en-US" sz="2400" u="sng" strike="noStrike" dirty="0">
                          <a:effectLst/>
                        </a:rPr>
                        <a:t>4</a:t>
                      </a:r>
                      <a:endParaRPr lang="en-US" sz="2400" b="0" i="0" u="sng" strike="noStrike" dirty="0">
                        <a:solidFill>
                          <a:srgbClr val="0563C1"/>
                        </a:solidFill>
                        <a:effectLst/>
                        <a:latin typeface="Calibri" panose="020F0502020204030204" pitchFamily="34" charset="0"/>
                      </a:endParaRPr>
                    </a:p>
                  </a:txBody>
                  <a:tcPr marL="9525" marR="9525" marT="9525" marB="0" anchor="ctr"/>
                </a:tc>
                <a:tc>
                  <a:txBody>
                    <a:bodyPr/>
                    <a:lstStyle/>
                    <a:p>
                      <a:pPr algn="r" fontAlgn="ctr"/>
                      <a:r>
                        <a:rPr lang="en-US" sz="2400" u="sng" strike="noStrike" dirty="0">
                          <a:effectLst/>
                        </a:rPr>
                        <a:t>1%</a:t>
                      </a:r>
                      <a:endParaRPr lang="en-US" sz="2400" b="0" i="0" u="sng" strike="noStrike" dirty="0">
                        <a:solidFill>
                          <a:srgbClr val="0563C1"/>
                        </a:solidFill>
                        <a:effectLst/>
                        <a:latin typeface="Calibri" panose="020F0502020204030204" pitchFamily="34" charset="0"/>
                      </a:endParaRPr>
                    </a:p>
                  </a:txBody>
                  <a:tcPr marL="9525" marR="9525" marT="9525" marB="0" anchor="ctr"/>
                </a:tc>
                <a:tc>
                  <a:txBody>
                    <a:bodyPr/>
                    <a:lstStyle/>
                    <a:p>
                      <a:pPr algn="r" fontAlgn="ctr"/>
                      <a:r>
                        <a:rPr lang="en-US" sz="2400" u="none" strike="noStrike">
                          <a:effectLst/>
                        </a:rPr>
                        <a:t> </a:t>
                      </a:r>
                      <a:endParaRPr lang="en-US" sz="2400" b="0" i="0" u="none" strike="noStrike">
                        <a:solidFill>
                          <a:srgbClr val="000000"/>
                        </a:solidFill>
                        <a:effectLst/>
                        <a:latin typeface="Arial" panose="020B0604020202020204" pitchFamily="34" charset="0"/>
                      </a:endParaRPr>
                    </a:p>
                  </a:txBody>
                  <a:tcPr marL="9525" marR="9525" marT="9525" marB="0" anchor="ctr"/>
                </a:tc>
                <a:extLst>
                  <a:ext uri="{0D108BD9-81ED-4DB2-BD59-A6C34878D82A}">
                    <a16:rowId xmlns:a16="http://schemas.microsoft.com/office/drawing/2014/main" val="3705587678"/>
                  </a:ext>
                </a:extLst>
              </a:tr>
              <a:tr h="476863">
                <a:tc>
                  <a:txBody>
                    <a:bodyPr/>
                    <a:lstStyle/>
                    <a:p>
                      <a:pPr algn="l" fontAlgn="ctr"/>
                      <a:r>
                        <a:rPr lang="en-US" sz="2400" u="sng" strike="noStrike" dirty="0">
                          <a:effectLst/>
                        </a:rPr>
                        <a:t>    802.19</a:t>
                      </a:r>
                      <a:endParaRPr lang="en-US" sz="2400" b="0" i="0" u="sng" strike="noStrike" dirty="0">
                        <a:solidFill>
                          <a:srgbClr val="0563C1"/>
                        </a:solidFill>
                        <a:effectLst/>
                        <a:latin typeface="Calibri" panose="020F0502020204030204" pitchFamily="34" charset="0"/>
                      </a:endParaRPr>
                    </a:p>
                  </a:txBody>
                  <a:tcPr marL="9525" marR="9525" marT="9525" marB="0" anchor="ctr"/>
                </a:tc>
                <a:tc>
                  <a:txBody>
                    <a:bodyPr/>
                    <a:lstStyle/>
                    <a:p>
                      <a:pPr algn="r" fontAlgn="ctr"/>
                      <a:r>
                        <a:rPr lang="en-US" sz="2400" u="sng" strike="noStrike" dirty="0">
                          <a:effectLst/>
                        </a:rPr>
                        <a:t>9</a:t>
                      </a:r>
                      <a:endParaRPr lang="en-US" sz="2400" b="0" i="0" u="sng" strike="noStrike" dirty="0">
                        <a:solidFill>
                          <a:srgbClr val="0563C1"/>
                        </a:solidFill>
                        <a:effectLst/>
                        <a:latin typeface="Calibri" panose="020F0502020204030204" pitchFamily="34" charset="0"/>
                      </a:endParaRPr>
                    </a:p>
                  </a:txBody>
                  <a:tcPr marL="9525" marR="9525" marT="9525" marB="0" anchor="ctr"/>
                </a:tc>
                <a:tc>
                  <a:txBody>
                    <a:bodyPr/>
                    <a:lstStyle/>
                    <a:p>
                      <a:pPr algn="r" fontAlgn="ctr"/>
                      <a:r>
                        <a:rPr lang="en-US" sz="2400" u="sng" strike="noStrike" dirty="0">
                          <a:effectLst/>
                        </a:rPr>
                        <a:t>1%</a:t>
                      </a:r>
                      <a:endParaRPr lang="en-US" sz="2400" b="0" i="0" u="sng" strike="noStrike" dirty="0">
                        <a:solidFill>
                          <a:srgbClr val="0563C1"/>
                        </a:solidFill>
                        <a:effectLst/>
                        <a:latin typeface="Calibri" panose="020F0502020204030204" pitchFamily="34" charset="0"/>
                      </a:endParaRPr>
                    </a:p>
                  </a:txBody>
                  <a:tcPr marL="9525" marR="9525" marT="9525" marB="0" anchor="ctr"/>
                </a:tc>
                <a:tc>
                  <a:txBody>
                    <a:bodyPr/>
                    <a:lstStyle/>
                    <a:p>
                      <a:pPr algn="r" fontAlgn="ctr"/>
                      <a:r>
                        <a:rPr lang="en-US" sz="2400" u="none" strike="noStrike">
                          <a:effectLst/>
                        </a:rPr>
                        <a:t> </a:t>
                      </a:r>
                      <a:endParaRPr lang="en-US" sz="2400" b="0" i="0" u="none" strike="noStrike">
                        <a:solidFill>
                          <a:srgbClr val="000000"/>
                        </a:solidFill>
                        <a:effectLst/>
                        <a:latin typeface="Arial" panose="020B0604020202020204" pitchFamily="34" charset="0"/>
                      </a:endParaRPr>
                    </a:p>
                  </a:txBody>
                  <a:tcPr marL="9525" marR="9525" marT="9525" marB="0" anchor="ctr"/>
                </a:tc>
                <a:extLst>
                  <a:ext uri="{0D108BD9-81ED-4DB2-BD59-A6C34878D82A}">
                    <a16:rowId xmlns:a16="http://schemas.microsoft.com/office/drawing/2014/main" val="1186596248"/>
                  </a:ext>
                </a:extLst>
              </a:tr>
              <a:tr h="476863">
                <a:tc>
                  <a:txBody>
                    <a:bodyPr/>
                    <a:lstStyle/>
                    <a:p>
                      <a:pPr algn="l" fontAlgn="ctr"/>
                      <a:r>
                        <a:rPr lang="en-US" sz="2400" u="sng" strike="noStrike" dirty="0">
                          <a:effectLst/>
                        </a:rPr>
                        <a:t>    802.21</a:t>
                      </a:r>
                      <a:endParaRPr lang="en-US" sz="2400" b="0" i="0" u="sng" strike="noStrike" dirty="0">
                        <a:solidFill>
                          <a:srgbClr val="0563C1"/>
                        </a:solidFill>
                        <a:effectLst/>
                        <a:latin typeface="Calibri" panose="020F0502020204030204" pitchFamily="34" charset="0"/>
                      </a:endParaRPr>
                    </a:p>
                  </a:txBody>
                  <a:tcPr marL="9525" marR="9525" marT="9525" marB="0" anchor="ctr"/>
                </a:tc>
                <a:tc>
                  <a:txBody>
                    <a:bodyPr/>
                    <a:lstStyle/>
                    <a:p>
                      <a:pPr algn="r" fontAlgn="ctr"/>
                      <a:r>
                        <a:rPr lang="en-US" sz="2400" u="sng" strike="noStrike" dirty="0">
                          <a:effectLst/>
                        </a:rPr>
                        <a:t>5</a:t>
                      </a:r>
                      <a:endParaRPr lang="en-US" sz="2400" b="0" i="0" u="sng" strike="noStrike" dirty="0">
                        <a:solidFill>
                          <a:srgbClr val="0563C1"/>
                        </a:solidFill>
                        <a:effectLst/>
                        <a:latin typeface="Calibri" panose="020F0502020204030204" pitchFamily="34" charset="0"/>
                      </a:endParaRPr>
                    </a:p>
                  </a:txBody>
                  <a:tcPr marL="9525" marR="9525" marT="9525" marB="0" anchor="ctr"/>
                </a:tc>
                <a:tc>
                  <a:txBody>
                    <a:bodyPr/>
                    <a:lstStyle/>
                    <a:p>
                      <a:pPr algn="r" fontAlgn="ctr"/>
                      <a:r>
                        <a:rPr lang="en-US" sz="2400" u="sng" strike="noStrike" dirty="0">
                          <a:effectLst/>
                        </a:rPr>
                        <a:t>1%</a:t>
                      </a:r>
                      <a:endParaRPr lang="en-US" sz="2400" b="0" i="0" u="sng" strike="noStrike" dirty="0">
                        <a:solidFill>
                          <a:srgbClr val="0563C1"/>
                        </a:solidFill>
                        <a:effectLst/>
                        <a:latin typeface="Calibri" panose="020F0502020204030204" pitchFamily="34" charset="0"/>
                      </a:endParaRPr>
                    </a:p>
                  </a:txBody>
                  <a:tcPr marL="9525" marR="9525" marT="9525" marB="0" anchor="ctr"/>
                </a:tc>
                <a:tc>
                  <a:txBody>
                    <a:bodyPr/>
                    <a:lstStyle/>
                    <a:p>
                      <a:pPr algn="r" fontAlgn="ctr"/>
                      <a:r>
                        <a:rPr lang="en-US" sz="2400" u="none" strike="noStrike">
                          <a:effectLst/>
                        </a:rPr>
                        <a:t> </a:t>
                      </a:r>
                      <a:endParaRPr lang="en-US" sz="2400" b="0" i="0" u="none" strike="noStrike">
                        <a:solidFill>
                          <a:srgbClr val="000000"/>
                        </a:solidFill>
                        <a:effectLst/>
                        <a:latin typeface="Arial" panose="020B0604020202020204" pitchFamily="34" charset="0"/>
                      </a:endParaRPr>
                    </a:p>
                  </a:txBody>
                  <a:tcPr marL="9525" marR="9525" marT="9525" marB="0" anchor="ctr"/>
                </a:tc>
                <a:extLst>
                  <a:ext uri="{0D108BD9-81ED-4DB2-BD59-A6C34878D82A}">
                    <a16:rowId xmlns:a16="http://schemas.microsoft.com/office/drawing/2014/main" val="2904173397"/>
                  </a:ext>
                </a:extLst>
              </a:tr>
              <a:tr h="476863">
                <a:tc>
                  <a:txBody>
                    <a:bodyPr/>
                    <a:lstStyle/>
                    <a:p>
                      <a:pPr algn="l" fontAlgn="ctr"/>
                      <a:r>
                        <a:rPr lang="en-US" sz="2400" u="sng" strike="noStrike" dirty="0">
                          <a:effectLst/>
                        </a:rPr>
                        <a:t>    802.22</a:t>
                      </a:r>
                      <a:endParaRPr lang="en-US" sz="2400" b="0" i="0" u="sng" strike="noStrike" dirty="0">
                        <a:solidFill>
                          <a:srgbClr val="0563C1"/>
                        </a:solidFill>
                        <a:effectLst/>
                        <a:latin typeface="Calibri" panose="020F0502020204030204" pitchFamily="34" charset="0"/>
                      </a:endParaRPr>
                    </a:p>
                  </a:txBody>
                  <a:tcPr marL="9525" marR="9525" marT="9525" marB="0" anchor="ctr"/>
                </a:tc>
                <a:tc>
                  <a:txBody>
                    <a:bodyPr/>
                    <a:lstStyle/>
                    <a:p>
                      <a:pPr algn="r" fontAlgn="ctr"/>
                      <a:r>
                        <a:rPr lang="en-US" sz="2400" u="sng" strike="noStrike" dirty="0">
                          <a:effectLst/>
                        </a:rPr>
                        <a:t>2</a:t>
                      </a:r>
                      <a:endParaRPr lang="en-US" sz="2400" b="0" i="0" u="sng" strike="noStrike" dirty="0">
                        <a:solidFill>
                          <a:srgbClr val="0563C1"/>
                        </a:solidFill>
                        <a:effectLst/>
                        <a:latin typeface="Calibri" panose="020F0502020204030204" pitchFamily="34" charset="0"/>
                      </a:endParaRPr>
                    </a:p>
                  </a:txBody>
                  <a:tcPr marL="9525" marR="9525" marT="9525" marB="0" anchor="ctr"/>
                </a:tc>
                <a:tc>
                  <a:txBody>
                    <a:bodyPr/>
                    <a:lstStyle/>
                    <a:p>
                      <a:pPr algn="r" fontAlgn="ctr"/>
                      <a:r>
                        <a:rPr lang="en-US" sz="2400" u="sng" strike="noStrike" dirty="0">
                          <a:effectLst/>
                        </a:rPr>
                        <a:t>0%</a:t>
                      </a:r>
                      <a:endParaRPr lang="en-US" sz="2400" b="0" i="0" u="sng" strike="noStrike" dirty="0">
                        <a:solidFill>
                          <a:srgbClr val="0563C1"/>
                        </a:solidFill>
                        <a:effectLst/>
                        <a:latin typeface="Calibri" panose="020F0502020204030204" pitchFamily="34" charset="0"/>
                      </a:endParaRPr>
                    </a:p>
                  </a:txBody>
                  <a:tcPr marL="9525" marR="9525" marT="9525" marB="0" anchor="ctr"/>
                </a:tc>
                <a:tc>
                  <a:txBody>
                    <a:bodyPr/>
                    <a:lstStyle/>
                    <a:p>
                      <a:pPr algn="r" fontAlgn="ctr"/>
                      <a:r>
                        <a:rPr lang="en-US" sz="2400" u="none" strike="noStrike">
                          <a:effectLst/>
                        </a:rPr>
                        <a:t> </a:t>
                      </a:r>
                      <a:endParaRPr lang="en-US" sz="2400" b="0" i="0" u="none" strike="noStrike">
                        <a:solidFill>
                          <a:srgbClr val="000000"/>
                        </a:solidFill>
                        <a:effectLst/>
                        <a:latin typeface="Arial" panose="020B0604020202020204" pitchFamily="34" charset="0"/>
                      </a:endParaRPr>
                    </a:p>
                  </a:txBody>
                  <a:tcPr marL="9525" marR="9525" marT="9525" marB="0" anchor="ctr"/>
                </a:tc>
                <a:extLst>
                  <a:ext uri="{0D108BD9-81ED-4DB2-BD59-A6C34878D82A}">
                    <a16:rowId xmlns:a16="http://schemas.microsoft.com/office/drawing/2014/main" val="1915318914"/>
                  </a:ext>
                </a:extLst>
              </a:tr>
              <a:tr h="476863">
                <a:tc>
                  <a:txBody>
                    <a:bodyPr/>
                    <a:lstStyle/>
                    <a:p>
                      <a:pPr algn="l" fontAlgn="ctr"/>
                      <a:r>
                        <a:rPr lang="en-US" sz="2400" u="sng" strike="noStrike" dirty="0">
                          <a:effectLst/>
                        </a:rPr>
                        <a:t>    802.24</a:t>
                      </a:r>
                      <a:endParaRPr lang="en-US" sz="2400" b="0" i="0" u="sng" strike="noStrike" dirty="0">
                        <a:solidFill>
                          <a:srgbClr val="0563C1"/>
                        </a:solidFill>
                        <a:effectLst/>
                        <a:latin typeface="Calibri" panose="020F0502020204030204" pitchFamily="34" charset="0"/>
                      </a:endParaRPr>
                    </a:p>
                  </a:txBody>
                  <a:tcPr marL="9525" marR="9525" marT="9525" marB="0" anchor="ctr"/>
                </a:tc>
                <a:tc>
                  <a:txBody>
                    <a:bodyPr/>
                    <a:lstStyle/>
                    <a:p>
                      <a:pPr algn="r" fontAlgn="ctr"/>
                      <a:r>
                        <a:rPr lang="en-US" sz="2400" u="sng" strike="noStrike" dirty="0">
                          <a:effectLst/>
                        </a:rPr>
                        <a:t>1</a:t>
                      </a:r>
                      <a:endParaRPr lang="en-US" sz="2400" b="0" i="0" u="sng" strike="noStrike" dirty="0">
                        <a:solidFill>
                          <a:srgbClr val="0563C1"/>
                        </a:solidFill>
                        <a:effectLst/>
                        <a:latin typeface="Calibri" panose="020F0502020204030204" pitchFamily="34" charset="0"/>
                      </a:endParaRPr>
                    </a:p>
                  </a:txBody>
                  <a:tcPr marL="9525" marR="9525" marT="9525" marB="0" anchor="ctr"/>
                </a:tc>
                <a:tc>
                  <a:txBody>
                    <a:bodyPr/>
                    <a:lstStyle/>
                    <a:p>
                      <a:pPr algn="r" fontAlgn="ctr"/>
                      <a:r>
                        <a:rPr lang="en-US" sz="2400" u="sng" strike="noStrike" dirty="0">
                          <a:effectLst/>
                        </a:rPr>
                        <a:t>0%</a:t>
                      </a:r>
                      <a:endParaRPr lang="en-US" sz="2400" b="0" i="0" u="sng" strike="noStrike" dirty="0">
                        <a:solidFill>
                          <a:srgbClr val="0563C1"/>
                        </a:solidFill>
                        <a:effectLst/>
                        <a:latin typeface="Calibri" panose="020F0502020204030204" pitchFamily="34" charset="0"/>
                      </a:endParaRPr>
                    </a:p>
                  </a:txBody>
                  <a:tcPr marL="9525" marR="9525" marT="9525" marB="0" anchor="ctr"/>
                </a:tc>
                <a:tc>
                  <a:txBody>
                    <a:bodyPr/>
                    <a:lstStyle/>
                    <a:p>
                      <a:pPr algn="r" fontAlgn="ctr"/>
                      <a:r>
                        <a:rPr lang="en-US" sz="2400" u="none" strike="noStrike" dirty="0">
                          <a:effectLst/>
                        </a:rPr>
                        <a:t> </a:t>
                      </a:r>
                      <a:endParaRPr lang="en-US" sz="2400" b="0" i="0" u="none" strike="noStrike" dirty="0">
                        <a:solidFill>
                          <a:srgbClr val="000000"/>
                        </a:solidFill>
                        <a:effectLst/>
                        <a:latin typeface="Arial" panose="020B0604020202020204" pitchFamily="34" charset="0"/>
                      </a:endParaRPr>
                    </a:p>
                  </a:txBody>
                  <a:tcPr marL="9525" marR="9525" marT="9525" marB="0" anchor="ctr"/>
                </a:tc>
                <a:extLst>
                  <a:ext uri="{0D108BD9-81ED-4DB2-BD59-A6C34878D82A}">
                    <a16:rowId xmlns:a16="http://schemas.microsoft.com/office/drawing/2014/main" val="1504280855"/>
                  </a:ext>
                </a:extLst>
              </a:tr>
              <a:tr h="340854">
                <a:tc>
                  <a:txBody>
                    <a:bodyPr/>
                    <a:lstStyle/>
                    <a:p>
                      <a:pPr algn="l" fontAlgn="ctr"/>
                      <a:r>
                        <a:rPr lang="en-US" sz="2400" u="sng" strike="noStrike" dirty="0">
                          <a:effectLst/>
                        </a:rPr>
                        <a:t>    Unknown</a:t>
                      </a:r>
                      <a:endParaRPr lang="en-US" sz="2400" b="0" i="0" u="sng" strike="noStrike" dirty="0">
                        <a:solidFill>
                          <a:srgbClr val="0563C1"/>
                        </a:solidFill>
                        <a:effectLst/>
                        <a:latin typeface="Calibri" panose="020F0502020204030204" pitchFamily="34" charset="0"/>
                      </a:endParaRPr>
                    </a:p>
                  </a:txBody>
                  <a:tcPr marL="9525" marR="9525" marT="9525" marB="0" anchor="ctr"/>
                </a:tc>
                <a:tc>
                  <a:txBody>
                    <a:bodyPr/>
                    <a:lstStyle/>
                    <a:p>
                      <a:pPr algn="r" fontAlgn="ctr"/>
                      <a:r>
                        <a:rPr lang="en-US" sz="2400" u="sng" strike="noStrike" dirty="0">
                          <a:effectLst/>
                        </a:rPr>
                        <a:t>10</a:t>
                      </a:r>
                      <a:endParaRPr lang="en-US" sz="2400" b="0" i="0" u="sng" strike="noStrike" dirty="0">
                        <a:solidFill>
                          <a:srgbClr val="0563C1"/>
                        </a:solidFill>
                        <a:effectLst/>
                        <a:latin typeface="Calibri" panose="020F0502020204030204" pitchFamily="34" charset="0"/>
                      </a:endParaRPr>
                    </a:p>
                  </a:txBody>
                  <a:tcPr marL="9525" marR="9525" marT="9525" marB="0" anchor="ctr"/>
                </a:tc>
                <a:tc>
                  <a:txBody>
                    <a:bodyPr/>
                    <a:lstStyle/>
                    <a:p>
                      <a:pPr algn="r" fontAlgn="ctr"/>
                      <a:r>
                        <a:rPr lang="en-US" sz="2400" u="sng" strike="noStrike" dirty="0">
                          <a:effectLst/>
                        </a:rPr>
                        <a:t>1%</a:t>
                      </a:r>
                      <a:endParaRPr lang="en-US" sz="2400" b="0" i="0" u="sng" strike="noStrike" dirty="0">
                        <a:solidFill>
                          <a:srgbClr val="0563C1"/>
                        </a:solidFill>
                        <a:effectLst/>
                        <a:latin typeface="Calibri" panose="020F0502020204030204" pitchFamily="34" charset="0"/>
                      </a:endParaRPr>
                    </a:p>
                  </a:txBody>
                  <a:tcPr marL="9525" marR="9525" marT="9525" marB="0" anchor="ctr"/>
                </a:tc>
                <a:tc>
                  <a:txBody>
                    <a:bodyPr/>
                    <a:lstStyle/>
                    <a:p>
                      <a:pPr algn="r" fontAlgn="ctr"/>
                      <a:r>
                        <a:rPr lang="en-US" sz="2400" u="none" strike="noStrike" dirty="0">
                          <a:effectLst/>
                        </a:rPr>
                        <a:t> </a:t>
                      </a:r>
                      <a:endParaRPr lang="en-US" sz="2400" b="0" i="0" u="none" strike="noStrike" dirty="0">
                        <a:solidFill>
                          <a:srgbClr val="000000"/>
                        </a:solidFill>
                        <a:effectLst/>
                        <a:latin typeface="Arial" panose="020B0604020202020204" pitchFamily="34" charset="0"/>
                      </a:endParaRPr>
                    </a:p>
                  </a:txBody>
                  <a:tcPr marL="9525" marR="9525" marT="9525" marB="0" anchor="ctr"/>
                </a:tc>
                <a:extLst>
                  <a:ext uri="{0D108BD9-81ED-4DB2-BD59-A6C34878D82A}">
                    <a16:rowId xmlns:a16="http://schemas.microsoft.com/office/drawing/2014/main" val="4064739468"/>
                  </a:ext>
                </a:extLst>
              </a:tr>
            </a:tbl>
          </a:graphicData>
        </a:graphic>
      </p:graphicFrame>
    </p:spTree>
    <p:extLst>
      <p:ext uri="{BB962C8B-B14F-4D97-AF65-F5344CB8AC3E}">
        <p14:creationId xmlns:p14="http://schemas.microsoft.com/office/powerpoint/2010/main" val="42305957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2209800" y="685800"/>
            <a:ext cx="7772400" cy="726976"/>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xfrm>
            <a:off x="1919536" y="1412776"/>
            <a:ext cx="8424936" cy="4683224"/>
          </a:xfrm>
          <a:ln/>
        </p:spPr>
        <p:txBody>
          <a:bodyPr>
            <a:normAutofit fontScale="92500" lnSpcReduction="20000"/>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   </a:t>
            </a:r>
            <a:r>
              <a:rPr lang="en-GB" sz="2600" dirty="0"/>
              <a:t>Agenda Items for 1</a:t>
            </a:r>
            <a:r>
              <a:rPr lang="en-GB" sz="2600" baseline="30000" dirty="0"/>
              <a:t>st</a:t>
            </a:r>
            <a:r>
              <a:rPr lang="en-GB" sz="2600" dirty="0"/>
              <a:t> Vice Chair – </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600" dirty="0"/>
              <a:t>	M3.3	II	Other WG meeting plans</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600" dirty="0"/>
              <a:t>	M3.4	II	Meeting room locations</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600" dirty="0"/>
              <a:t>	M3.5	II	Meeting registration </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600" dirty="0"/>
              <a:t>	M3.6	II 	Recording attendance</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600" dirty="0"/>
              <a:t>	M3.7	II	File server</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600" dirty="0"/>
              <a:t>	M3.8	II	Breakfast, breaks, Social logistics</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600" dirty="0"/>
              <a:t>	M3.9	II	Next Session reminder</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2000"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600" dirty="0"/>
              <a:t>Friday:</a:t>
            </a:r>
          </a:p>
          <a:p>
            <a:pPr lvl="1">
              <a:buFontTx/>
              <a:buNone/>
            </a:pPr>
            <a:r>
              <a:rPr lang="en-US" sz="2600" dirty="0"/>
              <a:t>F3.1.1  II      WG Straw Poll regarding this session location </a:t>
            </a:r>
          </a:p>
          <a:p>
            <a:pPr lvl="1">
              <a:buFontTx/>
              <a:buNone/>
            </a:pPr>
            <a:r>
              <a:rPr lang="en-US" sz="2600" dirty="0"/>
              <a:t>F3.1.2  DT		Future venues status and discussion </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2000" dirty="0"/>
          </a:p>
        </p:txBody>
      </p:sp>
      <p:sp>
        <p:nvSpPr>
          <p:cNvPr id="4" name="Date Placeholder 3"/>
          <p:cNvSpPr>
            <a:spLocks noGrp="1"/>
          </p:cNvSpPr>
          <p:nvPr>
            <p:ph type="dt" idx="10"/>
          </p:nvPr>
        </p:nvSpPr>
        <p:spPr>
          <a:xfrm>
            <a:off x="2220913" y="333375"/>
            <a:ext cx="2589203" cy="273050"/>
          </a:xfrm>
        </p:spPr>
        <p:txBody>
          <a:bodyPr/>
          <a:lstStyle/>
          <a:p>
            <a:r>
              <a:rPr lang="en-US"/>
              <a:t>March 2019</a:t>
            </a:r>
            <a:endParaRPr lang="en-GB" dirty="0"/>
          </a:p>
        </p:txBody>
      </p:sp>
      <p:sp>
        <p:nvSpPr>
          <p:cNvPr id="5" name="Footer Placeholder 4"/>
          <p:cNvSpPr>
            <a:spLocks noGrp="1"/>
          </p:cNvSpPr>
          <p:nvPr>
            <p:ph type="ftr" idx="11"/>
          </p:nvPr>
        </p:nvSpPr>
        <p:spPr>
          <a:xfrm>
            <a:off x="7024694" y="6475414"/>
            <a:ext cx="3041644" cy="180975"/>
          </a:xfrm>
        </p:spPr>
        <p:txBody>
          <a:bodyPr/>
          <a:lstStyle/>
          <a:p>
            <a:r>
              <a:rPr lang="en-GB" dirty="0"/>
              <a:t>Jon Rosdahl, Qualcomm</a:t>
            </a:r>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2</a:t>
            </a:fld>
            <a:endParaRPr lang="en-GB" dirty="0"/>
          </a:p>
        </p:txBody>
      </p:sp>
    </p:spTree>
  </p:cSld>
  <p:clrMapOvr>
    <a:masterClrMapping/>
  </p:clrMapOvr>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2"/>
            <a:ext cx="7770813" cy="609599"/>
          </a:xfrm>
        </p:spPr>
        <p:txBody>
          <a:bodyPr/>
          <a:lstStyle/>
          <a:p>
            <a:pPr rtl="0" eaLnBrk="1" fontAlgn="base" hangingPunct="1"/>
            <a:r>
              <a:rPr lang="en-US" b="0" dirty="0">
                <a:cs typeface="+mj-cs"/>
              </a:rPr>
              <a:t>M3.7</a:t>
            </a:r>
            <a:r>
              <a:rPr lang="en-US" dirty="0">
                <a:cs typeface="+mj-cs"/>
              </a:rPr>
              <a:t> </a:t>
            </a:r>
            <a:r>
              <a:rPr lang="en-US" b="0" dirty="0">
                <a:cs typeface="+mj-cs"/>
              </a:rPr>
              <a:t>Recording attendance</a:t>
            </a:r>
            <a:endParaRPr lang="en-US" dirty="0"/>
          </a:p>
        </p:txBody>
      </p:sp>
      <p:sp>
        <p:nvSpPr>
          <p:cNvPr id="3" name="Content Placeholder 2"/>
          <p:cNvSpPr>
            <a:spLocks noGrp="1"/>
          </p:cNvSpPr>
          <p:nvPr>
            <p:ph idx="1"/>
          </p:nvPr>
        </p:nvSpPr>
        <p:spPr>
          <a:xfrm>
            <a:off x="929219" y="1219200"/>
            <a:ext cx="10460566" cy="5181600"/>
          </a:xfrm>
        </p:spPr>
        <p:txBody>
          <a:bodyPr>
            <a:normAutofit/>
          </a:bodyPr>
          <a:lstStyle/>
          <a:p>
            <a:pPr>
              <a:lnSpc>
                <a:spcPct val="90000"/>
              </a:lnSpc>
            </a:pPr>
            <a:r>
              <a:rPr lang="en-GB" dirty="0"/>
              <a:t>It is a </a:t>
            </a:r>
            <a:r>
              <a:rPr lang="en-GB" dirty="0">
                <a:solidFill>
                  <a:srgbClr val="FF3300"/>
                </a:solidFill>
              </a:rPr>
              <a:t>requirement</a:t>
            </a:r>
            <a:r>
              <a:rPr lang="en-GB" dirty="0"/>
              <a:t> that attendees record their participation at an 802.11 session and declare their affiliation.  This record is usually made using the IMAT attendance system.</a:t>
            </a:r>
          </a:p>
          <a:p>
            <a:pPr lvl="1">
              <a:lnSpc>
                <a:spcPct val="90000"/>
              </a:lnSpc>
            </a:pPr>
            <a:r>
              <a:rPr lang="en-GB" dirty="0"/>
              <a:t>If you wish to participate without recording attendance,  send an email per session to the WG 2</a:t>
            </a:r>
            <a:r>
              <a:rPr lang="en-GB" baseline="30000" dirty="0"/>
              <a:t>nd</a:t>
            </a:r>
            <a:r>
              <a:rPr lang="en-GB" dirty="0"/>
              <a:t> vice chair declaring your participation and affiliation.   You cannot gain or maintain 802.11 voting membership using this method.</a:t>
            </a:r>
          </a:p>
          <a:p>
            <a:pPr>
              <a:lnSpc>
                <a:spcPct val="90000"/>
              </a:lnSpc>
            </a:pPr>
            <a:r>
              <a:rPr lang="en-GB" dirty="0"/>
              <a:t>You must record 75% attendance of required 802.11 slots in a session for that session to count towards gaining or maintaining 802.11 voting membership</a:t>
            </a:r>
          </a:p>
          <a:p>
            <a:pPr lvl="1">
              <a:lnSpc>
                <a:spcPct val="90000"/>
              </a:lnSpc>
            </a:pPr>
            <a:r>
              <a:rPr lang="en-GB" dirty="0"/>
              <a:t>You need a single IEEE-SA web account</a:t>
            </a:r>
          </a:p>
          <a:p>
            <a:pPr lvl="2">
              <a:lnSpc>
                <a:spcPct val="90000"/>
              </a:lnSpc>
            </a:pPr>
            <a:r>
              <a:rPr lang="en-GB" sz="2000" dirty="0"/>
              <a:t>The IEEE SA web account requires a working email address</a:t>
            </a:r>
          </a:p>
          <a:p>
            <a:pPr lvl="2">
              <a:lnSpc>
                <a:spcPct val="90000"/>
              </a:lnSpc>
            </a:pPr>
            <a:r>
              <a:rPr lang="en-GB" sz="2000" dirty="0"/>
              <a:t>do not remove your email address from the account</a:t>
            </a:r>
          </a:p>
          <a:p>
            <a:pPr lvl="1">
              <a:lnSpc>
                <a:spcPct val="90000"/>
              </a:lnSpc>
            </a:pPr>
            <a:r>
              <a:rPr lang="en-GB" dirty="0"/>
              <a:t>Use the email address associated with that web account when registering attendance</a:t>
            </a:r>
          </a:p>
          <a:p>
            <a:pPr lvl="2">
              <a:lnSpc>
                <a:spcPct val="90000"/>
              </a:lnSpc>
            </a:pPr>
            <a:r>
              <a:rPr lang="en-GB" sz="2000" dirty="0"/>
              <a:t>If you change email addresses, update the web account,  don’t create a new web account,  or your membership status may not be calculated properly</a:t>
            </a:r>
          </a:p>
          <a:p>
            <a:pPr lvl="1">
              <a:lnSpc>
                <a:spcPct val="90000"/>
              </a:lnSpc>
            </a:pPr>
            <a:r>
              <a:rPr lang="en-GB" sz="2400" dirty="0"/>
              <a:t>Record attendance using this URL:</a:t>
            </a:r>
            <a:r>
              <a:rPr lang="en-US" sz="2400" dirty="0"/>
              <a:t>  </a:t>
            </a:r>
            <a:r>
              <a:rPr lang="en-US" sz="2400" b="1" dirty="0">
                <a:solidFill>
                  <a:schemeClr val="tx2"/>
                </a:solidFill>
              </a:rPr>
              <a:t>IMAT.IEEE.ORG/</a:t>
            </a:r>
          </a:p>
        </p:txBody>
      </p:sp>
      <p:sp>
        <p:nvSpPr>
          <p:cNvPr id="6" name="Date Placeholder 5"/>
          <p:cNvSpPr>
            <a:spLocks noGrp="1"/>
          </p:cNvSpPr>
          <p:nvPr>
            <p:ph type="dt" idx="10"/>
          </p:nvPr>
        </p:nvSpPr>
        <p:spPr/>
        <p:txBody>
          <a:bodyPr/>
          <a:lstStyle/>
          <a:p>
            <a:r>
              <a:rPr lang="en-US"/>
              <a:t>March 2019</a:t>
            </a:r>
            <a:endParaRPr lang="en-GB" dirty="0"/>
          </a:p>
        </p:txBody>
      </p:sp>
      <p:sp>
        <p:nvSpPr>
          <p:cNvPr id="5" name="Footer Placeholder 4"/>
          <p:cNvSpPr>
            <a:spLocks noGrp="1"/>
          </p:cNvSpPr>
          <p:nvPr>
            <p:ph type="ftr" idx="11"/>
          </p:nvPr>
        </p:nvSpPr>
        <p:spPr/>
        <p:txBody>
          <a:bodyPr/>
          <a:lstStyle/>
          <a:p>
            <a:r>
              <a:rPr lang="en-GB" dirty="0"/>
              <a:t>Jon Rosdahl, Qualcomm</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20</a:t>
            </a:fld>
            <a:endParaRPr lang="en-GB" dirty="0"/>
          </a:p>
        </p:txBody>
      </p:sp>
    </p:spTree>
    <p:extLst>
      <p:ext uri="{BB962C8B-B14F-4D97-AF65-F5344CB8AC3E}">
        <p14:creationId xmlns:p14="http://schemas.microsoft.com/office/powerpoint/2010/main" val="261349769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2" name="Rectangle 2"/>
          <p:cNvSpPr>
            <a:spLocks noGrp="1" noChangeArrowheads="1"/>
          </p:cNvSpPr>
          <p:nvPr>
            <p:ph type="title"/>
          </p:nvPr>
        </p:nvSpPr>
        <p:spPr/>
        <p:txBody>
          <a:bodyPr/>
          <a:lstStyle/>
          <a:p>
            <a:r>
              <a:rPr lang="en-US" dirty="0"/>
              <a:t>M3.8 Local File Document Server information</a:t>
            </a:r>
          </a:p>
        </p:txBody>
      </p:sp>
      <p:sp>
        <p:nvSpPr>
          <p:cNvPr id="19459" name="Date Placeholder 3"/>
          <p:cNvSpPr>
            <a:spLocks noGrp="1"/>
          </p:cNvSpPr>
          <p:nvPr>
            <p:ph type="dt" idx="10"/>
          </p:nvPr>
        </p:nvSpPr>
        <p:spPr/>
        <p:txBody>
          <a:bodyPr/>
          <a:lstStyle/>
          <a:p>
            <a:r>
              <a:rPr lang="en-US"/>
              <a:t>March 2019</a:t>
            </a:r>
            <a:endParaRPr lang="en-US" dirty="0"/>
          </a:p>
        </p:txBody>
      </p:sp>
      <p:sp>
        <p:nvSpPr>
          <p:cNvPr id="19460" name="Footer Placeholder 4"/>
          <p:cNvSpPr>
            <a:spLocks noGrp="1"/>
          </p:cNvSpPr>
          <p:nvPr>
            <p:ph type="ftr" idx="11"/>
          </p:nvPr>
        </p:nvSpPr>
        <p:spPr/>
        <p:txBody>
          <a:bodyPr/>
          <a:lstStyle/>
          <a:p>
            <a:r>
              <a:rPr lang="en-US"/>
              <a:t>Jon Rosdahl, Qualcomm</a:t>
            </a:r>
            <a:endParaRPr lang="en-US" dirty="0"/>
          </a:p>
        </p:txBody>
      </p:sp>
      <p:sp>
        <p:nvSpPr>
          <p:cNvPr id="19461" name="Slide Number Placeholder 5"/>
          <p:cNvSpPr>
            <a:spLocks noGrp="1"/>
          </p:cNvSpPr>
          <p:nvPr>
            <p:ph type="sldNum" idx="12"/>
          </p:nvPr>
        </p:nvSpPr>
        <p:spPr/>
        <p:txBody>
          <a:bodyPr/>
          <a:lstStyle/>
          <a:p>
            <a:r>
              <a:rPr lang="en-US"/>
              <a:t>Slide </a:t>
            </a:r>
            <a:fld id="{D64B625E-504A-4C58-A39B-C8B7B94C9285}" type="slidenum">
              <a:rPr lang="en-US" smtClean="0"/>
              <a:pPr/>
              <a:t>21</a:t>
            </a:fld>
            <a:endParaRPr lang="en-US" dirty="0"/>
          </a:p>
        </p:txBody>
      </p:sp>
      <p:sp>
        <p:nvSpPr>
          <p:cNvPr id="3" name="Rectangle 2">
            <a:extLst>
              <a:ext uri="{FF2B5EF4-FFF2-40B4-BE49-F238E27FC236}">
                <a16:creationId xmlns:a16="http://schemas.microsoft.com/office/drawing/2014/main" id="{43B3C29C-6249-4F7D-9D52-7874AF1A7FA2}"/>
              </a:ext>
            </a:extLst>
          </p:cNvPr>
          <p:cNvSpPr/>
          <p:nvPr/>
        </p:nvSpPr>
        <p:spPr>
          <a:xfrm>
            <a:off x="2279576" y="2204864"/>
            <a:ext cx="7704856" cy="3539430"/>
          </a:xfrm>
          <a:prstGeom prst="rect">
            <a:avLst/>
          </a:prstGeom>
        </p:spPr>
        <p:txBody>
          <a:bodyPr wrap="square">
            <a:spAutoFit/>
          </a:bodyPr>
          <a:lstStyle/>
          <a:p>
            <a:r>
              <a:rPr lang="en-US" sz="2800" dirty="0">
                <a:solidFill>
                  <a:schemeClr val="tx1"/>
                </a:solidFill>
              </a:rPr>
              <a:t>Links for Attendance, Documents, Registration and information about the session can be found at </a:t>
            </a:r>
            <a:r>
              <a:rPr lang="en-US" sz="2800" dirty="0">
                <a:solidFill>
                  <a:schemeClr val="tx1"/>
                </a:solidFill>
                <a:hlinkClick r:id="rId3"/>
              </a:rPr>
              <a:t>ieee802.linespeed.io</a:t>
            </a:r>
            <a:r>
              <a:rPr lang="en-US" sz="2800" dirty="0">
                <a:solidFill>
                  <a:schemeClr val="tx1"/>
                </a:solidFill>
              </a:rPr>
              <a:t> (we recommend creating a bookmark).</a:t>
            </a:r>
          </a:p>
          <a:p>
            <a:endParaRPr lang="en-US" sz="2800" dirty="0">
              <a:solidFill>
                <a:schemeClr val="tx1"/>
              </a:solidFill>
            </a:endParaRPr>
          </a:p>
          <a:p>
            <a:r>
              <a:rPr lang="en-US" sz="2800" dirty="0">
                <a:solidFill>
                  <a:schemeClr val="tx1"/>
                </a:solidFill>
              </a:rPr>
              <a:t>Accessible from the Local Wi-Fi network: </a:t>
            </a:r>
          </a:p>
          <a:p>
            <a:r>
              <a:rPr lang="en-US" sz="2800" dirty="0">
                <a:solidFill>
                  <a:schemeClr val="tx1"/>
                </a:solidFill>
              </a:rPr>
              <a:t>		SSID: IEEE802    -- Password: </a:t>
            </a:r>
            <a:r>
              <a:rPr lang="en-US" sz="2800" dirty="0" err="1">
                <a:solidFill>
                  <a:schemeClr val="tx1"/>
                </a:solidFill>
              </a:rPr>
              <a:t>ieeeieee</a:t>
            </a:r>
            <a:endParaRPr lang="en-US" sz="2800" dirty="0">
              <a:solidFill>
                <a:schemeClr val="tx1"/>
              </a:solidFill>
            </a:endParaRPr>
          </a:p>
          <a:p>
            <a:endParaRPr lang="en-US" sz="2800" dirty="0">
              <a:solidFill>
                <a:schemeClr val="tx1"/>
              </a:solidFill>
            </a:endParaRPr>
          </a:p>
        </p:txBody>
      </p:sp>
    </p:spTree>
    <p:extLst>
      <p:ext uri="{BB962C8B-B14F-4D97-AF65-F5344CB8AC3E}">
        <p14:creationId xmlns:p14="http://schemas.microsoft.com/office/powerpoint/2010/main" val="309249487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83682" y="1318690"/>
            <a:ext cx="10612918" cy="4853509"/>
          </a:xfrm>
        </p:spPr>
        <p:txBody>
          <a:bodyPr/>
          <a:lstStyle/>
          <a:p>
            <a:r>
              <a:rPr lang="en-GB" sz="2800" dirty="0"/>
              <a:t>Next Session – 12-17 May 2019  </a:t>
            </a:r>
          </a:p>
          <a:p>
            <a:r>
              <a:rPr lang="en-GB" sz="2800" dirty="0"/>
              <a:t>	</a:t>
            </a:r>
            <a:r>
              <a:rPr lang="en-GB" sz="3200" dirty="0"/>
              <a:t>Grand Hyatt Atlanta in Buckhead, Atlanta, Georgia, USA</a:t>
            </a:r>
            <a:br>
              <a:rPr lang="en-GB" sz="3200" dirty="0"/>
            </a:br>
            <a:r>
              <a:rPr lang="en-GB" sz="3200" dirty="0"/>
              <a:t>Registration to open later this week.</a:t>
            </a:r>
            <a:endParaRPr lang="en-GB" sz="2800" dirty="0"/>
          </a:p>
          <a:p>
            <a:endParaRPr lang="en-GB" sz="2800" dirty="0"/>
          </a:p>
          <a:p>
            <a:r>
              <a:rPr lang="en-GB" sz="2800" dirty="0"/>
              <a:t>Next 802 Plenary: </a:t>
            </a:r>
            <a:endParaRPr lang="en-US" sz="2800" dirty="0"/>
          </a:p>
          <a:p>
            <a:pPr marL="711209" lvl="1" indent="0">
              <a:buNone/>
            </a:pPr>
            <a:r>
              <a:rPr lang="en-CA" sz="3000" dirty="0">
                <a:solidFill>
                  <a:srgbClr val="FF0000"/>
                </a:solidFill>
              </a:rPr>
              <a:t>July 14-19, 2019</a:t>
            </a:r>
          </a:p>
          <a:p>
            <a:pPr marL="711209" lvl="1" indent="0">
              <a:buNone/>
            </a:pPr>
            <a:r>
              <a:rPr lang="it-IT" sz="3000" dirty="0">
                <a:solidFill>
                  <a:srgbClr val="FF0000"/>
                </a:solidFill>
              </a:rPr>
              <a:t>Austria Center Vienna, Vienna, Austria</a:t>
            </a:r>
            <a:endParaRPr lang="en-CA" sz="3000" dirty="0">
              <a:solidFill>
                <a:srgbClr val="FF0000"/>
              </a:solidFill>
            </a:endParaRPr>
          </a:p>
          <a:p>
            <a:pPr marL="711209" lvl="1" indent="0">
              <a:buNone/>
            </a:pPr>
            <a:r>
              <a:rPr lang="en-CA" sz="3000" dirty="0"/>
              <a:t>Registration to open April 2019</a:t>
            </a:r>
          </a:p>
          <a:p>
            <a:pPr marL="457200" indent="-457200">
              <a:buFont typeface="Arial" panose="020B0604020202020204" pitchFamily="34" charset="0"/>
              <a:buChar char="•"/>
            </a:pPr>
            <a:endParaRPr lang="en-US" sz="2800" dirty="0"/>
          </a:p>
        </p:txBody>
      </p:sp>
      <p:sp>
        <p:nvSpPr>
          <p:cNvPr id="5" name="Footer Placeholder 4"/>
          <p:cNvSpPr>
            <a:spLocks noGrp="1"/>
          </p:cNvSpPr>
          <p:nvPr>
            <p:ph type="ftr" idx="11"/>
          </p:nvPr>
        </p:nvSpPr>
        <p:spPr/>
        <p:txBody>
          <a:bodyPr/>
          <a:lstStyle/>
          <a:p>
            <a:r>
              <a:rPr lang="en-GB" dirty="0"/>
              <a:t>Jon Rosdahl, Qualcomm</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22</a:t>
            </a:fld>
            <a:endParaRPr lang="en-GB" dirty="0"/>
          </a:p>
        </p:txBody>
      </p:sp>
      <p:sp>
        <p:nvSpPr>
          <p:cNvPr id="10" name="Title 9">
            <a:extLst>
              <a:ext uri="{FF2B5EF4-FFF2-40B4-BE49-F238E27FC236}">
                <a16:creationId xmlns:a16="http://schemas.microsoft.com/office/drawing/2014/main" id="{B8CBAE96-A831-4057-8B3B-C03BA14F95B5}"/>
              </a:ext>
            </a:extLst>
          </p:cNvPr>
          <p:cNvSpPr>
            <a:spLocks noGrp="1"/>
          </p:cNvSpPr>
          <p:nvPr>
            <p:ph type="title"/>
          </p:nvPr>
        </p:nvSpPr>
        <p:spPr>
          <a:xfrm>
            <a:off x="914401" y="685801"/>
            <a:ext cx="10361084" cy="632889"/>
          </a:xfrm>
        </p:spPr>
        <p:txBody>
          <a:bodyPr/>
          <a:lstStyle/>
          <a:p>
            <a:r>
              <a:rPr lang="en-US" dirty="0"/>
              <a:t>3.9 Next Session reminder</a:t>
            </a:r>
          </a:p>
        </p:txBody>
      </p:sp>
      <p:sp>
        <p:nvSpPr>
          <p:cNvPr id="6" name="Date Placeholder 5">
            <a:extLst>
              <a:ext uri="{FF2B5EF4-FFF2-40B4-BE49-F238E27FC236}">
                <a16:creationId xmlns:a16="http://schemas.microsoft.com/office/drawing/2014/main" id="{8170D81F-90E0-4C34-B269-C3CD98A114D2}"/>
              </a:ext>
            </a:extLst>
          </p:cNvPr>
          <p:cNvSpPr>
            <a:spLocks noGrp="1"/>
          </p:cNvSpPr>
          <p:nvPr>
            <p:ph type="dt" idx="10"/>
          </p:nvPr>
        </p:nvSpPr>
        <p:spPr>
          <a:xfrm>
            <a:off x="929218" y="322265"/>
            <a:ext cx="2499783" cy="284160"/>
          </a:xfrm>
        </p:spPr>
        <p:txBody>
          <a:bodyPr/>
          <a:lstStyle/>
          <a:p>
            <a:r>
              <a:rPr lang="en-US"/>
              <a:t>March 2019</a:t>
            </a:r>
            <a:endParaRPr lang="en-GB" dirty="0"/>
          </a:p>
        </p:txBody>
      </p:sp>
    </p:spTree>
    <p:extLst>
      <p:ext uri="{BB962C8B-B14F-4D97-AF65-F5344CB8AC3E}">
        <p14:creationId xmlns:p14="http://schemas.microsoft.com/office/powerpoint/2010/main" val="204601476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2279576" y="2636913"/>
            <a:ext cx="7772400" cy="1362075"/>
          </a:xfrm>
        </p:spPr>
        <p:txBody>
          <a:bodyPr>
            <a:normAutofit/>
          </a:bodyPr>
          <a:lstStyle/>
          <a:p>
            <a:r>
              <a:rPr lang="en-US" cap="none" dirty="0"/>
              <a:t>802.11 Mid-Week Plenary</a:t>
            </a:r>
          </a:p>
        </p:txBody>
      </p:sp>
      <p:sp>
        <p:nvSpPr>
          <p:cNvPr id="8" name="Text Placeholder 7"/>
          <p:cNvSpPr>
            <a:spLocks noGrp="1"/>
          </p:cNvSpPr>
          <p:nvPr>
            <p:ph type="body" idx="1"/>
          </p:nvPr>
        </p:nvSpPr>
        <p:spPr>
          <a:xfrm>
            <a:off x="2207568" y="4293097"/>
            <a:ext cx="7772400" cy="1500187"/>
          </a:xfrm>
        </p:spPr>
        <p:txBody>
          <a:bodyPr/>
          <a:lstStyle/>
          <a:p>
            <a:r>
              <a:rPr lang="en-US" dirty="0"/>
              <a:t>Agenda Items:</a:t>
            </a:r>
          </a:p>
          <a:p>
            <a:r>
              <a:rPr lang="en-US" dirty="0"/>
              <a:t>2.5 –  Announcements</a:t>
            </a:r>
          </a:p>
          <a:p>
            <a:r>
              <a:rPr lang="en-US" dirty="0"/>
              <a:t>5.1 – Room Change Reports</a:t>
            </a:r>
          </a:p>
          <a:p>
            <a:endParaRPr lang="en-US" dirty="0"/>
          </a:p>
        </p:txBody>
      </p:sp>
      <p:sp>
        <p:nvSpPr>
          <p:cNvPr id="6" name="Date Placeholder 5"/>
          <p:cNvSpPr>
            <a:spLocks noGrp="1"/>
          </p:cNvSpPr>
          <p:nvPr>
            <p:ph type="dt" idx="10"/>
          </p:nvPr>
        </p:nvSpPr>
        <p:spPr/>
        <p:txBody>
          <a:bodyPr/>
          <a:lstStyle/>
          <a:p>
            <a:r>
              <a:rPr lang="en-US"/>
              <a:t>March 2019</a:t>
            </a:r>
            <a:endParaRPr lang="en-GB" dirty="0"/>
          </a:p>
        </p:txBody>
      </p:sp>
      <p:sp>
        <p:nvSpPr>
          <p:cNvPr id="5" name="Footer Placeholder 4"/>
          <p:cNvSpPr>
            <a:spLocks noGrp="1"/>
          </p:cNvSpPr>
          <p:nvPr>
            <p:ph type="ftr" idx="11"/>
          </p:nvPr>
        </p:nvSpPr>
        <p:spPr/>
        <p:txBody>
          <a:bodyPr/>
          <a:lstStyle/>
          <a:p>
            <a:r>
              <a:rPr lang="en-GB"/>
              <a:t>Jon Rosdahl, Qualcomm</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Tree>
    <p:extLst>
      <p:ext uri="{BB962C8B-B14F-4D97-AF65-F5344CB8AC3E}">
        <p14:creationId xmlns:p14="http://schemas.microsoft.com/office/powerpoint/2010/main" val="232329358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W5.1 Room Change Requests</a:t>
            </a:r>
          </a:p>
        </p:txBody>
      </p:sp>
      <p:sp>
        <p:nvSpPr>
          <p:cNvPr id="3" name="Content Placeholder 2"/>
          <p:cNvSpPr>
            <a:spLocks noGrp="1"/>
          </p:cNvSpPr>
          <p:nvPr>
            <p:ph idx="1"/>
          </p:nvPr>
        </p:nvSpPr>
        <p:spPr>
          <a:xfrm>
            <a:off x="914401" y="1628800"/>
            <a:ext cx="10361084" cy="4752527"/>
          </a:xfrm>
        </p:spPr>
        <p:txBody>
          <a:bodyPr/>
          <a:lstStyle/>
          <a:p>
            <a:r>
              <a:rPr lang="en-US" dirty="0"/>
              <a:t>Release:</a:t>
            </a:r>
          </a:p>
          <a:p>
            <a:r>
              <a:rPr lang="en-US" dirty="0"/>
              <a:t>	BCS – – Thurs - AM1</a:t>
            </a:r>
          </a:p>
          <a:p>
            <a:r>
              <a:rPr lang="en-US" dirty="0"/>
              <a:t>    RTA TIG -Thurs - PM2 </a:t>
            </a:r>
          </a:p>
          <a:p>
            <a:r>
              <a:rPr lang="en-US" dirty="0"/>
              <a:t>    </a:t>
            </a:r>
          </a:p>
          <a:p>
            <a:endParaRPr lang="en-US" dirty="0"/>
          </a:p>
        </p:txBody>
      </p:sp>
      <p:sp>
        <p:nvSpPr>
          <p:cNvPr id="6" name="Date Placeholder 5"/>
          <p:cNvSpPr>
            <a:spLocks noGrp="1"/>
          </p:cNvSpPr>
          <p:nvPr>
            <p:ph type="dt" idx="10"/>
          </p:nvPr>
        </p:nvSpPr>
        <p:spPr/>
        <p:txBody>
          <a:bodyPr/>
          <a:lstStyle/>
          <a:p>
            <a:r>
              <a:rPr lang="en-US"/>
              <a:t>March 2019</a:t>
            </a:r>
            <a:endParaRPr lang="en-GB" dirty="0"/>
          </a:p>
        </p:txBody>
      </p:sp>
      <p:sp>
        <p:nvSpPr>
          <p:cNvPr id="5" name="Footer Placeholder 4"/>
          <p:cNvSpPr>
            <a:spLocks noGrp="1"/>
          </p:cNvSpPr>
          <p:nvPr>
            <p:ph type="ftr" idx="11"/>
          </p:nvPr>
        </p:nvSpPr>
        <p:spPr/>
        <p:txBody>
          <a:bodyPr/>
          <a:lstStyle/>
          <a:p>
            <a:r>
              <a:rPr lang="en-GB"/>
              <a:t>Jon Rosdahl, Qualcomm</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Tree>
    <p:extLst>
      <p:ext uri="{BB962C8B-B14F-4D97-AF65-F5344CB8AC3E}">
        <p14:creationId xmlns:p14="http://schemas.microsoft.com/office/powerpoint/2010/main" val="61573726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2207568" y="2204865"/>
            <a:ext cx="7772400" cy="1362075"/>
          </a:xfrm>
        </p:spPr>
        <p:txBody>
          <a:bodyPr/>
          <a:lstStyle/>
          <a:p>
            <a:r>
              <a:rPr lang="en-US" sz="3600" dirty="0"/>
              <a:t>802.11 WG Closing Plenary</a:t>
            </a:r>
          </a:p>
        </p:txBody>
      </p:sp>
      <p:sp>
        <p:nvSpPr>
          <p:cNvPr id="8" name="Text Placeholder 7"/>
          <p:cNvSpPr>
            <a:spLocks noGrp="1"/>
          </p:cNvSpPr>
          <p:nvPr>
            <p:ph type="body" idx="1"/>
          </p:nvPr>
        </p:nvSpPr>
        <p:spPr>
          <a:xfrm>
            <a:off x="2063552" y="4077073"/>
            <a:ext cx="7772400" cy="1500187"/>
          </a:xfrm>
        </p:spPr>
        <p:txBody>
          <a:bodyPr/>
          <a:lstStyle/>
          <a:p>
            <a:r>
              <a:rPr lang="en-US" dirty="0"/>
              <a:t>Agenda Items:</a:t>
            </a:r>
          </a:p>
          <a:p>
            <a:r>
              <a:rPr lang="en-US" dirty="0"/>
              <a:t>3.1.1 – Straw Poll</a:t>
            </a:r>
          </a:p>
          <a:p>
            <a:r>
              <a:rPr lang="en-US" dirty="0"/>
              <a:t>3.1.2 -- Future venues status and discussion</a:t>
            </a:r>
          </a:p>
          <a:p>
            <a:endParaRPr lang="en-US" dirty="0"/>
          </a:p>
          <a:p>
            <a:endParaRPr lang="en-US" dirty="0"/>
          </a:p>
        </p:txBody>
      </p:sp>
      <p:sp>
        <p:nvSpPr>
          <p:cNvPr id="6" name="Date Placeholder 5"/>
          <p:cNvSpPr>
            <a:spLocks noGrp="1"/>
          </p:cNvSpPr>
          <p:nvPr>
            <p:ph type="dt" idx="10"/>
          </p:nvPr>
        </p:nvSpPr>
        <p:spPr/>
        <p:txBody>
          <a:bodyPr/>
          <a:lstStyle/>
          <a:p>
            <a:r>
              <a:rPr lang="en-US"/>
              <a:t>March 2019</a:t>
            </a:r>
            <a:endParaRPr lang="en-GB" dirty="0"/>
          </a:p>
        </p:txBody>
      </p:sp>
      <p:sp>
        <p:nvSpPr>
          <p:cNvPr id="5" name="Footer Placeholder 4"/>
          <p:cNvSpPr>
            <a:spLocks noGrp="1"/>
          </p:cNvSpPr>
          <p:nvPr>
            <p:ph type="ftr" idx="11"/>
          </p:nvPr>
        </p:nvSpPr>
        <p:spPr/>
        <p:txBody>
          <a:bodyPr/>
          <a:lstStyle/>
          <a:p>
            <a:r>
              <a:rPr lang="en-GB"/>
              <a:t>Jon Rosdahl, Qualcomm</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Tree>
    <p:extLst>
      <p:ext uri="{BB962C8B-B14F-4D97-AF65-F5344CB8AC3E}">
        <p14:creationId xmlns:p14="http://schemas.microsoft.com/office/powerpoint/2010/main" val="32197880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2209801" y="685801"/>
            <a:ext cx="7770813" cy="654968"/>
          </a:xfrm>
        </p:spPr>
        <p:txBody>
          <a:bodyPr/>
          <a:lstStyle/>
          <a:p>
            <a:r>
              <a:rPr lang="en-US" sz="2800" dirty="0"/>
              <a:t>F3.1.1 -Straw Poll regarding this meeting location</a:t>
            </a:r>
          </a:p>
        </p:txBody>
      </p:sp>
      <p:sp>
        <p:nvSpPr>
          <p:cNvPr id="8" name="Content Placeholder 7"/>
          <p:cNvSpPr>
            <a:spLocks noGrp="1"/>
          </p:cNvSpPr>
          <p:nvPr>
            <p:ph idx="1"/>
          </p:nvPr>
        </p:nvSpPr>
        <p:spPr/>
        <p:txBody>
          <a:bodyPr/>
          <a:lstStyle/>
          <a:p>
            <a:r>
              <a:rPr lang="en-US" dirty="0"/>
              <a:t>Straw Poll:  </a:t>
            </a:r>
          </a:p>
          <a:p>
            <a:r>
              <a:rPr lang="en-US" dirty="0"/>
              <a:t>How many people would like to come back to this venue? </a:t>
            </a:r>
          </a:p>
          <a:p>
            <a:pPr lvl="1"/>
            <a:r>
              <a:rPr lang="en-US" sz="2400" dirty="0"/>
              <a:t>Yes  --  </a:t>
            </a:r>
          </a:p>
          <a:p>
            <a:pPr lvl="1"/>
            <a:r>
              <a:rPr lang="en-US" sz="2400" dirty="0"/>
              <a:t>No – </a:t>
            </a:r>
          </a:p>
          <a:p>
            <a:r>
              <a:rPr lang="en-US" dirty="0"/>
              <a:t>Like the Social –  Yes -   No –</a:t>
            </a:r>
          </a:p>
          <a:p>
            <a:endParaRPr lang="en-US" dirty="0"/>
          </a:p>
          <a:p>
            <a:r>
              <a:rPr lang="en-US" dirty="0"/>
              <a:t>Went to the Social – Yes-  No-</a:t>
            </a:r>
          </a:p>
        </p:txBody>
      </p:sp>
      <p:sp>
        <p:nvSpPr>
          <p:cNvPr id="4" name="Date Placeholder 3"/>
          <p:cNvSpPr>
            <a:spLocks noGrp="1"/>
          </p:cNvSpPr>
          <p:nvPr>
            <p:ph type="dt" idx="10"/>
          </p:nvPr>
        </p:nvSpPr>
        <p:spPr/>
        <p:txBody>
          <a:bodyPr/>
          <a:lstStyle/>
          <a:p>
            <a:r>
              <a:rPr lang="en-US"/>
              <a:t>March 2019</a:t>
            </a:r>
            <a:endParaRPr lang="en-GB"/>
          </a:p>
        </p:txBody>
      </p:sp>
      <p:sp>
        <p:nvSpPr>
          <p:cNvPr id="5" name="Footer Placeholder 4"/>
          <p:cNvSpPr>
            <a:spLocks noGrp="1"/>
          </p:cNvSpPr>
          <p:nvPr>
            <p:ph type="ftr" idx="11"/>
          </p:nvPr>
        </p:nvSpPr>
        <p:spPr/>
        <p:txBody>
          <a:bodyPr/>
          <a:lstStyle/>
          <a:p>
            <a:r>
              <a:rPr lang="en-GB"/>
              <a:t>Jon Rosdahl, Qualcomm</a:t>
            </a:r>
          </a:p>
        </p:txBody>
      </p:sp>
      <p:sp>
        <p:nvSpPr>
          <p:cNvPr id="6" name="Slide Number Placeholder 5"/>
          <p:cNvSpPr>
            <a:spLocks noGrp="1"/>
          </p:cNvSpPr>
          <p:nvPr>
            <p:ph type="sldNum" idx="12"/>
          </p:nvPr>
        </p:nvSpPr>
        <p:spPr/>
        <p:txBody>
          <a:bodyPr/>
          <a:lstStyle/>
          <a:p>
            <a:r>
              <a:rPr lang="en-GB"/>
              <a:t>Slide </a:t>
            </a:r>
            <a:fld id="{3ABCC52B-A3F7-440B-BBF2-55191E6E7773}" type="slidenum">
              <a:rPr lang="en-GB" smtClean="0"/>
              <a:pPr/>
              <a:t>26</a:t>
            </a:fld>
            <a:endParaRPr lang="en-GB"/>
          </a:p>
        </p:txBody>
      </p:sp>
    </p:spTree>
    <p:extLst>
      <p:ext uri="{BB962C8B-B14F-4D97-AF65-F5344CB8AC3E}">
        <p14:creationId xmlns:p14="http://schemas.microsoft.com/office/powerpoint/2010/main" val="269802245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1"/>
            <a:ext cx="7770813" cy="533400"/>
          </a:xfrm>
        </p:spPr>
        <p:txBody>
          <a:bodyPr>
            <a:normAutofit fontScale="90000"/>
          </a:bodyPr>
          <a:lstStyle/>
          <a:p>
            <a:r>
              <a:rPr lang="en-US" dirty="0"/>
              <a:t>F3.1.2: Future Venue Insight</a:t>
            </a:r>
          </a:p>
        </p:txBody>
      </p:sp>
      <p:sp>
        <p:nvSpPr>
          <p:cNvPr id="3" name="Content Placeholder 2"/>
          <p:cNvSpPr>
            <a:spLocks noGrp="1"/>
          </p:cNvSpPr>
          <p:nvPr>
            <p:ph idx="1"/>
          </p:nvPr>
        </p:nvSpPr>
        <p:spPr>
          <a:xfrm>
            <a:off x="929218" y="1631406"/>
            <a:ext cx="10460567" cy="4844008"/>
          </a:xfrm>
        </p:spPr>
        <p:txBody>
          <a:bodyPr/>
          <a:lstStyle/>
          <a:p>
            <a:pPr indent="0"/>
            <a:r>
              <a:rPr lang="en-US" sz="2800" dirty="0"/>
              <a:t>2019 Future Venues</a:t>
            </a:r>
            <a:endParaRPr lang="en-GB" sz="2800" dirty="0"/>
          </a:p>
          <a:p>
            <a:pPr marL="800100" indent="-457200">
              <a:buFont typeface="Arial" panose="020B0604020202020204" pitchFamily="34" charset="0"/>
              <a:buChar char="•"/>
            </a:pPr>
            <a:r>
              <a:rPr lang="en-GB" sz="2800" dirty="0"/>
              <a:t>May 12-17, Grand Hyatt Atlanta in Buckhead, Atlanta, Georgia, USA</a:t>
            </a:r>
          </a:p>
          <a:p>
            <a:pPr marL="800100" indent="-457200">
              <a:buFont typeface="Arial" panose="020B0604020202020204" pitchFamily="34" charset="0"/>
              <a:buChar char="•"/>
            </a:pPr>
            <a:r>
              <a:rPr lang="en-GB" sz="2800" dirty="0"/>
              <a:t>July 14-19, Austria Congress Centre, Vienna, Austria</a:t>
            </a:r>
          </a:p>
          <a:p>
            <a:pPr marL="800100" indent="-457200">
              <a:buFont typeface="Arial" panose="020B0604020202020204" pitchFamily="34" charset="0"/>
              <a:buChar char="•"/>
            </a:pPr>
            <a:r>
              <a:rPr lang="en-GB" sz="2800" dirty="0"/>
              <a:t>September 15-20,  Marriott Hanoi, Hanoi, Vietnam (TBC)</a:t>
            </a:r>
          </a:p>
          <a:p>
            <a:pPr marL="800100" indent="-457200">
              <a:buFont typeface="Arial" panose="020B0604020202020204" pitchFamily="34" charset="0"/>
              <a:buChar char="•"/>
            </a:pPr>
            <a:r>
              <a:rPr lang="en-GB" sz="2800" dirty="0"/>
              <a:t>November 10-15, Hilton Waikoloa Village, Kona, HI, USA</a:t>
            </a:r>
            <a:endParaRPr lang="en-US" sz="2800" dirty="0"/>
          </a:p>
          <a:p>
            <a:pPr lvl="1"/>
            <a:endParaRPr lang="en-US" sz="2800" dirty="0"/>
          </a:p>
        </p:txBody>
      </p:sp>
      <p:sp>
        <p:nvSpPr>
          <p:cNvPr id="6" name="Date Placeholder 5"/>
          <p:cNvSpPr>
            <a:spLocks noGrp="1"/>
          </p:cNvSpPr>
          <p:nvPr>
            <p:ph type="dt" idx="10"/>
          </p:nvPr>
        </p:nvSpPr>
        <p:spPr/>
        <p:txBody>
          <a:bodyPr/>
          <a:lstStyle/>
          <a:p>
            <a:r>
              <a:rPr lang="en-US"/>
              <a:t>March 2019</a:t>
            </a:r>
            <a:endParaRPr lang="en-GB" dirty="0"/>
          </a:p>
        </p:txBody>
      </p:sp>
      <p:sp>
        <p:nvSpPr>
          <p:cNvPr id="5" name="Footer Placeholder 4"/>
          <p:cNvSpPr>
            <a:spLocks noGrp="1"/>
          </p:cNvSpPr>
          <p:nvPr>
            <p:ph type="ftr" idx="11"/>
          </p:nvPr>
        </p:nvSpPr>
        <p:spPr/>
        <p:txBody>
          <a:bodyPr/>
          <a:lstStyle/>
          <a:p>
            <a:r>
              <a:rPr lang="en-GB"/>
              <a:t>Jon Rosdahl, Qualcomm</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Tree>
    <p:extLst>
      <p:ext uri="{BB962C8B-B14F-4D97-AF65-F5344CB8AC3E}">
        <p14:creationId xmlns:p14="http://schemas.microsoft.com/office/powerpoint/2010/main" val="190678679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xfrm>
            <a:off x="2209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References</a:t>
            </a:r>
          </a:p>
        </p:txBody>
      </p:sp>
      <p:sp>
        <p:nvSpPr>
          <p:cNvPr id="11266" name="Rectangle 2"/>
          <p:cNvSpPr>
            <a:spLocks noGrp="1" noChangeArrowheads="1"/>
          </p:cNvSpPr>
          <p:nvPr>
            <p:ph idx="1"/>
          </p:nvPr>
        </p:nvSpPr>
        <p:spPr>
          <a:xfrm>
            <a:off x="1177190" y="2204864"/>
            <a:ext cx="9937104" cy="4128816"/>
          </a:xfrm>
          <a:ln/>
        </p:spPr>
        <p:txBody>
          <a:bodyPr/>
          <a:lstStyle/>
          <a:p>
            <a:r>
              <a:rPr lang="en-US" dirty="0"/>
              <a:t>Plenary Meeting Status File: EC-16/66r7</a:t>
            </a:r>
          </a:p>
          <a:p>
            <a:r>
              <a:rPr lang="en-US" dirty="0">
                <a:hlinkClick r:id="rId3"/>
              </a:rPr>
              <a:t>https://mentor.ieee.org/802-ec/dcn/16/ec-16-0066-07-00EC-802-plenary-future-venue-contract-status.xlsx</a:t>
            </a:r>
            <a:r>
              <a:rPr lang="en-US" dirty="0"/>
              <a:t> </a:t>
            </a:r>
          </a:p>
          <a:p>
            <a:endParaRPr lang="en-US" dirty="0">
              <a:hlinkClick r:id="rId4"/>
            </a:endParaRPr>
          </a:p>
          <a:p>
            <a:endParaRPr lang="en-US" dirty="0">
              <a:hlinkClick r:id="rId4"/>
            </a:endParaRPr>
          </a:p>
        </p:txBody>
      </p:sp>
      <p:sp>
        <p:nvSpPr>
          <p:cNvPr id="4" name="Date Placeholder 3"/>
          <p:cNvSpPr>
            <a:spLocks noGrp="1"/>
          </p:cNvSpPr>
          <p:nvPr>
            <p:ph type="dt" idx="10"/>
          </p:nvPr>
        </p:nvSpPr>
        <p:spPr>
          <a:xfrm>
            <a:off x="2238349" y="357166"/>
            <a:ext cx="2374889" cy="273050"/>
          </a:xfrm>
        </p:spPr>
        <p:txBody>
          <a:bodyPr/>
          <a:lstStyle/>
          <a:p>
            <a:r>
              <a:rPr lang="en-US"/>
              <a:t>March 2019</a:t>
            </a:r>
            <a:endParaRPr lang="en-GB"/>
          </a:p>
        </p:txBody>
      </p:sp>
      <p:sp>
        <p:nvSpPr>
          <p:cNvPr id="5" name="Footer Placeholder 4"/>
          <p:cNvSpPr>
            <a:spLocks noGrp="1"/>
          </p:cNvSpPr>
          <p:nvPr>
            <p:ph type="ftr" idx="11"/>
          </p:nvPr>
        </p:nvSpPr>
        <p:spPr>
          <a:xfrm>
            <a:off x="7739074" y="6475414"/>
            <a:ext cx="2327264" cy="180975"/>
          </a:xfrm>
        </p:spPr>
        <p:txBody>
          <a:bodyPr/>
          <a:lstStyle/>
          <a:p>
            <a:r>
              <a:rPr lang="en-GB"/>
              <a:t>Jon Rosdahl, Qualcomm</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28</a:t>
            </a:fld>
            <a:endParaRPr lang="en-GB"/>
          </a:p>
        </p:txBody>
      </p:sp>
    </p:spTree>
  </p:cSld>
  <p:clrMapOvr>
    <a:masterClrMapping/>
  </p:clrMapOvr>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2209800" y="2819401"/>
            <a:ext cx="7772400" cy="1362075"/>
          </a:xfrm>
        </p:spPr>
        <p:txBody>
          <a:bodyPr/>
          <a:lstStyle/>
          <a:p>
            <a:r>
              <a:rPr lang="en-US" sz="3200" dirty="0"/>
              <a:t>Monday– </a:t>
            </a:r>
            <a:br>
              <a:rPr lang="en-US" sz="3200" dirty="0"/>
            </a:br>
            <a:r>
              <a:rPr lang="en-US" sz="3200" dirty="0"/>
              <a:t>802.11 Opening Plenary</a:t>
            </a:r>
          </a:p>
        </p:txBody>
      </p:sp>
      <p:sp>
        <p:nvSpPr>
          <p:cNvPr id="8" name="Text Placeholder 7"/>
          <p:cNvSpPr>
            <a:spLocks noGrp="1"/>
          </p:cNvSpPr>
          <p:nvPr>
            <p:ph type="body" idx="1"/>
          </p:nvPr>
        </p:nvSpPr>
        <p:spPr>
          <a:xfrm>
            <a:off x="2286000" y="1219201"/>
            <a:ext cx="7772400" cy="1500187"/>
          </a:xfrm>
        </p:spPr>
        <p:txBody>
          <a:bodyPr/>
          <a:lstStyle/>
          <a:p>
            <a:r>
              <a:rPr lang="en-US" dirty="0"/>
              <a:t>802.11 First Vice Chair Report</a:t>
            </a:r>
          </a:p>
        </p:txBody>
      </p:sp>
      <p:sp>
        <p:nvSpPr>
          <p:cNvPr id="4" name="Date Placeholder 3"/>
          <p:cNvSpPr>
            <a:spLocks noGrp="1"/>
          </p:cNvSpPr>
          <p:nvPr>
            <p:ph type="dt" idx="10"/>
          </p:nvPr>
        </p:nvSpPr>
        <p:spPr>
          <a:xfrm>
            <a:off x="2220914" y="332602"/>
            <a:ext cx="1893887" cy="276999"/>
          </a:xfrm>
        </p:spPr>
        <p:txBody>
          <a:bodyPr/>
          <a:lstStyle/>
          <a:p>
            <a:pPr>
              <a:defRPr/>
            </a:pPr>
            <a:r>
              <a:rPr lang="en-US"/>
              <a:t>March 2019</a:t>
            </a:r>
            <a:endParaRPr lang="en-US" dirty="0"/>
          </a:p>
        </p:txBody>
      </p:sp>
      <p:sp>
        <p:nvSpPr>
          <p:cNvPr id="5" name="Footer Placeholder 4"/>
          <p:cNvSpPr>
            <a:spLocks noGrp="1"/>
          </p:cNvSpPr>
          <p:nvPr>
            <p:ph type="ftr" idx="11"/>
          </p:nvPr>
        </p:nvSpPr>
        <p:spPr/>
        <p:txBody>
          <a:bodyPr/>
          <a:lstStyle/>
          <a:p>
            <a:pPr>
              <a:defRPr/>
            </a:pPr>
            <a:r>
              <a:rPr lang="en-US" dirty="0"/>
              <a:t>Jon Rosdahl, Qualcomm</a:t>
            </a:r>
          </a:p>
        </p:txBody>
      </p:sp>
      <p:sp>
        <p:nvSpPr>
          <p:cNvPr id="6" name="Slide Number Placeholder 5"/>
          <p:cNvSpPr>
            <a:spLocks noGrp="1"/>
          </p:cNvSpPr>
          <p:nvPr>
            <p:ph type="sldNum" idx="12"/>
          </p:nvPr>
        </p:nvSpPr>
        <p:spPr/>
        <p:txBody>
          <a:bodyPr/>
          <a:lstStyle/>
          <a:p>
            <a:pPr>
              <a:defRPr/>
            </a:pPr>
            <a:r>
              <a:rPr lang="en-US" dirty="0"/>
              <a:t>Slide </a:t>
            </a:r>
            <a:fld id="{8634B414-E725-475F-8EFC-03D12F3C5E1A}" type="slidenum">
              <a:rPr lang="en-US" smtClean="0"/>
              <a:pPr>
                <a:defRPr/>
              </a:pPr>
              <a:t>3</a:t>
            </a:fld>
            <a:endParaRPr lang="en-US" dirty="0"/>
          </a:p>
        </p:txBody>
      </p:sp>
    </p:spTree>
    <p:extLst>
      <p:ext uri="{BB962C8B-B14F-4D97-AF65-F5344CB8AC3E}">
        <p14:creationId xmlns:p14="http://schemas.microsoft.com/office/powerpoint/2010/main" val="12645579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14E429-8CBB-47AA-A76C-53DEE065DAB6}"/>
              </a:ext>
            </a:extLst>
          </p:cNvPr>
          <p:cNvSpPr>
            <a:spLocks noGrp="1"/>
          </p:cNvSpPr>
          <p:nvPr>
            <p:ph type="title"/>
          </p:nvPr>
        </p:nvSpPr>
        <p:spPr/>
        <p:txBody>
          <a:bodyPr/>
          <a:lstStyle/>
          <a:p>
            <a:r>
              <a:rPr lang="en-US" dirty="0"/>
              <a:t>Event Conduct and Safety Statement </a:t>
            </a:r>
          </a:p>
        </p:txBody>
      </p:sp>
      <p:sp>
        <p:nvSpPr>
          <p:cNvPr id="3" name="Content Placeholder 2">
            <a:extLst>
              <a:ext uri="{FF2B5EF4-FFF2-40B4-BE49-F238E27FC236}">
                <a16:creationId xmlns:a16="http://schemas.microsoft.com/office/drawing/2014/main" id="{B89D95A9-3AFC-4A69-B066-4CBB6E9E0CAF}"/>
              </a:ext>
            </a:extLst>
          </p:cNvPr>
          <p:cNvSpPr>
            <a:spLocks noGrp="1"/>
          </p:cNvSpPr>
          <p:nvPr>
            <p:ph idx="1"/>
          </p:nvPr>
        </p:nvSpPr>
        <p:spPr/>
        <p:txBody>
          <a:bodyPr/>
          <a:lstStyle/>
          <a:p>
            <a:r>
              <a:rPr lang="en-US" sz="2800" dirty="0"/>
              <a:t>IEEE believes that science, technology, and engineering are fundamental human activities, for which openness, international collaboration, and the free flow of talent and ideas are essential. Its meetings, conferences, and other events seek to enable engaging, thought-provoking conversations that support IEEE’s core mission of advancing technology for humanity. Accordingly, IEEE is committed to providing a safe, productive, and welcoming environment to all participants, including staff and vendors, at IEEE-related events.</a:t>
            </a:r>
          </a:p>
        </p:txBody>
      </p:sp>
      <p:sp>
        <p:nvSpPr>
          <p:cNvPr id="4" name="Date Placeholder 3">
            <a:extLst>
              <a:ext uri="{FF2B5EF4-FFF2-40B4-BE49-F238E27FC236}">
                <a16:creationId xmlns:a16="http://schemas.microsoft.com/office/drawing/2014/main" id="{D97F3464-4B39-452D-9088-9D31DCF75F67}"/>
              </a:ext>
            </a:extLst>
          </p:cNvPr>
          <p:cNvSpPr>
            <a:spLocks noGrp="1"/>
          </p:cNvSpPr>
          <p:nvPr>
            <p:ph type="dt" idx="10"/>
          </p:nvPr>
        </p:nvSpPr>
        <p:spPr/>
        <p:txBody>
          <a:bodyPr/>
          <a:lstStyle/>
          <a:p>
            <a:r>
              <a:rPr lang="en-US"/>
              <a:t>March 2019</a:t>
            </a:r>
            <a:endParaRPr lang="en-GB" dirty="0"/>
          </a:p>
        </p:txBody>
      </p:sp>
      <p:sp>
        <p:nvSpPr>
          <p:cNvPr id="5" name="Footer Placeholder 4">
            <a:extLst>
              <a:ext uri="{FF2B5EF4-FFF2-40B4-BE49-F238E27FC236}">
                <a16:creationId xmlns:a16="http://schemas.microsoft.com/office/drawing/2014/main" id="{4F53EA86-752C-4A35-BBB6-25DB042174AC}"/>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DB30327C-17CC-449B-8ED1-95ED4C555CA2}"/>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31017341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26C3E9-A7B3-474D-A76C-34AAA84B1BE0}"/>
              </a:ext>
            </a:extLst>
          </p:cNvPr>
          <p:cNvSpPr>
            <a:spLocks noGrp="1"/>
          </p:cNvSpPr>
          <p:nvPr>
            <p:ph type="title"/>
          </p:nvPr>
        </p:nvSpPr>
        <p:spPr/>
        <p:txBody>
          <a:bodyPr/>
          <a:lstStyle/>
          <a:p>
            <a:pPr lvl="0"/>
            <a:r>
              <a:rPr lang="en-US" dirty="0"/>
              <a:t>Event Conduct and Safety Statement</a:t>
            </a:r>
          </a:p>
        </p:txBody>
      </p:sp>
      <p:sp>
        <p:nvSpPr>
          <p:cNvPr id="3" name="Content Placeholder 2">
            <a:extLst>
              <a:ext uri="{FF2B5EF4-FFF2-40B4-BE49-F238E27FC236}">
                <a16:creationId xmlns:a16="http://schemas.microsoft.com/office/drawing/2014/main" id="{50C8884F-93AC-457D-910C-DF265A5F553A}"/>
              </a:ext>
            </a:extLst>
          </p:cNvPr>
          <p:cNvSpPr>
            <a:spLocks noGrp="1"/>
          </p:cNvSpPr>
          <p:nvPr>
            <p:ph idx="1"/>
          </p:nvPr>
        </p:nvSpPr>
        <p:spPr>
          <a:xfrm>
            <a:off x="334432" y="1341437"/>
            <a:ext cx="11247967" cy="5111749"/>
          </a:xfrm>
        </p:spPr>
        <p:txBody>
          <a:bodyPr/>
          <a:lstStyle/>
          <a:p>
            <a:pPr lvl="0"/>
            <a:r>
              <a:rPr lang="en-US" sz="2800" dirty="0"/>
              <a:t>IEEE has no tolerance for discrimination, harassment, or bullying in any form at IEEE-related events.  All participants have the right to pursue shared interests without harassment or discrimination in an environment that supports diversity and inclusion.  Participants are expected to adhere to these principles and respect the rights of others. </a:t>
            </a:r>
          </a:p>
          <a:p>
            <a:pPr lvl="0"/>
            <a:r>
              <a:rPr lang="en-US" sz="2800" dirty="0"/>
              <a:t>IEEE seeks to provide a secure environment at its events. Participants should report any behavior inconsistent with the principles outlined here, to onsite staff, security or venue personnel, or toeventconduct@ieee.org.</a:t>
            </a:r>
          </a:p>
        </p:txBody>
      </p:sp>
      <p:sp>
        <p:nvSpPr>
          <p:cNvPr id="4" name="Date Placeholder 3">
            <a:extLst>
              <a:ext uri="{FF2B5EF4-FFF2-40B4-BE49-F238E27FC236}">
                <a16:creationId xmlns:a16="http://schemas.microsoft.com/office/drawing/2014/main" id="{966459D0-6D89-4202-A942-78EDFB7FE1FA}"/>
              </a:ext>
            </a:extLst>
          </p:cNvPr>
          <p:cNvSpPr>
            <a:spLocks noGrp="1"/>
          </p:cNvSpPr>
          <p:nvPr>
            <p:ph type="dt" idx="10"/>
          </p:nvPr>
        </p:nvSpPr>
        <p:spPr/>
        <p:txBody>
          <a:bodyPr/>
          <a:lstStyle/>
          <a:p>
            <a:r>
              <a:rPr lang="en-US"/>
              <a:t>March 2019</a:t>
            </a:r>
            <a:endParaRPr lang="en-GB" dirty="0"/>
          </a:p>
        </p:txBody>
      </p:sp>
      <p:sp>
        <p:nvSpPr>
          <p:cNvPr id="5" name="Footer Placeholder 4">
            <a:extLst>
              <a:ext uri="{FF2B5EF4-FFF2-40B4-BE49-F238E27FC236}">
                <a16:creationId xmlns:a16="http://schemas.microsoft.com/office/drawing/2014/main" id="{CA9EB942-95D9-45F0-B00B-D27E9B081A57}"/>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70DAE11B-3DD5-4DDE-A787-6F939A16AE3C}"/>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39035879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2220914" y="725488"/>
            <a:ext cx="7770813" cy="1065213"/>
          </a:xfrm>
        </p:spPr>
        <p:txBody>
          <a:bodyPr/>
          <a:lstStyle/>
          <a:p>
            <a:r>
              <a:rPr lang="en-GB" dirty="0"/>
              <a:t>M3.3	 Other WG meeting plans</a:t>
            </a:r>
            <a:br>
              <a:rPr lang="en-GB" dirty="0"/>
            </a:br>
            <a:endParaRPr lang="en-US" dirty="0"/>
          </a:p>
        </p:txBody>
      </p:sp>
      <p:sp>
        <p:nvSpPr>
          <p:cNvPr id="3" name="Content Placeholder 2"/>
          <p:cNvSpPr>
            <a:spLocks noGrp="1"/>
          </p:cNvSpPr>
          <p:nvPr>
            <p:ph idx="1"/>
          </p:nvPr>
        </p:nvSpPr>
        <p:spPr>
          <a:xfrm>
            <a:off x="2220913" y="1412777"/>
            <a:ext cx="7770813" cy="4113213"/>
          </a:xfrm>
        </p:spPr>
        <p:style>
          <a:lnRef idx="1">
            <a:schemeClr val="accent3"/>
          </a:lnRef>
          <a:fillRef idx="2">
            <a:schemeClr val="accent3"/>
          </a:fillRef>
          <a:effectRef idx="1">
            <a:schemeClr val="accent3"/>
          </a:effectRef>
          <a:fontRef idx="minor">
            <a:schemeClr val="dk1"/>
          </a:fontRef>
        </p:style>
        <p:txBody>
          <a:bodyPr/>
          <a:lstStyle/>
          <a:p>
            <a:r>
              <a:rPr lang="en-US" dirty="0">
                <a:hlinkClick r:id="rId3"/>
              </a:rPr>
              <a:t>802.1</a:t>
            </a:r>
            <a:r>
              <a:rPr lang="en-US" dirty="0"/>
              <a:t> </a:t>
            </a:r>
            <a:r>
              <a:rPr lang="en-US" dirty="0">
                <a:hlinkClick r:id="rId4"/>
              </a:rPr>
              <a:t>802.3</a:t>
            </a:r>
            <a:r>
              <a:rPr lang="en-US" dirty="0"/>
              <a:t> </a:t>
            </a:r>
            <a:r>
              <a:rPr lang="en-US" dirty="0">
                <a:hlinkClick r:id="rId5"/>
              </a:rPr>
              <a:t>802.11</a:t>
            </a:r>
            <a:r>
              <a:rPr lang="en-US" dirty="0"/>
              <a:t>   </a:t>
            </a:r>
            <a:r>
              <a:rPr lang="en-US" dirty="0">
                <a:hlinkClick r:id="rId6"/>
              </a:rPr>
              <a:t>802.15</a:t>
            </a:r>
            <a:r>
              <a:rPr lang="en-US" dirty="0"/>
              <a:t>  </a:t>
            </a:r>
            <a:r>
              <a:rPr lang="en-US" dirty="0">
                <a:hlinkClick r:id="rId7"/>
              </a:rPr>
              <a:t>802.18</a:t>
            </a:r>
            <a:r>
              <a:rPr lang="en-US" dirty="0"/>
              <a:t>   </a:t>
            </a:r>
            <a:r>
              <a:rPr lang="en-US" dirty="0">
                <a:hlinkClick r:id="rId8"/>
              </a:rPr>
              <a:t>802.19</a:t>
            </a:r>
            <a:r>
              <a:rPr lang="en-US" dirty="0"/>
              <a:t>  </a:t>
            </a:r>
          </a:p>
          <a:p>
            <a:r>
              <a:rPr lang="en-US" dirty="0">
                <a:hlinkClick r:id="rId9"/>
              </a:rPr>
              <a:t>802.21</a:t>
            </a:r>
            <a:r>
              <a:rPr lang="en-US" dirty="0"/>
              <a:t>   </a:t>
            </a:r>
            <a:r>
              <a:rPr lang="en-US" dirty="0">
                <a:hlinkClick r:id="rId10"/>
              </a:rPr>
              <a:t>802.24</a:t>
            </a:r>
            <a:r>
              <a:rPr lang="en-US" dirty="0"/>
              <a:t>  </a:t>
            </a:r>
            <a:r>
              <a:rPr lang="en-US" dirty="0">
                <a:hlinkClick r:id="rId11"/>
              </a:rPr>
              <a:t>802.22</a:t>
            </a:r>
            <a:endParaRPr lang="en-US" dirty="0"/>
          </a:p>
          <a:p>
            <a:endParaRPr lang="en-US" dirty="0"/>
          </a:p>
          <a:p>
            <a:r>
              <a:rPr lang="en-US" dirty="0"/>
              <a:t>Treasurer Report: </a:t>
            </a:r>
            <a:r>
              <a:rPr lang="en-US" dirty="0">
                <a:hlinkClick r:id="rId12"/>
              </a:rPr>
              <a:t>EC-19/0033r0</a:t>
            </a:r>
            <a:endParaRPr lang="en-US" dirty="0"/>
          </a:p>
          <a:p>
            <a:endParaRPr lang="en-US" dirty="0">
              <a:hlinkClick r:id="rId13"/>
            </a:endParaRPr>
          </a:p>
          <a:p>
            <a:r>
              <a:rPr lang="en-US" dirty="0">
                <a:hlinkClick r:id="rId13"/>
              </a:rPr>
              <a:t>Patent policy</a:t>
            </a:r>
            <a:r>
              <a:rPr lang="en-US" dirty="0"/>
              <a:t> (in IEEE-SA bylaws), </a:t>
            </a:r>
            <a:r>
              <a:rPr lang="en-US" dirty="0">
                <a:hlinkClick r:id="rId14"/>
              </a:rPr>
              <a:t>patent policy </a:t>
            </a:r>
            <a:r>
              <a:rPr lang="en-US" dirty="0"/>
              <a:t>(slide set), and </a:t>
            </a:r>
            <a:r>
              <a:rPr lang="en-US" dirty="0">
                <a:hlinkClick r:id="rId15"/>
              </a:rPr>
              <a:t>antitrust guidelines</a:t>
            </a:r>
            <a:r>
              <a:rPr lang="en-US" dirty="0"/>
              <a:t> </a:t>
            </a:r>
          </a:p>
          <a:p>
            <a:endParaRPr lang="en-US" dirty="0"/>
          </a:p>
        </p:txBody>
      </p:sp>
      <p:sp>
        <p:nvSpPr>
          <p:cNvPr id="4" name="Date Placeholder 3"/>
          <p:cNvSpPr>
            <a:spLocks noGrp="1"/>
          </p:cNvSpPr>
          <p:nvPr>
            <p:ph type="dt" idx="10"/>
          </p:nvPr>
        </p:nvSpPr>
        <p:spPr/>
        <p:txBody>
          <a:bodyPr/>
          <a:lstStyle/>
          <a:p>
            <a:r>
              <a:rPr lang="en-US"/>
              <a:t>March 2019</a:t>
            </a:r>
            <a:endParaRPr lang="en-GB" dirty="0"/>
          </a:p>
        </p:txBody>
      </p:sp>
      <p:sp>
        <p:nvSpPr>
          <p:cNvPr id="5" name="Footer Placeholder 4"/>
          <p:cNvSpPr>
            <a:spLocks noGrp="1"/>
          </p:cNvSpPr>
          <p:nvPr>
            <p:ph type="ftr" idx="11"/>
          </p:nvPr>
        </p:nvSpPr>
        <p:spPr/>
        <p:txBody>
          <a:bodyPr/>
          <a:lstStyle/>
          <a:p>
            <a:r>
              <a:rPr lang="en-GB" dirty="0"/>
              <a:t>Jon Rosdahl, Qualcomm</a:t>
            </a:r>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Tree>
    <p:extLst>
      <p:ext uri="{BB962C8B-B14F-4D97-AF65-F5344CB8AC3E}">
        <p14:creationId xmlns:p14="http://schemas.microsoft.com/office/powerpoint/2010/main" val="32731885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What you need to know about the IEEE 802 Plenary March 2019 </a:t>
            </a:r>
          </a:p>
        </p:txBody>
      </p:sp>
      <p:sp>
        <p:nvSpPr>
          <p:cNvPr id="3" name="Subtitle 2"/>
          <p:cNvSpPr>
            <a:spLocks noGrp="1"/>
          </p:cNvSpPr>
          <p:nvPr>
            <p:ph type="subTitle" idx="1"/>
          </p:nvPr>
        </p:nvSpPr>
        <p:spPr/>
        <p:txBody>
          <a:bodyPr/>
          <a:lstStyle/>
          <a:p>
            <a:r>
              <a:rPr lang="en-US" dirty="0"/>
              <a:t>March 10-15, 2019</a:t>
            </a:r>
          </a:p>
          <a:p>
            <a:r>
              <a:rPr lang="en-US" dirty="0"/>
              <a:t>Vancouver, BC Canada</a:t>
            </a:r>
          </a:p>
        </p:txBody>
      </p:sp>
      <p:sp>
        <p:nvSpPr>
          <p:cNvPr id="4" name="Date Placeholder 3">
            <a:extLst>
              <a:ext uri="{FF2B5EF4-FFF2-40B4-BE49-F238E27FC236}">
                <a16:creationId xmlns:a16="http://schemas.microsoft.com/office/drawing/2014/main" id="{49BB8602-E117-4092-9E9A-346872027E69}"/>
              </a:ext>
            </a:extLst>
          </p:cNvPr>
          <p:cNvSpPr>
            <a:spLocks noGrp="1"/>
          </p:cNvSpPr>
          <p:nvPr>
            <p:ph type="dt" idx="10"/>
          </p:nvPr>
        </p:nvSpPr>
        <p:spPr/>
        <p:txBody>
          <a:bodyPr/>
          <a:lstStyle/>
          <a:p>
            <a:r>
              <a:rPr lang="en-US"/>
              <a:t>March 2019</a:t>
            </a:r>
            <a:endParaRPr lang="en-GB"/>
          </a:p>
        </p:txBody>
      </p:sp>
      <p:sp>
        <p:nvSpPr>
          <p:cNvPr id="5" name="Footer Placeholder 4">
            <a:extLst>
              <a:ext uri="{FF2B5EF4-FFF2-40B4-BE49-F238E27FC236}">
                <a16:creationId xmlns:a16="http://schemas.microsoft.com/office/drawing/2014/main" id="{BB8F4527-666C-4135-A0C0-16222407F5DD}"/>
              </a:ext>
            </a:extLst>
          </p:cNvPr>
          <p:cNvSpPr>
            <a:spLocks noGrp="1"/>
          </p:cNvSpPr>
          <p:nvPr>
            <p:ph type="ftr" idx="11"/>
          </p:nvPr>
        </p:nvSpPr>
        <p:spPr/>
        <p:txBody>
          <a:bodyPr/>
          <a:lstStyle/>
          <a:p>
            <a:r>
              <a:rPr lang="en-GB"/>
              <a:t>Jon Rosdahl, Qualcomm</a:t>
            </a:r>
          </a:p>
        </p:txBody>
      </p:sp>
      <p:sp>
        <p:nvSpPr>
          <p:cNvPr id="6" name="Slide Number Placeholder 5">
            <a:extLst>
              <a:ext uri="{FF2B5EF4-FFF2-40B4-BE49-F238E27FC236}">
                <a16:creationId xmlns:a16="http://schemas.microsoft.com/office/drawing/2014/main" id="{3AA253B8-3980-41E7-8A6F-E4D51B569A3A}"/>
              </a:ext>
            </a:extLst>
          </p:cNvPr>
          <p:cNvSpPr>
            <a:spLocks noGrp="1"/>
          </p:cNvSpPr>
          <p:nvPr>
            <p:ph type="sldNum" idx="12"/>
          </p:nvPr>
        </p:nvSpPr>
        <p:spPr/>
        <p:txBody>
          <a:bodyPr/>
          <a:lstStyle/>
          <a:p>
            <a:r>
              <a:rPr lang="en-GB"/>
              <a:t>Slide </a:t>
            </a:r>
            <a:fld id="{DE40C9FC-4879-4F20-9ECA-A574A90476B7}" type="slidenum">
              <a:rPr lang="en-GB" smtClean="0"/>
              <a:pPr/>
              <a:t>7</a:t>
            </a:fld>
            <a:endParaRPr lang="en-GB"/>
          </a:p>
        </p:txBody>
      </p:sp>
    </p:spTree>
    <p:extLst>
      <p:ext uri="{BB962C8B-B14F-4D97-AF65-F5344CB8AC3E}">
        <p14:creationId xmlns:p14="http://schemas.microsoft.com/office/powerpoint/2010/main" val="7181993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7666" y="634854"/>
            <a:ext cx="8596668" cy="609600"/>
          </a:xfrm>
        </p:spPr>
        <p:txBody>
          <a:bodyPr>
            <a:normAutofit/>
          </a:bodyPr>
          <a:lstStyle/>
          <a:p>
            <a:pPr algn="ctr"/>
            <a:r>
              <a:rPr lang="en-US" b="1" dirty="0"/>
              <a:t>Who is Meeting Where and When</a:t>
            </a:r>
          </a:p>
        </p:txBody>
      </p:sp>
      <p:sp>
        <p:nvSpPr>
          <p:cNvPr id="3" name="Content Placeholder 2"/>
          <p:cNvSpPr>
            <a:spLocks noGrp="1"/>
          </p:cNvSpPr>
          <p:nvPr>
            <p:ph idx="1"/>
          </p:nvPr>
        </p:nvSpPr>
        <p:spPr>
          <a:xfrm>
            <a:off x="1797666" y="1386886"/>
            <a:ext cx="8946534" cy="5166314"/>
          </a:xfrm>
        </p:spPr>
        <p:txBody>
          <a:bodyPr>
            <a:noAutofit/>
          </a:bodyPr>
          <a:lstStyle/>
          <a:p>
            <a:r>
              <a:rPr lang="en-US" sz="1800" b="1" dirty="0"/>
              <a:t>Scheduled Sessions</a:t>
            </a:r>
          </a:p>
          <a:p>
            <a:pPr lvl="1"/>
            <a:r>
              <a:rPr lang="en-US" sz="1800" dirty="0"/>
              <a:t> </a:t>
            </a:r>
            <a:r>
              <a:rPr lang="en-US" sz="1800" dirty="0">
                <a:hlinkClick r:id="rId2"/>
              </a:rPr>
              <a:t>http://schedule.802world.com/schedule/schedule/show</a:t>
            </a:r>
            <a:endParaRPr lang="en-US" sz="1800" dirty="0"/>
          </a:p>
          <a:p>
            <a:r>
              <a:rPr lang="en-US" sz="1800" b="1" dirty="0"/>
              <a:t>Meeting Space Maps</a:t>
            </a:r>
          </a:p>
          <a:p>
            <a:pPr lvl="1"/>
            <a:r>
              <a:rPr lang="en-US" sz="1800" dirty="0"/>
              <a:t>Map Page: </a:t>
            </a:r>
            <a:r>
              <a:rPr lang="en-US" sz="1800" dirty="0">
                <a:hlinkClick r:id="rId3"/>
              </a:rPr>
              <a:t>http://802world.org/plenary/meeting-map/</a:t>
            </a:r>
            <a:endParaRPr lang="en-US" sz="1800" dirty="0"/>
          </a:p>
          <a:p>
            <a:pPr lvl="1"/>
            <a:r>
              <a:rPr lang="en-US" sz="1800" dirty="0"/>
              <a:t>Fairmont Hotel Vancouver: </a:t>
            </a:r>
            <a:r>
              <a:rPr lang="en-US" sz="1800" dirty="0">
                <a:hlinkClick r:id="rId4"/>
              </a:rPr>
              <a:t>http://802world.org/plenary/files/2015/03/FH_Vancouver_FP_March2019.pdf</a:t>
            </a:r>
            <a:endParaRPr lang="en-US" sz="1800" dirty="0"/>
          </a:p>
          <a:p>
            <a:pPr lvl="1"/>
            <a:r>
              <a:rPr lang="en-US" sz="1800" dirty="0">
                <a:solidFill>
                  <a:srgbClr val="C00000"/>
                </a:solidFill>
              </a:rPr>
              <a:t>Hyatt Regency Vancouver:</a:t>
            </a:r>
            <a:r>
              <a:rPr lang="en-US" sz="1800" dirty="0"/>
              <a:t> </a:t>
            </a:r>
            <a:r>
              <a:rPr lang="en-US" sz="1800" dirty="0">
                <a:hlinkClick r:id="rId5"/>
              </a:rPr>
              <a:t>http://802world.org/plenary/files/2015/03/HR_Vancouver_FP_March2019.pdf</a:t>
            </a:r>
            <a:endParaRPr lang="en-US" sz="1800" dirty="0"/>
          </a:p>
          <a:p>
            <a:pPr marL="457200" lvl="1" indent="0">
              <a:buNone/>
            </a:pPr>
            <a:endParaRPr lang="en-US" sz="1800" dirty="0"/>
          </a:p>
          <a:p>
            <a:r>
              <a:rPr lang="en-US" sz="1800" b="1" dirty="0"/>
              <a:t>Working Group Hotels</a:t>
            </a:r>
          </a:p>
          <a:p>
            <a:pPr lvl="1"/>
            <a:r>
              <a:rPr lang="en-US" sz="1800" dirty="0"/>
              <a:t>Fairmont Hotel Vancouver</a:t>
            </a:r>
          </a:p>
          <a:p>
            <a:pPr lvl="2"/>
            <a:r>
              <a:rPr lang="en-US" sz="1800" dirty="0"/>
              <a:t>802.1, 802.3</a:t>
            </a:r>
          </a:p>
          <a:p>
            <a:pPr lvl="1"/>
            <a:r>
              <a:rPr lang="en-US" sz="1800" dirty="0">
                <a:solidFill>
                  <a:srgbClr val="C00000"/>
                </a:solidFill>
              </a:rPr>
              <a:t>Hyatt Regency Vancouver</a:t>
            </a:r>
          </a:p>
          <a:p>
            <a:pPr lvl="2"/>
            <a:r>
              <a:rPr lang="en-US" sz="1800" dirty="0">
                <a:solidFill>
                  <a:srgbClr val="C00000"/>
                </a:solidFill>
              </a:rPr>
              <a:t>802.11</a:t>
            </a:r>
            <a:r>
              <a:rPr lang="en-US" sz="1800" dirty="0"/>
              <a:t>, 802.15, 802.18, 802.19, 802.21, 802.22, 802.24, Executive Committee Opening/Closing, Executive Committee Sub Committee, IEEE SA Fellowship</a:t>
            </a:r>
          </a:p>
        </p:txBody>
      </p:sp>
      <p:sp>
        <p:nvSpPr>
          <p:cNvPr id="4" name="Date Placeholder 3">
            <a:extLst>
              <a:ext uri="{FF2B5EF4-FFF2-40B4-BE49-F238E27FC236}">
                <a16:creationId xmlns:a16="http://schemas.microsoft.com/office/drawing/2014/main" id="{72242E75-79F7-4AB0-8A26-2D9987EAEE4A}"/>
              </a:ext>
            </a:extLst>
          </p:cNvPr>
          <p:cNvSpPr>
            <a:spLocks noGrp="1"/>
          </p:cNvSpPr>
          <p:nvPr>
            <p:ph type="dt" idx="10"/>
          </p:nvPr>
        </p:nvSpPr>
        <p:spPr/>
        <p:txBody>
          <a:bodyPr/>
          <a:lstStyle/>
          <a:p>
            <a:r>
              <a:rPr lang="en-US"/>
              <a:t>March 2019</a:t>
            </a:r>
            <a:endParaRPr lang="en-GB" dirty="0"/>
          </a:p>
        </p:txBody>
      </p:sp>
      <p:sp>
        <p:nvSpPr>
          <p:cNvPr id="5" name="Footer Placeholder 4">
            <a:extLst>
              <a:ext uri="{FF2B5EF4-FFF2-40B4-BE49-F238E27FC236}">
                <a16:creationId xmlns:a16="http://schemas.microsoft.com/office/drawing/2014/main" id="{4293BE95-9ED7-447D-9ABE-3E43A3CD78DF}"/>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A5ED0FA3-263D-4F4D-AC3D-5A6869864EF2}"/>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Tree>
    <p:extLst>
      <p:ext uri="{BB962C8B-B14F-4D97-AF65-F5344CB8AC3E}">
        <p14:creationId xmlns:p14="http://schemas.microsoft.com/office/powerpoint/2010/main" val="43014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3466" y="606425"/>
            <a:ext cx="10905066" cy="990600"/>
          </a:xfrm>
        </p:spPr>
        <p:txBody>
          <a:bodyPr>
            <a:normAutofit fontScale="90000"/>
          </a:bodyPr>
          <a:lstStyle/>
          <a:p>
            <a:pPr algn="ctr"/>
            <a:r>
              <a:rPr lang="en-US" b="1" dirty="0"/>
              <a:t>Where to Pick Up an Event Name Badge </a:t>
            </a:r>
            <a:br>
              <a:rPr lang="en-US" b="1" dirty="0"/>
            </a:br>
            <a:r>
              <a:rPr lang="en-US" b="1" dirty="0"/>
              <a:t>and Log Your Attendance </a:t>
            </a:r>
          </a:p>
        </p:txBody>
      </p:sp>
      <p:sp>
        <p:nvSpPr>
          <p:cNvPr id="3" name="Content Placeholder 2"/>
          <p:cNvSpPr>
            <a:spLocks noGrp="1"/>
          </p:cNvSpPr>
          <p:nvPr>
            <p:ph idx="1"/>
          </p:nvPr>
        </p:nvSpPr>
        <p:spPr>
          <a:xfrm>
            <a:off x="914399" y="1772816"/>
            <a:ext cx="10634133" cy="4615627"/>
          </a:xfrm>
        </p:spPr>
        <p:txBody>
          <a:bodyPr>
            <a:normAutofit/>
          </a:bodyPr>
          <a:lstStyle/>
          <a:p>
            <a:r>
              <a:rPr lang="en-US" b="1" dirty="0"/>
              <a:t>Name Badges, Registration and Event Information</a:t>
            </a:r>
          </a:p>
          <a:p>
            <a:pPr lvl="1"/>
            <a:r>
              <a:rPr lang="en-US" dirty="0"/>
              <a:t>Fairmont Hotel Vancouver: British Columbia Foyer, Conference Level</a:t>
            </a:r>
          </a:p>
          <a:p>
            <a:pPr lvl="2"/>
            <a:r>
              <a:rPr lang="en-US" dirty="0"/>
              <a:t>Sunday March 10</a:t>
            </a:r>
            <a:r>
              <a:rPr lang="en-US" baseline="30000" dirty="0"/>
              <a:t>th</a:t>
            </a:r>
            <a:r>
              <a:rPr lang="en-US" dirty="0"/>
              <a:t> 5:00 PM – 8:00 PM</a:t>
            </a:r>
          </a:p>
          <a:p>
            <a:pPr lvl="2"/>
            <a:r>
              <a:rPr lang="en-US" dirty="0"/>
              <a:t>Monday March 11</a:t>
            </a:r>
            <a:r>
              <a:rPr lang="en-US" baseline="30000" dirty="0"/>
              <a:t>th</a:t>
            </a:r>
            <a:r>
              <a:rPr lang="en-US" dirty="0"/>
              <a:t> – Thursday March 14</a:t>
            </a:r>
            <a:r>
              <a:rPr lang="en-US" baseline="30000" dirty="0"/>
              <a:t>th</a:t>
            </a:r>
            <a:r>
              <a:rPr lang="en-US" dirty="0"/>
              <a:t> 7:30 AM – 5:00 PM</a:t>
            </a:r>
          </a:p>
          <a:p>
            <a:pPr lvl="1"/>
            <a:r>
              <a:rPr lang="en-US" dirty="0">
                <a:solidFill>
                  <a:srgbClr val="C00000"/>
                </a:solidFill>
              </a:rPr>
              <a:t>Hyatt Regency Vancouver: Regency Foyer, 3</a:t>
            </a:r>
            <a:r>
              <a:rPr lang="en-US" baseline="30000" dirty="0">
                <a:solidFill>
                  <a:srgbClr val="C00000"/>
                </a:solidFill>
              </a:rPr>
              <a:t>rd</a:t>
            </a:r>
            <a:r>
              <a:rPr lang="en-US" dirty="0">
                <a:solidFill>
                  <a:srgbClr val="C00000"/>
                </a:solidFill>
              </a:rPr>
              <a:t> Floor</a:t>
            </a:r>
            <a:r>
              <a:rPr lang="en-US" b="1" dirty="0">
                <a:solidFill>
                  <a:srgbClr val="C00000"/>
                </a:solidFill>
              </a:rPr>
              <a:t> </a:t>
            </a:r>
          </a:p>
          <a:p>
            <a:pPr lvl="2"/>
            <a:r>
              <a:rPr lang="en-US" dirty="0">
                <a:solidFill>
                  <a:srgbClr val="C00000"/>
                </a:solidFill>
              </a:rPr>
              <a:t>Sunday March 10</a:t>
            </a:r>
            <a:r>
              <a:rPr lang="en-US" baseline="30000" dirty="0">
                <a:solidFill>
                  <a:srgbClr val="C00000"/>
                </a:solidFill>
              </a:rPr>
              <a:t>th</a:t>
            </a:r>
            <a:r>
              <a:rPr lang="en-US" dirty="0">
                <a:solidFill>
                  <a:srgbClr val="C00000"/>
                </a:solidFill>
              </a:rPr>
              <a:t> 5:00 PM – 8:00 PM</a:t>
            </a:r>
          </a:p>
          <a:p>
            <a:pPr lvl="2"/>
            <a:r>
              <a:rPr lang="en-US" dirty="0">
                <a:solidFill>
                  <a:srgbClr val="C00000"/>
                </a:solidFill>
              </a:rPr>
              <a:t>Monday March 11</a:t>
            </a:r>
            <a:r>
              <a:rPr lang="en-US" baseline="30000" dirty="0">
                <a:solidFill>
                  <a:srgbClr val="C00000"/>
                </a:solidFill>
              </a:rPr>
              <a:t>th</a:t>
            </a:r>
            <a:r>
              <a:rPr lang="en-US" dirty="0">
                <a:solidFill>
                  <a:srgbClr val="C00000"/>
                </a:solidFill>
              </a:rPr>
              <a:t> – Thursday March 14</a:t>
            </a:r>
            <a:r>
              <a:rPr lang="en-US" baseline="30000" dirty="0">
                <a:solidFill>
                  <a:srgbClr val="C00000"/>
                </a:solidFill>
              </a:rPr>
              <a:t>th</a:t>
            </a:r>
            <a:r>
              <a:rPr lang="en-US" dirty="0">
                <a:solidFill>
                  <a:srgbClr val="C00000"/>
                </a:solidFill>
              </a:rPr>
              <a:t> 7:30 AM – 5:00 PM</a:t>
            </a:r>
          </a:p>
          <a:p>
            <a:pPr lvl="2"/>
            <a:r>
              <a:rPr lang="en-US" dirty="0">
                <a:solidFill>
                  <a:srgbClr val="C00000"/>
                </a:solidFill>
              </a:rPr>
              <a:t>Friday March 15</a:t>
            </a:r>
            <a:r>
              <a:rPr lang="en-US" baseline="30000" dirty="0">
                <a:solidFill>
                  <a:srgbClr val="C00000"/>
                </a:solidFill>
              </a:rPr>
              <a:t>th</a:t>
            </a:r>
            <a:r>
              <a:rPr lang="en-US" dirty="0">
                <a:solidFill>
                  <a:srgbClr val="C00000"/>
                </a:solidFill>
              </a:rPr>
              <a:t> 7:30 AM – 12:00 PM Queen Charlotte Room, 3</a:t>
            </a:r>
            <a:r>
              <a:rPr lang="en-US" baseline="30000" dirty="0">
                <a:solidFill>
                  <a:srgbClr val="C00000"/>
                </a:solidFill>
              </a:rPr>
              <a:t>rd</a:t>
            </a:r>
            <a:r>
              <a:rPr lang="en-US" dirty="0">
                <a:solidFill>
                  <a:srgbClr val="C00000"/>
                </a:solidFill>
              </a:rPr>
              <a:t> Floor</a:t>
            </a:r>
          </a:p>
          <a:p>
            <a:r>
              <a:rPr lang="en-US" b="1" dirty="0"/>
              <a:t>Registration Website</a:t>
            </a:r>
          </a:p>
          <a:p>
            <a:pPr lvl="1"/>
            <a:r>
              <a:rPr lang="en-US" dirty="0">
                <a:hlinkClick r:id="rId2"/>
              </a:rPr>
              <a:t>https://</a:t>
            </a:r>
            <a:r>
              <a:rPr lang="en-US" dirty="0" err="1">
                <a:hlinkClick r:id="rId2"/>
              </a:rPr>
              <a:t>www.regonline.com</a:t>
            </a:r>
            <a:r>
              <a:rPr lang="en-US" dirty="0">
                <a:hlinkClick r:id="rId2"/>
              </a:rPr>
              <a:t>/registration/</a:t>
            </a:r>
            <a:r>
              <a:rPr lang="en-US" dirty="0" err="1">
                <a:hlinkClick r:id="rId2"/>
              </a:rPr>
              <a:t>Checkin.aspx?EventID</a:t>
            </a:r>
            <a:r>
              <a:rPr lang="en-US" dirty="0">
                <a:hlinkClick r:id="rId2"/>
              </a:rPr>
              <a:t>=2549534</a:t>
            </a:r>
            <a:endParaRPr lang="en-US" dirty="0"/>
          </a:p>
          <a:p>
            <a:r>
              <a:rPr lang="en-US" b="1" dirty="0"/>
              <a:t>Attendance Tool (IMAT)</a:t>
            </a:r>
          </a:p>
          <a:p>
            <a:pPr lvl="1"/>
            <a:r>
              <a:rPr lang="en-US" dirty="0">
                <a:hlinkClick r:id="rId3"/>
              </a:rPr>
              <a:t>https://</a:t>
            </a:r>
            <a:r>
              <a:rPr lang="en-US" dirty="0" err="1">
                <a:hlinkClick r:id="rId3"/>
              </a:rPr>
              <a:t>imat.ieee.org</a:t>
            </a:r>
            <a:r>
              <a:rPr lang="en-US" dirty="0">
                <a:hlinkClick r:id="rId3"/>
              </a:rPr>
              <a:t>/my-site/home</a:t>
            </a:r>
            <a:endParaRPr lang="en-US" dirty="0"/>
          </a:p>
          <a:p>
            <a:pPr lvl="1"/>
            <a:endParaRPr lang="en-US" dirty="0"/>
          </a:p>
          <a:p>
            <a:pPr lvl="1"/>
            <a:endParaRPr lang="en-US" dirty="0"/>
          </a:p>
          <a:p>
            <a:pPr lvl="1"/>
            <a:endParaRPr lang="en-US" dirty="0"/>
          </a:p>
        </p:txBody>
      </p:sp>
      <p:sp>
        <p:nvSpPr>
          <p:cNvPr id="4" name="Date Placeholder 3">
            <a:extLst>
              <a:ext uri="{FF2B5EF4-FFF2-40B4-BE49-F238E27FC236}">
                <a16:creationId xmlns:a16="http://schemas.microsoft.com/office/drawing/2014/main" id="{081B5D36-C6F7-458A-B54F-BE5EA201EAC3}"/>
              </a:ext>
            </a:extLst>
          </p:cNvPr>
          <p:cNvSpPr>
            <a:spLocks noGrp="1"/>
          </p:cNvSpPr>
          <p:nvPr>
            <p:ph type="dt" idx="10"/>
          </p:nvPr>
        </p:nvSpPr>
        <p:spPr/>
        <p:txBody>
          <a:bodyPr/>
          <a:lstStyle/>
          <a:p>
            <a:r>
              <a:rPr lang="en-US"/>
              <a:t>March 2019</a:t>
            </a:r>
            <a:endParaRPr lang="en-GB" dirty="0"/>
          </a:p>
        </p:txBody>
      </p:sp>
      <p:sp>
        <p:nvSpPr>
          <p:cNvPr id="5" name="Footer Placeholder 4">
            <a:extLst>
              <a:ext uri="{FF2B5EF4-FFF2-40B4-BE49-F238E27FC236}">
                <a16:creationId xmlns:a16="http://schemas.microsoft.com/office/drawing/2014/main" id="{7991BCDF-7A13-4B33-B126-8A172BEFC395}"/>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0179D961-C681-48CA-BB25-C855E9352B95}"/>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1609638746"/>
      </p:ext>
    </p:extLst>
  </p:cSld>
  <p:clrMapOvr>
    <a:masterClrMapping/>
  </p:clrMapOvr>
</p:sld>
</file>

<file path=ppt/theme/theme1.xml><?xml version="1.0" encoding="utf-8"?>
<a:theme xmlns:a="http://schemas.openxmlformats.org/drawingml/2006/main" name="802-11 Theme">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68687</TotalTime>
  <Words>1830</Words>
  <Application>Microsoft Office PowerPoint</Application>
  <PresentationFormat>Widescreen</PresentationFormat>
  <Paragraphs>386</Paragraphs>
  <Slides>28</Slides>
  <Notes>10</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28</vt:i4>
      </vt:variant>
    </vt:vector>
  </HeadingPairs>
  <TitlesOfParts>
    <vt:vector size="35" baseType="lpstr">
      <vt:lpstr>Arial Unicode MS</vt:lpstr>
      <vt:lpstr>MS Gothic</vt:lpstr>
      <vt:lpstr>Arial</vt:lpstr>
      <vt:lpstr>Calibri</vt:lpstr>
      <vt:lpstr>Times New Roman</vt:lpstr>
      <vt:lpstr>802-11 Theme</vt:lpstr>
      <vt:lpstr>Document</vt:lpstr>
      <vt:lpstr>1st Vice Chair Report - March 2019 - Vancouver</vt:lpstr>
      <vt:lpstr>Abstract</vt:lpstr>
      <vt:lpstr>Monday–  802.11 Opening Plenary</vt:lpstr>
      <vt:lpstr>Event Conduct and Safety Statement </vt:lpstr>
      <vt:lpstr>Event Conduct and Safety Statement</vt:lpstr>
      <vt:lpstr>M3.3  Other WG meeting plans </vt:lpstr>
      <vt:lpstr>What you need to know about the IEEE 802 Plenary March 2019 </vt:lpstr>
      <vt:lpstr>Who is Meeting Where and When</vt:lpstr>
      <vt:lpstr>Where to Pick Up an Event Name Badge  and Log Your Attendance </vt:lpstr>
      <vt:lpstr>Internet: Meeting Network and Guest Room Access </vt:lpstr>
      <vt:lpstr>Getting Something to Eat and Drink Attendee Food and Beverage Breaks</vt:lpstr>
      <vt:lpstr>Audio Visual</vt:lpstr>
      <vt:lpstr>Tutorial Monday March 11th 6:30 PM Hyatt Regency Vancouver, Regency CD 3rd Floor</vt:lpstr>
      <vt:lpstr>Networking Social Event  Wednesday March 13th 6:30 PM – 8:30 PM Hyatt Regency Vancouver, 34th Floor</vt:lpstr>
      <vt:lpstr>Meeting Planner Contact Information Face to Face Events</vt:lpstr>
      <vt:lpstr>2019 Future Venues</vt:lpstr>
      <vt:lpstr>2020 Future Plenary Venues</vt:lpstr>
      <vt:lpstr>Online Calendar Schedule</vt:lpstr>
      <vt:lpstr>M3.6  II Meeting registration</vt:lpstr>
      <vt:lpstr>M3.7 Recording attendance</vt:lpstr>
      <vt:lpstr>M3.8 Local File Document Server information</vt:lpstr>
      <vt:lpstr>3.9 Next Session reminder</vt:lpstr>
      <vt:lpstr>802.11 Mid-Week Plenary</vt:lpstr>
      <vt:lpstr>W5.1 Room Change Requests</vt:lpstr>
      <vt:lpstr>802.11 WG Closing Plenary</vt:lpstr>
      <vt:lpstr>F3.1.1 -Straw Poll regarding this meeting location</vt:lpstr>
      <vt:lpstr>F3.1.2: Future Venue Insight</vt:lpstr>
      <vt:lpstr>References</vt:lpstr>
    </vt:vector>
  </TitlesOfParts>
  <Company>Qualcomm Technologies,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1st Vice Chair Report - March 2019 - Vancouver</dc:title>
  <dc:subject>March 2019</dc:subject>
  <dc:creator>Jon Rosdahl</dc:creator>
  <dc:description>Jon Rosdahl (Qualcomm)</dc:description>
  <cp:lastModifiedBy>Jon Rosdahl</cp:lastModifiedBy>
  <cp:revision>273</cp:revision>
  <cp:lastPrinted>1601-01-01T00:00:00Z</cp:lastPrinted>
  <dcterms:created xsi:type="dcterms:W3CDTF">2014-04-14T10:59:07Z</dcterms:created>
  <dcterms:modified xsi:type="dcterms:W3CDTF">2019-03-15T16:16:53Z</dcterms:modified>
  <cp:category>Report</cp:category>
</cp:coreProperties>
</file>