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38" r:id="rId1"/>
  </p:sldMasterIdLst>
  <p:notesMasterIdLst>
    <p:notesMasterId r:id="rId16"/>
  </p:notesMasterIdLst>
  <p:handoutMasterIdLst>
    <p:handoutMasterId r:id="rId17"/>
  </p:handoutMasterIdLst>
  <p:sldIdLst>
    <p:sldId id="256" r:id="rId2"/>
    <p:sldId id="257" r:id="rId3"/>
    <p:sldId id="285" r:id="rId4"/>
    <p:sldId id="274" r:id="rId5"/>
    <p:sldId id="277" r:id="rId6"/>
    <p:sldId id="275" r:id="rId7"/>
    <p:sldId id="287" r:id="rId8"/>
    <p:sldId id="288" r:id="rId9"/>
    <p:sldId id="286" r:id="rId10"/>
    <p:sldId id="289" r:id="rId11"/>
    <p:sldId id="284" r:id="rId12"/>
    <p:sldId id="291" r:id="rId13"/>
    <p:sldId id="283" r:id="rId14"/>
    <p:sldId id="264" r:id="rId15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442" autoAdjust="0"/>
    <p:restoredTop sz="94951" autoAdjust="0"/>
  </p:normalViewPr>
  <p:slideViewPr>
    <p:cSldViewPr>
      <p:cViewPr varScale="1">
        <p:scale>
          <a:sx n="75" d="100"/>
          <a:sy n="75" d="100"/>
        </p:scale>
        <p:origin x="372" y="72"/>
      </p:cViewPr>
      <p:guideLst>
        <p:guide orient="horz" pos="2160"/>
        <p:guide pos="3840"/>
      </p:guideLst>
    </p:cSldViewPr>
  </p:slideViewPr>
  <p:outlineViewPr>
    <p:cViewPr varScale="1">
      <p:scale>
        <a:sx n="33" d="100"/>
        <a:sy n="33" d="100"/>
      </p:scale>
      <p:origin x="0" y="-3017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802-11-19-0249/r2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March 2019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Jon Rosdahl (Qualcomm)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802-11-19-0249/r2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March 2019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Jon Rosdahl (Qualcomm)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802-11-19-0249/r2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March 2019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Jon Rosdahl (Qualcomm)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802-11-19-0249/r2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March 2019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Jon Rosdahl (Qualcomm)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802-11-19-0249/r2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March 2019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Jon Rosdahl (Qualcomm)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6815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This Document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802-11-19-0249/r2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March 2019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Jon Rosdahl (Qualcomm)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98639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802-11-19-0249/r2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March 2019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Jon Rosdahl (Qualcomm)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14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45234"/>
            <a:r>
              <a:rPr lang="en-US"/>
              <a:t>March 2019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45234"/>
            <a:r>
              <a:rPr lang="en-GB"/>
              <a:t>Jon Rosdahl (Qualcomm)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45234"/>
            <a:r>
              <a:rPr lang="en-GB"/>
              <a:t>Slide </a:t>
            </a:r>
            <a:fld id="{D09C756B-EB39-4236-ADBB-73052B179AE4}" type="slidenum">
              <a:rPr lang="en-GB" smtClean="0"/>
              <a:pPr defTabSz="445234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40251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xfrm>
            <a:off x="914402" y="304014"/>
            <a:ext cx="1710397" cy="303208"/>
          </a:xfrm>
          <a:ln/>
        </p:spPr>
        <p:txBody>
          <a:bodyPr/>
          <a:lstStyle>
            <a:lvl1pPr algn="l">
              <a:defRPr/>
            </a:lvl1pPr>
          </a:lstStyle>
          <a:p>
            <a:r>
              <a:rPr lang="en-US"/>
              <a:t>March 2019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xfrm>
            <a:off x="8760296" y="6475416"/>
            <a:ext cx="2701498" cy="276996"/>
          </a:xfrm>
          <a:ln/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Jon Rosdahl (Qualcomm)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xfrm>
            <a:off x="5793320" y="6475416"/>
            <a:ext cx="878744" cy="382584"/>
          </a:xfrm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805541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March 2019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Jon Rosdahl (Qualcomm)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>
                <a:solidFill>
                  <a:srgbClr val="000000"/>
                </a:solidFill>
              </a:rPr>
              <a:t>Slide </a:t>
            </a:r>
            <a:fld id="{3A4934C6-33C0-44EA-8053-B7FE352B788A}" type="slidenum">
              <a:rPr lang="en-US" alt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18133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2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45234"/>
            <a:r>
              <a:rPr lang="en-US"/>
              <a:t>March 2019</a:t>
            </a:r>
            <a:endParaRPr lang="en-GB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45234"/>
            <a:r>
              <a:rPr lang="en-GB"/>
              <a:t>Jon Rosdahl (Qualcomm)</a:t>
            </a:r>
            <a:endParaRPr lang="en-GB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45234"/>
            <a:r>
              <a:rPr lang="en-GB"/>
              <a:t>Slide </a:t>
            </a:r>
            <a:fld id="{D09C756B-EB39-4236-ADBB-73052B179AE4}" type="slidenum">
              <a:rPr lang="en-GB" smtClean="0"/>
              <a:pPr defTabSz="445234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3297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10972800" cy="808038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buFont typeface="Times New Roman" pitchFamily="18" charset="0"/>
              <a:buNone/>
              <a:tabLst/>
              <a:defRPr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1pPr>
          </a:lstStyle>
          <a:p>
            <a:pPr defTabSz="445234"/>
            <a:r>
              <a:rPr lang="en-US"/>
              <a:t>March 2019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53" y="6475416"/>
            <a:ext cx="3865033" cy="180975"/>
          </a:xfrm>
        </p:spPr>
        <p:txBody>
          <a:bodyPr/>
          <a:lstStyle>
            <a:lvl1pPr>
              <a:defRPr/>
            </a:lvl1pPr>
          </a:lstStyle>
          <a:p>
            <a:pPr defTabSz="445234"/>
            <a:r>
              <a:rPr lang="en-GB"/>
              <a:t>Jon Rosdahl (Qualcomm)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 defTabSz="445234"/>
            <a:r>
              <a:rPr lang="en-GB"/>
              <a:t>Slide </a:t>
            </a:r>
            <a:fld id="{D09C756B-EB39-4236-ADBB-73052B179AE4}" type="slidenum">
              <a:rPr lang="en-GB" smtClean="0"/>
              <a:pPr defTabSz="445234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324310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45234"/>
            <a:r>
              <a:rPr lang="en-US"/>
              <a:t>March 2019</a:t>
            </a:r>
            <a:endParaRPr lang="en-GB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45234"/>
            <a:r>
              <a:rPr lang="en-GB"/>
              <a:t>Jon Rosdahl (Qualcomm)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45234"/>
            <a:r>
              <a:rPr lang="en-GB"/>
              <a:t>Slide </a:t>
            </a:r>
            <a:fld id="{D09C756B-EB39-4236-ADBB-73052B179AE4}" type="slidenum">
              <a:rPr lang="en-GB" smtClean="0"/>
              <a:pPr defTabSz="445234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857891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March 2019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Jon Rosdahl (Qualcomm)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>
                <a:solidFill>
                  <a:srgbClr val="000000"/>
                </a:solidFill>
              </a:rPr>
              <a:t>Slide </a:t>
            </a:r>
            <a:fld id="{15ECB0D5-842F-47F7-9F0C-DE88E9DC97C4}" type="slidenum">
              <a:rPr lang="en-US" alt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82214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45234"/>
            <a:r>
              <a:rPr lang="en-US"/>
              <a:t>March 2019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45234"/>
            <a:r>
              <a:rPr lang="en-GB"/>
              <a:t>Jon Rosdahl (Qualcomm)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45234"/>
            <a:r>
              <a:rPr lang="en-GB"/>
              <a:t>Slide </a:t>
            </a:r>
            <a:fld id="{D09C756B-EB39-4236-ADBB-73052B179AE4}" type="slidenum">
              <a:rPr lang="en-GB" smtClean="0"/>
              <a:pPr defTabSz="445234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544104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2" y="685803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3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45234"/>
            <a:r>
              <a:rPr lang="en-US"/>
              <a:t>March 2019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45234"/>
            <a:r>
              <a:rPr lang="en-GB"/>
              <a:t>Jon Rosdahl (Qualcomm)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45234"/>
            <a:r>
              <a:rPr lang="en-GB"/>
              <a:t>Slide </a:t>
            </a:r>
            <a:fld id="{D09C756B-EB39-4236-ADBB-73052B179AE4}" type="slidenum">
              <a:rPr lang="en-GB" smtClean="0"/>
              <a:pPr defTabSz="445234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359406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2" y="685803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2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9" y="303217"/>
            <a:ext cx="1710397" cy="30320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pPr defTabSz="445234"/>
            <a:r>
              <a:rPr lang="en-US"/>
              <a:t>March 2019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8688288" y="6475416"/>
            <a:ext cx="2701498" cy="27699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defRPr sz="180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defRPr>
            </a:lvl1pPr>
          </a:lstStyle>
          <a:p>
            <a:pPr defTabSz="445234"/>
            <a:r>
              <a:rPr lang="en-GB"/>
              <a:t>Jon Rosdahl (Qualcomm)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663952" y="6475416"/>
            <a:ext cx="83421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pPr defTabSz="445234"/>
            <a:r>
              <a:rPr lang="en-GB"/>
              <a:t>Slide </a:t>
            </a:r>
            <a:fld id="{D09C756B-EB39-4236-ADBB-73052B179AE4}" type="slidenum">
              <a:rPr lang="en-GB" smtClean="0"/>
              <a:pPr defTabSz="445234"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 sz="1800">
              <a:latin typeface="Times New Roman" pitchFamily="16" charset="0"/>
              <a:ea typeface="MS Gothic" charset="-128"/>
              <a:cs typeface="+mn-cs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6" y="6475413"/>
            <a:ext cx="628377" cy="2769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800" dirty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+mn-cs"/>
              </a:rPr>
              <a:t>Report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 sz="1800">
              <a:latin typeface="Times New Roman" pitchFamily="16" charset="0"/>
              <a:ea typeface="MS Gothic" charset="-128"/>
              <a:cs typeface="+mn-cs"/>
            </a:endParaRPr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4775201" y="357188"/>
            <a:ext cx="6496051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b"/>
          <a:lstStyle>
            <a:lvl1pPr>
              <a:defRPr/>
            </a:lvl1pPr>
          </a:lstStyle>
          <a:p>
            <a:pPr algn="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2000" b="1" dirty="0">
                <a:solidFill>
                  <a:schemeClr val="tx1"/>
                </a:solidFill>
                <a:latin typeface="Times New Roman" pitchFamily="16" charset="0"/>
                <a:ea typeface="MS Gothic" charset="-128"/>
                <a:cs typeface="Arial Unicode MS" charset="0"/>
              </a:rPr>
              <a:t>doc.: </a:t>
            </a:r>
            <a:r>
              <a:rPr lang="en-GB" sz="1800" b="1" dirty="0">
                <a:solidFill>
                  <a:schemeClr val="tx1"/>
                </a:solidFill>
                <a:latin typeface="Times New Roman" pitchFamily="16" charset="0"/>
                <a:ea typeface="MS Gothic" charset="-128"/>
                <a:cs typeface="Arial Unicode MS" charset="0"/>
              </a:rPr>
              <a:t>IEEE</a:t>
            </a:r>
            <a:r>
              <a:rPr lang="en-GB" sz="2000" b="1" dirty="0">
                <a:solidFill>
                  <a:schemeClr val="tx1"/>
                </a:solidFill>
                <a:latin typeface="Times New Roman" pitchFamily="16" charset="0"/>
                <a:ea typeface="MS Gothic" charset="-128"/>
                <a:cs typeface="Arial Unicode MS" charset="0"/>
              </a:rPr>
              <a:t> 802.</a:t>
            </a:r>
            <a:r>
              <a:rPr lang="en-US" sz="2000" b="1" dirty="0">
                <a:solidFill>
                  <a:schemeClr val="tx1"/>
                </a:solidFill>
                <a:effectLst/>
              </a:rPr>
              <a:t>11-19-0249r2</a:t>
            </a:r>
            <a:endParaRPr lang="en-GB" sz="2000" b="1" dirty="0">
              <a:solidFill>
                <a:schemeClr val="tx1"/>
              </a:solidFill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2432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+mj-lt"/>
          <a:ea typeface="+mj-ea"/>
          <a:cs typeface="MS Gothic"/>
        </a:defRPr>
      </a:lvl1pPr>
      <a:lvl2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  <a:cs typeface="MS Gothic"/>
        </a:defRPr>
      </a:lvl2pPr>
      <a:lvl3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  <a:cs typeface="MS Gothic"/>
        </a:defRPr>
      </a:lvl3pPr>
      <a:lvl4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  <a:cs typeface="MS Gothic"/>
        </a:defRPr>
      </a:lvl4pPr>
      <a:lvl5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  <a:cs typeface="MS Gothic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 b="1">
          <a:solidFill>
            <a:srgbClr val="000000"/>
          </a:solidFill>
          <a:latin typeface="+mn-lt"/>
          <a:ea typeface="+mn-ea"/>
          <a:cs typeface="MS Gothic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MS Gothic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>
          <a:solidFill>
            <a:srgbClr val="000000"/>
          </a:solidFill>
          <a:latin typeface="+mn-lt"/>
          <a:ea typeface="+mn-ea"/>
          <a:cs typeface="MS Gothic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1600">
          <a:solidFill>
            <a:srgbClr val="000000"/>
          </a:solidFill>
          <a:latin typeface="+mn-lt"/>
          <a:ea typeface="+mn-ea"/>
          <a:cs typeface="MS Gothic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1600">
          <a:solidFill>
            <a:srgbClr val="000000"/>
          </a:solidFill>
          <a:latin typeface="+mn-lt"/>
          <a:ea typeface="+mn-ea"/>
          <a:cs typeface="MS Gothic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grouper.ieee.org/groups/802/PARs.shtml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19/11-19-0426-00-0PAR-minutes-March-2019-session.docx" TargetMode="External"/><Relationship Id="rId4" Type="http://schemas.openxmlformats.org/officeDocument/2006/relationships/hyperlink" Target="https://mentor.ieee.org/802.11/dcn/18/11-18-1946-00-0PAR-minutes-november-2018-session.docx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grouper.ieee.org/groups/802/PARs.shtml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/dcn/18/1-18-0078-02-ICne.ppt" TargetMode="External"/><Relationship Id="rId7" Type="http://schemas.openxmlformats.org/officeDocument/2006/relationships/hyperlink" Target="https://mentor.ieee.org/802.11/dcn/18/11-18-1233-04-0eht-eht-draft-proposed-csd.docx" TargetMode="External"/><Relationship Id="rId2" Type="http://schemas.openxmlformats.org/officeDocument/2006/relationships/hyperlink" Target="https://mentor.ieee.org/802.1/dcn/18/1-18-0079-02-ICne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18/11-18-1231-04-0eht-eht-draft-proposed-par.docx" TargetMode="External"/><Relationship Id="rId5" Type="http://schemas.openxmlformats.org/officeDocument/2006/relationships/hyperlink" Target="https://mentor.ieee.org/802-ec/dcn/19/ec-19-0005-00-00EC-ieee-p802-3cu-draft-csd.pdf" TargetMode="External"/><Relationship Id="rId4" Type="http://schemas.openxmlformats.org/officeDocument/2006/relationships/hyperlink" Target="https://mentor.ieee.org/802-ec/dcn/19/ec-19-0006-00-00EC-ieee-p802-3cu-draft-par.pdf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8/11-18-1946-00-0PAR-minutes-november-2018-session.docx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/dcn/18/1-18-0078-02-ICne.ppt" TargetMode="External"/><Relationship Id="rId2" Type="http://schemas.openxmlformats.org/officeDocument/2006/relationships/hyperlink" Target="https://mentor.ieee.org/802.1/dcn/18/1-18-0079-02-ICne.docx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-ec/dcn/19/ec-19-0005-00-00EC-ieee-p802-3cu-draft-csd.pdf" TargetMode="External"/><Relationship Id="rId2" Type="http://schemas.openxmlformats.org/officeDocument/2006/relationships/hyperlink" Target="https://mentor.ieee.org/802-ec/dcn/19/ec-19-0006-00-00EC-ieee-p802-3cu-draft-par.pdf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PAR Review SC - Meeting Agenda and Comment slides   - March 2019 - Vancouver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 2019-03-14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March 2019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 (Qualcomm)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93823DB3-BAA4-4F4A-B4B3-ED9ABE70E976}" type="slidenum">
              <a:rPr lang="en-GB" smtClean="0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7025170"/>
              </p:ext>
            </p:extLst>
          </p:nvPr>
        </p:nvGraphicFramePr>
        <p:xfrm>
          <a:off x="2057400" y="2590805"/>
          <a:ext cx="8001000" cy="2422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65" name="Document" r:id="rId4" imgW="8289564" imgH="2521714" progId="Word.Document.8">
                  <p:embed/>
                </p:oleObj>
              </mc:Choice>
              <mc:Fallback>
                <p:oleObj name="Document" r:id="rId4" imgW="8289564" imgH="2521714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2590805"/>
                        <a:ext cx="8001000" cy="2422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2121694" y="2246414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9D9B73C1-ABE0-48BD-9DB6-138EE8C6BF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2" y="685803"/>
            <a:ext cx="10361084" cy="510949"/>
          </a:xfrm>
        </p:spPr>
        <p:txBody>
          <a:bodyPr/>
          <a:lstStyle/>
          <a:p>
            <a:r>
              <a:rPr lang="en-US" dirty="0"/>
              <a:t>802.3 Response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492CEA25-758E-487A-9C94-0FE1FBD976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2" y="1513839"/>
            <a:ext cx="10370012" cy="4896864"/>
          </a:xfrm>
        </p:spPr>
        <p:txBody>
          <a:bodyPr/>
          <a:lstStyle/>
          <a:p>
            <a:r>
              <a:rPr lang="en-US" dirty="0"/>
              <a:t> PAR item 2.1 Title: The title has been updated with the text 'at 100 Gb/s per wavelength' based on the scope appended. The full title now reads 'Standard for Ethernet Amendment: Physical Layers and Management Parameters for 100 Gb/s and 400 Gb/s Operation over Single-Mode Fiber at 100 Gb/s per wavelength'.</a:t>
            </a:r>
          </a:p>
          <a:p>
            <a:endParaRPr lang="en-US" dirty="0"/>
          </a:p>
          <a:p>
            <a:r>
              <a:rPr lang="en-US" dirty="0"/>
              <a:t>PAR item 4.2 Expected Date of submission of draft to the IEEE-SA for Initial Sponsor Ballot: As suggested, the date has been updated to 03/2020.</a:t>
            </a:r>
          </a:p>
          <a:p>
            <a:endParaRPr lang="en-US" dirty="0"/>
          </a:p>
          <a:p>
            <a:r>
              <a:rPr lang="en-US" dirty="0"/>
              <a:t>An updated draft PAR is available at &lt;https://mentor.ieee.org/802-ec/dcn/19/ec-19-0006-01-00EC-ieee-p802-3cu-draft-par.pdf&gt; with the above changes marked in strikeout and underscore.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335295-E73C-4CD6-A5D4-4F51C012E286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March 2019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443BB5-3BB0-4DCC-B223-A342B2C0FE12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Jon Rosdahl 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2A5A98-C5ED-48DF-AE22-D0B39B1C1F2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>
                <a:solidFill>
                  <a:srgbClr val="000000"/>
                </a:solidFill>
              </a:rPr>
              <a:t>Slide </a:t>
            </a:r>
            <a:fld id="{3A4934C6-33C0-44EA-8053-B7FE352B788A}" type="slidenum">
              <a:rPr lang="en-US" altLang="en-US" smtClean="0">
                <a:solidFill>
                  <a:srgbClr val="000000"/>
                </a:solidFill>
              </a:rPr>
              <a:pPr>
                <a:defRPr/>
              </a:pPr>
              <a:t>10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17615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Final Report to 802.11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March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 (Qualcomm)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33705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18995489-5AA9-446E-901F-588CBDED04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Final Report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EFB12478-6317-44C2-AD0E-28B321D99E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All suggestions from our comments were implemented.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C96C8C-2AD1-483B-9B3C-6EFE3459585B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March 2019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3F5D74-7E24-4808-8496-398A5F9E39F1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Jon Rosdahl 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780596-CF27-41F1-8606-7792873BC2A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>
                <a:solidFill>
                  <a:srgbClr val="000000"/>
                </a:solidFill>
              </a:rPr>
              <a:t>Slide </a:t>
            </a:r>
            <a:fld id="{3A4934C6-33C0-44EA-8053-B7FE352B788A}" type="slidenum">
              <a:rPr lang="en-US" altLang="en-US" smtClean="0">
                <a:solidFill>
                  <a:srgbClr val="000000"/>
                </a:solidFill>
              </a:rPr>
              <a:pPr>
                <a:defRPr/>
              </a:pPr>
              <a:t>12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0116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To Approve Report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accept 11-19/0249r2 as the report from PAR Review SC for the March 2019 plenary.</a:t>
            </a:r>
          </a:p>
          <a:p>
            <a:endParaRPr lang="en-US" dirty="0"/>
          </a:p>
          <a:p>
            <a:r>
              <a:rPr lang="en-US" dirty="0"/>
              <a:t>Moved: Stuart Kerry</a:t>
            </a:r>
          </a:p>
          <a:p>
            <a:r>
              <a:rPr lang="en-US" dirty="0"/>
              <a:t>2</a:t>
            </a:r>
            <a:r>
              <a:rPr lang="en-US" baseline="30000" dirty="0"/>
              <a:t>nd</a:t>
            </a:r>
            <a:r>
              <a:rPr lang="en-US" dirty="0"/>
              <a:t>: Edward Au</a:t>
            </a:r>
          </a:p>
          <a:p>
            <a:r>
              <a:rPr lang="en-US" dirty="0"/>
              <a:t>Results: 3-0-0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March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 (Qualcomm)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95748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914402" y="685803"/>
            <a:ext cx="10361084" cy="510949"/>
          </a:xfrm>
          <a:ln/>
        </p:spPr>
        <p:txBody>
          <a:bodyPr/>
          <a:lstStyle/>
          <a:p>
            <a:pPr algn="l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References: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idx="1"/>
          </p:nvPr>
        </p:nvSpPr>
        <p:spPr>
          <a:xfrm>
            <a:off x="914402" y="1556793"/>
            <a:ext cx="10361084" cy="4537622"/>
          </a:xfrm>
          <a:ln/>
        </p:spPr>
        <p:txBody>
          <a:bodyPr/>
          <a:lstStyle/>
          <a:p>
            <a:r>
              <a:rPr lang="en-US" dirty="0"/>
              <a:t>IEEE 802 PARs Under consideration Webpage:</a:t>
            </a:r>
          </a:p>
          <a:p>
            <a:pPr lvl="1"/>
            <a:r>
              <a:rPr lang="en-US" dirty="0"/>
              <a:t>	</a:t>
            </a:r>
            <a:r>
              <a:rPr lang="en-US" dirty="0">
                <a:solidFill>
                  <a:schemeClr val="accent6"/>
                </a:solidFill>
                <a:hlinkClick r:id="rId3"/>
              </a:rPr>
              <a:t>http://grouper.ieee.org/groups/802/PARs.shtml</a:t>
            </a:r>
            <a:endParaRPr lang="en-US" dirty="0">
              <a:solidFill>
                <a:schemeClr val="accent6"/>
              </a:solidFill>
            </a:endParaRPr>
          </a:p>
          <a:p>
            <a:endParaRPr lang="en-US" dirty="0"/>
          </a:p>
          <a:p>
            <a:r>
              <a:rPr lang="en-US" dirty="0"/>
              <a:t>Minutes: </a:t>
            </a:r>
          </a:p>
          <a:p>
            <a:pPr lvl="1"/>
            <a:r>
              <a:rPr lang="en-US" dirty="0"/>
              <a:t>	Previous Plenary:  </a:t>
            </a:r>
            <a:r>
              <a:rPr lang="en-US" sz="2400" b="1" dirty="0"/>
              <a:t>11-18/1946r0:</a:t>
            </a:r>
          </a:p>
          <a:p>
            <a:pPr lvl="2"/>
            <a:r>
              <a:rPr lang="en-US" dirty="0">
                <a:hlinkClick r:id="rId4"/>
              </a:rPr>
              <a:t>https://mentor.ieee.org/802.11/dcn/18/11-18-1946-00-0PAR-minutes-november-2018-session.docx</a:t>
            </a:r>
            <a:r>
              <a:rPr lang="en-US" dirty="0"/>
              <a:t> </a:t>
            </a:r>
          </a:p>
          <a:p>
            <a:pPr lvl="2"/>
            <a:endParaRPr lang="en-US" dirty="0"/>
          </a:p>
          <a:p>
            <a:pPr lvl="1"/>
            <a:r>
              <a:rPr lang="en-US" sz="2400" b="1" dirty="0"/>
              <a:t>Current Meeting: 11-19/426r0</a:t>
            </a:r>
          </a:p>
          <a:p>
            <a:pPr lvl="1"/>
            <a:r>
              <a:rPr lang="en-US" sz="2400" dirty="0">
                <a:hlinkClick r:id="rId5"/>
              </a:rPr>
              <a:t>https://mentor.ieee.org/802.11/dcn/19/11-19-0426-00-0PAR-minutes-March-2019-session.docx</a:t>
            </a:r>
            <a:r>
              <a:rPr lang="en-US" sz="2400" dirty="0"/>
              <a:t>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March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 (Qualcomm)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14</a:t>
            </a:fld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914402" y="626497"/>
            <a:ext cx="10361084" cy="438941"/>
          </a:xfrm>
          <a:ln/>
        </p:spPr>
        <p:txBody>
          <a:bodyPr>
            <a:no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800" dirty="0"/>
              <a:t>Abstract-PAR Review SC PARs under consideration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262296" y="1268760"/>
            <a:ext cx="11594344" cy="5187380"/>
          </a:xfrm>
          <a:ln/>
        </p:spPr>
        <p:txBody>
          <a:bodyPr>
            <a:noAutofit/>
          </a:bodyPr>
          <a:lstStyle/>
          <a:p>
            <a:r>
              <a:rPr lang="en-US" sz="2000" dirty="0"/>
              <a:t>PAR Submission Deadline is </a:t>
            </a:r>
          </a:p>
          <a:p>
            <a:r>
              <a:rPr lang="en-US" sz="2000" dirty="0"/>
              <a:t>		WG PAR submission to 802 EC: 25 Jan 2019</a:t>
            </a:r>
          </a:p>
          <a:p>
            <a:r>
              <a:rPr lang="en-US" sz="2000" dirty="0"/>
              <a:t>		WG PAR Submission to </a:t>
            </a:r>
            <a:r>
              <a:rPr lang="en-US" sz="2000" dirty="0" err="1"/>
              <a:t>NesCom</a:t>
            </a:r>
            <a:r>
              <a:rPr lang="en-US" sz="2000" dirty="0"/>
              <a:t>: 8 Feb 2019 (for </a:t>
            </a:r>
            <a:r>
              <a:rPr lang="en-US" sz="2000" dirty="0" err="1"/>
              <a:t>NesCom</a:t>
            </a:r>
            <a:r>
              <a:rPr lang="en-US" sz="2000" dirty="0"/>
              <a:t> March mtg)</a:t>
            </a:r>
          </a:p>
          <a:p>
            <a:endParaRPr lang="en-US" sz="2000" dirty="0"/>
          </a:p>
          <a:p>
            <a:r>
              <a:rPr lang="en-US" sz="2000" dirty="0"/>
              <a:t>The Proposed PARs are posted to the “</a:t>
            </a:r>
            <a:r>
              <a:rPr lang="en-US" dirty="0"/>
              <a:t>IEEE 802 PARs Under consideration Webpage:</a:t>
            </a:r>
          </a:p>
          <a:p>
            <a:pPr lvl="1"/>
            <a:r>
              <a:rPr lang="en-US" dirty="0"/>
              <a:t>	</a:t>
            </a:r>
            <a:r>
              <a:rPr lang="en-US" dirty="0">
                <a:solidFill>
                  <a:schemeClr val="accent6"/>
                </a:solidFill>
                <a:hlinkClick r:id="rId3"/>
              </a:rPr>
              <a:t>http://grouper.ieee.org/groups/802/PARs.shtml</a:t>
            </a:r>
            <a:endParaRPr lang="en-US" dirty="0">
              <a:solidFill>
                <a:schemeClr val="accent6"/>
              </a:solidFill>
            </a:endParaRPr>
          </a:p>
          <a:p>
            <a:r>
              <a:rPr lang="en-US" dirty="0"/>
              <a:t>And listed on the next slide.</a:t>
            </a:r>
          </a:p>
          <a:p>
            <a:endParaRPr lang="en-US" dirty="0"/>
          </a:p>
          <a:p>
            <a:pPr marL="285750" indent="-285750"/>
            <a:r>
              <a:rPr lang="en-US" altLang="en-US" sz="2000" dirty="0"/>
              <a:t>PAR Review SC Meeting times: Monday PM2, Tuesday AM1, AM2, Thursday AM2</a:t>
            </a:r>
            <a:endParaRPr lang="en-US" altLang="en-US" sz="1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March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 (Qualcomm)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D8A2A340-4BEF-42B1-AE26-6A55D6A269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3934"/>
            <a:ext cx="24878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 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B43754-1163-4B0C-8310-62C38E10D9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2" y="685803"/>
            <a:ext cx="10361084" cy="726971"/>
          </a:xfrm>
        </p:spPr>
        <p:txBody>
          <a:bodyPr/>
          <a:lstStyle/>
          <a:p>
            <a:r>
              <a:rPr lang="en-US" sz="2400" dirty="0"/>
              <a:t>IEEE 802 PARs &amp; ICAIDs under consideration</a:t>
            </a:r>
            <a:br>
              <a:rPr lang="en-US" sz="2400" dirty="0"/>
            </a:br>
            <a:r>
              <a:rPr lang="en-US" sz="2400" dirty="0"/>
              <a:t>March 10-15, 2019, Vancouver, BC, Canada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AFB270-57E8-4713-BF72-93261EF1DD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4324" y="1644823"/>
            <a:ext cx="11161240" cy="4630591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sz="2000" dirty="0"/>
              <a:t>802.1 Industry Connections: </a:t>
            </a:r>
            <a:r>
              <a:rPr lang="en-US" sz="2000" dirty="0" err="1"/>
              <a:t>Nendica</a:t>
            </a:r>
            <a:r>
              <a:rPr lang="en-US" sz="2000" dirty="0"/>
              <a:t>, </a:t>
            </a:r>
            <a:r>
              <a:rPr lang="en-US" sz="2000" dirty="0">
                <a:hlinkClick r:id="rId2"/>
              </a:rPr>
              <a:t>ICAID Extension</a:t>
            </a:r>
            <a:r>
              <a:rPr lang="en-US" sz="2000" dirty="0"/>
              <a:t> and </a:t>
            </a:r>
            <a:r>
              <a:rPr lang="en-US" sz="2000" dirty="0">
                <a:hlinkClick r:id="rId3"/>
              </a:rPr>
              <a:t>background</a:t>
            </a:r>
            <a:endParaRPr lang="en-US" sz="2000" dirty="0"/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802.3cu - Amendment, 100 Gb/s and 400 Gb/s Operation over Single-Mode Fiber, </a:t>
            </a:r>
            <a:r>
              <a:rPr lang="en-US" sz="2000" dirty="0">
                <a:hlinkClick r:id="rId4"/>
              </a:rPr>
              <a:t>PAR</a:t>
            </a:r>
            <a:r>
              <a:rPr lang="en-US" sz="2000" dirty="0"/>
              <a:t> and </a:t>
            </a:r>
            <a:r>
              <a:rPr lang="en-US" sz="2000" dirty="0">
                <a:hlinkClick r:id="rId5"/>
              </a:rPr>
              <a:t>CSD</a:t>
            </a:r>
            <a:endParaRPr lang="en-US" sz="2000" dirty="0"/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802.11be - Amendment, Enhancements for Extremely High Throughput (EHT), </a:t>
            </a:r>
            <a:r>
              <a:rPr lang="en-US" sz="2000" dirty="0">
                <a:hlinkClick r:id="rId6"/>
              </a:rPr>
              <a:t>PAR</a:t>
            </a:r>
            <a:r>
              <a:rPr lang="en-US" sz="2000" dirty="0"/>
              <a:t> and </a:t>
            </a:r>
            <a:r>
              <a:rPr lang="en-US" sz="2000" dirty="0">
                <a:hlinkClick r:id="rId7"/>
              </a:rPr>
              <a:t>CSD</a:t>
            </a:r>
            <a:endParaRPr lang="en-US" sz="2000" dirty="0"/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F350B7-E5CE-41F0-99E9-3A5050C16B3F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March 2019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AAACEF-B513-4572-B476-9E4E8BE6A700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 (Qualcomm)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2FA1E8-46A1-4F71-B8FE-649504112FD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993053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en-US" sz="2800" dirty="0"/>
              <a:t>PAR Review SC –  March 2019</a:t>
            </a:r>
            <a:br>
              <a:rPr lang="en-US" altLang="en-US" sz="2800" dirty="0"/>
            </a:br>
            <a:r>
              <a:rPr lang="en-US" altLang="en-US" sz="2800" dirty="0"/>
              <a:t>Chair: Jon Rosdahl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2" y="1744827"/>
            <a:ext cx="10361084" cy="4492485"/>
          </a:xfrm>
        </p:spPr>
        <p:txBody>
          <a:bodyPr>
            <a:normAutofit/>
          </a:bodyPr>
          <a:lstStyle/>
          <a:p>
            <a:pPr marL="0" indent="0"/>
            <a:r>
              <a:rPr lang="en-US" dirty="0"/>
              <a:t>Monday Agenda (2 mtg slots):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/>
              <a:t>Welcome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/>
              <a:t>Approve Previous Minutes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/>
              <a:t>Determine order of review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/>
              <a:t>Review PARs/CSD posted for review this week.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/>
              <a:t>Recess</a:t>
            </a:r>
          </a:p>
          <a:p>
            <a:pPr marL="0" indent="0"/>
            <a:r>
              <a:rPr lang="en-US" dirty="0"/>
              <a:t>Thursday Agenda: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/>
              <a:t>Review Response to Comments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/>
              <a:t>Prepare Report for 802.11 WG closing plenary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/>
              <a:t>Adjourn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March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 (Qualcomm)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2279576" y="1283162"/>
            <a:ext cx="28083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Draft Agenda:</a:t>
            </a:r>
          </a:p>
        </p:txBody>
      </p:sp>
    </p:spTree>
    <p:extLst>
      <p:ext uri="{BB962C8B-B14F-4D97-AF65-F5344CB8AC3E}">
        <p14:creationId xmlns:p14="http://schemas.microsoft.com/office/powerpoint/2010/main" val="34396353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to Approve Previous Minutes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b="0" dirty="0"/>
              <a:t>Move to approve </a:t>
            </a:r>
            <a:r>
              <a:rPr lang="en-US" dirty="0"/>
              <a:t>previous M</a:t>
            </a:r>
            <a:r>
              <a:rPr lang="en-US" sz="2400" b="1" dirty="0"/>
              <a:t>eeting minutes: 11-18/1946r0:</a:t>
            </a:r>
          </a:p>
          <a:p>
            <a:pPr lvl="2"/>
            <a:r>
              <a:rPr lang="en-US" dirty="0">
                <a:hlinkClick r:id="rId2"/>
              </a:rPr>
              <a:t>https://mentor.ieee.org/802.11/dcn/18/11-18-1946-00-0PAR-minutes-november-2018-session.docx</a:t>
            </a:r>
            <a:r>
              <a:rPr lang="en-US" dirty="0"/>
              <a:t> </a:t>
            </a:r>
          </a:p>
          <a:p>
            <a:pPr lvl="2"/>
            <a:r>
              <a:rPr lang="en-US" sz="2400" dirty="0"/>
              <a:t>as the minutes for PAR Review SC from November 2018 meetings in Bangkok, Thailand.</a:t>
            </a:r>
          </a:p>
          <a:p>
            <a:endParaRPr lang="en-US" dirty="0"/>
          </a:p>
          <a:p>
            <a:r>
              <a:rPr lang="en-US" dirty="0"/>
              <a:t>Moved: </a:t>
            </a:r>
            <a:r>
              <a:rPr lang="en-US" dirty="0" err="1"/>
              <a:t>Kiwin</a:t>
            </a:r>
            <a:r>
              <a:rPr lang="en-US" dirty="0"/>
              <a:t> Palm</a:t>
            </a:r>
          </a:p>
          <a:p>
            <a:r>
              <a:rPr lang="en-US" dirty="0"/>
              <a:t>2</a:t>
            </a:r>
            <a:r>
              <a:rPr lang="en-US" baseline="30000" dirty="0"/>
              <a:t>nd</a:t>
            </a:r>
            <a:r>
              <a:rPr lang="en-US" dirty="0"/>
              <a:t>:  David </a:t>
            </a:r>
            <a:r>
              <a:rPr lang="en-US" dirty="0" err="1"/>
              <a:t>Kloper</a:t>
            </a:r>
            <a:endParaRPr lang="en-US" dirty="0"/>
          </a:p>
          <a:p>
            <a:r>
              <a:rPr lang="en-US" dirty="0"/>
              <a:t>Results: 3-0-0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March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 (Qualcomm)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267125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 </a:t>
            </a:r>
            <a:r>
              <a:rPr lang="en-US" cap="none" dirty="0"/>
              <a:t>Review Comments</a:t>
            </a:r>
            <a:endParaRPr lang="en-US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March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 (Qualcomm)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702977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73EF52E6-D0D8-42BC-9B5E-BCF559C842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802.1 Industry Connections: </a:t>
            </a:r>
            <a:r>
              <a:rPr lang="en-US" dirty="0" err="1"/>
              <a:t>Nendica</a:t>
            </a:r>
            <a:r>
              <a:rPr lang="en-US" dirty="0"/>
              <a:t>, </a:t>
            </a:r>
            <a:r>
              <a:rPr lang="en-US" dirty="0">
                <a:hlinkClick r:id="rId2"/>
              </a:rPr>
              <a:t>ICAID Extension</a:t>
            </a:r>
            <a:r>
              <a:rPr lang="en-US" dirty="0"/>
              <a:t> and </a:t>
            </a:r>
            <a:r>
              <a:rPr lang="en-US" dirty="0">
                <a:hlinkClick r:id="rId3"/>
              </a:rPr>
              <a:t>background</a:t>
            </a:r>
            <a:endParaRPr lang="en-US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64C73EB1-08A8-443E-AD05-CC6238E761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 Comments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7EBE20-3B57-408E-A174-F22FFCF6DC25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March 2019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76F90D-ED9B-43A3-8839-54DA13A5722E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Jon Rosdahl 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FD2AF3-4DD3-460E-9347-B57EE856073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>
                <a:solidFill>
                  <a:srgbClr val="000000"/>
                </a:solidFill>
              </a:rPr>
              <a:t>Slide </a:t>
            </a:r>
            <a:fld id="{3A4934C6-33C0-44EA-8053-B7FE352B788A}" type="slidenum">
              <a:rPr lang="en-US" altLang="en-US" smtClean="0">
                <a:solidFill>
                  <a:srgbClr val="000000"/>
                </a:solidFill>
              </a:rPr>
              <a:pPr>
                <a:defRPr/>
              </a:pPr>
              <a:t>7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7622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15804C-6577-420F-A459-79CE6BF9B5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802.3cu - Amendment, 100 Gb/s and 400 Gb/s Operation over Single-Mode Fiber, </a:t>
            </a:r>
            <a:r>
              <a:rPr lang="en-US" dirty="0">
                <a:hlinkClick r:id="rId2"/>
              </a:rPr>
              <a:t>PAR</a:t>
            </a:r>
            <a:r>
              <a:rPr lang="en-US" dirty="0"/>
              <a:t> and </a:t>
            </a:r>
            <a:r>
              <a:rPr lang="en-US" dirty="0">
                <a:hlinkClick r:id="rId3"/>
              </a:rPr>
              <a:t>CSD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4BF876-C174-44D3-A264-CD60F59F19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2.1 Title: Suggest incorporating the differentiating nature from the scope “</a:t>
            </a:r>
            <a:r>
              <a:rPr lang="en-US" b="0" dirty="0"/>
              <a:t>optical interfaces for reaches up to 10 km based on 100 Gb/s per wavelength optical signaling.” into the title to make it more unique.</a:t>
            </a:r>
          </a:p>
          <a:p>
            <a:r>
              <a:rPr lang="en-US" b="0" dirty="0"/>
              <a:t>4.2 – Suggest 3/2020 instead of 4/2020.  The 6</a:t>
            </a:r>
            <a:r>
              <a:rPr lang="en-US" b="0" baseline="30000" dirty="0"/>
              <a:t>th</a:t>
            </a:r>
            <a:r>
              <a:rPr lang="en-US" b="0" dirty="0"/>
              <a:t> Month delta is the minimum.  Suggestion is to start in March which is a Plenary Date, then the October date is a deadline for December SASB, </a:t>
            </a:r>
            <a:r>
              <a:rPr lang="en-US" b="0"/>
              <a:t>and is understood</a:t>
            </a:r>
            <a:r>
              <a:rPr lang="en-US" b="0" dirty="0"/>
              <a:t>.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EAE90A-3917-4638-9D63-6A34BF12D01D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March 2019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DF4C70-7232-4D0C-87F3-020E48674FEE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 (Qualcomm)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F1B78E-C1BF-4BAE-94E3-81995D27839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280452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36E815-CBEE-47B3-99F4-958EA30711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Responses from 802 Working Groups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2A240F-A3A6-474C-B90C-2273B5DA476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C19121-EBAE-47A3-B917-233CC14ECD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March 2019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BF3BB7-A6B0-4812-AF2A-485129F4D19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Jon Rosdahl 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ADE5F5-A416-4974-8F98-5DEF9738F2A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>
                <a:solidFill>
                  <a:srgbClr val="000000"/>
                </a:solidFill>
              </a:rPr>
              <a:t>Slide </a:t>
            </a:r>
            <a:fld id="{3A4934C6-33C0-44EA-8053-B7FE352B788A}" type="slidenum">
              <a:rPr lang="en-US" altLang="en-US" smtClean="0">
                <a:solidFill>
                  <a:srgbClr val="000000"/>
                </a:solidFill>
              </a:rPr>
              <a:pPr>
                <a:defRPr/>
              </a:pPr>
              <a:t>9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9385006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 Theme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16165C"/>
      </a:accent6>
      <a:hlink>
        <a:srgbClr val="2D2DB9"/>
      </a:hlink>
      <a:folHlink>
        <a:srgbClr val="7777DE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36301</TotalTime>
  <Words>701</Words>
  <Application>Microsoft Office PowerPoint</Application>
  <PresentationFormat>Widescreen</PresentationFormat>
  <Paragraphs>133</Paragraphs>
  <Slides>14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 Unicode MS</vt:lpstr>
      <vt:lpstr>MS Gothic</vt:lpstr>
      <vt:lpstr>Arial</vt:lpstr>
      <vt:lpstr>Times New Roman</vt:lpstr>
      <vt:lpstr>802-11 Theme</vt:lpstr>
      <vt:lpstr>Document</vt:lpstr>
      <vt:lpstr>PAR Review SC - Meeting Agenda and Comment slides   - March 2019 - Vancouver</vt:lpstr>
      <vt:lpstr>Abstract-PAR Review SC PARs under consideration</vt:lpstr>
      <vt:lpstr>IEEE 802 PARs &amp; ICAIDs under consideration March 10-15, 2019, Vancouver, BC, Canada </vt:lpstr>
      <vt:lpstr>PAR Review SC –  March 2019 Chair: Jon Rosdahl</vt:lpstr>
      <vt:lpstr>Motion to Approve Previous Minutes</vt:lpstr>
      <vt:lpstr>Par Review Comments</vt:lpstr>
      <vt:lpstr>802.1 Industry Connections: Nendica, ICAID Extension and background</vt:lpstr>
      <vt:lpstr>802.3cu - Amendment, 100 Gb/s and 400 Gb/s Operation over Single-Mode Fiber, PAR and CSD</vt:lpstr>
      <vt:lpstr>Responses from 802 Working Groups</vt:lpstr>
      <vt:lpstr>802.3 Response</vt:lpstr>
      <vt:lpstr>Final Report to 802.11</vt:lpstr>
      <vt:lpstr>Final Report</vt:lpstr>
      <vt:lpstr>Motion To Approve Report</vt:lpstr>
      <vt:lpstr>References:</vt:lpstr>
    </vt:vector>
  </TitlesOfParts>
  <Company>Qualcomm Technologies,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 Review SC - Meeting Agenda and Comment slides   - March 2019 - Vancouver</dc:title>
  <dc:subject>March 2019</dc:subject>
  <dc:creator>Jon Rosdahl</dc:creator>
  <cp:keywords>Agenda and Meeting Slides</cp:keywords>
  <dc:description>Jon Rosdahl (Qualcomm)</dc:description>
  <cp:lastModifiedBy>Jon Rosdahl</cp:lastModifiedBy>
  <cp:revision>267</cp:revision>
  <cp:lastPrinted>1601-01-01T00:00:00Z</cp:lastPrinted>
  <dcterms:created xsi:type="dcterms:W3CDTF">2014-04-14T10:59:07Z</dcterms:created>
  <dcterms:modified xsi:type="dcterms:W3CDTF">2019-03-14T17:44:33Z</dcterms:modified>
  <cp:category>Agenda, Report</cp:category>
</cp:coreProperties>
</file>