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handoutMasterIdLst>
    <p:handoutMasterId r:id="rId35"/>
  </p:handoutMasterIdLst>
  <p:sldIdLst>
    <p:sldId id="708" r:id="rId2"/>
    <p:sldId id="678" r:id="rId3"/>
    <p:sldId id="679" r:id="rId4"/>
    <p:sldId id="656" r:id="rId5"/>
    <p:sldId id="665" r:id="rId6"/>
    <p:sldId id="666" r:id="rId7"/>
    <p:sldId id="710" r:id="rId8"/>
    <p:sldId id="711" r:id="rId9"/>
    <p:sldId id="715" r:id="rId10"/>
    <p:sldId id="762" r:id="rId11"/>
    <p:sldId id="799" r:id="rId12"/>
    <p:sldId id="826" r:id="rId13"/>
    <p:sldId id="750" r:id="rId14"/>
    <p:sldId id="778" r:id="rId15"/>
    <p:sldId id="779" r:id="rId16"/>
    <p:sldId id="780" r:id="rId17"/>
    <p:sldId id="781" r:id="rId18"/>
    <p:sldId id="782" r:id="rId19"/>
    <p:sldId id="727" r:id="rId20"/>
    <p:sldId id="704" r:id="rId21"/>
    <p:sldId id="705" r:id="rId22"/>
    <p:sldId id="707" r:id="rId23"/>
    <p:sldId id="809" r:id="rId24"/>
    <p:sldId id="721" r:id="rId25"/>
    <p:sldId id="848" r:id="rId26"/>
    <p:sldId id="847" r:id="rId27"/>
    <p:sldId id="800" r:id="rId28"/>
    <p:sldId id="694" r:id="rId29"/>
    <p:sldId id="695" r:id="rId30"/>
    <p:sldId id="740" r:id="rId31"/>
    <p:sldId id="741" r:id="rId32"/>
    <p:sldId id="825" r:id="rId3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824" autoAdjust="0"/>
    <p:restoredTop sz="94095" autoAdjust="0"/>
  </p:normalViewPr>
  <p:slideViewPr>
    <p:cSldViewPr>
      <p:cViewPr varScale="1">
        <p:scale>
          <a:sx n="70" d="100"/>
          <a:sy n="70" d="100"/>
        </p:scale>
        <p:origin x="860" y="48"/>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10" d="100"/>
        <a:sy n="110" d="100"/>
      </p:scale>
      <p:origin x="0" y="-2916"/>
    </p:cViewPr>
  </p:sorterViewPr>
  <p:notesViewPr>
    <p:cSldViewPr>
      <p:cViewPr>
        <p:scale>
          <a:sx n="100" d="100"/>
          <a:sy n="100" d="100"/>
        </p:scale>
        <p:origin x="388" y="4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1154113" y="701675"/>
            <a:ext cx="4625975"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dirty="0" smtClean="0"/>
              <a:t>January 2016</a:t>
            </a:r>
            <a:endParaRPr lang="en-US" dirty="0"/>
          </a:p>
        </p:txBody>
      </p:sp>
      <p:sp>
        <p:nvSpPr>
          <p:cNvPr id="6" name="Footer Placeholder 5"/>
          <p:cNvSpPr>
            <a:spLocks noGrp="1"/>
          </p:cNvSpPr>
          <p:nvPr>
            <p:ph type="ftr" sz="quarter" idx="4"/>
          </p:nvPr>
        </p:nvSpPr>
        <p:spPr/>
        <p:txBody>
          <a:bodyPr/>
          <a:lstStyle/>
          <a:p>
            <a:pPr lvl="4">
              <a:defRPr/>
            </a:pPr>
            <a:r>
              <a:rPr lang="en-US" dirty="0" smtClean="0"/>
              <a:t>Edward Au (Huawei Technologies)</a:t>
            </a:r>
            <a:endParaRPr lang="en-US" dirty="0"/>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dirty="0" smtClean="0"/>
              <a:t>Page </a:t>
            </a:r>
            <a:fld id="{3677C22B-21F1-4F29-8177-0ED961E00DA1}" type="slidenum">
              <a:rPr lang="en-US" altLang="en-US" smtClean="0"/>
              <a:pPr>
                <a:spcBef>
                  <a:spcPct val="0"/>
                </a:spcBef>
              </a:pPr>
              <a:t>1</a:t>
            </a:fld>
            <a:endParaRPr lang="en-US" altLang="en-US" dirty="0" smtClean="0"/>
          </a:p>
        </p:txBody>
      </p:sp>
    </p:spTree>
    <p:extLst>
      <p:ext uri="{BB962C8B-B14F-4D97-AF65-F5344CB8AC3E}">
        <p14:creationId xmlns:p14="http://schemas.microsoft.com/office/powerpoint/2010/main" val="29726491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18</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53611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27</a:t>
            </a:fld>
            <a:endParaRPr lang="en-US" altLang="en-US"/>
          </a:p>
        </p:txBody>
      </p:sp>
    </p:spTree>
    <p:extLst>
      <p:ext uri="{BB962C8B-B14F-4D97-AF65-F5344CB8AC3E}">
        <p14:creationId xmlns:p14="http://schemas.microsoft.com/office/powerpoint/2010/main" val="4284943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1154113" y="701675"/>
            <a:ext cx="4625975"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29</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a:t>
            </a:fld>
            <a:endParaRPr lang="en-US" altLang="en-US"/>
          </a:p>
        </p:txBody>
      </p:sp>
    </p:spTree>
    <p:extLst>
      <p:ext uri="{BB962C8B-B14F-4D97-AF65-F5344CB8AC3E}">
        <p14:creationId xmlns:p14="http://schemas.microsoft.com/office/powerpoint/2010/main" val="29329815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7</a:t>
            </a:fld>
            <a:endParaRPr lang="en-US" altLang="en-US"/>
          </a:p>
        </p:txBody>
      </p:sp>
    </p:spTree>
    <p:extLst>
      <p:ext uri="{BB962C8B-B14F-4D97-AF65-F5344CB8AC3E}">
        <p14:creationId xmlns:p14="http://schemas.microsoft.com/office/powerpoint/2010/main" val="25899488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10</a:t>
            </a:fld>
            <a:endParaRPr lang="en-US" altLang="en-US"/>
          </a:p>
        </p:txBody>
      </p:sp>
    </p:spTree>
    <p:extLst>
      <p:ext uri="{BB962C8B-B14F-4D97-AF65-F5344CB8AC3E}">
        <p14:creationId xmlns:p14="http://schemas.microsoft.com/office/powerpoint/2010/main" val="29670677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11</a:t>
            </a:fld>
            <a:endParaRPr lang="en-US" altLang="en-US"/>
          </a:p>
        </p:txBody>
      </p:sp>
    </p:spTree>
    <p:extLst>
      <p:ext uri="{BB962C8B-B14F-4D97-AF65-F5344CB8AC3E}">
        <p14:creationId xmlns:p14="http://schemas.microsoft.com/office/powerpoint/2010/main" val="9387848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12</a:t>
            </a:fld>
            <a:endParaRPr lang="en-US" altLang="en-US"/>
          </a:p>
        </p:txBody>
      </p:sp>
    </p:spTree>
    <p:extLst>
      <p:ext uri="{BB962C8B-B14F-4D97-AF65-F5344CB8AC3E}">
        <p14:creationId xmlns:p14="http://schemas.microsoft.com/office/powerpoint/2010/main" val="29997169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13</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14</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15</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March 2019</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(Intel Corp.)</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802.11-19/0242r6</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www.ieee802.org/PNP/approved/IEEE_802_OM_v18.pdf" TargetMode="External"/><Relationship Id="rId7" Type="http://schemas.openxmlformats.org/officeDocument/2006/relationships/hyperlink" Target="https://mentor.ieee.org/802.11/dcn/14/11-14-0629-14-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PNP/2016-03/IEEE_802_Chairs_guidelines_v22_with_changes.pdf"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8.1.pdf" TargetMode="External"/><Relationship Id="rId9" Type="http://schemas.openxmlformats.org/officeDocument/2006/relationships/hyperlink" Target="http://www.ieee802.org/devdocs.shtml"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318859570"/>
              </p:ext>
            </p:extLst>
          </p:nvPr>
        </p:nvGraphicFramePr>
        <p:xfrm>
          <a:off x="777875" y="3054350"/>
          <a:ext cx="7004050" cy="2578100"/>
        </p:xfrm>
        <a:graphic>
          <a:graphicData uri="http://schemas.openxmlformats.org/presentationml/2006/ole">
            <mc:AlternateContent xmlns:mc="http://schemas.openxmlformats.org/markup-compatibility/2006">
              <mc:Choice xmlns:v="urn:schemas-microsoft-com:vml" Requires="v">
                <p:oleObj spid="_x0000_s5721" name="Document" r:id="rId4" imgW="8261588" imgH="3047832" progId="Word.Document.8">
                  <p:embed/>
                </p:oleObj>
              </mc:Choice>
              <mc:Fallback>
                <p:oleObj name="Document" r:id="rId4" imgW="8261588" imgH="3047832" progId="Word.Document.8">
                  <p:embed/>
                  <p:pic>
                    <p:nvPicPr>
                      <p:cNvPr id="0" name=""/>
                      <p:cNvPicPr>
                        <a:picLocks noChangeAspect="1" noChangeArrowheads="1"/>
                      </p:cNvPicPr>
                      <p:nvPr/>
                    </p:nvPicPr>
                    <p:blipFill>
                      <a:blip r:embed="rId5"/>
                      <a:srcRect/>
                      <a:stretch>
                        <a:fillRect/>
                      </a:stretch>
                    </p:blipFill>
                    <p:spPr bwMode="auto">
                      <a:xfrm>
                        <a:off x="777875" y="3054350"/>
                        <a:ext cx="7004050" cy="257810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smtClean="0"/>
              <a:t>March 2019 </a:t>
            </a:r>
            <a:br>
              <a:rPr lang="en-US" altLang="en-US" dirty="0" smtClean="0"/>
            </a:br>
            <a:r>
              <a:rPr lang="en-US" altLang="en-US" dirty="0" smtClean="0"/>
              <a:t>TGba Agenda</a:t>
            </a:r>
          </a:p>
        </p:txBody>
      </p:sp>
      <p:sp>
        <p:nvSpPr>
          <p:cNvPr id="4" name="Date Placeholder 3"/>
          <p:cNvSpPr>
            <a:spLocks noGrp="1"/>
          </p:cNvSpPr>
          <p:nvPr>
            <p:ph type="dt" sz="quarter" idx="10"/>
          </p:nvPr>
        </p:nvSpPr>
        <p:spPr/>
        <p:txBody>
          <a:bodyPr/>
          <a:lstStyle/>
          <a:p>
            <a:pPr>
              <a:defRPr/>
            </a:pPr>
            <a:r>
              <a:rPr lang="en-US" smtClean="0"/>
              <a:t>March 2019</a:t>
            </a:r>
            <a:endParaRPr lang="en-US" dirty="0"/>
          </a:p>
        </p:txBody>
      </p:sp>
      <p:sp>
        <p:nvSpPr>
          <p:cNvPr id="5" name="Footer Placeholder 4"/>
          <p:cNvSpPr>
            <a:spLocks noGrp="1"/>
          </p:cNvSpPr>
          <p:nvPr>
            <p:ph type="ftr" sz="quarter" idx="11"/>
          </p:nvPr>
        </p:nvSpPr>
        <p:spPr/>
        <p:txBody>
          <a:bodyPr/>
          <a:lstStyle/>
          <a:p>
            <a:pPr>
              <a:defRPr/>
            </a:pPr>
            <a:r>
              <a:rPr lang="en-US" dirty="0" smtClean="0"/>
              <a:t>Minyoung Park (Intel Corp.)</a:t>
            </a:r>
            <a:endParaRPr lang="en-US" dirty="0"/>
          </a:p>
        </p:txBody>
      </p:sp>
      <p:sp>
        <p:nvSpPr>
          <p:cNvPr id="41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Slide </a:t>
            </a:r>
            <a:fld id="{87CADA09-2DAE-4899-B121-4D92081AAB59}" type="slidenum">
              <a:rPr lang="en-US" altLang="en-US" sz="1200" b="0" smtClean="0"/>
              <a:pPr>
                <a:spcBef>
                  <a:spcPct val="0"/>
                </a:spcBef>
                <a:buFontTx/>
                <a:buNone/>
              </a:pPr>
              <a:t>1</a:t>
            </a:fld>
            <a:endParaRPr lang="en-US" altLang="en-US" sz="1200" b="0" dirty="0" smtClean="0"/>
          </a:p>
        </p:txBody>
      </p:sp>
      <p:sp>
        <p:nvSpPr>
          <p:cNvPr id="12" name="Rectangle 2"/>
          <p:cNvSpPr txBox="1">
            <a:spLocks noChangeArrowheads="1"/>
          </p:cNvSpPr>
          <p:nvPr/>
        </p:nvSpPr>
        <p:spPr bwMode="auto">
          <a:xfrm>
            <a:off x="627063" y="2292350"/>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smtClean="0"/>
              <a:t>Date: 2019-3-13</a:t>
            </a:r>
            <a:endParaRPr lang="en-GB" sz="2000" b="0" kern="0" dirty="0"/>
          </a:p>
        </p:txBody>
      </p:sp>
      <p:sp>
        <p:nvSpPr>
          <p:cNvPr id="4104" name="Rectangle 4"/>
          <p:cNvSpPr>
            <a:spLocks noChangeArrowheads="1"/>
          </p:cNvSpPr>
          <p:nvPr/>
        </p:nvSpPr>
        <p:spPr bwMode="auto">
          <a:xfrm>
            <a:off x="777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FontTx/>
              <a:buNone/>
            </a:pPr>
            <a:r>
              <a:rPr lang="en-GB" altLang="en-US" sz="2000" b="0" dirty="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 CR </a:t>
            </a:r>
          </a:p>
        </p:txBody>
      </p:sp>
      <p:sp>
        <p:nvSpPr>
          <p:cNvPr id="4" name="Date Placeholder 3"/>
          <p:cNvSpPr>
            <a:spLocks noGrp="1"/>
          </p:cNvSpPr>
          <p:nvPr>
            <p:ph type="dt" sz="quarter" idx="10"/>
          </p:nvPr>
        </p:nvSpPr>
        <p:spPr/>
        <p:txBody>
          <a:bodyPr/>
          <a:lstStyle/>
          <a:p>
            <a:pPr>
              <a:defRPr/>
            </a:pPr>
            <a:r>
              <a:rPr lang="en-US" smtClean="0"/>
              <a:t>March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10</a:t>
            </a:fld>
            <a:endParaRPr lang="en-US" altLang="en-US" sz="1200" b="0" smtClean="0"/>
          </a:p>
        </p:txBody>
      </p:sp>
      <p:sp>
        <p:nvSpPr>
          <p:cNvPr id="8" name="TextBox 7"/>
          <p:cNvSpPr txBox="1"/>
          <p:nvPr/>
        </p:nvSpPr>
        <p:spPr>
          <a:xfrm>
            <a:off x="7623431" y="685800"/>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smtClean="0">
                <a:solidFill>
                  <a:srgbClr val="FFC000"/>
                </a:solidFill>
              </a:rPr>
              <a:t>SP Deferred</a:t>
            </a:r>
            <a:endParaRPr lang="en-US" dirty="0">
              <a:solidFill>
                <a:srgbClr val="FFC000"/>
              </a:solidFill>
            </a:endParaRPr>
          </a:p>
          <a:p>
            <a:pPr marL="228600" indent="-228600">
              <a:buFont typeface="+mj-lt"/>
              <a:buAutoNum type="arabicPeriod"/>
              <a:defRPr/>
            </a:pPr>
            <a:r>
              <a:rPr lang="en-US" dirty="0"/>
              <a:t>Not presented yet</a:t>
            </a:r>
          </a:p>
          <a:p>
            <a:pPr marL="228600" indent="-228600">
              <a:buFont typeface="+mj-lt"/>
              <a:buAutoNum type="arabicPeriod"/>
              <a:defRPr/>
            </a:pPr>
            <a:r>
              <a:rPr lang="en-US" dirty="0" smtClean="0">
                <a:solidFill>
                  <a:schemeClr val="bg2"/>
                </a:solidFill>
              </a:rPr>
              <a:t>Withdrawn</a:t>
            </a:r>
          </a:p>
          <a:p>
            <a:pPr marL="228600" indent="-228600">
              <a:buFont typeface="+mj-lt"/>
              <a:buAutoNum type="arabicPeriod"/>
              <a:defRPr/>
            </a:pPr>
            <a:r>
              <a:rPr lang="en-US" dirty="0" smtClean="0">
                <a:solidFill>
                  <a:schemeClr val="accent2"/>
                </a:solidFill>
              </a:rPr>
              <a:t>Pending docs</a:t>
            </a:r>
            <a:endParaRPr lang="en-US" dirty="0">
              <a:solidFill>
                <a:schemeClr val="accent2"/>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1465736382"/>
              </p:ext>
            </p:extLst>
          </p:nvPr>
        </p:nvGraphicFramePr>
        <p:xfrm>
          <a:off x="1066800" y="2895600"/>
          <a:ext cx="7239000" cy="2392680"/>
        </p:xfrm>
        <a:graphic>
          <a:graphicData uri="http://schemas.openxmlformats.org/drawingml/2006/table">
            <a:tbl>
              <a:tblPr/>
              <a:tblGrid>
                <a:gridCol w="7239000"/>
              </a:tblGrid>
              <a:tr h="184150">
                <a:tc>
                  <a:txBody>
                    <a:bodyPr/>
                    <a:lstStyle/>
                    <a:p>
                      <a:pPr algn="l" fontAlgn="b"/>
                      <a:r>
                        <a:rPr lang="en-US" sz="1200" b="0" i="0" u="none" strike="noStrike" dirty="0">
                          <a:solidFill>
                            <a:srgbClr val="000000"/>
                          </a:solidFill>
                          <a:effectLst/>
                          <a:latin typeface="Calibri" panose="020F0502020204030204" pitchFamily="34" charset="0"/>
                        </a:rPr>
                        <a:t>Submissions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317500">
                <a:tc>
                  <a:txBody>
                    <a:bodyPr/>
                    <a:lstStyle/>
                    <a:p>
                      <a:pPr algn="l" fontAlgn="ctr"/>
                      <a:r>
                        <a:rPr lang="en-US" sz="1200" b="0" i="0" u="none" strike="noStrike" dirty="0">
                          <a:solidFill>
                            <a:srgbClr val="000000"/>
                          </a:solidFill>
                          <a:effectLst/>
                          <a:latin typeface="Arial" panose="020B0604020202020204" pitchFamily="34" charset="0"/>
                        </a:rPr>
                        <a:t>19/0340, </a:t>
                      </a:r>
                      <a:r>
                        <a:rPr lang="en-US" sz="1200" b="0" i="0" u="none" strike="noStrike" dirty="0" err="1">
                          <a:solidFill>
                            <a:srgbClr val="000000"/>
                          </a:solidFill>
                          <a:effectLst/>
                          <a:latin typeface="Arial" panose="020B0604020202020204" pitchFamily="34" charset="0"/>
                        </a:rPr>
                        <a:t>TGba</a:t>
                      </a:r>
                      <a:r>
                        <a:rPr lang="en-US" sz="1200" b="0" i="0" u="none" strike="noStrike" dirty="0">
                          <a:solidFill>
                            <a:srgbClr val="000000"/>
                          </a:solidFill>
                          <a:effectLst/>
                          <a:latin typeface="Arial" panose="020B0604020202020204" pitchFamily="34" charset="0"/>
                        </a:rPr>
                        <a:t> D2.0 Comment Resolutions for Sec. 31.2.5.2, 31.2.5.3 and 31.2.5.4, </a:t>
                      </a:r>
                      <a:r>
                        <a:rPr lang="en-US" sz="1200" b="0" i="0" u="none" strike="noStrike" dirty="0" err="1">
                          <a:solidFill>
                            <a:srgbClr val="000000"/>
                          </a:solidFill>
                          <a:effectLst/>
                          <a:latin typeface="Arial" panose="020B0604020202020204" pitchFamily="34" charset="0"/>
                        </a:rPr>
                        <a:t>Rui</a:t>
                      </a:r>
                      <a:r>
                        <a:rPr lang="en-US" sz="1200" b="0" i="0" u="none" strike="noStrike" dirty="0">
                          <a:solidFill>
                            <a:srgbClr val="000000"/>
                          </a:solidFill>
                          <a:effectLst/>
                          <a:latin typeface="Arial" panose="020B0604020202020204" pitchFamily="34" charset="0"/>
                        </a:rPr>
                        <a:t> Cao (Marvell)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200" b="0" i="0" u="none" strike="noStrike" dirty="0">
                          <a:solidFill>
                            <a:srgbClr val="000000"/>
                          </a:solidFill>
                          <a:effectLst/>
                          <a:latin typeface="Arial" panose="020B0604020202020204" pitchFamily="34" charset="0"/>
                        </a:rPr>
                        <a:t>11-19/382, Spec text for Proposed CR for CID 2062 </a:t>
                      </a:r>
                      <a:r>
                        <a:rPr lang="en-US" sz="1200" b="0" i="0" u="none" strike="noStrike" dirty="0" err="1">
                          <a:solidFill>
                            <a:srgbClr val="000000"/>
                          </a:solidFill>
                          <a:effectLst/>
                          <a:latin typeface="Arial" panose="020B0604020202020204" pitchFamily="34" charset="0"/>
                        </a:rPr>
                        <a:t>Rui</a:t>
                      </a:r>
                      <a:r>
                        <a:rPr lang="en-US" sz="1200" b="0" i="0" u="none" strike="noStrike" dirty="0">
                          <a:solidFill>
                            <a:srgbClr val="000000"/>
                          </a:solidFill>
                          <a:effectLst/>
                          <a:latin typeface="Arial" panose="020B0604020202020204" pitchFamily="34" charset="0"/>
                        </a:rPr>
                        <a:t> Yang, </a:t>
                      </a:r>
                      <a:r>
                        <a:rPr lang="en-US" sz="1200" b="0" i="0" u="none" strike="noStrike" dirty="0" err="1">
                          <a:solidFill>
                            <a:srgbClr val="000000"/>
                          </a:solidFill>
                          <a:effectLst/>
                          <a:latin typeface="Arial" panose="020B0604020202020204" pitchFamily="34" charset="0"/>
                        </a:rPr>
                        <a:t>InterDigital</a:t>
                      </a:r>
                      <a:endParaRPr lang="en-US" sz="12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200" b="0" i="0" u="none" strike="noStrike" dirty="0">
                          <a:solidFill>
                            <a:srgbClr val="000000"/>
                          </a:solidFill>
                          <a:effectLst/>
                          <a:latin typeface="Arial" panose="020B0604020202020204" pitchFamily="34" charset="0"/>
                        </a:rPr>
                        <a:t>11-19/381, Defining WUR Signal Bandwidth (PPT for 11-19/382) </a:t>
                      </a:r>
                      <a:r>
                        <a:rPr lang="en-US" sz="1200" b="0" i="0" u="none" strike="noStrike" dirty="0" err="1">
                          <a:solidFill>
                            <a:srgbClr val="000000"/>
                          </a:solidFill>
                          <a:effectLst/>
                          <a:latin typeface="Arial" panose="020B0604020202020204" pitchFamily="34" charset="0"/>
                        </a:rPr>
                        <a:t>Rui</a:t>
                      </a:r>
                      <a:r>
                        <a:rPr lang="en-US" sz="1200" b="0" i="0" u="none" strike="noStrike" dirty="0">
                          <a:solidFill>
                            <a:srgbClr val="000000"/>
                          </a:solidFill>
                          <a:effectLst/>
                          <a:latin typeface="Arial" panose="020B0604020202020204" pitchFamily="34" charset="0"/>
                        </a:rPr>
                        <a:t> Yang, </a:t>
                      </a:r>
                      <a:r>
                        <a:rPr lang="en-US" sz="1200" b="0" i="0" u="none" strike="noStrike" dirty="0" err="1">
                          <a:solidFill>
                            <a:srgbClr val="000000"/>
                          </a:solidFill>
                          <a:effectLst/>
                          <a:latin typeface="Arial" panose="020B0604020202020204" pitchFamily="34" charset="0"/>
                        </a:rPr>
                        <a:t>InterDigital</a:t>
                      </a:r>
                      <a:endParaRPr lang="en-US" sz="12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200" b="0" i="0" u="none" strike="noStrike" dirty="0" smtClean="0">
                          <a:solidFill>
                            <a:srgbClr val="000000"/>
                          </a:solidFill>
                          <a:effectLst/>
                          <a:latin typeface="Arial" panose="020B0604020202020204" pitchFamily="34" charset="0"/>
                        </a:rPr>
                        <a:t>11-19/0351r0, CR for TX/RX Specification D2.0, Leif Wilhelmsson (Ericsson)</a:t>
                      </a:r>
                      <a:endParaRPr lang="en-US" sz="12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200" b="0" i="0" u="none" strike="noStrike" dirty="0">
                          <a:solidFill>
                            <a:srgbClr val="000000"/>
                          </a:solidFill>
                          <a:effectLst/>
                          <a:latin typeface="Arial" panose="020B0604020202020204" pitchFamily="34" charset="0"/>
                        </a:rPr>
                        <a:t>11-19-0398 PHY comment resolution for Clause 31 – Vinod Kristem (Intel Corporation)</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40000"/>
                        <a:lumOff val="60000"/>
                      </a:schemeClr>
                    </a:solidFill>
                  </a:tcPr>
                </a:tc>
              </a:tr>
              <a:tr h="184150">
                <a:tc>
                  <a:txBody>
                    <a:bodyPr/>
                    <a:lstStyle/>
                    <a:p>
                      <a:pPr algn="l" fontAlgn="ctr"/>
                      <a:r>
                        <a:rPr lang="en-US" sz="1200" b="0" i="0" u="none" strike="noStrike" dirty="0">
                          <a:solidFill>
                            <a:srgbClr val="000000"/>
                          </a:solidFill>
                          <a:effectLst/>
                          <a:latin typeface="Arial" panose="020B0604020202020204" pitchFamily="34" charset="0"/>
                        </a:rPr>
                        <a:t>19/0408 CR for WUR Data Field, </a:t>
                      </a:r>
                      <a:r>
                        <a:rPr lang="en-US" sz="1200" b="0" i="0" u="none" strike="noStrike" dirty="0" err="1">
                          <a:solidFill>
                            <a:srgbClr val="000000"/>
                          </a:solidFill>
                          <a:effectLst/>
                          <a:latin typeface="Arial" panose="020B0604020202020204" pitchFamily="34" charset="0"/>
                        </a:rPr>
                        <a:t>Eunsung</a:t>
                      </a:r>
                      <a:r>
                        <a:rPr lang="en-US" sz="1200" b="0" i="0" u="none" strike="noStrike" dirty="0">
                          <a:solidFill>
                            <a:srgbClr val="000000"/>
                          </a:solidFill>
                          <a:effectLst/>
                          <a:latin typeface="Arial" panose="020B0604020202020204" pitchFamily="34" charset="0"/>
                        </a:rPr>
                        <a:t> Park, LG Electronics</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200" b="0" i="0" u="none" strike="noStrike" dirty="0">
                          <a:solidFill>
                            <a:srgbClr val="000000"/>
                          </a:solidFill>
                          <a:effectLst/>
                          <a:latin typeface="Arial" panose="020B0604020202020204" pitchFamily="34" charset="0"/>
                        </a:rPr>
                        <a:t>19/0409 CR for WUR PHY FDMA and Padding, </a:t>
                      </a:r>
                      <a:r>
                        <a:rPr lang="en-US" sz="1200" b="0" i="0" u="none" strike="noStrike" dirty="0" err="1">
                          <a:solidFill>
                            <a:srgbClr val="000000"/>
                          </a:solidFill>
                          <a:effectLst/>
                          <a:latin typeface="Arial" panose="020B0604020202020204" pitchFamily="34" charset="0"/>
                        </a:rPr>
                        <a:t>Eunsung</a:t>
                      </a:r>
                      <a:r>
                        <a:rPr lang="en-US" sz="1200" b="0" i="0" u="none" strike="noStrike" dirty="0">
                          <a:solidFill>
                            <a:srgbClr val="000000"/>
                          </a:solidFill>
                          <a:effectLst/>
                          <a:latin typeface="Arial" panose="020B0604020202020204" pitchFamily="34" charset="0"/>
                        </a:rPr>
                        <a:t> Park, LG Electronics</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200" b="0" i="0" u="none" strike="noStrike" dirty="0" smtClean="0">
                          <a:solidFill>
                            <a:srgbClr val="000000"/>
                          </a:solidFill>
                          <a:effectLst/>
                          <a:latin typeface="Arial" panose="020B0604020202020204" pitchFamily="34" charset="0"/>
                        </a:rPr>
                        <a:t>802.11-19/423, “PHY Misclassification Issue,” Steve Shellhammer, Qualcomm</a:t>
                      </a:r>
                      <a:endParaRPr lang="en-US" sz="12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200" b="0" i="0" u="none" strike="noStrike" dirty="0" smtClean="0">
                          <a:solidFill>
                            <a:srgbClr val="000000"/>
                          </a:solidFill>
                          <a:effectLst/>
                          <a:latin typeface="Arial" panose="020B0604020202020204" pitchFamily="34" charset="0"/>
                        </a:rPr>
                        <a:t>802.11-19/424, “CR on BPSK-Mark Comments,” Steve Shellhammer, Qualcomm</a:t>
                      </a:r>
                      <a:endParaRPr lang="en-US" sz="12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200" b="0" i="0" u="none" strike="noStrike" dirty="0" smtClean="0">
                          <a:solidFill>
                            <a:srgbClr val="000000"/>
                          </a:solidFill>
                          <a:effectLst/>
                          <a:latin typeface="Arial" panose="020B0604020202020204" pitchFamily="34" charset="0"/>
                        </a:rPr>
                        <a:t>11-19/0456r0, “A simple solution to the problem related to Energy Detect of an 11ba signal”, Leif Wilhelmsson (Ericsson)</a:t>
                      </a:r>
                      <a:endParaRPr lang="en-US" sz="12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MAC - CR</a:t>
            </a:r>
            <a:endParaRPr lang="en-US" dirty="0"/>
          </a:p>
        </p:txBody>
      </p:sp>
      <p:sp>
        <p:nvSpPr>
          <p:cNvPr id="3" name="Date Placeholder 2"/>
          <p:cNvSpPr>
            <a:spLocks noGrp="1"/>
          </p:cNvSpPr>
          <p:nvPr>
            <p:ph type="dt" sz="half" idx="10"/>
          </p:nvPr>
        </p:nvSpPr>
        <p:spPr/>
        <p:txBody>
          <a:bodyPr/>
          <a:lstStyle/>
          <a:p>
            <a:pPr>
              <a:defRPr/>
            </a:pPr>
            <a:r>
              <a:rPr lang="en-US" smtClean="0"/>
              <a:t>March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11</a:t>
            </a:fld>
            <a:endParaRPr lang="en-US" altLang="en-US"/>
          </a:p>
        </p:txBody>
      </p:sp>
      <p:sp>
        <p:nvSpPr>
          <p:cNvPr id="7" name="TextBox 6"/>
          <p:cNvSpPr txBox="1"/>
          <p:nvPr/>
        </p:nvSpPr>
        <p:spPr>
          <a:xfrm>
            <a:off x="7623431" y="685800"/>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smtClean="0">
                <a:solidFill>
                  <a:srgbClr val="FFC000"/>
                </a:solidFill>
              </a:rPr>
              <a:t>SP Deferred</a:t>
            </a:r>
            <a:endParaRPr lang="en-US" dirty="0">
              <a:solidFill>
                <a:srgbClr val="FFC000"/>
              </a:solidFill>
            </a:endParaRPr>
          </a:p>
          <a:p>
            <a:pPr marL="228600" indent="-228600">
              <a:buFont typeface="+mj-lt"/>
              <a:buAutoNum type="arabicPeriod"/>
              <a:defRPr/>
            </a:pPr>
            <a:r>
              <a:rPr lang="en-US" dirty="0"/>
              <a:t>Not presented yet</a:t>
            </a:r>
          </a:p>
          <a:p>
            <a:pPr marL="228600" indent="-228600">
              <a:buFont typeface="+mj-lt"/>
              <a:buAutoNum type="arabicPeriod"/>
              <a:defRPr/>
            </a:pPr>
            <a:r>
              <a:rPr lang="en-US" dirty="0" smtClean="0">
                <a:solidFill>
                  <a:schemeClr val="bg2"/>
                </a:solidFill>
              </a:rPr>
              <a:t>Withdrawn</a:t>
            </a:r>
          </a:p>
          <a:p>
            <a:pPr marL="228600" indent="-228600">
              <a:buFont typeface="+mj-lt"/>
              <a:buAutoNum type="arabicPeriod"/>
              <a:defRPr/>
            </a:pPr>
            <a:r>
              <a:rPr lang="en-US" dirty="0" smtClean="0">
                <a:solidFill>
                  <a:schemeClr val="accent2"/>
                </a:solidFill>
              </a:rPr>
              <a:t>Pending docs</a:t>
            </a:r>
            <a:endParaRPr lang="en-US" dirty="0">
              <a:solidFill>
                <a:schemeClr val="accent2"/>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931932867"/>
              </p:ext>
            </p:extLst>
          </p:nvPr>
        </p:nvGraphicFramePr>
        <p:xfrm>
          <a:off x="1238250" y="2743200"/>
          <a:ext cx="6743700" cy="2716530"/>
        </p:xfrm>
        <a:graphic>
          <a:graphicData uri="http://schemas.openxmlformats.org/drawingml/2006/table">
            <a:tbl>
              <a:tblPr/>
              <a:tblGrid>
                <a:gridCol w="6743700"/>
              </a:tblGrid>
              <a:tr h="55880">
                <a:tc>
                  <a:txBody>
                    <a:bodyPr/>
                    <a:lstStyle/>
                    <a:p>
                      <a:pPr algn="l" fontAlgn="b"/>
                      <a:r>
                        <a:rPr lang="en-US" sz="1200" b="0" i="0" u="none" strike="noStrike" dirty="0">
                          <a:solidFill>
                            <a:srgbClr val="000000"/>
                          </a:solidFill>
                          <a:effectLst/>
                          <a:latin typeface="Calibri" panose="020F0502020204030204" pitchFamily="34" charset="0"/>
                        </a:rPr>
                        <a:t>Submissions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317500">
                <a:tc>
                  <a:txBody>
                    <a:bodyPr/>
                    <a:lstStyle/>
                    <a:p>
                      <a:pPr algn="l" fontAlgn="ctr"/>
                      <a:r>
                        <a:rPr lang="en-US" sz="1200" b="0" i="0" u="none" strike="noStrike" dirty="0">
                          <a:solidFill>
                            <a:srgbClr val="000000"/>
                          </a:solidFill>
                          <a:effectLst/>
                          <a:latin typeface="Arial" panose="020B0604020202020204" pitchFamily="34" charset="0"/>
                        </a:rPr>
                        <a:t>19/0328, CRs for clause 9.4.2.293 WUR Discovery element CIDs, </a:t>
                      </a:r>
                      <a:r>
                        <a:rPr lang="en-US" sz="1200" b="0" i="0" u="none" strike="noStrike" dirty="0" err="1">
                          <a:solidFill>
                            <a:srgbClr val="000000"/>
                          </a:solidFill>
                          <a:effectLst/>
                          <a:latin typeface="Arial" panose="020B0604020202020204" pitchFamily="34" charset="0"/>
                        </a:rPr>
                        <a:t>Rojan</a:t>
                      </a:r>
                      <a:r>
                        <a:rPr lang="en-US" sz="1200" b="0" i="0" u="none" strike="noStrike" dirty="0">
                          <a:solidFill>
                            <a:srgbClr val="000000"/>
                          </a:solidFill>
                          <a:effectLst/>
                          <a:latin typeface="Arial" panose="020B0604020202020204" pitchFamily="34" charset="0"/>
                        </a:rPr>
                        <a:t> </a:t>
                      </a:r>
                      <a:r>
                        <a:rPr lang="en-US" sz="1200" b="0" i="0" u="none" strike="noStrike" dirty="0" err="1">
                          <a:solidFill>
                            <a:srgbClr val="000000"/>
                          </a:solidFill>
                          <a:effectLst/>
                          <a:latin typeface="Arial" panose="020B0604020202020204" pitchFamily="34" charset="0"/>
                        </a:rPr>
                        <a:t>Chitrakar</a:t>
                      </a:r>
                      <a:r>
                        <a:rPr lang="en-US" sz="1200" b="0" i="0" u="none" strike="noStrike" dirty="0">
                          <a:solidFill>
                            <a:srgbClr val="000000"/>
                          </a:solidFill>
                          <a:effectLst/>
                          <a:latin typeface="Arial" panose="020B0604020202020204" pitchFamily="34" charset="0"/>
                        </a:rPr>
                        <a:t> (Panasonic)</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200" b="0" i="0" u="none" strike="noStrike" dirty="0">
                          <a:solidFill>
                            <a:srgbClr val="000000"/>
                          </a:solidFill>
                          <a:effectLst/>
                          <a:latin typeface="Arial" panose="020B0604020202020204" pitchFamily="34" charset="0"/>
                        </a:rPr>
                        <a:t>19/0329, CRs for clause 30.11 WUR Discovery CIDs, </a:t>
                      </a:r>
                      <a:r>
                        <a:rPr lang="en-US" sz="1200" b="0" i="0" u="none" strike="noStrike" dirty="0" err="1">
                          <a:solidFill>
                            <a:srgbClr val="000000"/>
                          </a:solidFill>
                          <a:effectLst/>
                          <a:latin typeface="Arial" panose="020B0604020202020204" pitchFamily="34" charset="0"/>
                        </a:rPr>
                        <a:t>Rojan</a:t>
                      </a:r>
                      <a:r>
                        <a:rPr lang="en-US" sz="1200" b="0" i="0" u="none" strike="noStrike" dirty="0">
                          <a:solidFill>
                            <a:srgbClr val="000000"/>
                          </a:solidFill>
                          <a:effectLst/>
                          <a:latin typeface="Arial" panose="020B0604020202020204" pitchFamily="34" charset="0"/>
                        </a:rPr>
                        <a:t> </a:t>
                      </a:r>
                      <a:r>
                        <a:rPr lang="en-US" sz="1200" b="0" i="0" u="none" strike="noStrike" dirty="0" err="1">
                          <a:solidFill>
                            <a:srgbClr val="000000"/>
                          </a:solidFill>
                          <a:effectLst/>
                          <a:latin typeface="Arial" panose="020B0604020202020204" pitchFamily="34" charset="0"/>
                        </a:rPr>
                        <a:t>Chitrakar</a:t>
                      </a:r>
                      <a:r>
                        <a:rPr lang="en-US" sz="1200" b="0" i="0" u="none" strike="noStrike" dirty="0">
                          <a:solidFill>
                            <a:srgbClr val="000000"/>
                          </a:solidFill>
                          <a:effectLst/>
                          <a:latin typeface="Arial" panose="020B0604020202020204" pitchFamily="34" charset="0"/>
                        </a:rPr>
                        <a:t> (Panasonic)</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317500">
                <a:tc>
                  <a:txBody>
                    <a:bodyPr/>
                    <a:lstStyle/>
                    <a:p>
                      <a:pPr algn="l" fontAlgn="ctr"/>
                      <a:r>
                        <a:rPr lang="en-US" sz="1200" b="0" i="0" u="none" strike="noStrike" dirty="0">
                          <a:solidFill>
                            <a:srgbClr val="000000"/>
                          </a:solidFill>
                          <a:effectLst/>
                          <a:latin typeface="Arial" panose="020B0604020202020204" pitchFamily="34" charset="0"/>
                        </a:rPr>
                        <a:t>19/0352, CRs for clause 30.9.2 and 30.9.3 Protected WUR frames, </a:t>
                      </a:r>
                      <a:r>
                        <a:rPr lang="en-US" sz="1200" b="0" i="0" u="none" strike="noStrike" dirty="0" err="1">
                          <a:solidFill>
                            <a:srgbClr val="000000"/>
                          </a:solidFill>
                          <a:effectLst/>
                          <a:latin typeface="Arial" panose="020B0604020202020204" pitchFamily="34" charset="0"/>
                        </a:rPr>
                        <a:t>Rojan</a:t>
                      </a:r>
                      <a:r>
                        <a:rPr lang="en-US" sz="1200" b="0" i="0" u="none" strike="noStrike" dirty="0">
                          <a:solidFill>
                            <a:srgbClr val="000000"/>
                          </a:solidFill>
                          <a:effectLst/>
                          <a:latin typeface="Arial" panose="020B0604020202020204" pitchFamily="34" charset="0"/>
                        </a:rPr>
                        <a:t> </a:t>
                      </a:r>
                      <a:r>
                        <a:rPr lang="en-US" sz="1200" b="0" i="0" u="none" strike="noStrike" dirty="0" err="1">
                          <a:solidFill>
                            <a:srgbClr val="000000"/>
                          </a:solidFill>
                          <a:effectLst/>
                          <a:latin typeface="Arial" panose="020B0604020202020204" pitchFamily="34" charset="0"/>
                        </a:rPr>
                        <a:t>Chitrakar</a:t>
                      </a:r>
                      <a:r>
                        <a:rPr lang="en-US" sz="1200" b="0" i="0" u="none" strike="noStrike" dirty="0">
                          <a:solidFill>
                            <a:srgbClr val="000000"/>
                          </a:solidFill>
                          <a:effectLst/>
                          <a:latin typeface="Arial" panose="020B0604020202020204" pitchFamily="34" charset="0"/>
                        </a:rPr>
                        <a:t> (Panasonic)</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200" b="0" i="0" u="none" strike="noStrike" dirty="0">
                          <a:solidFill>
                            <a:srgbClr val="000000"/>
                          </a:solidFill>
                          <a:effectLst/>
                          <a:latin typeface="Arial" panose="020B0604020202020204" pitchFamily="34" charset="0"/>
                        </a:rPr>
                        <a:t>19/0330r1, comment resolution on group ID, Lei Huang, Panasonic</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200" b="0" i="0" u="none" strike="noStrike" dirty="0">
                          <a:solidFill>
                            <a:srgbClr val="000000"/>
                          </a:solidFill>
                          <a:effectLst/>
                          <a:latin typeface="Arial" panose="020B0604020202020204" pitchFamily="34" charset="0"/>
                        </a:rPr>
                        <a:t>11-19/344, spec text for CR CID 2699,         Xiaofei Wang, </a:t>
                      </a:r>
                      <a:r>
                        <a:rPr lang="en-US" sz="1200" b="0" i="0" u="none" strike="noStrike" dirty="0" err="1">
                          <a:solidFill>
                            <a:srgbClr val="000000"/>
                          </a:solidFill>
                          <a:effectLst/>
                          <a:latin typeface="Arial" panose="020B0604020202020204" pitchFamily="34" charset="0"/>
                        </a:rPr>
                        <a:t>InterDigital</a:t>
                      </a:r>
                      <a:endParaRPr lang="en-US" sz="12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200" b="0" i="0" u="none" strike="noStrike" dirty="0">
                          <a:solidFill>
                            <a:srgbClr val="000000"/>
                          </a:solidFill>
                          <a:effectLst/>
                          <a:latin typeface="Arial" panose="020B0604020202020204" pitchFamily="34" charset="0"/>
                        </a:rPr>
                        <a:t>11-19/345, PPT for CR CID 2699,          Xiaofei Wang, </a:t>
                      </a:r>
                      <a:r>
                        <a:rPr lang="en-US" sz="1200" b="0" i="0" u="none" strike="noStrike" dirty="0" err="1">
                          <a:solidFill>
                            <a:srgbClr val="000000"/>
                          </a:solidFill>
                          <a:effectLst/>
                          <a:latin typeface="Arial" panose="020B0604020202020204" pitchFamily="34" charset="0"/>
                        </a:rPr>
                        <a:t>InterDigital</a:t>
                      </a:r>
                      <a:endParaRPr lang="en-US" sz="12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200" b="0" i="0" u="none" strike="noStrike" dirty="0" smtClean="0">
                          <a:solidFill>
                            <a:srgbClr val="000000"/>
                          </a:solidFill>
                          <a:effectLst/>
                          <a:latin typeface="Arial" panose="020B0604020202020204" pitchFamily="34" charset="0"/>
                        </a:rPr>
                        <a:t>11-19/372, Spec text for CR CID 2698 Xiaofei Wang, </a:t>
                      </a:r>
                      <a:r>
                        <a:rPr lang="en-US" sz="1200" b="0" i="0" u="none" strike="noStrike" dirty="0" err="1" smtClean="0">
                          <a:solidFill>
                            <a:srgbClr val="000000"/>
                          </a:solidFill>
                          <a:effectLst/>
                          <a:latin typeface="Arial" panose="020B0604020202020204" pitchFamily="34" charset="0"/>
                        </a:rPr>
                        <a:t>InterDigital</a:t>
                      </a:r>
                      <a:endParaRPr lang="en-US" sz="1200" b="0" i="0" u="none" strike="noStrike" dirty="0" smtClean="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ctr"/>
                      <a:r>
                        <a:rPr lang="en-US" sz="1200" b="0" i="0" u="none" strike="noStrike" dirty="0">
                          <a:solidFill>
                            <a:srgbClr val="000000"/>
                          </a:solidFill>
                          <a:effectLst/>
                          <a:latin typeface="Arial" panose="020B0604020202020204" pitchFamily="34" charset="0"/>
                        </a:rPr>
                        <a:t>11-19-0399 comment resolution for </a:t>
                      </a:r>
                      <a:r>
                        <a:rPr lang="en-US" sz="1200" b="0" i="0" u="none" strike="noStrike" dirty="0" err="1">
                          <a:solidFill>
                            <a:srgbClr val="000000"/>
                          </a:solidFill>
                          <a:effectLst/>
                          <a:latin typeface="Arial" panose="020B0604020202020204" pitchFamily="34" charset="0"/>
                        </a:rPr>
                        <a:t>SubClause</a:t>
                      </a:r>
                      <a:r>
                        <a:rPr lang="en-US" sz="1200" b="0" i="0" u="none" strike="noStrike" dirty="0">
                          <a:solidFill>
                            <a:srgbClr val="000000"/>
                          </a:solidFill>
                          <a:effectLst/>
                          <a:latin typeface="Arial" panose="020B0604020202020204" pitchFamily="34" charset="0"/>
                        </a:rPr>
                        <a:t> 9.10.3.2 – </a:t>
                      </a:r>
                      <a:r>
                        <a:rPr lang="en-US" sz="1200" b="0" i="0" u="none" strike="noStrike" dirty="0" err="1">
                          <a:solidFill>
                            <a:srgbClr val="000000"/>
                          </a:solidFill>
                          <a:effectLst/>
                          <a:latin typeface="Arial" panose="020B0604020202020204" pitchFamily="34" charset="0"/>
                        </a:rPr>
                        <a:t>Kaiying</a:t>
                      </a:r>
                      <a:r>
                        <a:rPr lang="en-US" sz="1200" b="0" i="0" u="none" strike="noStrike" dirty="0">
                          <a:solidFill>
                            <a:srgbClr val="000000"/>
                          </a:solidFill>
                          <a:effectLst/>
                          <a:latin typeface="Arial" panose="020B0604020202020204" pitchFamily="34" charset="0"/>
                        </a:rPr>
                        <a:t> </a:t>
                      </a:r>
                      <a:r>
                        <a:rPr lang="en-US" sz="1200" b="0" i="0" u="none" strike="noStrike" dirty="0" err="1">
                          <a:solidFill>
                            <a:srgbClr val="000000"/>
                          </a:solidFill>
                          <a:effectLst/>
                          <a:latin typeface="Arial" panose="020B0604020202020204" pitchFamily="34" charset="0"/>
                        </a:rPr>
                        <a:t>Lv</a:t>
                      </a:r>
                      <a:r>
                        <a:rPr lang="en-US" sz="1200" b="0" i="0" u="none" strike="noStrike" dirty="0">
                          <a:solidFill>
                            <a:srgbClr val="000000"/>
                          </a:solidFill>
                          <a:effectLst/>
                          <a:latin typeface="Arial" panose="020B0604020202020204" pitchFamily="34" charset="0"/>
                        </a:rPr>
                        <a:t> (ZTE Corporation)</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830">
                <a:tc>
                  <a:txBody>
                    <a:bodyPr/>
                    <a:lstStyle/>
                    <a:p>
                      <a:pPr algn="l" fontAlgn="ctr"/>
                      <a:r>
                        <a:rPr lang="en-US" sz="1200" b="0" i="0" u="none" strike="noStrike" dirty="0">
                          <a:solidFill>
                            <a:srgbClr val="000000"/>
                          </a:solidFill>
                          <a:effectLst/>
                          <a:latin typeface="Arial" panose="020B0604020202020204" pitchFamily="34" charset="0"/>
                        </a:rPr>
                        <a:t>11-19-0400 comment resolution for </a:t>
                      </a:r>
                      <a:r>
                        <a:rPr lang="en-US" sz="1200" b="0" i="0" u="none" strike="noStrike" dirty="0" err="1">
                          <a:solidFill>
                            <a:srgbClr val="000000"/>
                          </a:solidFill>
                          <a:effectLst/>
                          <a:latin typeface="Arial" panose="020B0604020202020204" pitchFamily="34" charset="0"/>
                        </a:rPr>
                        <a:t>SubClause</a:t>
                      </a:r>
                      <a:r>
                        <a:rPr lang="en-US" sz="1200" b="0" i="0" u="none" strike="noStrike" dirty="0">
                          <a:solidFill>
                            <a:srgbClr val="000000"/>
                          </a:solidFill>
                          <a:effectLst/>
                          <a:latin typeface="Arial" panose="020B0604020202020204" pitchFamily="34" charset="0"/>
                        </a:rPr>
                        <a:t> 9.10.3.4 – </a:t>
                      </a:r>
                      <a:r>
                        <a:rPr lang="en-US" sz="1200" b="0" i="0" u="none" strike="noStrike" dirty="0" err="1">
                          <a:solidFill>
                            <a:srgbClr val="000000"/>
                          </a:solidFill>
                          <a:effectLst/>
                          <a:latin typeface="Arial" panose="020B0604020202020204" pitchFamily="34" charset="0"/>
                        </a:rPr>
                        <a:t>Kaiying</a:t>
                      </a:r>
                      <a:r>
                        <a:rPr lang="en-US" sz="1200" b="0" i="0" u="none" strike="noStrike" dirty="0">
                          <a:solidFill>
                            <a:srgbClr val="000000"/>
                          </a:solidFill>
                          <a:effectLst/>
                          <a:latin typeface="Arial" panose="020B0604020202020204" pitchFamily="34" charset="0"/>
                        </a:rPr>
                        <a:t> </a:t>
                      </a:r>
                      <a:r>
                        <a:rPr lang="en-US" sz="1200" b="0" i="0" u="none" strike="noStrike" dirty="0" err="1">
                          <a:solidFill>
                            <a:srgbClr val="000000"/>
                          </a:solidFill>
                          <a:effectLst/>
                          <a:latin typeface="Arial" panose="020B0604020202020204" pitchFamily="34" charset="0"/>
                        </a:rPr>
                        <a:t>Lv</a:t>
                      </a:r>
                      <a:r>
                        <a:rPr lang="en-US" sz="1200" b="0" i="0" u="none" strike="noStrike" dirty="0">
                          <a:solidFill>
                            <a:srgbClr val="000000"/>
                          </a:solidFill>
                          <a:effectLst/>
                          <a:latin typeface="Arial" panose="020B0604020202020204" pitchFamily="34" charset="0"/>
                        </a:rPr>
                        <a:t> (ZTE Corporation)</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830">
                <a:tc>
                  <a:txBody>
                    <a:bodyPr/>
                    <a:lstStyle/>
                    <a:p>
                      <a:pPr algn="l" fontAlgn="ctr"/>
                      <a:r>
                        <a:rPr lang="en-US" sz="1200" b="0" i="0" u="none" strike="noStrike" dirty="0" smtClean="0">
                          <a:solidFill>
                            <a:srgbClr val="000000"/>
                          </a:solidFill>
                          <a:effectLst/>
                          <a:latin typeface="Arial" panose="020B0604020202020204" pitchFamily="34" charset="0"/>
                        </a:rPr>
                        <a:t>19/0383, CR for WUR Beacon and Synchronization Part I, Po-Kai Huang, Intel</a:t>
                      </a:r>
                      <a:endParaRPr lang="en-US" sz="12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36830">
                <a:tc>
                  <a:txBody>
                    <a:bodyPr/>
                    <a:lstStyle/>
                    <a:p>
                      <a:pPr algn="l" fontAlgn="ctr"/>
                      <a:r>
                        <a:rPr lang="en-US" sz="1200" b="0" i="0" u="none" strike="noStrike" dirty="0" smtClean="0">
                          <a:solidFill>
                            <a:srgbClr val="000000"/>
                          </a:solidFill>
                          <a:effectLst/>
                          <a:latin typeface="Arial" panose="020B0604020202020204" pitchFamily="34" charset="0"/>
                        </a:rPr>
                        <a:t>19/442, CR for Wake-up operation, Po-Kai Huang, Intel</a:t>
                      </a:r>
                      <a:endParaRPr lang="en-US" sz="12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36830">
                <a:tc>
                  <a:txBody>
                    <a:bodyPr/>
                    <a:lstStyle/>
                    <a:p>
                      <a:pPr algn="l" fontAlgn="ctr"/>
                      <a:r>
                        <a:rPr lang="en-US" sz="1200" b="0" i="0" u="none" strike="noStrike" dirty="0" smtClean="0">
                          <a:solidFill>
                            <a:srgbClr val="000000"/>
                          </a:solidFill>
                          <a:effectLst/>
                          <a:latin typeface="Arial" panose="020B0604020202020204" pitchFamily="34" charset="0"/>
                        </a:rPr>
                        <a:t>19/0443, CR on WUR Wake-up frame, </a:t>
                      </a:r>
                      <a:r>
                        <a:rPr lang="en-US" sz="1200" b="0" i="0" u="none" strike="noStrike" dirty="0" err="1" smtClean="0">
                          <a:solidFill>
                            <a:srgbClr val="000000"/>
                          </a:solidFill>
                          <a:effectLst/>
                          <a:latin typeface="Arial" panose="020B0604020202020204" pitchFamily="34" charset="0"/>
                        </a:rPr>
                        <a:t>Jeongki</a:t>
                      </a:r>
                      <a:r>
                        <a:rPr lang="en-US" sz="1200" b="0" i="0" u="none" strike="noStrike" dirty="0" smtClean="0">
                          <a:solidFill>
                            <a:srgbClr val="000000"/>
                          </a:solidFill>
                          <a:effectLst/>
                          <a:latin typeface="Arial" panose="020B0604020202020204" pitchFamily="34" charset="0"/>
                        </a:rPr>
                        <a:t> Kim, LG Electronics</a:t>
                      </a:r>
                      <a:endParaRPr lang="en-US" sz="12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863648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General </a:t>
            </a:r>
            <a:br>
              <a:rPr lang="en-US" altLang="en-US" dirty="0" smtClean="0"/>
            </a:br>
            <a:r>
              <a:rPr lang="en-US" altLang="en-US" dirty="0" smtClean="0"/>
              <a:t>– Clause 6, Architecture, Others</a:t>
            </a:r>
            <a:endParaRPr lang="en-US" dirty="0"/>
          </a:p>
        </p:txBody>
      </p:sp>
      <p:sp>
        <p:nvSpPr>
          <p:cNvPr id="3" name="Date Placeholder 2"/>
          <p:cNvSpPr>
            <a:spLocks noGrp="1"/>
          </p:cNvSpPr>
          <p:nvPr>
            <p:ph type="dt" sz="half" idx="10"/>
          </p:nvPr>
        </p:nvSpPr>
        <p:spPr/>
        <p:txBody>
          <a:bodyPr/>
          <a:lstStyle/>
          <a:p>
            <a:pPr>
              <a:defRPr/>
            </a:pPr>
            <a:r>
              <a:rPr lang="en-US" smtClean="0"/>
              <a:t>March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12</a:t>
            </a:fld>
            <a:endParaRPr lang="en-US" altLang="en-US"/>
          </a:p>
        </p:txBody>
      </p:sp>
      <p:sp>
        <p:nvSpPr>
          <p:cNvPr id="7" name="TextBox 6"/>
          <p:cNvSpPr txBox="1"/>
          <p:nvPr/>
        </p:nvSpPr>
        <p:spPr>
          <a:xfrm>
            <a:off x="7623431" y="685800"/>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smtClean="0">
                <a:solidFill>
                  <a:srgbClr val="FFC000"/>
                </a:solidFill>
              </a:rPr>
              <a:t>SP Deferred</a:t>
            </a:r>
            <a:endParaRPr lang="en-US" dirty="0">
              <a:solidFill>
                <a:srgbClr val="FFC000"/>
              </a:solidFill>
            </a:endParaRPr>
          </a:p>
          <a:p>
            <a:pPr marL="228600" indent="-228600">
              <a:buFont typeface="+mj-lt"/>
              <a:buAutoNum type="arabicPeriod"/>
              <a:defRPr/>
            </a:pPr>
            <a:r>
              <a:rPr lang="en-US" dirty="0"/>
              <a:t>Not presented yet</a:t>
            </a:r>
          </a:p>
          <a:p>
            <a:pPr marL="228600" indent="-228600">
              <a:buFont typeface="+mj-lt"/>
              <a:buAutoNum type="arabicPeriod"/>
              <a:defRPr/>
            </a:pPr>
            <a:r>
              <a:rPr lang="en-US" dirty="0" smtClean="0">
                <a:solidFill>
                  <a:schemeClr val="bg2"/>
                </a:solidFill>
              </a:rPr>
              <a:t>Withdrawn</a:t>
            </a:r>
          </a:p>
          <a:p>
            <a:pPr marL="228600" indent="-228600">
              <a:buFont typeface="+mj-lt"/>
              <a:buAutoNum type="arabicPeriod"/>
              <a:defRPr/>
            </a:pPr>
            <a:r>
              <a:rPr lang="en-US" dirty="0" smtClean="0">
                <a:solidFill>
                  <a:schemeClr val="accent2"/>
                </a:solidFill>
              </a:rPr>
              <a:t>Pending docs</a:t>
            </a:r>
            <a:endParaRPr lang="en-US" dirty="0">
              <a:solidFill>
                <a:schemeClr val="accent2"/>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1516725267"/>
              </p:ext>
            </p:extLst>
          </p:nvPr>
        </p:nvGraphicFramePr>
        <p:xfrm>
          <a:off x="1447800" y="2789396"/>
          <a:ext cx="6705600" cy="756920"/>
        </p:xfrm>
        <a:graphic>
          <a:graphicData uri="http://schemas.openxmlformats.org/drawingml/2006/table">
            <a:tbl>
              <a:tblPr/>
              <a:tblGrid>
                <a:gridCol w="5715000"/>
                <a:gridCol w="990600"/>
              </a:tblGrid>
              <a:tr h="184150">
                <a:tc>
                  <a:txBody>
                    <a:bodyPr/>
                    <a:lstStyle/>
                    <a:p>
                      <a:pPr algn="l" fontAlgn="b"/>
                      <a:r>
                        <a:rPr lang="en-US" sz="1200" b="0" i="0" u="none" strike="noStrike" dirty="0">
                          <a:solidFill>
                            <a:srgbClr val="000000"/>
                          </a:solidFill>
                          <a:effectLst/>
                          <a:latin typeface="Calibri" panose="020F0502020204030204" pitchFamily="34" charset="0"/>
                        </a:rPr>
                        <a:t>Submissions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84150">
                <a:tc>
                  <a:txBody>
                    <a:bodyPr/>
                    <a:lstStyle/>
                    <a:p>
                      <a:pPr algn="l" fontAlgn="ctr"/>
                      <a:r>
                        <a:rPr lang="en-US" sz="1200" b="0" i="0" u="none" strike="noStrike" dirty="0">
                          <a:solidFill>
                            <a:srgbClr val="000000"/>
                          </a:solidFill>
                          <a:effectLst/>
                          <a:latin typeface="Arial" panose="020B0604020202020204" pitchFamily="34" charset="0"/>
                        </a:rPr>
                        <a:t>19/0327, CRs for clause 6.3 MLME SAP CIDs, </a:t>
                      </a:r>
                      <a:r>
                        <a:rPr lang="en-US" sz="1200" b="0" i="0" u="none" strike="noStrike" dirty="0" err="1">
                          <a:solidFill>
                            <a:srgbClr val="000000"/>
                          </a:solidFill>
                          <a:effectLst/>
                          <a:latin typeface="Arial" panose="020B0604020202020204" pitchFamily="34" charset="0"/>
                        </a:rPr>
                        <a:t>Rojan</a:t>
                      </a:r>
                      <a:r>
                        <a:rPr lang="en-US" sz="1200" b="0" i="0" u="none" strike="noStrike" dirty="0">
                          <a:solidFill>
                            <a:srgbClr val="000000"/>
                          </a:solidFill>
                          <a:effectLst/>
                          <a:latin typeface="Arial" panose="020B0604020202020204" pitchFamily="34" charset="0"/>
                        </a:rPr>
                        <a:t> </a:t>
                      </a:r>
                      <a:r>
                        <a:rPr lang="en-US" sz="1200" b="0" i="0" u="none" strike="noStrike" dirty="0" err="1">
                          <a:solidFill>
                            <a:srgbClr val="000000"/>
                          </a:solidFill>
                          <a:effectLst/>
                          <a:latin typeface="Arial" panose="020B0604020202020204" pitchFamily="34" charset="0"/>
                        </a:rPr>
                        <a:t>Chitrakar</a:t>
                      </a:r>
                      <a:r>
                        <a:rPr lang="en-US" sz="1200" b="0" i="0" u="none" strike="noStrike" dirty="0">
                          <a:solidFill>
                            <a:srgbClr val="000000"/>
                          </a:solidFill>
                          <a:effectLst/>
                          <a:latin typeface="Arial" panose="020B0604020202020204" pitchFamily="34" charset="0"/>
                        </a:rPr>
                        <a:t> (Panasonic)</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ctr"/>
                      <a:r>
                        <a:rPr lang="en-US" sz="1200" b="0" i="0" u="none" strike="noStrike" dirty="0" smtClean="0">
                          <a:solidFill>
                            <a:srgbClr val="000000"/>
                          </a:solidFill>
                          <a:effectLst/>
                          <a:latin typeface="Arial" panose="020B0604020202020204" pitchFamily="34" charset="0"/>
                        </a:rPr>
                        <a:t>Clause</a:t>
                      </a:r>
                      <a:r>
                        <a:rPr lang="en-US" sz="1200" b="0" i="0" u="none" strike="noStrike" baseline="0" dirty="0" smtClean="0">
                          <a:solidFill>
                            <a:srgbClr val="000000"/>
                          </a:solidFill>
                          <a:effectLst/>
                          <a:latin typeface="Arial" panose="020B0604020202020204" pitchFamily="34" charset="0"/>
                        </a:rPr>
                        <a:t> 6</a:t>
                      </a:r>
                      <a:endParaRPr lang="en-US" sz="12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200" b="0" i="0" u="none" strike="noStrike" dirty="0">
                          <a:solidFill>
                            <a:srgbClr val="000000"/>
                          </a:solidFill>
                          <a:effectLst/>
                          <a:latin typeface="Arial" panose="020B0604020202020204" pitchFamily="34" charset="0"/>
                        </a:rPr>
                        <a:t>11-19/361, Spec text for CR CID 2696, 2697 and 2752 Xiaofei Wang, </a:t>
                      </a:r>
                      <a:r>
                        <a:rPr lang="en-US" sz="1200" b="0" i="0" u="none" strike="noStrike" dirty="0" err="1">
                          <a:solidFill>
                            <a:srgbClr val="000000"/>
                          </a:solidFill>
                          <a:effectLst/>
                          <a:latin typeface="Arial" panose="020B0604020202020204" pitchFamily="34" charset="0"/>
                        </a:rPr>
                        <a:t>InterDigital</a:t>
                      </a:r>
                      <a:endParaRPr lang="en-US" sz="12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ctr"/>
                      <a:r>
                        <a:rPr lang="en-US" sz="1200" b="0" i="0" u="none" strike="noStrike" dirty="0" smtClean="0">
                          <a:solidFill>
                            <a:srgbClr val="000000"/>
                          </a:solidFill>
                          <a:effectLst/>
                          <a:latin typeface="Arial" panose="020B0604020202020204" pitchFamily="34" charset="0"/>
                        </a:rPr>
                        <a:t>Others</a:t>
                      </a:r>
                      <a:endParaRPr lang="en-US" sz="12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200" b="0" i="0" u="none" strike="noStrike" dirty="0">
                          <a:solidFill>
                            <a:srgbClr val="000000"/>
                          </a:solidFill>
                          <a:effectLst/>
                          <a:latin typeface="Arial" panose="020B0604020202020204" pitchFamily="34" charset="0"/>
                        </a:rPr>
                        <a:t>19/0410 CR for clause 1, clause 3, clause 4, Minyoung Park, Intel Corporation</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dirty="0" smtClean="0">
                          <a:solidFill>
                            <a:srgbClr val="000000"/>
                          </a:solidFill>
                          <a:effectLst/>
                          <a:latin typeface="Arial" panose="020B0604020202020204" pitchFamily="34" charset="0"/>
                        </a:rPr>
                        <a:t>Architecture</a:t>
                      </a:r>
                      <a:endParaRPr lang="en-US" sz="12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023378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799" y="609600"/>
            <a:ext cx="7772401" cy="609600"/>
          </a:xfrm>
        </p:spPr>
        <p:txBody>
          <a:bodyPr/>
          <a:lstStyle/>
          <a:p>
            <a:r>
              <a:rPr lang="en-US" altLang="en-US" dirty="0" smtClean="0"/>
              <a:t>Agenda</a:t>
            </a:r>
          </a:p>
        </p:txBody>
      </p:sp>
      <p:sp>
        <p:nvSpPr>
          <p:cNvPr id="21507" name="Content Placeholder 6"/>
          <p:cNvSpPr>
            <a:spLocks noGrp="1"/>
          </p:cNvSpPr>
          <p:nvPr>
            <p:ph sz="half" idx="1"/>
          </p:nvPr>
        </p:nvSpPr>
        <p:spPr>
          <a:xfrm>
            <a:off x="220981" y="1219200"/>
            <a:ext cx="4389119" cy="5262309"/>
          </a:xfrm>
        </p:spPr>
        <p:txBody>
          <a:bodyPr/>
          <a:lstStyle/>
          <a:p>
            <a:pPr>
              <a:spcBef>
                <a:spcPts val="100"/>
              </a:spcBef>
            </a:pPr>
            <a:r>
              <a:rPr lang="en-US" altLang="en-US" sz="1500" dirty="0" smtClean="0"/>
              <a:t>Monday: PM1 (2 hours) -PHY</a:t>
            </a:r>
          </a:p>
          <a:p>
            <a:pPr lvl="1">
              <a:spcBef>
                <a:spcPts val="100"/>
              </a:spcBef>
            </a:pPr>
            <a:r>
              <a:rPr lang="en-US" altLang="en-US" sz="1500" dirty="0" smtClean="0"/>
              <a:t>Call meeting to order</a:t>
            </a:r>
          </a:p>
          <a:p>
            <a:pPr lvl="1">
              <a:spcBef>
                <a:spcPts val="100"/>
              </a:spcBef>
            </a:pPr>
            <a:r>
              <a:rPr lang="en-US" altLang="en-US" sz="1500" dirty="0" smtClean="0"/>
              <a:t>Call for submissions</a:t>
            </a:r>
          </a:p>
          <a:p>
            <a:pPr lvl="1">
              <a:spcBef>
                <a:spcPts val="100"/>
              </a:spcBef>
            </a:pPr>
            <a:r>
              <a:rPr lang="en-US" altLang="en-US" sz="1500" dirty="0" smtClean="0"/>
              <a:t>Review agenda and approval</a:t>
            </a:r>
          </a:p>
          <a:p>
            <a:pPr lvl="1">
              <a:spcBef>
                <a:spcPts val="100"/>
              </a:spcBef>
            </a:pPr>
            <a:r>
              <a:rPr lang="en-US" altLang="en-US" sz="1500" dirty="0" smtClean="0"/>
              <a:t>IEEE 802 and 802.11 IPR Policy and procedure</a:t>
            </a:r>
          </a:p>
          <a:p>
            <a:pPr lvl="1">
              <a:spcBef>
                <a:spcPts val="100"/>
              </a:spcBef>
            </a:pPr>
            <a:r>
              <a:rPr lang="en-US" altLang="en-US" sz="1500" dirty="0" smtClean="0"/>
              <a:t>Participation in IEEE 802 Meetings </a:t>
            </a:r>
          </a:p>
          <a:p>
            <a:pPr lvl="1">
              <a:spcBef>
                <a:spcPts val="100"/>
              </a:spcBef>
            </a:pPr>
            <a:r>
              <a:rPr lang="en-US" altLang="en-US" sz="1500" b="1" dirty="0" smtClean="0"/>
              <a:t>Motion</a:t>
            </a:r>
            <a:r>
              <a:rPr lang="en-US" altLang="en-US" sz="1500" dirty="0" smtClean="0"/>
              <a:t>: January 2019 meeting (</a:t>
            </a:r>
            <a:r>
              <a:rPr lang="en-US" altLang="en-US" sz="1500" dirty="0"/>
              <a:t>doc: IEEE </a:t>
            </a:r>
            <a:r>
              <a:rPr lang="en-US" altLang="en-US" sz="1500" dirty="0" smtClean="0"/>
              <a:t>802.11-19/226r0) and teleconference minutes (doc: IEEE 802.11-19/334r0) approval</a:t>
            </a:r>
          </a:p>
          <a:p>
            <a:pPr lvl="1">
              <a:spcBef>
                <a:spcPts val="100"/>
              </a:spcBef>
            </a:pPr>
            <a:r>
              <a:rPr lang="en-US" altLang="en-US" sz="1500" dirty="0"/>
              <a:t>Summary from January 2019 Meeting</a:t>
            </a:r>
            <a:endParaRPr lang="en-US" altLang="en-US" sz="1500" dirty="0" smtClean="0"/>
          </a:p>
          <a:p>
            <a:pPr lvl="1">
              <a:spcBef>
                <a:spcPts val="100"/>
              </a:spcBef>
            </a:pPr>
            <a:r>
              <a:rPr lang="en-US" altLang="en-US" sz="1500" dirty="0" smtClean="0"/>
              <a:t>Comment assignments (if any)</a:t>
            </a:r>
          </a:p>
          <a:p>
            <a:pPr lvl="1">
              <a:spcBef>
                <a:spcPts val="100"/>
              </a:spcBef>
            </a:pPr>
            <a:r>
              <a:rPr lang="en-US" altLang="en-US" sz="1500" dirty="0" smtClean="0"/>
              <a:t>Discussion on </a:t>
            </a:r>
            <a:r>
              <a:rPr lang="en-US" altLang="en-US" sz="1500" dirty="0" err="1" smtClean="0"/>
              <a:t>TGba</a:t>
            </a:r>
            <a:r>
              <a:rPr lang="en-US" altLang="en-US" sz="1500" dirty="0" smtClean="0"/>
              <a:t> ad-hoc meeting in April</a:t>
            </a:r>
          </a:p>
          <a:p>
            <a:pPr lvl="1">
              <a:spcBef>
                <a:spcPts val="100"/>
              </a:spcBef>
            </a:pPr>
            <a:r>
              <a:rPr lang="en-US" altLang="en-US" sz="1500" dirty="0" smtClean="0"/>
              <a:t>Presentations on comment resolution</a:t>
            </a:r>
          </a:p>
          <a:p>
            <a:pPr lvl="1">
              <a:spcBef>
                <a:spcPts val="100"/>
              </a:spcBef>
            </a:pPr>
            <a:r>
              <a:rPr lang="en-US" altLang="en-US" sz="1500" dirty="0" smtClean="0"/>
              <a:t>Recess</a:t>
            </a:r>
          </a:p>
          <a:p>
            <a:pPr>
              <a:spcBef>
                <a:spcPts val="100"/>
              </a:spcBef>
            </a:pPr>
            <a:r>
              <a:rPr lang="en-US" altLang="en-US" sz="1500" dirty="0" smtClean="0"/>
              <a:t>Monday: PM2 (2 hours) – MAC</a:t>
            </a:r>
          </a:p>
          <a:p>
            <a:pPr lvl="1">
              <a:spcBef>
                <a:spcPts val="0"/>
              </a:spcBef>
            </a:pPr>
            <a:r>
              <a:rPr lang="en-US" altLang="en-US" sz="1500" dirty="0"/>
              <a:t>Call meeting to order</a:t>
            </a:r>
          </a:p>
          <a:p>
            <a:pPr lvl="1">
              <a:spcBef>
                <a:spcPts val="0"/>
              </a:spcBef>
            </a:pPr>
            <a:r>
              <a:rPr lang="en-US" altLang="en-US" sz="1500" dirty="0"/>
              <a:t>IEEE 802 and 802.11 IPR Policy and procedure</a:t>
            </a:r>
          </a:p>
          <a:p>
            <a:pPr lvl="1">
              <a:spcBef>
                <a:spcPts val="0"/>
              </a:spcBef>
            </a:pPr>
            <a:r>
              <a:rPr lang="en-US" altLang="en-US" sz="1500" dirty="0"/>
              <a:t>Presentations on comment </a:t>
            </a:r>
            <a:r>
              <a:rPr lang="en-US" altLang="en-US" sz="1500" dirty="0" smtClean="0"/>
              <a:t>resolutions</a:t>
            </a:r>
          </a:p>
          <a:p>
            <a:pPr lvl="1">
              <a:spcBef>
                <a:spcPts val="0"/>
              </a:spcBef>
            </a:pPr>
            <a:r>
              <a:rPr lang="en-US" altLang="en-US" sz="1500" dirty="0" smtClean="0"/>
              <a:t>Recess</a:t>
            </a:r>
            <a:endParaRPr lang="en-US" altLang="en-US" sz="1500" dirty="0"/>
          </a:p>
          <a:p>
            <a:pPr lvl="1">
              <a:spcBef>
                <a:spcPts val="100"/>
              </a:spcBef>
            </a:pPr>
            <a:endParaRPr lang="en-US" altLang="en-US" sz="1500" dirty="0" smtClean="0"/>
          </a:p>
        </p:txBody>
      </p:sp>
      <p:sp>
        <p:nvSpPr>
          <p:cNvPr id="21508" name="Content Placeholder 7"/>
          <p:cNvSpPr>
            <a:spLocks noGrp="1"/>
          </p:cNvSpPr>
          <p:nvPr>
            <p:ph sz="half" idx="2"/>
          </p:nvPr>
        </p:nvSpPr>
        <p:spPr>
          <a:xfrm>
            <a:off x="4498847" y="1219200"/>
            <a:ext cx="4648201" cy="5256213"/>
          </a:xfrm>
        </p:spPr>
        <p:txBody>
          <a:bodyPr/>
          <a:lstStyle/>
          <a:p>
            <a:pPr>
              <a:spcBef>
                <a:spcPts val="100"/>
              </a:spcBef>
            </a:pPr>
            <a:r>
              <a:rPr lang="en-US" altLang="en-US" sz="1500" dirty="0"/>
              <a:t>Tuesday: PM1, PM2 (4 hours</a:t>
            </a:r>
            <a:r>
              <a:rPr lang="en-US" altLang="en-US" sz="1500" dirty="0" smtClean="0"/>
              <a:t>) –Others, PHY</a:t>
            </a:r>
            <a:endParaRPr lang="en-US" altLang="en-US" sz="1500" dirty="0"/>
          </a:p>
          <a:p>
            <a:pPr lvl="1">
              <a:spcBef>
                <a:spcPts val="0"/>
              </a:spcBef>
            </a:pPr>
            <a:r>
              <a:rPr lang="en-US" altLang="en-US" sz="1500" dirty="0"/>
              <a:t>Call meeting to order</a:t>
            </a:r>
          </a:p>
          <a:p>
            <a:pPr lvl="1">
              <a:spcBef>
                <a:spcPts val="0"/>
              </a:spcBef>
            </a:pPr>
            <a:r>
              <a:rPr lang="en-US" altLang="en-US" sz="1500" dirty="0"/>
              <a:t>IEEE 802 and 802.11 IPR Policy and procedure</a:t>
            </a:r>
          </a:p>
          <a:p>
            <a:pPr lvl="1">
              <a:spcBef>
                <a:spcPts val="0"/>
              </a:spcBef>
            </a:pPr>
            <a:r>
              <a:rPr lang="en-US" altLang="en-US" sz="1500" dirty="0"/>
              <a:t>Presentations on comment resolutions</a:t>
            </a:r>
          </a:p>
          <a:p>
            <a:pPr lvl="1">
              <a:spcBef>
                <a:spcPts val="0"/>
              </a:spcBef>
            </a:pPr>
            <a:r>
              <a:rPr lang="en-US" altLang="en-US" sz="1500" dirty="0" smtClean="0"/>
              <a:t>Recess</a:t>
            </a:r>
          </a:p>
          <a:p>
            <a:pPr>
              <a:spcBef>
                <a:spcPts val="100"/>
              </a:spcBef>
            </a:pPr>
            <a:r>
              <a:rPr lang="en-US" altLang="en-US" sz="1500" dirty="0" smtClean="0"/>
              <a:t>Wednesday AM1, PM1 (4 </a:t>
            </a:r>
            <a:r>
              <a:rPr lang="en-US" altLang="en-US" sz="1500" dirty="0"/>
              <a:t>hours) </a:t>
            </a:r>
            <a:r>
              <a:rPr lang="en-US" altLang="en-US" sz="1500" dirty="0" smtClean="0"/>
              <a:t>– MAC, Others</a:t>
            </a:r>
            <a:endParaRPr lang="en-US" altLang="en-US" sz="1500" dirty="0"/>
          </a:p>
          <a:p>
            <a:pPr lvl="1">
              <a:spcBef>
                <a:spcPts val="0"/>
              </a:spcBef>
            </a:pPr>
            <a:r>
              <a:rPr lang="en-US" altLang="en-US" sz="1500" dirty="0"/>
              <a:t>Call meeting to order</a:t>
            </a:r>
          </a:p>
          <a:p>
            <a:pPr lvl="1">
              <a:spcBef>
                <a:spcPts val="0"/>
              </a:spcBef>
            </a:pPr>
            <a:r>
              <a:rPr lang="en-US" altLang="en-US" sz="1500" dirty="0"/>
              <a:t>IEEE 802 and 802.11 IPR Policy and procedure</a:t>
            </a:r>
          </a:p>
          <a:p>
            <a:pPr lvl="1">
              <a:spcBef>
                <a:spcPts val="0"/>
              </a:spcBef>
            </a:pPr>
            <a:r>
              <a:rPr lang="en-US" altLang="en-US" sz="1500" dirty="0"/>
              <a:t>Presentations on comment </a:t>
            </a:r>
            <a:r>
              <a:rPr lang="en-US" altLang="en-US" sz="1500" dirty="0" smtClean="0"/>
              <a:t>resolutions</a:t>
            </a:r>
          </a:p>
          <a:p>
            <a:pPr lvl="1">
              <a:spcBef>
                <a:spcPts val="0"/>
              </a:spcBef>
            </a:pPr>
            <a:r>
              <a:rPr lang="en-US" altLang="en-US" sz="1500" dirty="0" smtClean="0"/>
              <a:t>Recess</a:t>
            </a:r>
            <a:endParaRPr lang="en-US" altLang="en-US" sz="1500" dirty="0"/>
          </a:p>
          <a:p>
            <a:pPr>
              <a:spcBef>
                <a:spcPts val="0"/>
              </a:spcBef>
            </a:pPr>
            <a:r>
              <a:rPr lang="en-US" altLang="en-US" sz="1500" dirty="0" smtClean="0"/>
              <a:t>Thursday: PM1 (2 hours)</a:t>
            </a:r>
          </a:p>
          <a:p>
            <a:pPr lvl="1">
              <a:spcBef>
                <a:spcPts val="0"/>
              </a:spcBef>
            </a:pPr>
            <a:r>
              <a:rPr lang="en-US" altLang="en-US" sz="1500" dirty="0" smtClean="0"/>
              <a:t>Call meeting to order</a:t>
            </a:r>
          </a:p>
          <a:p>
            <a:pPr lvl="1">
              <a:spcBef>
                <a:spcPts val="0"/>
              </a:spcBef>
            </a:pPr>
            <a:r>
              <a:rPr lang="en-US" altLang="en-US" sz="1500" dirty="0" smtClean="0"/>
              <a:t>IEEE 802 and 802.11 IPR Policy and procedure</a:t>
            </a:r>
          </a:p>
          <a:p>
            <a:pPr lvl="1">
              <a:spcBef>
                <a:spcPts val="0"/>
              </a:spcBef>
            </a:pPr>
            <a:r>
              <a:rPr lang="en-US" altLang="en-US" sz="1500" b="1" dirty="0" smtClean="0"/>
              <a:t>Motions: Comment resolutions</a:t>
            </a:r>
          </a:p>
          <a:p>
            <a:pPr lvl="1">
              <a:spcBef>
                <a:spcPts val="0"/>
              </a:spcBef>
            </a:pPr>
            <a:r>
              <a:rPr lang="en-US" altLang="en-US" sz="1500" dirty="0" err="1" smtClean="0"/>
              <a:t>TGba</a:t>
            </a:r>
            <a:r>
              <a:rPr lang="en-US" altLang="en-US" sz="1500" dirty="0" smtClean="0"/>
              <a:t> ad-hoc meeting in April - motion</a:t>
            </a:r>
          </a:p>
          <a:p>
            <a:pPr lvl="1">
              <a:spcBef>
                <a:spcPts val="0"/>
              </a:spcBef>
            </a:pPr>
            <a:r>
              <a:rPr lang="en-US" altLang="en-US" sz="1500" dirty="0" smtClean="0"/>
              <a:t>TG </a:t>
            </a:r>
            <a:r>
              <a:rPr lang="en-US" altLang="en-US" sz="1500" dirty="0"/>
              <a:t>timeline discussion</a:t>
            </a:r>
          </a:p>
          <a:p>
            <a:pPr lvl="1">
              <a:spcBef>
                <a:spcPts val="0"/>
              </a:spcBef>
            </a:pPr>
            <a:r>
              <a:rPr lang="en-US" altLang="en-US" sz="1500" dirty="0"/>
              <a:t>Goal for </a:t>
            </a:r>
            <a:r>
              <a:rPr lang="en-US" altLang="en-US" sz="1500" dirty="0" smtClean="0"/>
              <a:t>May 2019 </a:t>
            </a:r>
            <a:r>
              <a:rPr lang="en-US" altLang="en-US" sz="1500" dirty="0"/>
              <a:t>F2F meeting</a:t>
            </a:r>
          </a:p>
          <a:p>
            <a:pPr lvl="1">
              <a:spcBef>
                <a:spcPts val="0"/>
              </a:spcBef>
            </a:pPr>
            <a:r>
              <a:rPr lang="en-US" altLang="en-US" sz="1500" dirty="0"/>
              <a:t>Teleconference call schedule</a:t>
            </a:r>
          </a:p>
          <a:p>
            <a:pPr lvl="1">
              <a:spcBef>
                <a:spcPts val="0"/>
              </a:spcBef>
            </a:pPr>
            <a:r>
              <a:rPr lang="en-US" altLang="en-US" sz="1500" dirty="0" smtClean="0"/>
              <a:t>Presentations, Adjourn</a:t>
            </a:r>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15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6BE1DDA-DBD5-490E-96A9-C0C593249934}" type="slidenum">
              <a:rPr lang="en-US" altLang="en-US" sz="1200" b="0" smtClean="0"/>
              <a:pPr>
                <a:spcBef>
                  <a:spcPct val="0"/>
                </a:spcBef>
                <a:buFontTx/>
                <a:buNone/>
              </a:pPr>
              <a:t>13</a:t>
            </a:fld>
            <a:endParaRPr lang="en-US" altLang="en-US" sz="1200" b="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685800" y="685800"/>
            <a:ext cx="7772400" cy="533400"/>
          </a:xfrm>
        </p:spPr>
        <p:txBody>
          <a:bodyPr lIns="90487" tIns="44450" rIns="90487" bIns="44450"/>
          <a:lstStyle/>
          <a:p>
            <a:r>
              <a:rPr lang="en-US" altLang="en-US" sz="3200" u="sng" dirty="0" smtClean="0">
                <a:solidFill>
                  <a:schemeClr val="tx1"/>
                </a:solidFill>
                <a:latin typeface="Calibri" panose="020F0502020204030204" pitchFamily="34" charset="0"/>
                <a:cs typeface="Calibri" panose="020F0502020204030204" pitchFamily="34" charset="0"/>
              </a:rPr>
              <a:t>Instructions for the WG Chair</a:t>
            </a:r>
            <a:endParaRPr lang="en-US" altLang="en-US" sz="3200" u="sng" dirty="0" smtClean="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0" y="1219200"/>
            <a:ext cx="9144000" cy="4876800"/>
          </a:xfrm>
        </p:spPr>
        <p:txBody>
          <a:bodyPr lIns="90487" tIns="44450" rIns="90487" bIns="44450"/>
          <a:lstStyle/>
          <a:p>
            <a:pPr marL="182880">
              <a:lnSpc>
                <a:spcPct val="80000"/>
              </a:lnSpc>
              <a:spcAft>
                <a:spcPct val="30000"/>
              </a:spcAft>
              <a:buFont typeface="Monotype Sorts" pitchFamily="2" charset="2"/>
              <a:buNone/>
            </a:pPr>
            <a:r>
              <a:rPr lang="en-US" altLang="en-US" sz="1800" b="1" dirty="0" smtClean="0"/>
              <a:t>	</a:t>
            </a:r>
            <a:r>
              <a:rPr lang="en-US" altLang="en-US" sz="2000" b="1"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endParaRPr lang="en-US" altLang="en-US" sz="2000" dirty="0" smtClean="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Advise the WG attendees that:</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smtClean="0">
                <a:solidFill>
                  <a:schemeClr val="tx1"/>
                </a:solidFill>
                <a:latin typeface="Calibri" panose="020F0502020204030204" pitchFamily="34" charset="0"/>
                <a:cs typeface="Calibri" panose="020F0502020204030204" pitchFamily="34" charset="0"/>
              </a:rPr>
              <a:t>IEEE-SA Standards Board Bylaws</a:t>
            </a:r>
            <a:r>
              <a:rPr lang="en-US" altLang="en-US" sz="1400" dirty="0" smtClean="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tx1"/>
                </a:solidFill>
                <a:latin typeface="Calibri" panose="020F0502020204030204" pitchFamily="34" charset="0"/>
                <a:cs typeface="Calibri" panose="020F0502020204030204" pitchFamily="34" charset="0"/>
              </a:rPr>
            </a:br>
            <a:endParaRPr lang="en-US" altLang="en-US" sz="160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smtClean="0">
                <a:solidFill>
                  <a:schemeClr val="tx1"/>
                </a:solidFill>
                <a:latin typeface="Calibri" panose="020F0502020204030204" pitchFamily="34" charset="0"/>
                <a:cs typeface="Calibri" panose="020F0502020204030204" pitchFamily="34" charset="0"/>
              </a:rPr>
              <a:t>	Note: </a:t>
            </a:r>
            <a:r>
              <a:rPr lang="en-US" altLang="en-US" sz="1400" b="1" dirty="0" smtClean="0">
                <a:solidFill>
                  <a:schemeClr val="tx1"/>
                </a:solidFill>
                <a:latin typeface="Calibri" panose="020F0502020204030204" pitchFamily="34" charset="0"/>
                <a:cs typeface="Calibri" panose="020F0502020204030204" pitchFamily="34" charset="0"/>
              </a:rPr>
              <a:t>WG</a:t>
            </a:r>
            <a:r>
              <a:rPr lang="en-US" altLang="en-US" sz="140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smtClean="0">
              <a:ea typeface="+mn-ea"/>
              <a:cs typeface="Arial" panose="020B0604020202020204"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smtClean="0">
              <a:ea typeface="+mn-ea"/>
              <a:cs typeface="Arial" panose="020B0604020202020204" pitchFamily="34" charset="0"/>
            </a:endParaRPr>
          </a:p>
        </p:txBody>
      </p:sp>
      <p:sp>
        <p:nvSpPr>
          <p:cNvPr id="7174" name="Text Box 1030"/>
          <p:cNvSpPr txBox="1">
            <a:spLocks noChangeArrowheads="1"/>
          </p:cNvSpPr>
          <p:nvPr/>
        </p:nvSpPr>
        <p:spPr bwMode="auto">
          <a:xfrm>
            <a:off x="0"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March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14</a:t>
            </a:fld>
            <a:endParaRPr lang="en-US" altLang="en-US"/>
          </a:p>
        </p:txBody>
      </p:sp>
    </p:spTree>
    <p:extLst>
      <p:ext uri="{BB962C8B-B14F-4D97-AF65-F5344CB8AC3E}">
        <p14:creationId xmlns:p14="http://schemas.microsoft.com/office/powerpoint/2010/main" val="2169626175"/>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Participants have a duty to inform the IEEE</a:t>
            </a:r>
            <a:endParaRPr lang="en-US" altLang="en-US" sz="3200" dirty="0" smtClean="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205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(Intel Corp.)</a:t>
            </a:r>
            <a:endParaRPr lang="en-US"/>
          </a:p>
        </p:txBody>
      </p:sp>
      <p:sp>
        <p:nvSpPr>
          <p:cNvPr id="3" name="Slide Number Placeholder 2"/>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15</a:t>
            </a:fld>
            <a:endParaRPr lang="en-US" altLang="en-US"/>
          </a:p>
        </p:txBody>
      </p:sp>
      <p:sp>
        <p:nvSpPr>
          <p:cNvPr id="4" name="Date Placeholder 3"/>
          <p:cNvSpPr>
            <a:spLocks noGrp="1"/>
          </p:cNvSpPr>
          <p:nvPr>
            <p:ph type="dt" sz="half" idx="10"/>
          </p:nvPr>
        </p:nvSpPr>
        <p:spPr/>
        <p:txBody>
          <a:bodyPr/>
          <a:lstStyle/>
          <a:p>
            <a:pPr>
              <a:defRPr/>
            </a:pPr>
            <a:r>
              <a:rPr lang="en-US" smtClean="0"/>
              <a:t>March 2019</a:t>
            </a:r>
            <a:endParaRPr lang="en-US" dirty="0"/>
          </a:p>
        </p:txBody>
      </p:sp>
    </p:spTree>
    <p:extLst>
      <p:ext uri="{BB962C8B-B14F-4D97-AF65-F5344CB8AC3E}">
        <p14:creationId xmlns:p14="http://schemas.microsoft.com/office/powerpoint/2010/main" val="42504800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sz="3200" u="sng" smtClean="0">
                <a:solidFill>
                  <a:schemeClr val="tx1"/>
                </a:solidFill>
                <a:latin typeface="Calibri" panose="020F0502020204030204" pitchFamily="34" charset="0"/>
                <a:cs typeface="Calibri" panose="020F0502020204030204" pitchFamily="34" charset="0"/>
              </a:rPr>
              <a:t>Ways to inform IEEE</a:t>
            </a:r>
            <a:endParaRPr lang="en-US" altLang="en-US" sz="3200" u="sng" smtClean="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b="1" dirty="0" smtClean="0">
                <a:solidFill>
                  <a:schemeClr val="tx1"/>
                </a:solidFill>
                <a:latin typeface="Calibri" pitchFamily="34" charset="0"/>
                <a:cs typeface="Calibri" pitchFamily="34" charset="0"/>
              </a:rPr>
              <a:t>Cause </a:t>
            </a:r>
            <a:r>
              <a:rPr lang="en-US" altLang="en-US" sz="2000" b="1" dirty="0">
                <a:solidFill>
                  <a:schemeClr val="tx1"/>
                </a:solidFill>
                <a:latin typeface="Calibri" pitchFamily="34" charset="0"/>
                <a:cs typeface="Calibri" pitchFamily="34" charset="0"/>
              </a:rPr>
              <a:t>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rgbClr val="FF0000"/>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#2</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March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16</a:t>
            </a:fld>
            <a:endParaRPr lang="en-US" altLang="en-US"/>
          </a:p>
        </p:txBody>
      </p:sp>
    </p:spTree>
    <p:extLst>
      <p:ext uri="{BB962C8B-B14F-4D97-AF65-F5344CB8AC3E}">
        <p14:creationId xmlns:p14="http://schemas.microsoft.com/office/powerpoint/2010/main" val="6287710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685800" y="685800"/>
            <a:ext cx="7772400" cy="680179"/>
          </a:xfrm>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Other guidelines for IEEE WG meetings</a:t>
            </a:r>
            <a:endParaRPr lang="en-US" altLang="en-US" sz="3200" dirty="0" smtClean="0"/>
          </a:p>
        </p:txBody>
      </p:sp>
      <p:sp>
        <p:nvSpPr>
          <p:cNvPr id="10243" name="Rectangle 1027"/>
          <p:cNvSpPr>
            <a:spLocks noGrp="1" noChangeArrowheads="1"/>
          </p:cNvSpPr>
          <p:nvPr>
            <p:ph idx="1"/>
          </p:nvPr>
        </p:nvSpPr>
        <p:spPr>
          <a:xfrm>
            <a:off x="685800" y="1365980"/>
            <a:ext cx="7772400" cy="46482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t>
            </a:r>
            <a:r>
              <a:rPr lang="en-US" altLang="en-US" sz="1400" b="1" dirty="0" smtClean="0">
                <a:solidFill>
                  <a:schemeClr val="tx1"/>
                </a:solidFill>
                <a:latin typeface="Calibri" panose="020F0502020204030204" pitchFamily="34" charset="0"/>
                <a:cs typeface="Calibri" panose="020F0502020204030204" pitchFamily="34" charset="0"/>
              </a:rPr>
              <a:t>and </a:t>
            </a:r>
            <a:r>
              <a:rPr lang="en-US" altLang="en-US" sz="1400" b="1" dirty="0">
                <a:solidFill>
                  <a:schemeClr val="tx1"/>
                </a:solidFill>
                <a:latin typeface="Calibri" panose="020F0502020204030204" pitchFamily="34" charset="0"/>
                <a:cs typeface="Calibri" panose="020F0502020204030204" pitchFamily="34" charset="0"/>
              </a:rPr>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March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17</a:t>
            </a:fld>
            <a:endParaRPr lang="en-US" altLang="en-US"/>
          </a:p>
        </p:txBody>
      </p:sp>
    </p:spTree>
    <p:extLst>
      <p:ext uri="{BB962C8B-B14F-4D97-AF65-F5344CB8AC3E}">
        <p14:creationId xmlns:p14="http://schemas.microsoft.com/office/powerpoint/2010/main" val="2562339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685800"/>
            <a:ext cx="7772400" cy="457200"/>
          </a:xfrm>
        </p:spPr>
        <p:txBody>
          <a:bodyPr/>
          <a:lstStyle/>
          <a:p>
            <a:r>
              <a:rPr lang="en-GB" altLang="en-US" sz="3200" u="sng" dirty="0" smtClean="0">
                <a:solidFill>
                  <a:schemeClr val="tx1"/>
                </a:solidFill>
                <a:latin typeface="Calibri" panose="020F0502020204030204" pitchFamily="34" charset="0"/>
                <a:cs typeface="Calibri" panose="020F0502020204030204" pitchFamily="34" charset="0"/>
              </a:rPr>
              <a:t>Patent-related information</a:t>
            </a:r>
            <a:endParaRPr lang="en-US" altLang="en-US" sz="3200" u="sng" dirty="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smtClean="0">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304800" y="1143000"/>
            <a:ext cx="82296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smtClean="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smtClean="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2000" b="1" i="1" dirty="0" smtClean="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smtClean="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smtClean="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5715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#4</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March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18</a:t>
            </a:fld>
            <a:endParaRPr lang="en-US" altLang="en-US"/>
          </a:p>
        </p:txBody>
      </p:sp>
    </p:spTree>
    <p:extLst>
      <p:ext uri="{BB962C8B-B14F-4D97-AF65-F5344CB8AC3E}">
        <p14:creationId xmlns:p14="http://schemas.microsoft.com/office/powerpoint/2010/main" val="3363609574"/>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685800" y="1600200"/>
            <a:ext cx="7772400" cy="4875213"/>
          </a:xfrm>
        </p:spPr>
        <p:txBody>
          <a:bodyPr/>
          <a:lstStyle/>
          <a:p>
            <a:pPr marL="0" indent="0" defTabSz="457200" eaLnBrk="1" hangingPunct="1">
              <a:spcBef>
                <a:spcPts val="600"/>
              </a:spcBef>
              <a:buSzPct val="100000"/>
              <a:buFontTx/>
              <a:buNone/>
              <a:defRPr/>
            </a:pPr>
            <a:r>
              <a:rPr lang="en-US" altLang="en-US" sz="1600" kern="1200" dirty="0" smtClean="0">
                <a:ea typeface="MS Gothic" panose="020B0609070205080204" pitchFamily="49" charset="-128"/>
                <a:cs typeface="+mn-cs"/>
              </a:rPr>
              <a:t>Participation </a:t>
            </a:r>
            <a:r>
              <a:rPr lang="en-US" altLang="en-US" sz="1600" kern="1200" dirty="0">
                <a:ea typeface="MS Gothic" panose="020B0609070205080204" pitchFamily="49" charset="-128"/>
                <a:cs typeface="+mn-cs"/>
              </a:rPr>
              <a:t>in any IEEE 802 meeting (Sponsor, Sponsor Subgroup, Working Group, Working Group Subgroup, etc.) </a:t>
            </a:r>
            <a:r>
              <a:rPr lang="en-GB" altLang="en-US" sz="1600" kern="1200" dirty="0" smtClean="0">
                <a:ea typeface="MS Gothic" panose="020B0609070205080204" pitchFamily="49" charset="-128"/>
                <a:cs typeface="+mn-cs"/>
              </a:rPr>
              <a:t>is </a:t>
            </a:r>
            <a:r>
              <a:rPr lang="en-GB" altLang="en-US" sz="1600" kern="1200" dirty="0">
                <a:ea typeface="MS Gothic" panose="020B0609070205080204" pitchFamily="49" charset="-128"/>
                <a:cs typeface="+mn-cs"/>
              </a:rPr>
              <a:t>on an </a:t>
            </a:r>
            <a:r>
              <a:rPr lang="en-GB" altLang="en-US" sz="1600" kern="1200" dirty="0">
                <a:solidFill>
                  <a:srgbClr val="FF0000"/>
                </a:solidFill>
                <a:ea typeface="MS Gothic" panose="020B0609070205080204" pitchFamily="49" charset="-128"/>
                <a:cs typeface="+mn-cs"/>
              </a:rPr>
              <a:t>individual basis</a:t>
            </a:r>
          </a:p>
          <a:p>
            <a:pPr marL="0" indent="0" defTabSz="457200" eaLnBrk="1" hangingPunct="1">
              <a:spcBef>
                <a:spcPts val="600"/>
              </a:spcBef>
              <a:buSzPct val="100000"/>
              <a:buFontTx/>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FontTx/>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FontTx/>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FontTx/>
              <a:buNone/>
              <a:defRPr/>
            </a:pPr>
            <a:r>
              <a:rPr lang="en-GB" altLang="en-US" sz="1200" b="0" kern="1200" dirty="0" smtClean="0">
                <a:ea typeface="MS Gothic" panose="020B0609070205080204" pitchFamily="49" charset="-128"/>
                <a:cs typeface="+mn-cs"/>
              </a:rPr>
              <a:t>(Latest revision of IEEE 802 LMSC Working Group Policies and Procedures: </a:t>
            </a:r>
            <a:r>
              <a:rPr lang="en-GB" altLang="en-US" sz="1200" b="0" kern="1200" dirty="0" smtClean="0">
                <a:ea typeface="MS Gothic" panose="020B0609070205080204" pitchFamily="49" charset="-128"/>
                <a:cs typeface="+mn-cs"/>
                <a:hlinkClick r:id="rId4"/>
              </a:rPr>
              <a:t>http://www.ieee802.org/devdocs.shtml</a:t>
            </a:r>
            <a:r>
              <a:rPr lang="en-GB" altLang="en-US" sz="1200" b="0" kern="1200" dirty="0" smtClean="0">
                <a:ea typeface="MS Gothic" panose="020B0609070205080204" pitchFamily="49" charset="-128"/>
                <a:cs typeface="+mn-cs"/>
              </a:rPr>
              <a:t>)</a:t>
            </a:r>
          </a:p>
          <a:p>
            <a:pPr marL="0" indent="0" defTabSz="457200" eaLnBrk="1" hangingPunct="1">
              <a:spcBef>
                <a:spcPts val="600"/>
              </a:spcBef>
              <a:buSzPct val="100000"/>
              <a:buFontTx/>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March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2765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412B227-2146-4F8F-B087-2992DD2D4ECD}" type="slidenum">
              <a:rPr lang="en-US" altLang="en-US" sz="1200" b="0" smtClean="0"/>
              <a:pPr>
                <a:spcBef>
                  <a:spcPct val="0"/>
                </a:spcBef>
                <a:buFontTx/>
                <a:buNone/>
              </a:pPr>
              <a:t>19</a:t>
            </a:fld>
            <a:endParaRPr lang="en-US" altLang="en-US" sz="1200" b="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19138" y="1068388"/>
            <a:ext cx="7772400" cy="1066800"/>
          </a:xfrm>
        </p:spPr>
        <p:txBody>
          <a:bodyPr/>
          <a:lstStyle/>
          <a:p>
            <a:r>
              <a:rPr lang="en-US" altLang="en-US" sz="3600" dirty="0" smtClean="0">
                <a:solidFill>
                  <a:srgbClr val="0000FF"/>
                </a:solidFill>
                <a:cs typeface="Times New Roman" panose="02020603050405020304" pitchFamily="18" charset="0"/>
              </a:rPr>
              <a:t>IEEE 802.11 </a:t>
            </a:r>
            <a:r>
              <a:rPr lang="en-US" altLang="en-US" sz="3600" dirty="0" err="1" smtClean="0">
                <a:solidFill>
                  <a:srgbClr val="0000FF"/>
                </a:solidFill>
                <a:cs typeface="Times New Roman" panose="02020603050405020304" pitchFamily="18" charset="0"/>
              </a:rPr>
              <a:t>TGba</a:t>
            </a:r>
            <a:r>
              <a:rPr lang="en-US" altLang="en-US" sz="3600" dirty="0" smtClean="0">
                <a:solidFill>
                  <a:srgbClr val="0000FF"/>
                </a:solidFill>
                <a:cs typeface="Times New Roman" panose="02020603050405020304" pitchFamily="18" charset="0"/>
              </a:rPr>
              <a:t>:</a:t>
            </a:r>
            <a:br>
              <a:rPr lang="en-US" altLang="en-US" sz="3600" dirty="0" smtClean="0">
                <a:solidFill>
                  <a:srgbClr val="0000FF"/>
                </a:solidFill>
                <a:cs typeface="Times New Roman" panose="02020603050405020304" pitchFamily="18" charset="0"/>
              </a:rPr>
            </a:br>
            <a:r>
              <a:rPr lang="en-US" altLang="en-US" sz="3600" dirty="0" smtClean="0">
                <a:solidFill>
                  <a:srgbClr val="0000FF"/>
                </a:solidFill>
                <a:cs typeface="Times New Roman" panose="02020603050405020304" pitchFamily="18" charset="0"/>
              </a:rPr>
              <a:t>Wake-up Radio Operation</a:t>
            </a:r>
            <a:endParaRPr lang="en-US" altLang="en-US" sz="3600" dirty="0" smtClean="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 Vancouver BC Canada</a:t>
            </a:r>
          </a:p>
          <a:p>
            <a:pPr algn="ctr">
              <a:lnSpc>
                <a:spcPct val="90000"/>
              </a:lnSpc>
              <a:buFontTx/>
              <a:buNone/>
            </a:pPr>
            <a:r>
              <a:rPr lang="en-US" altLang="en-US" sz="3200" dirty="0" smtClean="0">
                <a:cs typeface="Times New Roman" panose="02020603050405020304" pitchFamily="18" charset="0"/>
              </a:rPr>
              <a:t>March 10-15, 2019</a:t>
            </a: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Minyoung Park (Intel)</a:t>
            </a:r>
          </a:p>
          <a:p>
            <a:pPr algn="ctr">
              <a:lnSpc>
                <a:spcPct val="90000"/>
              </a:lnSpc>
              <a:buFontTx/>
              <a:buNone/>
            </a:pPr>
            <a:r>
              <a:rPr lang="en-US" altLang="en-US" sz="2000" dirty="0" smtClean="0">
                <a:cs typeface="Times New Roman" panose="02020603050405020304" pitchFamily="18" charset="0"/>
              </a:rPr>
              <a:t>Vice Chairs:  Yunsong Yang (Huawei), Eunsung Park (LGE)</a:t>
            </a:r>
          </a:p>
          <a:p>
            <a:pPr algn="ctr">
              <a:lnSpc>
                <a:spcPct val="90000"/>
              </a:lnSpc>
              <a:buFontTx/>
              <a:buNone/>
            </a:pPr>
            <a:r>
              <a:rPr lang="en-US" altLang="en-US" sz="2000" dirty="0" smtClean="0"/>
              <a:t>Secretary: Leif Wilhelmsson (Ericsson)</a:t>
            </a:r>
          </a:p>
          <a:p>
            <a:pPr algn="ctr">
              <a:lnSpc>
                <a:spcPct val="90000"/>
              </a:lnSpc>
              <a:buFontTx/>
              <a:buNone/>
            </a:pPr>
            <a:r>
              <a:rPr lang="en-US" altLang="en-US" sz="2000" dirty="0" smtClean="0"/>
              <a:t>Technical Editor: Po-Kai Huang (Intel)</a:t>
            </a:r>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1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3C9D1D7-C3F4-4CEF-8AC8-35E757F249F7}" type="slidenum">
              <a:rPr lang="en-US" altLang="en-US" sz="1200" b="0" smtClean="0"/>
              <a:pPr>
                <a:spcBef>
                  <a:spcPct val="0"/>
                </a:spcBef>
                <a:buFontTx/>
                <a:buNone/>
              </a:pPr>
              <a:t>2</a:t>
            </a:fld>
            <a:endParaRPr lang="en-US" altLang="en-US" sz="1200" b="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smtClean="0"/>
              <a:t>IEEE Code of Ethics</a:t>
            </a:r>
          </a:p>
          <a:p>
            <a:pPr lvl="1"/>
            <a:r>
              <a:rPr lang="en-US" altLang="en-US" sz="1600" smtClean="0">
                <a:hlinkClick r:id="rId2"/>
              </a:rPr>
              <a:t>http://www.ieee.org/about/corporate/governance/p7-8.html</a:t>
            </a:r>
            <a:r>
              <a:rPr lang="en-US" altLang="en-US" sz="1600" smtClean="0"/>
              <a:t> </a:t>
            </a:r>
          </a:p>
          <a:p>
            <a:r>
              <a:rPr lang="en-US" altLang="en-US" sz="1800" smtClean="0"/>
              <a:t>IEEE Standards Association (IEEE-SA) Affiliation FAQ</a:t>
            </a:r>
          </a:p>
          <a:p>
            <a:pPr lvl="1"/>
            <a:r>
              <a:rPr lang="en-US" altLang="en-US" sz="1600" smtClean="0">
                <a:hlinkClick r:id="rId3"/>
              </a:rPr>
              <a:t>http://standards.ieee.org/faqs/affiliation.html</a:t>
            </a:r>
            <a:r>
              <a:rPr lang="en-US" altLang="en-US" sz="1600" smtClean="0"/>
              <a:t> </a:t>
            </a:r>
          </a:p>
          <a:p>
            <a:r>
              <a:rPr lang="en-US" altLang="en-US" sz="1800" smtClean="0"/>
              <a:t>Antitrust and Competition Policy</a:t>
            </a:r>
          </a:p>
          <a:p>
            <a:pPr lvl="1"/>
            <a:r>
              <a:rPr lang="en-US" altLang="en-US" sz="1600" smtClean="0">
                <a:hlinkClick r:id="rId4"/>
              </a:rPr>
              <a:t>http://standards.ieee.org/resources/antitrust-guidelines.pdf</a:t>
            </a:r>
            <a:r>
              <a:rPr lang="en-US" altLang="en-US" sz="1600" smtClean="0"/>
              <a:t>  </a:t>
            </a:r>
            <a:endParaRPr lang="en-US" altLang="en-US" sz="1600" smtClean="0">
              <a:hlinkClick r:id="rId5"/>
            </a:endParaRPr>
          </a:p>
          <a:p>
            <a:r>
              <a:rPr lang="en-US" altLang="en-US" sz="1800" smtClean="0"/>
              <a:t>Letter of Assurance Form</a:t>
            </a:r>
          </a:p>
          <a:p>
            <a:pPr lvl="1"/>
            <a:r>
              <a:rPr lang="en-US" altLang="en-US" sz="1600" smtClean="0">
                <a:hlinkClick r:id="rId6"/>
              </a:rPr>
              <a:t>http://standards.ieee.org/develop/policies/bylaws/sect6-7.html#loa</a:t>
            </a:r>
            <a:r>
              <a:rPr lang="en-US" altLang="en-US" sz="1600" smtClean="0"/>
              <a:t> </a:t>
            </a:r>
          </a:p>
          <a:p>
            <a:pPr lvl="1"/>
            <a:r>
              <a:rPr lang="en-US" altLang="en-US" sz="1600" smtClean="0">
                <a:hlinkClick r:id="rId5"/>
              </a:rPr>
              <a:t>https://development.standards.ieee.org/myproject/Public//mytools/mob/loa.pdf</a:t>
            </a:r>
          </a:p>
          <a:p>
            <a:r>
              <a:rPr lang="en-US" altLang="en-US" sz="1800" smtClean="0"/>
              <a:t>IEEE-SA Patent Committee FAQ &amp; Patent slides</a:t>
            </a:r>
          </a:p>
          <a:p>
            <a:pPr lvl="1"/>
            <a:r>
              <a:rPr lang="en-US" altLang="en-US" sz="1600" smtClean="0">
                <a:hlinkClick r:id="rId7"/>
              </a:rPr>
              <a:t>http://standards.ieee.org/board/pat/faq.pdf</a:t>
            </a:r>
            <a:r>
              <a:rPr lang="en-US" altLang="en-US" sz="1600" smtClean="0"/>
              <a:t> and </a:t>
            </a:r>
            <a:r>
              <a:rPr lang="en-US" altLang="en-US" sz="1600" smtClean="0">
                <a:hlinkClick r:id="rId5"/>
              </a:rPr>
              <a:t>http://standards.ieee.org/board/pat/pat-slideset.ppt</a:t>
            </a:r>
            <a:r>
              <a:rPr lang="en-US" altLang="en-US" sz="1600" smtClean="0"/>
              <a:t> </a:t>
            </a:r>
          </a:p>
          <a:p>
            <a:endParaRPr lang="en-GB" altLang="en-US" sz="1800" smtClean="0"/>
          </a:p>
          <a:p>
            <a:endParaRPr lang="en-US" altLang="en-US" smtClean="0"/>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86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111C748-BB34-4569-AA97-01C58406E0B3}" type="slidenum">
              <a:rPr lang="en-US" altLang="en-US" sz="1200" b="0" smtClean="0"/>
              <a:pPr>
                <a:spcBef>
                  <a:spcPct val="0"/>
                </a:spcBef>
                <a:buFontTx/>
                <a:buNone/>
              </a:pPr>
              <a:t>20</a:t>
            </a:fld>
            <a:endParaRPr lang="en-US" altLang="en-US" sz="1200" b="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smtClean="0"/>
              <a:t>The current version of the IEEE-SA Standards Board Bylaws is available at: </a:t>
            </a:r>
          </a:p>
          <a:p>
            <a:pPr lvl="1"/>
            <a:r>
              <a:rPr lang="en-US" altLang="en-US" sz="1600" smtClean="0">
                <a:hlinkClick r:id="rId2"/>
              </a:rPr>
              <a:t>http://standards.ieee.org/develop/policies/bylaws/index.html</a:t>
            </a:r>
            <a:r>
              <a:rPr lang="en-US" altLang="en-US" sz="1600" smtClean="0"/>
              <a:t> (HTML version) </a:t>
            </a:r>
          </a:p>
          <a:p>
            <a:pPr lvl="1"/>
            <a:r>
              <a:rPr lang="en-US" altLang="en-US" sz="1600" smtClean="0">
                <a:hlinkClick r:id="rId3"/>
              </a:rPr>
              <a:t>http://standards.ieee.org/develop/policies/bylaws/sb_bylaws.pdf</a:t>
            </a:r>
            <a:r>
              <a:rPr lang="en-US" altLang="en-US" sz="1600" smtClean="0"/>
              <a:t> (PDF version) </a:t>
            </a:r>
          </a:p>
          <a:p>
            <a:endParaRPr lang="en-US" altLang="en-US" sz="1800" smtClean="0"/>
          </a:p>
          <a:p>
            <a:r>
              <a:rPr lang="en-US" altLang="en-US" sz="1800" smtClean="0"/>
              <a:t>The current version of the IEEE-SA Standards Board Operations Manual is available at: </a:t>
            </a:r>
          </a:p>
          <a:p>
            <a:pPr lvl="1"/>
            <a:r>
              <a:rPr lang="en-US" altLang="en-US" sz="1600" smtClean="0">
                <a:hlinkClick r:id="rId4"/>
              </a:rPr>
              <a:t>http://standards.ieee.org/develop/policies/opman/index.html</a:t>
            </a:r>
            <a:r>
              <a:rPr lang="en-US" altLang="en-US" sz="1600" smtClean="0"/>
              <a:t> (HTML version) </a:t>
            </a:r>
          </a:p>
          <a:p>
            <a:pPr lvl="1"/>
            <a:r>
              <a:rPr lang="en-US" altLang="en-US" sz="1600" smtClean="0">
                <a:hlinkClick r:id="rId5"/>
              </a:rPr>
              <a:t>http://standards.ieee.org/develop/policies/opman/sb_om.pdf</a:t>
            </a:r>
            <a:r>
              <a:rPr lang="en-US" altLang="en-US" sz="1600" smtClean="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97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615E78-C1C0-4857-B435-017C609339BB}" type="slidenum">
              <a:rPr lang="en-US" altLang="en-US" sz="1200" b="0" smtClean="0"/>
              <a:pPr>
                <a:spcBef>
                  <a:spcPct val="0"/>
                </a:spcBef>
                <a:buFontTx/>
                <a:buNone/>
              </a:pPr>
              <a:t>21</a:t>
            </a:fld>
            <a:endParaRPr lang="en-US" altLang="en-US" sz="1200" b="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a:xfrm>
            <a:off x="650875" y="1600200"/>
            <a:ext cx="7772400" cy="4114800"/>
          </a:xfrm>
        </p:spPr>
        <p:txBody>
          <a:bodyPr/>
          <a:lstStyle/>
          <a:p>
            <a:r>
              <a:rPr lang="en-US" altLang="en-US" sz="1800" dirty="0" smtClean="0"/>
              <a:t>IEEE 802 Policies &amp; Procedures </a:t>
            </a:r>
          </a:p>
          <a:p>
            <a:pPr lvl="1"/>
            <a:r>
              <a:rPr lang="en-US" altLang="en-US" sz="1600" dirty="0" smtClean="0"/>
              <a:t>(link to </a:t>
            </a:r>
            <a:r>
              <a:rPr lang="en-US" altLang="en-US" sz="1600" dirty="0" err="1" smtClean="0"/>
              <a:t>AudCom</a:t>
            </a:r>
            <a:r>
              <a:rPr lang="en-US" altLang="en-US" sz="1600" dirty="0" smtClean="0"/>
              <a:t>, approved by IEEE-SA Standards Board June 2014) </a:t>
            </a:r>
          </a:p>
          <a:p>
            <a:pPr lvl="1"/>
            <a:r>
              <a:rPr lang="en-US" altLang="en-US" sz="1600" dirty="0" smtClean="0">
                <a:hlinkClick r:id="rId2"/>
              </a:rPr>
              <a:t>http://standards.ieee.org/board/aud/LMSC.pdf</a:t>
            </a:r>
            <a:endParaRPr lang="en-US" altLang="en-US" sz="1600" dirty="0" smtClean="0"/>
          </a:p>
          <a:p>
            <a:r>
              <a:rPr lang="en-US" altLang="en-US" sz="1800" dirty="0" smtClean="0"/>
              <a:t>IEEE 802 Operations Manual (13 Nov 2015)</a:t>
            </a:r>
          </a:p>
          <a:p>
            <a:pPr lvl="1"/>
            <a:r>
              <a:rPr lang="en-US" altLang="en-US" sz="1600" dirty="0" smtClean="0">
                <a:hlinkClick r:id="rId3"/>
              </a:rPr>
              <a:t>http://www.ieee802.org/PNP/approved/IEEE_802_OM_v18.pdf</a:t>
            </a:r>
            <a:endParaRPr lang="en-US" altLang="en-US" sz="1600" dirty="0" smtClean="0"/>
          </a:p>
          <a:p>
            <a:r>
              <a:rPr lang="en-US" altLang="en-US" sz="1800" dirty="0" smtClean="0"/>
              <a:t>IEEE 802 Working Group Policies &amp;Procedures (13 Nov 2015) </a:t>
            </a:r>
          </a:p>
          <a:p>
            <a:pPr lvl="1"/>
            <a:r>
              <a:rPr lang="en-US" altLang="en-US" sz="1600" dirty="0" smtClean="0">
                <a:hlinkClick r:id="rId4"/>
              </a:rPr>
              <a:t>http://www.ieee802.org/PNP/approved/IEEE_802_WG_PandP_v18.1.pdf</a:t>
            </a:r>
            <a:r>
              <a:rPr lang="en-US" altLang="en-US" sz="1600" dirty="0" smtClean="0"/>
              <a:t> (editor update)</a:t>
            </a:r>
          </a:p>
          <a:p>
            <a:r>
              <a:rPr lang="en-US" altLang="en-US" sz="1800" dirty="0" smtClean="0"/>
              <a:t>IEEE 802 LMSC Chair's Guidelines (18 Mar 2016)</a:t>
            </a:r>
            <a:endParaRPr lang="en-US" altLang="en-US" sz="1800" dirty="0" smtClean="0">
              <a:hlinkClick r:id="rId5"/>
            </a:endParaRPr>
          </a:p>
          <a:p>
            <a:pPr lvl="1"/>
            <a:r>
              <a:rPr lang="en-US" altLang="en-US" sz="1600" dirty="0" smtClean="0">
                <a:hlinkClick r:id="rId6"/>
              </a:rPr>
              <a:t>http://www.ieee802.org/PNP/approved/IEEE_802_Chairs_guidelines_v23.pdf</a:t>
            </a:r>
          </a:p>
          <a:p>
            <a:r>
              <a:rPr lang="en-US" altLang="en-US" sz="1800" dirty="0" smtClean="0"/>
              <a:t>IEEE 802.11 WG OM: (13 Nov 2015)</a:t>
            </a:r>
          </a:p>
          <a:p>
            <a:pPr lvl="1"/>
            <a:r>
              <a:rPr lang="en-US" altLang="en-US" sz="1600" dirty="0" smtClean="0">
                <a:hlinkClick r:id="rId7"/>
              </a:rPr>
              <a:t>https://mentor.ieee.org/802.11/dcn/14/11-14-0629-14-0000-802-11-operations-manual.docx</a:t>
            </a:r>
            <a:r>
              <a:rPr lang="en-US" altLang="en-US" sz="1600" dirty="0" smtClean="0"/>
              <a:t>   </a:t>
            </a:r>
          </a:p>
          <a:p>
            <a:r>
              <a:rPr lang="en-US" altLang="en-US" sz="1800" dirty="0" smtClean="0"/>
              <a:t>Policies and Procedures hierarchy</a:t>
            </a:r>
          </a:p>
          <a:p>
            <a:pPr lvl="1"/>
            <a:r>
              <a:rPr lang="en-US" altLang="en-US" sz="1600" dirty="0" smtClean="0">
                <a:hlinkClick r:id="rId8"/>
              </a:rPr>
              <a:t>http://www.ieee802.org/11/Rules/rules.shtml</a:t>
            </a:r>
            <a:endParaRPr lang="en-US" altLang="en-US" sz="1600" dirty="0" smtClean="0"/>
          </a:p>
          <a:p>
            <a:pPr lvl="1"/>
            <a:r>
              <a:rPr lang="en-US" altLang="en-US" sz="1600" dirty="0" smtClean="0"/>
              <a:t>IEEE 802 Procedural document website: </a:t>
            </a:r>
            <a:r>
              <a:rPr lang="en-US" altLang="en-US" sz="1600" dirty="0" smtClean="0">
                <a:hlinkClick r:id="rId9"/>
              </a:rPr>
              <a:t>http://www.ieee802.org/devdocs.shtml</a:t>
            </a:r>
            <a:r>
              <a:rPr lang="en-US" altLang="en-US" sz="1600" dirty="0" smtClean="0"/>
              <a:t> </a:t>
            </a:r>
          </a:p>
          <a:p>
            <a:endParaRPr lang="en-US" altLang="en-US" dirty="0" smtClean="0"/>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07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429E2FB-F1B8-4C35-AA3D-F2B419234142}" type="slidenum">
              <a:rPr lang="en-US" altLang="en-US" sz="1200" b="0" smtClean="0"/>
              <a:pPr>
                <a:spcBef>
                  <a:spcPct val="0"/>
                </a:spcBef>
                <a:buFontTx/>
                <a:buNone/>
              </a:pPr>
              <a:t>22</a:t>
            </a:fld>
            <a:endParaRPr lang="en-US" altLang="en-US" sz="1200" b="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Summary from January 2019 Meeting and Teleconference Calls</a:t>
            </a:r>
          </a:p>
        </p:txBody>
      </p:sp>
      <p:sp>
        <p:nvSpPr>
          <p:cNvPr id="31747" name="Content Placeholder 2"/>
          <p:cNvSpPr>
            <a:spLocks noGrp="1"/>
          </p:cNvSpPr>
          <p:nvPr>
            <p:ph idx="1"/>
          </p:nvPr>
        </p:nvSpPr>
        <p:spPr>
          <a:xfrm>
            <a:off x="685800" y="1981200"/>
            <a:ext cx="8382000" cy="4494213"/>
          </a:xfrm>
        </p:spPr>
        <p:txBody>
          <a:bodyPr/>
          <a:lstStyle/>
          <a:p>
            <a:r>
              <a:rPr lang="en-US" altLang="en-US" dirty="0" smtClean="0"/>
              <a:t>Completed comment resolution on </a:t>
            </a:r>
            <a:r>
              <a:rPr lang="en-US" altLang="en-US" dirty="0" err="1" smtClean="0"/>
              <a:t>TGba</a:t>
            </a:r>
            <a:r>
              <a:rPr lang="en-US" altLang="en-US" dirty="0" smtClean="0"/>
              <a:t> Draft 1.0</a:t>
            </a:r>
            <a:endParaRPr lang="en-US" altLang="en-US" dirty="0"/>
          </a:p>
          <a:p>
            <a:r>
              <a:rPr lang="en-US" altLang="en-US" dirty="0" smtClean="0"/>
              <a:t>TG approved </a:t>
            </a:r>
            <a:r>
              <a:rPr lang="en-US" altLang="en-US" dirty="0" err="1" smtClean="0"/>
              <a:t>TGba</a:t>
            </a:r>
            <a:r>
              <a:rPr lang="en-US" altLang="en-US" dirty="0" smtClean="0"/>
              <a:t> CA document (</a:t>
            </a:r>
            <a:r>
              <a:rPr lang="en-US" dirty="0"/>
              <a:t>11-18/1069r1</a:t>
            </a:r>
            <a:r>
              <a:rPr lang="en-US" altLang="en-US" dirty="0" smtClean="0"/>
              <a:t>)</a:t>
            </a:r>
          </a:p>
          <a:p>
            <a:r>
              <a:rPr lang="en-US" altLang="en-US" dirty="0" err="1"/>
              <a:t>TGba</a:t>
            </a:r>
            <a:r>
              <a:rPr lang="en-US" altLang="en-US" dirty="0"/>
              <a:t> approved to generate </a:t>
            </a:r>
            <a:r>
              <a:rPr lang="en-US" altLang="en-US" dirty="0" err="1"/>
              <a:t>TGba</a:t>
            </a:r>
            <a:r>
              <a:rPr lang="en-US" altLang="en-US" dirty="0"/>
              <a:t> Draft 2.0 and start 30 day initial WG letter </a:t>
            </a:r>
            <a:r>
              <a:rPr lang="en-US" altLang="en-US" dirty="0" smtClean="0"/>
              <a:t>ballot </a:t>
            </a:r>
          </a:p>
          <a:p>
            <a:pPr lvl="1"/>
            <a:r>
              <a:rPr lang="en-US" altLang="en-US" dirty="0" smtClean="0"/>
              <a:t>LB passed with 82.4% approval</a:t>
            </a:r>
          </a:p>
          <a:p>
            <a:pPr lvl="1"/>
            <a:r>
              <a:rPr lang="en-US" altLang="en-US" dirty="0" smtClean="0"/>
              <a:t>Received 827 comments (technical 582 incl. 101 copy/paste comments )</a:t>
            </a:r>
            <a:endParaRPr lang="en-US" altLang="en-US" dirty="0"/>
          </a:p>
          <a:p>
            <a:r>
              <a:rPr lang="en-US" altLang="en-US" dirty="0" smtClean="0"/>
              <a:t>Reviewed </a:t>
            </a:r>
            <a:r>
              <a:rPr lang="en-US" altLang="en-US" dirty="0"/>
              <a:t>TG timeline</a:t>
            </a:r>
          </a:p>
          <a:p>
            <a:r>
              <a:rPr lang="en-US" altLang="en-US" dirty="0" smtClean="0"/>
              <a:t>Agenda</a:t>
            </a:r>
            <a:r>
              <a:rPr lang="en-US" altLang="en-US" dirty="0"/>
              <a:t>: </a:t>
            </a:r>
            <a:r>
              <a:rPr lang="en-US" altLang="en-US" dirty="0" smtClean="0"/>
              <a:t>doc:11-18/2109r10</a:t>
            </a:r>
          </a:p>
          <a:p>
            <a:endParaRPr lang="en-US" altLang="en-US" dirty="0"/>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23</a:t>
            </a:fld>
            <a:endParaRPr lang="en-US" altLang="en-US" sz="1200" b="0" smtClean="0"/>
          </a:p>
        </p:txBody>
      </p:sp>
    </p:spTree>
    <p:extLst>
      <p:ext uri="{BB962C8B-B14F-4D97-AF65-F5344CB8AC3E}">
        <p14:creationId xmlns:p14="http://schemas.microsoft.com/office/powerpoint/2010/main" val="16530655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January 2019 meeting [doc: IEEE 802.11-19/226r0] and teleconference call [doc: IEEE 802.11-19/334r0]</a:t>
            </a:r>
          </a:p>
          <a:p>
            <a:endParaRPr lang="en-US" altLang="en-US" dirty="0" smtClean="0"/>
          </a:p>
          <a:p>
            <a:pPr lvl="1"/>
            <a:r>
              <a:rPr lang="en-US" altLang="en-US" dirty="0" smtClean="0"/>
              <a:t>Move: Po-Kai Huang</a:t>
            </a:r>
          </a:p>
          <a:p>
            <a:pPr lvl="1"/>
            <a:r>
              <a:rPr lang="en-US" altLang="en-US" dirty="0" smtClean="0"/>
              <a:t>Second: </a:t>
            </a:r>
            <a:r>
              <a:rPr lang="en-US" altLang="en-US" dirty="0" err="1" smtClean="0"/>
              <a:t>Eunsung</a:t>
            </a:r>
            <a:r>
              <a:rPr lang="en-US" altLang="en-US" dirty="0" smtClean="0"/>
              <a:t> Park</a:t>
            </a:r>
          </a:p>
          <a:p>
            <a:pPr lvl="1"/>
            <a:r>
              <a:rPr lang="en-US" altLang="en-US" dirty="0" smtClean="0"/>
              <a:t>Result: Motion passes with unanimous </a:t>
            </a:r>
            <a:r>
              <a:rPr lang="en-US" altLang="en-US" dirty="0" err="1" smtClean="0"/>
              <a:t>constent</a:t>
            </a:r>
            <a:endParaRPr lang="en-US" altLang="en-US" dirty="0" smtClean="0"/>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24</a:t>
            </a:fld>
            <a:endParaRPr lang="en-US" altLang="en-US" sz="1200" b="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on </a:t>
            </a:r>
            <a:r>
              <a:rPr lang="en-US" dirty="0" err="1" smtClean="0"/>
              <a:t>TGba</a:t>
            </a:r>
            <a:r>
              <a:rPr lang="en-US" dirty="0" smtClean="0"/>
              <a:t> ad-hoc meeting before May meeting</a:t>
            </a:r>
            <a:endParaRPr lang="en-US" dirty="0"/>
          </a:p>
        </p:txBody>
      </p:sp>
      <p:sp>
        <p:nvSpPr>
          <p:cNvPr id="3" name="Content Placeholder 2"/>
          <p:cNvSpPr>
            <a:spLocks noGrp="1"/>
          </p:cNvSpPr>
          <p:nvPr>
            <p:ph idx="1"/>
          </p:nvPr>
        </p:nvSpPr>
        <p:spPr/>
        <p:txBody>
          <a:bodyPr/>
          <a:lstStyle/>
          <a:p>
            <a:r>
              <a:rPr lang="en-US" sz="2000" dirty="0" smtClean="0"/>
              <a:t>Based on the </a:t>
            </a:r>
            <a:r>
              <a:rPr lang="en-US" sz="2000" dirty="0" err="1" smtClean="0"/>
              <a:t>TGba</a:t>
            </a:r>
            <a:r>
              <a:rPr lang="en-US" sz="2000" dirty="0" smtClean="0"/>
              <a:t> timeline, D3.0 and recirculation LB is planned in May 2019</a:t>
            </a:r>
          </a:p>
          <a:p>
            <a:r>
              <a:rPr lang="en-US" sz="2000" dirty="0" smtClean="0"/>
              <a:t>LB237 closed in March 3rd and there was not much time to prepare comment resolutions for this week</a:t>
            </a:r>
          </a:p>
          <a:p>
            <a:r>
              <a:rPr lang="en-US" sz="2000" dirty="0" smtClean="0"/>
              <a:t>Having </a:t>
            </a:r>
            <a:r>
              <a:rPr lang="en-US" sz="2000" dirty="0" err="1" smtClean="0"/>
              <a:t>TGba</a:t>
            </a:r>
            <a:r>
              <a:rPr lang="en-US" sz="2000" dirty="0" smtClean="0"/>
              <a:t> ad-hoc meeting before the May meeting will be helpful to meet the timeline</a:t>
            </a:r>
          </a:p>
          <a:p>
            <a:r>
              <a:rPr lang="en-US" sz="2000" dirty="0" smtClean="0"/>
              <a:t>Propose 2-day ad-hoc meeting in April at the Bay area (to avoid overlap with other task groups (e.g. </a:t>
            </a:r>
            <a:r>
              <a:rPr lang="en-US" sz="2000" dirty="0" err="1" smtClean="0"/>
              <a:t>TGax</a:t>
            </a:r>
            <a:r>
              <a:rPr lang="en-US" sz="2000" dirty="0" smtClean="0"/>
              <a:t> and </a:t>
            </a:r>
            <a:r>
              <a:rPr lang="en-US" sz="2000" dirty="0" err="1" smtClean="0"/>
              <a:t>TGaz</a:t>
            </a:r>
            <a:r>
              <a:rPr lang="en-US" sz="2000" dirty="0" smtClean="0"/>
              <a:t>))</a:t>
            </a:r>
          </a:p>
          <a:p>
            <a:pPr lvl="1"/>
            <a:r>
              <a:rPr lang="en-US" dirty="0" smtClean="0"/>
              <a:t>Intel can host the meeting and the available dates are shown below</a:t>
            </a:r>
          </a:p>
          <a:p>
            <a:pPr lvl="1"/>
            <a:r>
              <a:rPr lang="en-US" dirty="0" smtClean="0"/>
              <a:t>Option 1: April 10-11 (Wednesday/Thursday)</a:t>
            </a:r>
          </a:p>
          <a:p>
            <a:pPr lvl="1"/>
            <a:r>
              <a:rPr lang="en-US" dirty="0" smtClean="0"/>
              <a:t>Option 2: April 11-12 (Thursday/Friday)</a:t>
            </a:r>
          </a:p>
          <a:p>
            <a:pPr lvl="1"/>
            <a:r>
              <a:rPr lang="en-US" dirty="0" smtClean="0"/>
              <a:t>Option 3: April 25-26 (Thursday/Friday)</a:t>
            </a:r>
          </a:p>
        </p:txBody>
      </p:sp>
      <p:sp>
        <p:nvSpPr>
          <p:cNvPr id="4" name="Date Placeholder 3"/>
          <p:cNvSpPr>
            <a:spLocks noGrp="1"/>
          </p:cNvSpPr>
          <p:nvPr>
            <p:ph type="dt" sz="half" idx="10"/>
          </p:nvPr>
        </p:nvSpPr>
        <p:spPr/>
        <p:txBody>
          <a:bodyPr/>
          <a:lstStyle/>
          <a:p>
            <a:pPr>
              <a:defRPr/>
            </a:pPr>
            <a:r>
              <a:rPr lang="en-US" smtClean="0"/>
              <a:t>March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25</a:t>
            </a:fld>
            <a:endParaRPr lang="en-US" altLang="en-US"/>
          </a:p>
        </p:txBody>
      </p:sp>
    </p:spTree>
    <p:extLst>
      <p:ext uri="{BB962C8B-B14F-4D97-AF65-F5344CB8AC3E}">
        <p14:creationId xmlns:p14="http://schemas.microsoft.com/office/powerpoint/2010/main" val="124308531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a:t>1</a:t>
            </a:r>
          </a:p>
        </p:txBody>
      </p:sp>
      <p:sp>
        <p:nvSpPr>
          <p:cNvPr id="9" name="Content Placeholder 8"/>
          <p:cNvSpPr>
            <a:spLocks noGrp="1"/>
          </p:cNvSpPr>
          <p:nvPr>
            <p:ph idx="1"/>
          </p:nvPr>
        </p:nvSpPr>
        <p:spPr/>
        <p:txBody>
          <a:bodyPr/>
          <a:lstStyle/>
          <a:p>
            <a:r>
              <a:rPr lang="en-US" dirty="0"/>
              <a:t>Move to accept the comment resolution in </a:t>
            </a:r>
            <a:r>
              <a:rPr lang="en-US" dirty="0" smtClean="0"/>
              <a:t>[TBD] </a:t>
            </a:r>
            <a:r>
              <a:rPr lang="en-US" dirty="0"/>
              <a:t>for CIDs listed below:</a:t>
            </a:r>
            <a:endParaRPr lang="en-US" b="0" dirty="0"/>
          </a:p>
          <a:p>
            <a:pPr marL="400050" lvl="1" indent="0">
              <a:buNone/>
            </a:pPr>
            <a:r>
              <a:rPr lang="en-US" b="1" dirty="0"/>
              <a:t>- </a:t>
            </a:r>
            <a:r>
              <a:rPr lang="en-US" b="1" dirty="0" smtClean="0"/>
              <a:t>CIDs</a:t>
            </a:r>
            <a:r>
              <a:rPr lang="en-US" b="1" dirty="0"/>
              <a:t>: </a:t>
            </a:r>
            <a:r>
              <a:rPr lang="en-US" b="1" dirty="0" smtClean="0"/>
              <a:t>TBD</a:t>
            </a:r>
          </a:p>
          <a:p>
            <a:pPr marL="400050" lvl="1" indent="0">
              <a:buNone/>
            </a:pPr>
            <a:endParaRPr lang="en-US" dirty="0" smtClean="0"/>
          </a:p>
          <a:p>
            <a:pPr lvl="1" indent="-342900"/>
            <a:r>
              <a:rPr lang="en-US" dirty="0" smtClean="0"/>
              <a:t>Move:</a:t>
            </a:r>
            <a:endParaRPr lang="en-US" dirty="0"/>
          </a:p>
          <a:p>
            <a:pPr lvl="1" indent="-342900"/>
            <a:r>
              <a:rPr lang="en-US" dirty="0" smtClean="0"/>
              <a:t>Second</a:t>
            </a:r>
            <a:r>
              <a:rPr lang="en-US" dirty="0"/>
              <a:t>: </a:t>
            </a:r>
          </a:p>
          <a:p>
            <a:pPr lvl="1"/>
            <a:r>
              <a:rPr lang="en-US" dirty="0" smtClean="0"/>
              <a:t>Result: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March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26</a:t>
            </a:fld>
            <a:endParaRPr lang="en-US" altLang="en-US"/>
          </a:p>
        </p:txBody>
      </p:sp>
    </p:spTree>
    <p:extLst>
      <p:ext uri="{BB962C8B-B14F-4D97-AF65-F5344CB8AC3E}">
        <p14:creationId xmlns:p14="http://schemas.microsoft.com/office/powerpoint/2010/main" val="159442207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1143000" y="1295400"/>
            <a:ext cx="7239000" cy="4875213"/>
          </a:xfrm>
        </p:spPr>
        <p:txBody>
          <a:bodyPr/>
          <a:lstStyle/>
          <a:p>
            <a:r>
              <a:rPr lang="en-US" altLang="en-US" sz="2000" dirty="0"/>
              <a:t>2017</a:t>
            </a:r>
          </a:p>
          <a:p>
            <a:pPr lvl="1"/>
            <a:r>
              <a:rPr lang="en-US" altLang="en-US" b="1" dirty="0"/>
              <a:t>January</a:t>
            </a:r>
            <a:r>
              <a:rPr lang="en-US" altLang="en-US" dirty="0"/>
              <a:t>: </a:t>
            </a:r>
            <a:r>
              <a:rPr lang="en-US" altLang="en-US" dirty="0" err="1"/>
              <a:t>TGba</a:t>
            </a:r>
            <a:r>
              <a:rPr lang="en-US" altLang="en-US" dirty="0"/>
              <a:t> formation meeting</a:t>
            </a:r>
          </a:p>
          <a:p>
            <a:r>
              <a:rPr lang="en-US" altLang="en-US" sz="2000" dirty="0" smtClean="0"/>
              <a:t>2018</a:t>
            </a:r>
          </a:p>
          <a:p>
            <a:pPr lvl="1"/>
            <a:r>
              <a:rPr lang="en-US" altLang="en-US" b="1" dirty="0" smtClean="0"/>
              <a:t>January</a:t>
            </a:r>
            <a:r>
              <a:rPr lang="en-US" altLang="en-US" dirty="0" smtClean="0"/>
              <a:t>: </a:t>
            </a:r>
            <a:r>
              <a:rPr lang="en-US" altLang="en-US" dirty="0" err="1"/>
              <a:t>TGba</a:t>
            </a:r>
            <a:r>
              <a:rPr lang="en-US" altLang="en-US" dirty="0"/>
              <a:t> Draft </a:t>
            </a:r>
            <a:r>
              <a:rPr lang="en-US" altLang="en-US" dirty="0" smtClean="0"/>
              <a:t>0.1</a:t>
            </a:r>
            <a:endParaRPr lang="en-US" altLang="en-US" b="1" dirty="0" smtClean="0"/>
          </a:p>
          <a:p>
            <a:pPr lvl="1"/>
            <a:r>
              <a:rPr lang="en-US" altLang="en-US" b="1" dirty="0" smtClean="0"/>
              <a:t>September</a:t>
            </a:r>
            <a:r>
              <a:rPr lang="en-US" altLang="en-US" dirty="0" smtClean="0"/>
              <a:t>: </a:t>
            </a:r>
            <a:r>
              <a:rPr lang="en-US" altLang="en-US" dirty="0" err="1" smtClean="0"/>
              <a:t>TGba</a:t>
            </a:r>
            <a:r>
              <a:rPr lang="en-US" altLang="en-US" dirty="0" smtClean="0"/>
              <a:t> Draft 1.0</a:t>
            </a:r>
          </a:p>
          <a:p>
            <a:pPr lvl="1"/>
            <a:r>
              <a:rPr lang="en-US" altLang="en-US" b="1" dirty="0" smtClean="0"/>
              <a:t>November</a:t>
            </a:r>
            <a:r>
              <a:rPr lang="en-US" altLang="en-US" dirty="0" smtClean="0"/>
              <a:t>: Comment resolution on </a:t>
            </a:r>
            <a:r>
              <a:rPr lang="en-US" altLang="en-US" dirty="0" err="1" smtClean="0"/>
              <a:t>TGba</a:t>
            </a:r>
            <a:r>
              <a:rPr lang="en-US" altLang="en-US" dirty="0" smtClean="0"/>
              <a:t> Draft1.0</a:t>
            </a:r>
          </a:p>
          <a:p>
            <a:r>
              <a:rPr lang="en-US" altLang="en-US" sz="2000" dirty="0" smtClean="0"/>
              <a:t>2019:</a:t>
            </a:r>
          </a:p>
          <a:p>
            <a:pPr lvl="1"/>
            <a:r>
              <a:rPr lang="en-US" altLang="en-US" b="1" dirty="0" smtClean="0"/>
              <a:t>January</a:t>
            </a:r>
            <a:r>
              <a:rPr lang="en-US" altLang="en-US" dirty="0" smtClean="0"/>
              <a:t>: </a:t>
            </a:r>
            <a:r>
              <a:rPr lang="en-US" altLang="en-US" dirty="0" err="1" smtClean="0"/>
              <a:t>TGba</a:t>
            </a:r>
            <a:r>
              <a:rPr lang="en-US" altLang="en-US" dirty="0" smtClean="0"/>
              <a:t> Draft 2.0</a:t>
            </a:r>
          </a:p>
          <a:p>
            <a:pPr lvl="1"/>
            <a:r>
              <a:rPr lang="en-US" altLang="en-US" b="1" dirty="0" smtClean="0"/>
              <a:t>March</a:t>
            </a:r>
            <a:r>
              <a:rPr lang="en-US" altLang="en-US" dirty="0" smtClean="0"/>
              <a:t>: Comment resolution on D2.0</a:t>
            </a:r>
          </a:p>
          <a:p>
            <a:pPr lvl="1"/>
            <a:r>
              <a:rPr lang="en-US" altLang="en-US" b="1" dirty="0" smtClean="0"/>
              <a:t>May</a:t>
            </a:r>
            <a:r>
              <a:rPr lang="en-US" altLang="en-US" dirty="0" smtClean="0"/>
              <a:t>: </a:t>
            </a:r>
            <a:r>
              <a:rPr lang="en-US" altLang="en-US" dirty="0" err="1" smtClean="0"/>
              <a:t>TGba</a:t>
            </a:r>
            <a:r>
              <a:rPr lang="en-US" altLang="en-US" dirty="0" smtClean="0"/>
              <a:t> Draft 3.0, MDR (mandatory document review)</a:t>
            </a:r>
          </a:p>
          <a:p>
            <a:pPr lvl="1"/>
            <a:r>
              <a:rPr lang="en-US" altLang="en-US" b="1" dirty="0" smtClean="0"/>
              <a:t>September</a:t>
            </a:r>
            <a:r>
              <a:rPr lang="en-US" altLang="en-US" dirty="0" smtClean="0"/>
              <a:t>: Formation of sponsor ballot pool</a:t>
            </a:r>
          </a:p>
          <a:p>
            <a:pPr lvl="1"/>
            <a:r>
              <a:rPr lang="en-US" altLang="en-US" b="1" dirty="0" smtClean="0"/>
              <a:t>November</a:t>
            </a:r>
            <a:r>
              <a:rPr lang="en-US" altLang="en-US" dirty="0" smtClean="0"/>
              <a:t>: Sponsor ballot</a:t>
            </a:r>
          </a:p>
          <a:p>
            <a:r>
              <a:rPr lang="en-US" altLang="en-US" sz="2000" dirty="0" smtClean="0"/>
              <a:t>2020:</a:t>
            </a:r>
          </a:p>
          <a:p>
            <a:pPr lvl="1"/>
            <a:r>
              <a:rPr lang="en-US" altLang="en-US" b="1" dirty="0" smtClean="0"/>
              <a:t>September</a:t>
            </a:r>
            <a:r>
              <a:rPr lang="en-US" altLang="en-US" dirty="0" smtClean="0"/>
              <a:t>: </a:t>
            </a:r>
            <a:r>
              <a:rPr lang="en-US" altLang="en-US" dirty="0" err="1" smtClean="0"/>
              <a:t>RevCom</a:t>
            </a:r>
            <a:endParaRPr lang="en-US" altLang="en-US" dirty="0" smtClean="0"/>
          </a:p>
        </p:txBody>
      </p:sp>
      <p:sp>
        <p:nvSpPr>
          <p:cNvPr id="41987" name="Title 1"/>
          <p:cNvSpPr>
            <a:spLocks noGrp="1"/>
          </p:cNvSpPr>
          <p:nvPr>
            <p:ph type="title"/>
          </p:nvPr>
        </p:nvSpPr>
        <p:spPr/>
        <p:txBody>
          <a:bodyPr/>
          <a:lstStyle/>
          <a:p>
            <a:r>
              <a:rPr lang="en-US" altLang="en-US" dirty="0" err="1" smtClean="0"/>
              <a:t>TGba</a:t>
            </a:r>
            <a:r>
              <a:rPr lang="en-US" altLang="en-US" dirty="0" smtClean="0"/>
              <a:t> Timeline</a:t>
            </a:r>
            <a:br>
              <a:rPr lang="en-US" altLang="en-US" dirty="0" smtClean="0"/>
            </a:br>
            <a:endParaRPr lang="en-US" altLang="en-US" dirty="0" smtClean="0"/>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4FF03CB-C896-4D9C-8EF4-239AB973C5F4}" type="slidenum">
              <a:rPr lang="en-US" altLang="en-US" sz="1200" b="0" smtClean="0"/>
              <a:pPr>
                <a:spcBef>
                  <a:spcPct val="0"/>
                </a:spcBef>
                <a:buFontTx/>
                <a:buNone/>
              </a:pPr>
              <a:t>27</a:t>
            </a:fld>
            <a:endParaRPr lang="en-US" altLang="en-US" sz="1200" b="0" smtClean="0"/>
          </a:p>
        </p:txBody>
      </p:sp>
      <p:grpSp>
        <p:nvGrpSpPr>
          <p:cNvPr id="6" name="Group 5"/>
          <p:cNvGrpSpPr/>
          <p:nvPr/>
        </p:nvGrpSpPr>
        <p:grpSpPr>
          <a:xfrm>
            <a:off x="76200" y="4038601"/>
            <a:ext cx="1249131" cy="636978"/>
            <a:chOff x="-182331" y="3020622"/>
            <a:chExt cx="1249131" cy="636978"/>
          </a:xfrm>
        </p:grpSpPr>
        <p:sp>
          <p:nvSpPr>
            <p:cNvPr id="2" name="Right Arrow 1"/>
            <p:cNvSpPr/>
            <p:nvPr/>
          </p:nvSpPr>
          <p:spPr bwMode="auto">
            <a:xfrm>
              <a:off x="457200" y="3276600"/>
              <a:ext cx="609600" cy="381000"/>
            </a:xfrm>
            <a:prstGeom prst="rightArrow">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 name="TextBox 2"/>
            <p:cNvSpPr txBox="1"/>
            <p:nvPr/>
          </p:nvSpPr>
          <p:spPr>
            <a:xfrm>
              <a:off x="-182331" y="3020622"/>
              <a:ext cx="1107611" cy="307777"/>
            </a:xfrm>
            <a:prstGeom prst="rect">
              <a:avLst/>
            </a:prstGeom>
            <a:noFill/>
          </p:spPr>
          <p:txBody>
            <a:bodyPr wrap="none" rtlCol="0">
              <a:spAutoFit/>
            </a:bodyPr>
            <a:lstStyle/>
            <a:p>
              <a:r>
                <a:rPr lang="en-US" sz="1400" b="1" dirty="0" smtClean="0"/>
                <a:t>We are here</a:t>
              </a:r>
              <a:endParaRPr lang="en-US" sz="1400" b="1" dirty="0"/>
            </a:p>
          </p:txBody>
        </p:sp>
      </p:grpSp>
    </p:spTree>
    <p:extLst>
      <p:ext uri="{BB962C8B-B14F-4D97-AF65-F5344CB8AC3E}">
        <p14:creationId xmlns:p14="http://schemas.microsoft.com/office/powerpoint/2010/main" val="229287908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May 2019</a:t>
            </a:r>
          </a:p>
        </p:txBody>
      </p:sp>
      <p:sp>
        <p:nvSpPr>
          <p:cNvPr id="33795" name="Content Placeholder 8"/>
          <p:cNvSpPr>
            <a:spLocks noGrp="1"/>
          </p:cNvSpPr>
          <p:nvPr>
            <p:ph idx="1"/>
          </p:nvPr>
        </p:nvSpPr>
        <p:spPr>
          <a:xfrm>
            <a:off x="523875" y="2133600"/>
            <a:ext cx="8162925" cy="4114800"/>
          </a:xfrm>
        </p:spPr>
        <p:txBody>
          <a:bodyPr/>
          <a:lstStyle/>
          <a:p>
            <a:pPr>
              <a:defRPr/>
            </a:pPr>
            <a:r>
              <a:rPr lang="en-US" altLang="en-US" dirty="0" smtClean="0"/>
              <a:t>TBD</a:t>
            </a:r>
            <a:endParaRPr lang="en-US" altLang="en-US" dirty="0"/>
          </a:p>
          <a:p>
            <a:pPr>
              <a:defRPr/>
            </a:pPr>
            <a:endParaRPr lang="en-US" altLang="en-US" dirty="0" smtClean="0"/>
          </a:p>
          <a:p>
            <a:pPr>
              <a:defRPr/>
            </a:pPr>
            <a:endParaRPr lang="en-US" altLang="en-US" dirty="0" smtClean="0"/>
          </a:p>
          <a:p>
            <a:pPr marL="0" indent="0">
              <a:buFontTx/>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March 2019</a:t>
            </a:r>
            <a:endParaRPr lang="en-US"/>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4301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C08EAE7-1D40-41D7-9B52-6E64E0A4FB7D}" type="slidenum">
              <a:rPr lang="en-US" altLang="en-US" sz="1200" b="0" smtClean="0"/>
              <a:pPr>
                <a:spcBef>
                  <a:spcPct val="0"/>
                </a:spcBef>
                <a:buFontTx/>
                <a:buNone/>
              </a:pPr>
              <a:t>28</a:t>
            </a:fld>
            <a:endParaRPr lang="en-US" altLang="en-US" sz="1200" b="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696912" y="1981200"/>
            <a:ext cx="7761288" cy="4114800"/>
          </a:xfrm>
        </p:spPr>
        <p:txBody>
          <a:bodyPr/>
          <a:lstStyle/>
          <a:p>
            <a:pPr marL="342900" lvl="1" indent="-342900">
              <a:buFontTx/>
              <a:buChar char="•"/>
              <a:defRPr/>
            </a:pPr>
            <a:r>
              <a:rPr lang="en-US" altLang="en-US" sz="2800" b="1" dirty="0" smtClean="0"/>
              <a:t>Proposed schedule:</a:t>
            </a:r>
          </a:p>
          <a:p>
            <a:pPr marL="685800" lvl="2" indent="-342900">
              <a:defRPr/>
            </a:pPr>
            <a:r>
              <a:rPr lang="en-US" altLang="en-US" sz="2400" b="1" dirty="0" smtClean="0"/>
              <a:t>TBD</a:t>
            </a:r>
          </a:p>
          <a:p>
            <a:pPr marL="342900" lvl="2" indent="0">
              <a:buNone/>
              <a:defRPr/>
            </a:pPr>
            <a:endParaRPr lang="en-US" altLang="en-US" sz="2400" b="1" dirty="0"/>
          </a:p>
          <a:p>
            <a:pPr marL="685800" lvl="2" indent="-342900">
              <a:defRPr/>
            </a:pPr>
            <a:endParaRPr lang="en-US" altLang="en-US" sz="2400" b="1" dirty="0" smtClean="0"/>
          </a:p>
          <a:p>
            <a:pPr marL="685800" lvl="2" indent="-342900">
              <a:defRPr/>
            </a:pPr>
            <a:endParaRPr lang="en-US" altLang="en-US" sz="2400" b="1" dirty="0"/>
          </a:p>
          <a:p>
            <a:pPr marL="0" lvl="1" indent="0">
              <a:buFontTx/>
              <a:buNone/>
              <a:defRPr/>
            </a:pPr>
            <a:endParaRPr lang="en-US" altLang="en-US" sz="2800" b="1" dirty="0" smtClean="0"/>
          </a:p>
          <a:p>
            <a:pPr marL="685800" lvl="2" indent="-342900">
              <a:defRPr/>
            </a:pPr>
            <a:endParaRPr lang="en-US" altLang="en-US" sz="2400" b="1" dirty="0" smtClean="0"/>
          </a:p>
          <a:p>
            <a:pPr marL="342900" lvl="2" indent="0">
              <a:buFontTx/>
              <a:buNone/>
              <a:defRPr/>
            </a:pPr>
            <a:endParaRPr lang="en-US" altLang="en-US" sz="2400" b="1" dirty="0" smtClean="0"/>
          </a:p>
          <a:p>
            <a:pPr marL="685800" lvl="2" indent="-342900">
              <a:defRPr/>
            </a:pPr>
            <a:endParaRPr lang="en-US" altLang="en-US" sz="2400" dirty="0" smtClean="0"/>
          </a:p>
          <a:p>
            <a:pPr>
              <a:defRPr/>
            </a:pPr>
            <a:endParaRPr lang="en-US" altLang="en-US" sz="2800" dirty="0" smtClean="0"/>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40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96DE5F-04F6-4F73-9507-E002E5E77515}" type="slidenum">
              <a:rPr lang="en-US" altLang="en-US" sz="1200" b="0" smtClean="0"/>
              <a:pPr>
                <a:spcBef>
                  <a:spcPct val="0"/>
                </a:spcBef>
                <a:buFontTx/>
                <a:buNone/>
              </a:pPr>
              <a:t>29</a:t>
            </a:fld>
            <a:endParaRPr lang="en-US" altLang="en-US" sz="1200" b="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March 2019 session</a:t>
            </a:r>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71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1D07826-354B-4CAC-A364-D4170821854F}" type="slidenum">
              <a:rPr lang="en-US" altLang="en-US" sz="1200" b="0" smtClean="0"/>
              <a:pPr>
                <a:spcBef>
                  <a:spcPct val="0"/>
                </a:spcBef>
                <a:buFontTx/>
                <a:buNone/>
              </a:pPr>
              <a:t>3</a:t>
            </a:fld>
            <a:endParaRPr lang="en-US" altLang="en-US" sz="1200" b="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March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71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83018CA-7B52-4439-8DDB-3820FF6E9ED4}" type="slidenum">
              <a:rPr lang="en-US" altLang="en-US" sz="1200" b="0" smtClean="0"/>
              <a:pPr>
                <a:spcBef>
                  <a:spcPct val="0"/>
                </a:spcBef>
                <a:buFontTx/>
                <a:buNone/>
              </a:pPr>
              <a:t>30</a:t>
            </a:fld>
            <a:endParaRPr lang="en-US" altLang="en-US" sz="1200" b="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6019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4770438" y="4237038"/>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1096963" y="2614613"/>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1562100" y="2854325"/>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March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81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EC835E8-722F-4746-945F-29194E29C236}" type="slidenum">
              <a:rPr lang="en-US" altLang="en-US" sz="1200" b="0" smtClean="0"/>
              <a:pPr>
                <a:spcBef>
                  <a:spcPct val="0"/>
                </a:spcBef>
                <a:buFontTx/>
                <a:buNone/>
              </a:pPr>
              <a:t>31</a:t>
            </a:fld>
            <a:endParaRPr lang="en-US" altLang="en-US" sz="1200" b="0" smtClean="0"/>
          </a:p>
        </p:txBody>
      </p:sp>
      <p:sp>
        <p:nvSpPr>
          <p:cNvPr id="48138" name="TextBox 12"/>
          <p:cNvSpPr txBox="1">
            <a:spLocks noChangeArrowheads="1"/>
          </p:cNvSpPr>
          <p:nvPr/>
        </p:nvSpPr>
        <p:spPr bwMode="auto">
          <a:xfrm rot="2214236">
            <a:off x="808038" y="2609850"/>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903288" y="3271838"/>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1081088" y="3429000"/>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1562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1647825" y="2955925"/>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1308100" y="2894013"/>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1538288" y="3776663"/>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549275" y="3554413"/>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9388"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52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557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700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1109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1350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2743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2209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4800600"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2372519" y="4163219"/>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1560513"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3771900"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957263" y="4137025"/>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5257800" y="4135438"/>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7358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7815263"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6553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[Template] Motion #?</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 Number] for CIDs listed below:</a:t>
            </a:r>
          </a:p>
          <a:p>
            <a:pPr lvl="1"/>
            <a:r>
              <a:rPr lang="en-US" dirty="0" smtClean="0"/>
              <a:t>[List CIDs here]</a:t>
            </a:r>
          </a:p>
          <a:p>
            <a:pPr lvl="1"/>
            <a:endParaRPr lang="en-US" dirty="0"/>
          </a:p>
          <a:p>
            <a:pPr lvl="1"/>
            <a:endParaRPr lang="en-US" dirty="0" smtClean="0"/>
          </a:p>
          <a:p>
            <a:pPr lvl="1"/>
            <a:r>
              <a:rPr lang="en-US" dirty="0" smtClean="0"/>
              <a:t>Move:</a:t>
            </a:r>
          </a:p>
          <a:p>
            <a:pPr lvl="1"/>
            <a:r>
              <a:rPr lang="en-US" dirty="0" smtClean="0"/>
              <a:t>Second:</a:t>
            </a:r>
          </a:p>
          <a:p>
            <a:pPr lvl="1"/>
            <a:r>
              <a:rPr lang="en-US" dirty="0" smtClean="0"/>
              <a:t>Result:</a:t>
            </a:r>
            <a:endParaRPr lang="en-US" dirty="0"/>
          </a:p>
        </p:txBody>
      </p:sp>
      <p:sp>
        <p:nvSpPr>
          <p:cNvPr id="5" name="Date Placeholder 4"/>
          <p:cNvSpPr>
            <a:spLocks noGrp="1"/>
          </p:cNvSpPr>
          <p:nvPr>
            <p:ph type="dt" sz="half" idx="10"/>
          </p:nvPr>
        </p:nvSpPr>
        <p:spPr/>
        <p:txBody>
          <a:bodyPr/>
          <a:lstStyle/>
          <a:p>
            <a:pPr>
              <a:defRPr/>
            </a:pPr>
            <a:r>
              <a:rPr lang="en-US" smtClean="0"/>
              <a:t>March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32</a:t>
            </a:fld>
            <a:endParaRPr lang="en-US" altLang="en-US"/>
          </a:p>
        </p:txBody>
      </p:sp>
    </p:spTree>
    <p:extLst>
      <p:ext uri="{BB962C8B-B14F-4D97-AF65-F5344CB8AC3E}">
        <p14:creationId xmlns:p14="http://schemas.microsoft.com/office/powerpoint/2010/main" val="20669747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81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86542-6B9C-4A56-8B17-DC4883078DD8}" type="slidenum">
              <a:rPr lang="en-US" altLang="en-US" sz="1200" b="0" smtClean="0"/>
              <a:pPr>
                <a:spcBef>
                  <a:spcPct val="0"/>
                </a:spcBef>
                <a:buFontTx/>
                <a:buNone/>
              </a:pPr>
              <a:t>4</a:t>
            </a:fld>
            <a:endParaRPr lang="en-US" altLang="en-US" sz="1200" b="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EA93470-B795-4BC8-B7E4-942636225AF8}" type="slidenum">
              <a:rPr lang="en-US" altLang="en-US" sz="1200" b="0" smtClean="0"/>
              <a:pPr>
                <a:spcBef>
                  <a:spcPct val="0"/>
                </a:spcBef>
                <a:buFontTx/>
                <a:buNone/>
              </a:pPr>
              <a:t>5</a:t>
            </a:fld>
            <a:endParaRPr lang="en-US" altLang="en-US" sz="1200" b="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05ED895-A1BC-46F9-8DC0-8704ED42B469}" type="slidenum">
              <a:rPr lang="en-US" altLang="en-US" sz="1200" b="0" smtClean="0"/>
              <a:pPr>
                <a:spcBef>
                  <a:spcPct val="0"/>
                </a:spcBef>
                <a:buFontTx/>
                <a:buNone/>
              </a:pPr>
              <a:t>6</a:t>
            </a:fld>
            <a:endParaRPr lang="en-US" altLang="en-US" sz="1200" b="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052709276"/>
              </p:ext>
            </p:extLst>
          </p:nvPr>
        </p:nvGraphicFramePr>
        <p:xfrm>
          <a:off x="385872" y="1828800"/>
          <a:ext cx="8397240" cy="2667000"/>
        </p:xfrm>
        <a:graphic>
          <a:graphicData uri="http://schemas.openxmlformats.org/drawingml/2006/table">
            <a:tbl>
              <a:tblPr firstRow="1" bandRow="1">
                <a:tableStyleId>{073A0DAA-6AF3-43AB-8588-CEC1D06C72B9}</a:tableStyleId>
              </a:tblPr>
              <a:tblGrid>
                <a:gridCol w="1554480"/>
                <a:gridCol w="1762760"/>
                <a:gridCol w="1762760"/>
                <a:gridCol w="1762760"/>
                <a:gridCol w="1554480"/>
              </a:tblGrid>
              <a:tr h="444500">
                <a:tc>
                  <a:txBody>
                    <a:bodyPr/>
                    <a:lstStyle/>
                    <a:p>
                      <a:pPr algn="ct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Monday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Tuesday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Wednesday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Thursday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AM1</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kern="1200" dirty="0">
                        <a:solidFill>
                          <a:schemeClr val="tx1"/>
                        </a:solidFill>
                        <a:latin typeface="+mn-lt"/>
                        <a:ea typeface="+mn-ea"/>
                        <a:cs typeface="+mn-cs"/>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AM2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PM1</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solidFill>
                            <a:schemeClr val="tx1"/>
                          </a:solidFill>
                        </a:rPr>
                        <a:t>TGba</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solidFill>
                            <a:schemeClr val="tx1"/>
                          </a:solidFill>
                        </a:rPr>
                        <a:t>TGba</a:t>
                      </a:r>
                      <a:endParaRPr lang="en-US" sz="1800" b="1" dirty="0"/>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solidFill>
                            <a:schemeClr val="tx1"/>
                          </a:solidFill>
                        </a:rPr>
                        <a:t>TGba</a:t>
                      </a: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PM2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EVE</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solidFill>
                          <a:srgbClr val="FF0000"/>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13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20D640C-C722-4D77-8FC8-47D537D1240F}" type="slidenum">
              <a:rPr lang="en-US" altLang="en-US" sz="1200" b="0" smtClean="0"/>
              <a:pPr>
                <a:spcBef>
                  <a:spcPct val="0"/>
                </a:spcBef>
                <a:buFontTx/>
                <a:buNone/>
              </a:pPr>
              <a:t>7</a:t>
            </a:fld>
            <a:endParaRPr lang="en-US" altLang="en-US" sz="1200" b="0" smtClean="0"/>
          </a:p>
        </p:txBody>
      </p:sp>
      <p:graphicFrame>
        <p:nvGraphicFramePr>
          <p:cNvPr id="2" name="Table 1"/>
          <p:cNvGraphicFramePr>
            <a:graphicFrameLocks noGrp="1"/>
          </p:cNvGraphicFramePr>
          <p:nvPr>
            <p:extLst>
              <p:ext uri="{D42A27DB-BD31-4B8C-83A1-F6EECF244321}">
                <p14:modId xmlns:p14="http://schemas.microsoft.com/office/powerpoint/2010/main" val="1653515816"/>
              </p:ext>
            </p:extLst>
          </p:nvPr>
        </p:nvGraphicFramePr>
        <p:xfrm>
          <a:off x="385872" y="4906490"/>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685800" y="2057400"/>
            <a:ext cx="8153400" cy="4341813"/>
          </a:xfrm>
        </p:spPr>
        <p:txBody>
          <a:bodyPr/>
          <a:lstStyle/>
          <a:p>
            <a:pPr>
              <a:defRPr/>
            </a:pPr>
            <a:r>
              <a:rPr lang="en-US" altLang="en-US" dirty="0" smtClean="0"/>
              <a:t>Comment assignments on </a:t>
            </a:r>
            <a:r>
              <a:rPr lang="en-US" altLang="en-US" dirty="0" err="1" smtClean="0"/>
              <a:t>TGba</a:t>
            </a:r>
            <a:r>
              <a:rPr lang="en-US" altLang="en-US" dirty="0" smtClean="0"/>
              <a:t> D2.0 letter ballot</a:t>
            </a:r>
          </a:p>
          <a:p>
            <a:pPr>
              <a:defRPr/>
            </a:pPr>
            <a:endParaRPr lang="en-US" altLang="en-US" dirty="0" smtClean="0"/>
          </a:p>
          <a:p>
            <a:pPr>
              <a:defRPr/>
            </a:pPr>
            <a:r>
              <a:rPr lang="en-US" altLang="en-US" dirty="0" smtClean="0"/>
              <a:t>Comment resolution</a:t>
            </a:r>
          </a:p>
          <a:p>
            <a:pPr>
              <a:defRPr/>
            </a:pPr>
            <a:endParaRPr lang="en-US" altLang="en-US" dirty="0"/>
          </a:p>
          <a:p>
            <a:pPr>
              <a:defRPr/>
            </a:pPr>
            <a:r>
              <a:rPr lang="en-US" altLang="en-US" dirty="0" smtClean="0"/>
              <a:t>Review </a:t>
            </a:r>
            <a:r>
              <a:rPr lang="en-US" altLang="en-US" dirty="0"/>
              <a:t>TG timeline</a:t>
            </a:r>
            <a:endParaRPr lang="en-US" altLang="en-US" sz="2000" dirty="0" smtClean="0"/>
          </a:p>
          <a:p>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22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A0A6492-A455-4AD2-A19D-A4E84B1CCB2D}" type="slidenum">
              <a:rPr lang="en-US" altLang="en-US" sz="1200" b="0" smtClean="0"/>
              <a:pPr>
                <a:spcBef>
                  <a:spcPct val="0"/>
                </a:spcBef>
                <a:buFontTx/>
                <a:buNone/>
              </a:pPr>
              <a:t>8</a:t>
            </a:fld>
            <a:endParaRPr lang="en-US" altLang="en-US" sz="1200" b="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85800"/>
            <a:ext cx="7772400" cy="534988"/>
          </a:xfrm>
        </p:spPr>
        <p:txBody>
          <a:bodyPr/>
          <a:lstStyle/>
          <a:p>
            <a:r>
              <a:rPr lang="en-US" altLang="en-US" dirty="0" smtClean="0"/>
              <a:t>Call for Submissions</a:t>
            </a:r>
          </a:p>
        </p:txBody>
      </p:sp>
      <p:sp>
        <p:nvSpPr>
          <p:cNvPr id="6" name="Content Placeholder 5"/>
          <p:cNvSpPr>
            <a:spLocks noGrp="1"/>
          </p:cNvSpPr>
          <p:nvPr>
            <p:ph idx="1"/>
          </p:nvPr>
        </p:nvSpPr>
        <p:spPr>
          <a:xfrm>
            <a:off x="685800" y="1524000"/>
            <a:ext cx="7772400" cy="4951413"/>
          </a:xfrm>
        </p:spPr>
        <p:txBody>
          <a:bodyPr/>
          <a:lstStyle/>
          <a:p>
            <a:pPr>
              <a:defRPr/>
            </a:pPr>
            <a:r>
              <a:rPr lang="en-US" dirty="0" smtClean="0"/>
              <a:t>Call for submissions sent out on TBD: </a:t>
            </a:r>
          </a:p>
          <a:p>
            <a:pPr lvl="1">
              <a:defRPr/>
            </a:pPr>
            <a:r>
              <a:rPr lang="en-US" b="0" dirty="0" smtClean="0"/>
              <a:t>Received </a:t>
            </a:r>
            <a:r>
              <a:rPr lang="en-US" dirty="0" smtClean="0"/>
              <a:t>22 s</a:t>
            </a:r>
            <a:r>
              <a:rPr lang="en-US" b="0" dirty="0" smtClean="0"/>
              <a:t>ubmissions (updated on </a:t>
            </a:r>
            <a:r>
              <a:rPr lang="en-US" dirty="0" smtClean="0"/>
              <a:t>March 11th</a:t>
            </a:r>
            <a:r>
              <a:rPr lang="en-US" b="0" dirty="0" smtClean="0"/>
              <a:t>)</a:t>
            </a:r>
          </a:p>
          <a:p>
            <a:pPr>
              <a:defRPr/>
            </a:pPr>
            <a:endParaRPr lang="en-US" dirty="0" smtClean="0"/>
          </a:p>
          <a:p>
            <a:pPr>
              <a:defRPr/>
            </a:pPr>
            <a:r>
              <a:rPr lang="en-US" dirty="0" smtClean="0"/>
              <a:t>Grouped submissions by topics</a:t>
            </a:r>
          </a:p>
          <a:p>
            <a:pPr lvl="1">
              <a:defRPr/>
            </a:pPr>
            <a:r>
              <a:rPr lang="en-US" dirty="0" smtClean="0"/>
              <a:t>PHY</a:t>
            </a:r>
          </a:p>
          <a:p>
            <a:pPr lvl="1">
              <a:defRPr/>
            </a:pPr>
            <a:r>
              <a:rPr lang="en-US" dirty="0" smtClean="0"/>
              <a:t>MAC</a:t>
            </a:r>
          </a:p>
          <a:p>
            <a:pPr lvl="1">
              <a:defRPr/>
            </a:pPr>
            <a:r>
              <a:rPr lang="en-US" dirty="0" smtClean="0"/>
              <a:t>General</a:t>
            </a:r>
          </a:p>
          <a:p>
            <a:pPr lvl="2">
              <a:defRPr/>
            </a:pPr>
            <a:r>
              <a:rPr lang="en-US" dirty="0" smtClean="0"/>
              <a:t>Clause 1, 3, and 4 (architecture and definitions)</a:t>
            </a:r>
          </a:p>
          <a:p>
            <a:pPr lvl="2">
              <a:defRPr/>
            </a:pPr>
            <a:r>
              <a:rPr lang="en-US" dirty="0" smtClean="0"/>
              <a:t>Clause 6 MLME</a:t>
            </a:r>
          </a:p>
          <a:p>
            <a:pPr lvl="2">
              <a:defRPr/>
            </a:pPr>
            <a:r>
              <a:rPr lang="en-US" dirty="0" smtClean="0"/>
              <a:t>Others</a:t>
            </a:r>
          </a:p>
          <a:p>
            <a:pPr lvl="2">
              <a:defRPr/>
            </a:pPr>
            <a:endParaRPr lang="en-US" dirty="0" smtClean="0"/>
          </a:p>
          <a:p>
            <a:pPr lvl="1">
              <a:defRPr/>
            </a:pPr>
            <a:endParaRPr lang="en-US" b="0" dirty="0" smtClean="0"/>
          </a:p>
          <a:p>
            <a:pPr marL="1200150" lvl="2" indent="-342900">
              <a:buFont typeface="+mj-lt"/>
              <a:buAutoNum type="arabicPeriod"/>
            </a:pPr>
            <a:endParaRPr lang="en-US" sz="2000" dirty="0"/>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33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F0D70E5-9AF7-4A30-B6FF-66C7C50BAA31}" type="slidenum">
              <a:rPr lang="en-US" altLang="en-US" sz="1200" b="0" smtClean="0"/>
              <a:pPr>
                <a:spcBef>
                  <a:spcPct val="0"/>
                </a:spcBef>
                <a:buFontTx/>
                <a:buNone/>
              </a:pPr>
              <a:t>9</a:t>
            </a:fld>
            <a:endParaRPr lang="en-US" altLang="en-US" sz="1200" b="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125344</TotalTime>
  <Words>2296</Words>
  <Application>Microsoft Office PowerPoint</Application>
  <PresentationFormat>On-screen Show (4:3)</PresentationFormat>
  <Paragraphs>497</Paragraphs>
  <Slides>32</Slides>
  <Notes>12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41" baseType="lpstr">
      <vt:lpstr>Monotype Sorts</vt:lpstr>
      <vt:lpstr>MS Gothic</vt:lpstr>
      <vt:lpstr>MS PGothic</vt:lpstr>
      <vt:lpstr>Arial</vt:lpstr>
      <vt:lpstr>Calibri</vt:lpstr>
      <vt:lpstr>Helvetica</vt:lpstr>
      <vt:lpstr>Times New Roman</vt:lpstr>
      <vt:lpstr>802-11-Submission</vt:lpstr>
      <vt:lpstr>Document</vt:lpstr>
      <vt:lpstr>March 2019  TGba Agenda</vt:lpstr>
      <vt:lpstr>IEEE 802.11 TGba: Wake-up Radio Operation</vt:lpstr>
      <vt:lpstr>Abstract</vt:lpstr>
      <vt:lpstr>Meeting Protocol</vt:lpstr>
      <vt:lpstr>Attendance</vt:lpstr>
      <vt:lpstr>Attendance, Voting &amp; Document Status</vt:lpstr>
      <vt:lpstr>TGba Schedule for the Week</vt:lpstr>
      <vt:lpstr>Main Agenda Items for the Week</vt:lpstr>
      <vt:lpstr>Call for Submissions</vt:lpstr>
      <vt:lpstr>PHY - CR </vt:lpstr>
      <vt:lpstr>MAC - CR</vt:lpstr>
      <vt:lpstr>General  – Clause 6, Architecture, Others</vt:lpstr>
      <vt:lpstr>Agenda</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Current IEEE-SA Rule documents</vt:lpstr>
      <vt:lpstr>Current IEEE 802, 802.11 rules documents </vt:lpstr>
      <vt:lpstr>Summary from January 2019 Meeting and Teleconference Calls</vt:lpstr>
      <vt:lpstr>Motion - Minutes</vt:lpstr>
      <vt:lpstr>Discussion on TGba ad-hoc meeting before May meeting</vt:lpstr>
      <vt:lpstr>Motion #1</vt:lpstr>
      <vt:lpstr>TGba Timeline </vt:lpstr>
      <vt:lpstr>Goal for May 2019</vt:lpstr>
      <vt:lpstr>Teleconference Call Schedule</vt:lpstr>
      <vt:lpstr>Backup Slides</vt:lpstr>
      <vt:lpstr>Proposed TGba Spec Development Process</vt:lpstr>
      <vt:lpstr>[Template] Motion #?</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11-18/1042r11</dc:title>
  <dc:subject>Submission</dc:subject>
  <dc:creator>minyoung.park@intel.com</dc:creator>
  <cp:keywords>July 2018, CTPClassification=CTP_NT</cp:keywords>
  <dc:description>TGba Agenda July 2018</dc:description>
  <cp:lastModifiedBy>Park, Minyoung</cp:lastModifiedBy>
  <cp:revision>5102</cp:revision>
  <cp:lastPrinted>2014-11-04T15:04:57Z</cp:lastPrinted>
  <dcterms:created xsi:type="dcterms:W3CDTF">2007-04-17T18:10:23Z</dcterms:created>
  <dcterms:modified xsi:type="dcterms:W3CDTF">2019-03-13T15:52:19Z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NSCPROP_SA">
    <vt:lpwstr>C:\Users\minyoung.p\Documents\IEEE 802.11 WG\TGba\2017\November\11-17-1223-09-00ba-september-2017-tgba-agenda.pptx</vt:lpwstr>
  </property>
  <property fmtid="{D5CDD505-2E9C-101B-9397-08002B2CF9AE}" pid="27" name="_readonly">
    <vt:lpwstr/>
  </property>
  <property fmtid="{D5CDD505-2E9C-101B-9397-08002B2CF9AE}" pid="28" name="_change">
    <vt:lpwstr/>
  </property>
  <property fmtid="{D5CDD505-2E9C-101B-9397-08002B2CF9AE}" pid="29" name="_full-control">
    <vt:lpwstr/>
  </property>
  <property fmtid="{D5CDD505-2E9C-101B-9397-08002B2CF9AE}" pid="30" name="sflag">
    <vt:lpwstr>1531426985</vt:lpwstr>
  </property>
  <property fmtid="{D5CDD505-2E9C-101B-9397-08002B2CF9AE}" pid="31" name="TitusGUID">
    <vt:lpwstr>9de5a140-4d94-469a-9331-b0c82385dacb</vt:lpwstr>
  </property>
  <property fmtid="{D5CDD505-2E9C-101B-9397-08002B2CF9AE}" pid="32" name="CTP_TimeStamp">
    <vt:lpwstr>2019-03-13 15:52:19Z</vt:lpwstr>
  </property>
  <property fmtid="{D5CDD505-2E9C-101B-9397-08002B2CF9AE}" pid="33" name="CTP_BU">
    <vt:lpwstr>NA</vt:lpwstr>
  </property>
  <property fmtid="{D5CDD505-2E9C-101B-9397-08002B2CF9AE}" pid="34" name="CTP_IDSID">
    <vt:lpwstr>NA</vt:lpwstr>
  </property>
  <property fmtid="{D5CDD505-2E9C-101B-9397-08002B2CF9AE}" pid="35" name="CTP_WWID">
    <vt:lpwstr>NA</vt:lpwstr>
  </property>
  <property fmtid="{D5CDD505-2E9C-101B-9397-08002B2CF9AE}" pid="36" name="CTPClassification">
    <vt:lpwstr>CTP_NT</vt:lpwstr>
  </property>
</Properties>
</file>