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311" r:id="rId15"/>
    <p:sldId id="356" r:id="rId16"/>
    <p:sldId id="392" r:id="rId17"/>
    <p:sldId id="314" r:id="rId18"/>
    <p:sldId id="393" r:id="rId19"/>
    <p:sldId id="394" r:id="rId20"/>
    <p:sldId id="359" r:id="rId21"/>
    <p:sldId id="351" r:id="rId22"/>
    <p:sldId id="371" r:id="rId23"/>
    <p:sldId id="366" r:id="rId24"/>
    <p:sldId id="379" r:id="rId25"/>
    <p:sldId id="360" r:id="rId26"/>
    <p:sldId id="390" r:id="rId27"/>
    <p:sldId id="320"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08" d="100"/>
          <a:sy n="108" d="100"/>
        </p:scale>
        <p:origin x="1374" y="108"/>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12</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13</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89742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March 2019</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802.11-19/0241r2</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9/11-19-0439-00-0arc-proposed-tig-on-random-mac-addresses.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8/11-18-1051-05-0arc-what-is-an-ess.pptx" TargetMode="External"/><Relationship Id="rId5" Type="http://schemas.openxmlformats.org/officeDocument/2006/relationships/hyperlink" Target="https://mentor.ieee.org/802.11/dcn/19/11-19-0106-00-000m-sta-and-ap.docx" TargetMode="External"/><Relationship Id="rId4" Type="http://schemas.openxmlformats.org/officeDocument/2006/relationships/hyperlink" Target="https://datatracker.ietf.org/doc/draft-bi-savi-wlan"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4/11-14-1213-01-0arc-ap-arch-concepts-and-distribution-system-access.pptx" TargetMode="External"/><Relationship Id="rId3" Type="http://schemas.openxmlformats.org/officeDocument/2006/relationships/hyperlink" Target="https://mentor.ieee.org/802.11/dcn/18/11-18-1934-00-0arc-mac-address-assignment-in-ieee-802-11.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6/11-16-0720-00-0arc-stacked-architecture-discussion.pptx" TargetMode="External"/><Relationship Id="rId5" Type="http://schemas.openxmlformats.org/officeDocument/2006/relationships/hyperlink" Target="https://mentor.ieee.org/802.11/dcn/16/11-16-1512-00-0arc-glk-802-1q-bridge.pptx" TargetMode="External"/><Relationship Id="rId4" Type="http://schemas.openxmlformats.org/officeDocument/2006/relationships/hyperlink" Target="https://mentor.ieee.org/802.11/dcn/17/11-17-0136-02-0arc-bridging-architecture-considerations.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9/11-19-0165-00-0arc-arc-sc-meeting-minutes-january-2019.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8/11-18-1920-02-0wng-proxy-nd-discovery-in-802-11.pptx" TargetMode="External"/><Relationship Id="rId2" Type="http://schemas.openxmlformats.org/officeDocument/2006/relationships/hyperlink" Target="https://mentor.ieee.org/802.11/dcn/18/11-18-1934-00-0arc-mac-address-assignment-in-ieee-802-11.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1988-02-0arc-proposed-response-to-liaison-from-wba-on-mac-address-randomization-impcats.docx" TargetMode="External"/><Relationship Id="rId2" Type="http://schemas.openxmlformats.org/officeDocument/2006/relationships/hyperlink" Target="https://mentor.ieee.org/802.11/dcn/18/11-18-1579-01-0000-2018-09-liaison-from-wba-re-mac-randomization-impacts.docx" TargetMode="External"/><Relationship Id="rId1" Type="http://schemas.openxmlformats.org/officeDocument/2006/relationships/slideLayout" Target="../slideLayouts/slideLayout2.xml"/><Relationship Id="rId6" Type="http://schemas.openxmlformats.org/officeDocument/2006/relationships/hyperlink" Target="https://mentor.ieee.org/802.11/dcn/19/11-19-0286-03-000m-mac-address-policy-anqp-and-beacon-element.docx" TargetMode="External"/><Relationship Id="rId5" Type="http://schemas.openxmlformats.org/officeDocument/2006/relationships/hyperlink" Target="https://mentor.ieee.org/802.11/dcn/19/11-19-0179-00-0arc-idquery-query-message-proposal.pptx" TargetMode="External"/><Relationship Id="rId4" Type="http://schemas.openxmlformats.org/officeDocument/2006/relationships/hyperlink" Target="https://mentor.ieee.org/802.11/dcn/19/11-19-0439-00-0arc-proposed-tig-on-random-mac-addresses.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datatracker.ietf.org/doc/draft-bi-savi-wla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9/11-19-0106-00-000m-sta-and-ap.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hyperlink" Target="https://mentor.ieee.org/802.11/dcn/18/11-18-1051-05-0arc-what-is-an-ess.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ARC-SC-agenda-Mar-2019</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2019-03-12</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645"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March 2019 (1 of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Tuesday, March 12, PM2</a:t>
            </a:r>
            <a:endParaRPr lang="en-US" sz="2800" dirty="0"/>
          </a:p>
          <a:p>
            <a:pPr eaLnBrk="1" hangingPunct="1">
              <a:lnSpc>
                <a:spcPct val="90000"/>
              </a:lnSpc>
              <a:spcBef>
                <a:spcPts val="300"/>
              </a:spcBef>
              <a:defRPr/>
            </a:pPr>
            <a:r>
              <a:rPr lang="en-US" sz="2000" dirty="0"/>
              <a:t>Administrative: Minutes</a:t>
            </a:r>
          </a:p>
          <a:p>
            <a:pPr marL="342900" lvl="1" indent="-342900" eaLnBrk="1" hangingPunct="1">
              <a:lnSpc>
                <a:spcPct val="90000"/>
              </a:lnSpc>
              <a:spcBef>
                <a:spcPts val="300"/>
              </a:spcBef>
              <a:buFontTx/>
              <a:buChar char="•"/>
              <a:defRPr/>
            </a:pPr>
            <a:r>
              <a:rPr lang="en-US" b="1" dirty="0"/>
              <a:t>IEEE 1588 mapping to IEEE 802.11/802.1ASrev and use of FTM</a:t>
            </a:r>
          </a:p>
          <a:p>
            <a:pPr marL="342900" lvl="1" indent="-342900" eaLnBrk="1" hangingPunct="1">
              <a:lnSpc>
                <a:spcPct val="90000"/>
              </a:lnSpc>
              <a:spcBef>
                <a:spcPts val="300"/>
              </a:spcBef>
              <a:buFontTx/>
              <a:buChar char="•"/>
              <a:defRPr/>
            </a:pPr>
            <a:r>
              <a:rPr lang="en-US" b="1" dirty="0"/>
              <a:t>MAC randomization – follow-ups for 802.11</a:t>
            </a:r>
          </a:p>
          <a:p>
            <a:pPr marL="685800" lvl="2" indent="-342900" eaLnBrk="1" hangingPunct="1">
              <a:lnSpc>
                <a:spcPct val="90000"/>
              </a:lnSpc>
              <a:spcBef>
                <a:spcPts val="300"/>
              </a:spcBef>
              <a:defRPr/>
            </a:pPr>
            <a:r>
              <a:rPr lang="en-US" b="1" dirty="0"/>
              <a:t>Consider formation of a TIG: </a:t>
            </a:r>
            <a:r>
              <a:rPr lang="en-US" b="1" dirty="0">
                <a:hlinkClick r:id="rId3"/>
              </a:rPr>
              <a:t>11-19/0439r0</a:t>
            </a:r>
            <a:r>
              <a:rPr lang="en-US" b="1" dirty="0"/>
              <a:t> </a:t>
            </a:r>
            <a:endParaRPr lang="en-US" b="1" dirty="0">
              <a:solidFill>
                <a:srgbClr val="FF0000"/>
              </a:solidFill>
            </a:endParaRPr>
          </a:p>
          <a:p>
            <a:pPr marL="342900" lvl="1" indent="-342900" eaLnBrk="1" hangingPunct="1">
              <a:lnSpc>
                <a:spcPct val="90000"/>
              </a:lnSpc>
              <a:spcBef>
                <a:spcPts val="300"/>
              </a:spcBef>
              <a:buFont typeface="Arial" pitchFamily="34" charset="0"/>
              <a:buChar char="•"/>
              <a:defRPr/>
            </a:pPr>
            <a:r>
              <a:rPr lang="en-US" b="1" dirty="0"/>
              <a:t>IETF/802 coordination</a:t>
            </a:r>
          </a:p>
          <a:p>
            <a:pPr marL="342900" lvl="1" indent="-342900" eaLnBrk="1" hangingPunct="1">
              <a:lnSpc>
                <a:spcPct val="90000"/>
              </a:lnSpc>
              <a:spcBef>
                <a:spcPts val="300"/>
              </a:spcBef>
              <a:buFont typeface="Arial" pitchFamily="34" charset="0"/>
              <a:buChar char="•"/>
              <a:defRPr/>
            </a:pPr>
            <a:r>
              <a:rPr lang="en-US" altLang="en-US" b="1" dirty="0"/>
              <a:t>IETF SAVI draft: </a:t>
            </a:r>
            <a:r>
              <a:rPr lang="en-GB" u="sng" dirty="0">
                <a:hlinkClick r:id="rId4"/>
              </a:rPr>
              <a:t>https://datatracker.ietf.org/doc/draft-bi-savi-wlan</a:t>
            </a:r>
            <a:r>
              <a:rPr lang="en-GB" u="sng" dirty="0"/>
              <a:t> </a:t>
            </a:r>
            <a:endParaRPr lang="en-US" dirty="0"/>
          </a:p>
          <a:p>
            <a:pPr marL="342900" lvl="1" indent="-342900" eaLnBrk="1" hangingPunct="1">
              <a:lnSpc>
                <a:spcPct val="90000"/>
              </a:lnSpc>
              <a:spcBef>
                <a:spcPts val="300"/>
              </a:spcBef>
              <a:buFont typeface="Arial" pitchFamily="34" charset="0"/>
              <a:buChar char="•"/>
              <a:defRPr/>
            </a:pPr>
            <a:r>
              <a:rPr lang="en-US" b="1" dirty="0"/>
              <a:t>New topic (from </a:t>
            </a:r>
            <a:r>
              <a:rPr lang="en-US" b="1" dirty="0" err="1"/>
              <a:t>REVmd</a:t>
            </a:r>
            <a:r>
              <a:rPr lang="en-US" b="1" dirty="0"/>
              <a:t>)?:  “What is a STA?”  (See</a:t>
            </a:r>
            <a:r>
              <a:rPr lang="en-US" dirty="0"/>
              <a:t>: </a:t>
            </a:r>
            <a:r>
              <a:rPr lang="en-US" dirty="0">
                <a:hlinkClick r:id="rId5"/>
              </a:rPr>
              <a:t>11-19/0106r0</a:t>
            </a:r>
            <a:r>
              <a:rPr lang="en-US" dirty="0"/>
              <a:t>)</a:t>
            </a:r>
          </a:p>
          <a:p>
            <a:pPr marL="0" indent="0" eaLnBrk="1" hangingPunct="1">
              <a:lnSpc>
                <a:spcPct val="90000"/>
              </a:lnSpc>
              <a:spcBef>
                <a:spcPts val="300"/>
              </a:spcBef>
              <a:buNone/>
              <a:defRPr/>
            </a:pPr>
            <a:endParaRPr lang="en-US" sz="2800" dirty="0">
              <a:solidFill>
                <a:srgbClr val="000000"/>
              </a:solidFill>
            </a:endParaRPr>
          </a:p>
          <a:p>
            <a:pPr marL="0" indent="0" eaLnBrk="1" hangingPunct="1">
              <a:lnSpc>
                <a:spcPct val="90000"/>
              </a:lnSpc>
              <a:spcBef>
                <a:spcPts val="300"/>
              </a:spcBef>
              <a:buNone/>
              <a:defRPr/>
            </a:pPr>
            <a:r>
              <a:rPr lang="en-US" sz="2800" dirty="0">
                <a:solidFill>
                  <a:srgbClr val="000000"/>
                </a:solidFill>
              </a:rPr>
              <a:t>Wednesday, March 13, AM1</a:t>
            </a:r>
          </a:p>
          <a:p>
            <a:pPr marL="342900" lvl="1" indent="-342900" eaLnBrk="1" hangingPunct="1">
              <a:lnSpc>
                <a:spcPct val="90000"/>
              </a:lnSpc>
              <a:spcBef>
                <a:spcPts val="300"/>
              </a:spcBef>
              <a:buFont typeface="Arial" pitchFamily="34" charset="0"/>
              <a:buChar char="•"/>
              <a:defRPr/>
            </a:pPr>
            <a:r>
              <a:rPr lang="en-US" b="1" dirty="0"/>
              <a:t>“What is an ESS?”: </a:t>
            </a:r>
            <a:r>
              <a:rPr lang="en-US" dirty="0">
                <a:hlinkClick r:id="rId6"/>
              </a:rPr>
              <a:t>11-18/1051r5</a:t>
            </a:r>
            <a:r>
              <a:rPr lang="en-US" dirty="0"/>
              <a:t> </a:t>
            </a:r>
          </a:p>
          <a:p>
            <a:pPr eaLnBrk="1" hangingPunct="1">
              <a:lnSpc>
                <a:spcPct val="90000"/>
              </a:lnSpc>
              <a:defRPr/>
            </a:pPr>
            <a:r>
              <a:rPr lang="en-US" sz="2000" dirty="0"/>
              <a:t>MLME-RESET, versus MLME-JOIN and MLME-START (and MLME-SCAN?)</a:t>
            </a:r>
          </a:p>
          <a:p>
            <a:pPr marL="342900" lvl="1" indent="-342900" eaLnBrk="1" hangingPunct="1">
              <a:lnSpc>
                <a:spcPct val="90000"/>
              </a:lnSpc>
              <a:buFont typeface="Arial" pitchFamily="34" charset="0"/>
              <a:buChar char="•"/>
              <a:defRPr/>
            </a:pP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March 2019 (2 of 2)</a:t>
            </a:r>
          </a:p>
        </p:txBody>
      </p:sp>
      <p:sp>
        <p:nvSpPr>
          <p:cNvPr id="11267" name="Rectangle 3"/>
          <p:cNvSpPr>
            <a:spLocks noGrp="1" noChangeArrowheads="1"/>
          </p:cNvSpPr>
          <p:nvPr>
            <p:ph idx="1"/>
          </p:nvPr>
        </p:nvSpPr>
        <p:spPr>
          <a:xfrm>
            <a:off x="228600" y="1524000"/>
            <a:ext cx="8610600" cy="5029200"/>
          </a:xfrm>
        </p:spPr>
        <p:txBody>
          <a:bodyPr/>
          <a:lstStyle/>
          <a:p>
            <a:pPr marL="0" indent="0" eaLnBrk="1" hangingPunct="1">
              <a:lnSpc>
                <a:spcPct val="90000"/>
              </a:lnSpc>
              <a:buNone/>
              <a:defRPr/>
            </a:pPr>
            <a:r>
              <a:rPr lang="en-US" sz="2800" dirty="0">
                <a:solidFill>
                  <a:srgbClr val="000000"/>
                </a:solidFill>
              </a:rPr>
              <a:t>Wednesday, March 13, PM2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buFont typeface="Arial" pitchFamily="34" charset="0"/>
              <a:buChar char="•"/>
              <a:defRPr/>
            </a:pPr>
            <a:r>
              <a:rPr lang="en-US" b="1" dirty="0"/>
              <a:t>IEEE 802 activities relevant to 802.11: 802.11aq, 802.1CQ and LAAP:</a:t>
            </a:r>
            <a:r>
              <a:rPr lang="en-US" dirty="0"/>
              <a:t> </a:t>
            </a:r>
            <a:r>
              <a:rPr lang="en-GB" u="sng" dirty="0">
                <a:hlinkClick r:id="rId3"/>
              </a:rPr>
              <a:t>11-18/1934r0</a:t>
            </a:r>
            <a:endParaRPr lang="en-US" b="1" dirty="0"/>
          </a:p>
          <a:p>
            <a:pPr marL="342900" lvl="1" indent="-342900" eaLnBrk="1" hangingPunct="1">
              <a:lnSpc>
                <a:spcPct val="90000"/>
              </a:lnSpc>
              <a:buFont typeface="Arial" pitchFamily="34" charset="0"/>
              <a:buChar char="•"/>
              <a:defRPr/>
            </a:pPr>
            <a:r>
              <a:rPr lang="en-US" b="1" dirty="0"/>
              <a:t>Consider IETF </a:t>
            </a:r>
            <a:r>
              <a:rPr lang="en-US" b="1" dirty="0" err="1"/>
              <a:t>DetNet</a:t>
            </a:r>
            <a:r>
              <a:rPr lang="en-US" b="1" dirty="0"/>
              <a:t>/time-sensitive networking input (potential relationship to RTA TIG?)</a:t>
            </a:r>
          </a:p>
          <a:p>
            <a:pPr marL="342900" lvl="1" indent="-342900" eaLnBrk="1" hangingPunct="1">
              <a:lnSpc>
                <a:spcPct val="90000"/>
              </a:lnSpc>
              <a:buFont typeface="Arial" pitchFamily="34" charset="0"/>
              <a:buChar char="•"/>
              <a:defRPr/>
            </a:pPr>
            <a:r>
              <a:rPr lang="en-US" b="1" dirty="0"/>
              <a:t>Multiple MAC Addresses (and IPv6), “Multiple radios”</a:t>
            </a:r>
          </a:p>
          <a:p>
            <a:pPr marL="342900" lvl="1" indent="-342900" eaLnBrk="1" hangingPunct="1">
              <a:lnSpc>
                <a:spcPct val="90000"/>
              </a:lnSpc>
              <a:buFont typeface="Arial" pitchFamily="34" charset="0"/>
              <a:buChar char="•"/>
              <a:defRPr/>
            </a:pPr>
            <a:r>
              <a:rPr lang="en-US" b="1" dirty="0"/>
              <a:t>System architecture views for common use scenarios</a:t>
            </a:r>
          </a:p>
          <a:p>
            <a:pPr marL="342900" lvl="1" indent="-342900" eaLnBrk="1" hangingPunct="1">
              <a:lnSpc>
                <a:spcPct val="90000"/>
              </a:lnSpc>
              <a:buFont typeface="Arial" pitchFamily="34" charset="0"/>
              <a:buChar char="•"/>
              <a:defRPr/>
            </a:pPr>
            <a:r>
              <a:rPr lang="en-US" b="1" dirty="0"/>
              <a:t>AP/DS/Portal architecture and 802 and GLK concepts - </a:t>
            </a:r>
            <a:r>
              <a:rPr lang="en-US" altLang="en-US" dirty="0">
                <a:hlinkClick r:id="rId4"/>
              </a:rPr>
              <a:t>11-17/0136r2</a:t>
            </a:r>
            <a:r>
              <a:rPr lang="en-US" dirty="0"/>
              <a:t>, </a:t>
            </a:r>
            <a:r>
              <a:rPr lang="en-US" dirty="0">
                <a:hlinkClick r:id="rId5"/>
              </a:rPr>
              <a:t>11-16/1512r0</a:t>
            </a:r>
            <a:r>
              <a:rPr lang="en-US" dirty="0"/>
              <a:t>, </a:t>
            </a:r>
            <a:r>
              <a:rPr lang="en-US" dirty="0">
                <a:hlinkClick r:id="rId6"/>
              </a:rPr>
              <a:t>11-16/0720r0</a:t>
            </a:r>
            <a:r>
              <a:rPr lang="en-US" b="1" dirty="0"/>
              <a:t>, </a:t>
            </a:r>
            <a:r>
              <a:rPr lang="en-US" dirty="0">
                <a:hlinkClick r:id="rId7"/>
              </a:rPr>
              <a:t>11-15/0454r0</a:t>
            </a:r>
            <a:r>
              <a:rPr lang="en-US" b="1" dirty="0"/>
              <a:t>, </a:t>
            </a:r>
            <a:r>
              <a:rPr lang="en-US" dirty="0">
                <a:hlinkClick r:id="rId8"/>
              </a:rPr>
              <a:t>11-14/1213r1</a:t>
            </a:r>
            <a:r>
              <a:rPr lang="en-US" b="1" dirty="0"/>
              <a:t> (slides 9-11)</a:t>
            </a:r>
          </a:p>
          <a:p>
            <a:pPr marL="342900" lvl="1" indent="-342900" eaLnBrk="1" hangingPunct="1">
              <a:lnSpc>
                <a:spcPct val="90000"/>
              </a:lnSpc>
              <a:spcBef>
                <a:spcPts val="432"/>
              </a:spcBef>
              <a:buFont typeface="Arial" pitchFamily="34" charset="0"/>
              <a:buChar char="•"/>
              <a:defRPr/>
            </a:pPr>
            <a:r>
              <a:rPr lang="en-US" b="1" dirty="0"/>
              <a:t>Continue the other items (previous slide), as needed</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January face-to-face minutes:</a:t>
            </a:r>
          </a:p>
          <a:p>
            <a:pPr lvl="1" eaLnBrk="1" hangingPunct="1"/>
            <a:r>
              <a:rPr lang="en-US" altLang="en-US" dirty="0">
                <a:hlinkClick r:id="rId3"/>
              </a:rPr>
              <a:t>11-19/0165r0</a:t>
            </a:r>
            <a:r>
              <a:rPr lang="en-US" altLang="en-US" dirty="0"/>
              <a:t> </a:t>
            </a:r>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pPr lvl="1"/>
            <a:r>
              <a:rPr lang="en-US" altLang="en-US" dirty="0"/>
              <a:t>Results from first Sponsor Ballot of IEEE 1588 revision, Sep 17 – Oct 28: 95-17-3 (84%), 359 comments received.</a:t>
            </a:r>
          </a:p>
          <a:p>
            <a:pPr lvl="1"/>
            <a:r>
              <a:rPr lang="en-US" altLang="en-US" dirty="0"/>
              <a:t>In comment resolution process.</a:t>
            </a:r>
          </a:p>
          <a:p>
            <a:r>
              <a:rPr lang="en-US" altLang="en-US" dirty="0"/>
              <a:t>802.1ASrev use of 802.11 FTM:</a:t>
            </a:r>
          </a:p>
          <a:p>
            <a:pPr lvl="1"/>
            <a:r>
              <a:rPr lang="en-US" altLang="en-US" dirty="0"/>
              <a:t>Results of first Sponsor Ballot of 802.1ASrev D8.0, Jan 24 – Feb 23?</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pPr marL="342900" lvl="1" indent="-342900" eaLnBrk="1" hangingPunct="1">
              <a:lnSpc>
                <a:spcPct val="90000"/>
              </a:lnSpc>
              <a:buFont typeface="Arial" panose="020B0604020202020204" pitchFamily="34" charset="0"/>
              <a:buChar char="•"/>
              <a:defRPr/>
            </a:pPr>
            <a:r>
              <a:rPr lang="en-US" sz="2400" b="1" dirty="0"/>
              <a:t>802.11aq, 802.1CQ and LAAP:</a:t>
            </a:r>
            <a:r>
              <a:rPr lang="en-US" sz="2400" dirty="0"/>
              <a:t> </a:t>
            </a:r>
            <a:r>
              <a:rPr lang="en-GB" sz="2400" u="sng" dirty="0">
                <a:hlinkClick r:id="rId2"/>
              </a:rPr>
              <a:t>11-18/1934r0</a:t>
            </a:r>
            <a:endParaRPr lang="en-GB" sz="2400" u="sng" dirty="0"/>
          </a:p>
          <a:p>
            <a:pPr marL="685800" lvl="2" indent="-342900" eaLnBrk="1" hangingPunct="1">
              <a:lnSpc>
                <a:spcPct val="90000"/>
              </a:lnSpc>
              <a:buFont typeface="Arial" panose="020B0604020202020204" pitchFamily="34" charset="0"/>
              <a:buChar char="•"/>
              <a:defRPr/>
            </a:pPr>
            <a:r>
              <a:rPr lang="en-GB" sz="2200" dirty="0"/>
              <a:t>Clear(</a:t>
            </a:r>
            <a:r>
              <a:rPr lang="en-GB" sz="2200" dirty="0" err="1"/>
              <a:t>er</a:t>
            </a:r>
            <a:r>
              <a:rPr lang="en-GB" sz="2200" dirty="0"/>
              <a:t>) problem statement from 802.1?</a:t>
            </a:r>
            <a:endParaRPr lang="en-US" sz="2200" dirty="0"/>
          </a:p>
          <a:p>
            <a:pPr marL="342900" lvl="1" indent="-342900" eaLnBrk="1" hangingPunct="1">
              <a:lnSpc>
                <a:spcPct val="90000"/>
              </a:lnSpc>
              <a:buFont typeface="Arial" panose="020B0604020202020204" pitchFamily="34" charset="0"/>
              <a:buChar char="•"/>
              <a:defRPr/>
            </a:pPr>
            <a:r>
              <a:rPr lang="en-US" sz="2400" b="1" dirty="0"/>
              <a:t>Proxy IPv6 Neighbor Discovery: </a:t>
            </a:r>
            <a:r>
              <a:rPr lang="en-US" sz="2400" dirty="0">
                <a:hlinkClick r:id="rId3"/>
              </a:rPr>
              <a:t>11-18/1920r2</a:t>
            </a:r>
            <a:r>
              <a:rPr lang="en-US" sz="2400" dirty="0"/>
              <a:t> </a:t>
            </a:r>
          </a:p>
          <a:p>
            <a:pPr marL="685800" lvl="2" indent="-342900" eaLnBrk="1" hangingPunct="1">
              <a:lnSpc>
                <a:spcPct val="90000"/>
              </a:lnSpc>
              <a:buFont typeface="Arial" panose="020B0604020202020204" pitchFamily="34" charset="0"/>
              <a:buChar char="•"/>
              <a:defRPr/>
            </a:pPr>
            <a:r>
              <a:rPr lang="en-US" sz="2200" dirty="0"/>
              <a:t>Updates?</a:t>
            </a:r>
          </a:p>
          <a:p>
            <a:endParaRPr lang="en-US" dirty="0"/>
          </a:p>
        </p:txBody>
      </p:sp>
    </p:spTree>
    <p:extLst>
      <p:ext uri="{BB962C8B-B14F-4D97-AF65-F5344CB8AC3E}">
        <p14:creationId xmlns:p14="http://schemas.microsoft.com/office/powerpoint/2010/main" val="1768506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MAC Address randomization</a:t>
            </a:r>
          </a:p>
        </p:txBody>
      </p:sp>
      <p:sp>
        <p:nvSpPr>
          <p:cNvPr id="39939" name="Rectangle 3"/>
          <p:cNvSpPr>
            <a:spLocks noGrp="1" noChangeArrowheads="1"/>
          </p:cNvSpPr>
          <p:nvPr>
            <p:ph idx="1"/>
          </p:nvPr>
        </p:nvSpPr>
        <p:spPr>
          <a:xfrm>
            <a:off x="685800" y="1752600"/>
            <a:ext cx="7772400" cy="4495800"/>
          </a:xfrm>
        </p:spPr>
        <p:txBody>
          <a:bodyPr/>
          <a:lstStyle/>
          <a:p>
            <a:r>
              <a:rPr lang="en-US" altLang="en-US" dirty="0"/>
              <a:t>Background:</a:t>
            </a:r>
          </a:p>
          <a:p>
            <a:pPr lvl="1"/>
            <a:r>
              <a:rPr lang="en-US" altLang="en-US" sz="2200" b="1" dirty="0"/>
              <a:t>Incoming liaison from WBA is here: </a:t>
            </a:r>
            <a:r>
              <a:rPr lang="en-US" sz="2200" b="1" dirty="0">
                <a:hlinkClick r:id="rId2"/>
              </a:rPr>
              <a:t>11-18/1579r1</a:t>
            </a:r>
            <a:endParaRPr lang="en-US" sz="2200" b="1" dirty="0"/>
          </a:p>
          <a:p>
            <a:pPr lvl="1"/>
            <a:r>
              <a:rPr lang="en-US" sz="2200" b="1" dirty="0"/>
              <a:t>802.11 response: </a:t>
            </a:r>
            <a:r>
              <a:rPr lang="en-US" sz="2200" b="1" dirty="0">
                <a:hlinkClick r:id="rId3"/>
              </a:rPr>
              <a:t>11-18/1988r2</a:t>
            </a:r>
            <a:endParaRPr lang="en-US" sz="2200" b="1" dirty="0"/>
          </a:p>
          <a:p>
            <a:pPr marL="342900" lvl="1" indent="-342900" eaLnBrk="1" hangingPunct="1">
              <a:lnSpc>
                <a:spcPct val="90000"/>
              </a:lnSpc>
              <a:spcBef>
                <a:spcPts val="300"/>
              </a:spcBef>
              <a:buFont typeface="Arial" pitchFamily="34" charset="0"/>
              <a:buChar char="•"/>
              <a:defRPr/>
            </a:pPr>
            <a:r>
              <a:rPr lang="en-US" sz="2400" b="1" dirty="0">
                <a:ea typeface="+mn-ea"/>
                <a:cs typeface="+mn-cs"/>
              </a:rPr>
              <a:t>Consider formation of a TIG</a:t>
            </a:r>
            <a:r>
              <a:rPr lang="en-US" sz="2800" b="1" dirty="0">
                <a:ea typeface="+mn-ea"/>
                <a:cs typeface="+mn-cs"/>
              </a:rPr>
              <a:t>: </a:t>
            </a:r>
            <a:r>
              <a:rPr lang="en-US" b="1" dirty="0">
                <a:hlinkClick r:id="rId4"/>
              </a:rPr>
              <a:t>11-19/0439r0</a:t>
            </a:r>
            <a:endParaRPr lang="en-US" b="1" dirty="0"/>
          </a:p>
          <a:p>
            <a:pPr marL="342900" lvl="1" indent="-342900" eaLnBrk="1" hangingPunct="1">
              <a:lnSpc>
                <a:spcPct val="90000"/>
              </a:lnSpc>
              <a:spcBef>
                <a:spcPts val="300"/>
              </a:spcBef>
              <a:buFont typeface="Arial" pitchFamily="34" charset="0"/>
              <a:buChar char="•"/>
              <a:defRPr/>
            </a:pPr>
            <a:endParaRPr lang="en-US" sz="2400" b="1" dirty="0">
              <a:ea typeface="+mn-ea"/>
              <a:cs typeface="+mn-cs"/>
            </a:endParaRPr>
          </a:p>
          <a:p>
            <a:pPr marL="342900" lvl="1" indent="-342900" eaLnBrk="1" hangingPunct="1">
              <a:lnSpc>
                <a:spcPct val="90000"/>
              </a:lnSpc>
              <a:spcBef>
                <a:spcPts val="300"/>
              </a:spcBef>
              <a:buFont typeface="Arial" pitchFamily="34" charset="0"/>
              <a:buChar char="•"/>
              <a:defRPr/>
            </a:pPr>
            <a:r>
              <a:rPr lang="en-US" sz="2400" b="1" dirty="0">
                <a:ea typeface="+mn-ea"/>
                <a:cs typeface="+mn-cs"/>
              </a:rPr>
              <a:t>Note Submissions on this topic (in </a:t>
            </a:r>
            <a:r>
              <a:rPr lang="en-US" sz="2400" b="1" dirty="0" err="1">
                <a:ea typeface="+mn-ea"/>
                <a:cs typeface="+mn-cs"/>
              </a:rPr>
              <a:t>REVmd</a:t>
            </a:r>
            <a:r>
              <a:rPr lang="en-US" sz="2400" b="1" dirty="0">
                <a:ea typeface="+mn-ea"/>
                <a:cs typeface="+mn-cs"/>
              </a:rPr>
              <a:t>):</a:t>
            </a:r>
          </a:p>
          <a:p>
            <a:pPr marL="685800" lvl="2" indent="-342900" eaLnBrk="1" hangingPunct="1">
              <a:lnSpc>
                <a:spcPct val="90000"/>
              </a:lnSpc>
              <a:spcBef>
                <a:spcPts val="300"/>
              </a:spcBef>
              <a:buFont typeface="Arial" pitchFamily="34" charset="0"/>
              <a:buChar char="•"/>
              <a:defRPr/>
            </a:pPr>
            <a:r>
              <a:rPr lang="en-US" sz="2200" b="1" dirty="0">
                <a:ea typeface="+mn-ea"/>
                <a:cs typeface="+mn-cs"/>
              </a:rPr>
              <a:t>MAC randomization - </a:t>
            </a:r>
            <a:r>
              <a:rPr lang="en-US" sz="2200" b="1" dirty="0" err="1">
                <a:ea typeface="+mn-ea"/>
                <a:cs typeface="+mn-cs"/>
              </a:rPr>
              <a:t>IDQuery</a:t>
            </a:r>
            <a:r>
              <a:rPr lang="en-US" sz="2200" b="1" dirty="0">
                <a:ea typeface="+mn-ea"/>
                <a:cs typeface="+mn-cs"/>
              </a:rPr>
              <a:t>: </a:t>
            </a:r>
            <a:r>
              <a:rPr lang="en-US" sz="2200" b="1" dirty="0">
                <a:hlinkClick r:id="rId5"/>
              </a:rPr>
              <a:t>11-19/0179r0</a:t>
            </a:r>
            <a:r>
              <a:rPr lang="en-US" sz="2200" b="1" dirty="0"/>
              <a:t> </a:t>
            </a:r>
          </a:p>
          <a:p>
            <a:pPr marL="685800" lvl="2" indent="-342900" eaLnBrk="1" hangingPunct="1">
              <a:lnSpc>
                <a:spcPct val="90000"/>
              </a:lnSpc>
              <a:spcBef>
                <a:spcPts val="300"/>
              </a:spcBef>
              <a:buFont typeface="Arial" pitchFamily="34" charset="0"/>
              <a:buChar char="•"/>
              <a:defRPr/>
            </a:pPr>
            <a:r>
              <a:rPr lang="en-US" sz="2200" b="1" dirty="0">
                <a:ea typeface="+mn-ea"/>
                <a:cs typeface="+mn-cs"/>
              </a:rPr>
              <a:t>Address policy ANQP: </a:t>
            </a:r>
            <a:r>
              <a:rPr lang="en-US" sz="2200" b="1" dirty="0">
                <a:ea typeface="+mn-ea"/>
                <a:cs typeface="+mn-cs"/>
                <a:hlinkClick r:id="rId6"/>
              </a:rPr>
              <a:t>11-19/0286r3</a:t>
            </a:r>
            <a:endParaRPr lang="en-US" sz="2200" b="1" dirty="0"/>
          </a:p>
          <a:p>
            <a:pPr lvl="1"/>
            <a:endParaRPr lang="en-US" dirty="0"/>
          </a:p>
          <a:p>
            <a:pPr lvl="1"/>
            <a:endParaRPr lang="en-US" altLang="en-US" dirty="0"/>
          </a:p>
          <a:p>
            <a:pPr lvl="1"/>
            <a:endParaRPr lang="en-US" altLang="en-US" sz="1600" dirty="0"/>
          </a:p>
        </p:txBody>
      </p:sp>
    </p:spTree>
    <p:extLst>
      <p:ext uri="{BB962C8B-B14F-4D97-AF65-F5344CB8AC3E}">
        <p14:creationId xmlns:p14="http://schemas.microsoft.com/office/powerpoint/2010/main" val="956627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pPr lvl="1"/>
            <a:endParaRPr lang="en-US" dirty="0"/>
          </a:p>
          <a:p>
            <a:pPr lvl="1"/>
            <a:endParaRPr lang="en-US" altLang="en-US" dirty="0"/>
          </a:p>
          <a:p>
            <a:pPr lvl="1"/>
            <a:endParaRPr lang="en-US" altLang="en-US"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Source Address Verification Improvements</a:t>
            </a:r>
          </a:p>
        </p:txBody>
      </p:sp>
      <p:sp>
        <p:nvSpPr>
          <p:cNvPr id="39939" name="Rectangle 3"/>
          <p:cNvSpPr>
            <a:spLocks noGrp="1" noChangeArrowheads="1"/>
          </p:cNvSpPr>
          <p:nvPr>
            <p:ph idx="1"/>
          </p:nvPr>
        </p:nvSpPr>
        <p:spPr>
          <a:xfrm>
            <a:off x="685800" y="1752600"/>
            <a:ext cx="7772400" cy="4495800"/>
          </a:xfrm>
        </p:spPr>
        <p:txBody>
          <a:bodyPr/>
          <a:lstStyle/>
          <a:p>
            <a:pPr marL="342900" lvl="1" indent="-342900" eaLnBrk="1" hangingPunct="1">
              <a:lnSpc>
                <a:spcPct val="90000"/>
              </a:lnSpc>
              <a:spcBef>
                <a:spcPts val="300"/>
              </a:spcBef>
              <a:buFont typeface="Arial" pitchFamily="34" charset="0"/>
              <a:buChar char="•"/>
              <a:defRPr/>
            </a:pPr>
            <a:r>
              <a:rPr lang="en-US" altLang="en-US" b="1" dirty="0"/>
              <a:t>IETF SAVI draft: </a:t>
            </a:r>
            <a:r>
              <a:rPr lang="en-GB" u="sng" dirty="0">
                <a:hlinkClick r:id="rId2"/>
              </a:rPr>
              <a:t>https://datatracker.ietf.org/doc/draft-bi-savi-wlan</a:t>
            </a:r>
            <a:r>
              <a:rPr lang="en-GB" u="sng" dirty="0"/>
              <a:t> </a:t>
            </a:r>
            <a:endParaRPr lang="en-US" dirty="0"/>
          </a:p>
          <a:p>
            <a:pPr lvl="1"/>
            <a:endParaRPr lang="en-US" altLang="en-US" sz="1600" dirty="0"/>
          </a:p>
        </p:txBody>
      </p:sp>
    </p:spTree>
    <p:extLst>
      <p:ext uri="{BB962C8B-B14F-4D97-AF65-F5344CB8AC3E}">
        <p14:creationId xmlns:p14="http://schemas.microsoft.com/office/powerpoint/2010/main" val="3223089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What is a STA?</a:t>
            </a:r>
          </a:p>
        </p:txBody>
      </p:sp>
      <p:sp>
        <p:nvSpPr>
          <p:cNvPr id="39939" name="Rectangle 3"/>
          <p:cNvSpPr>
            <a:spLocks noGrp="1" noChangeArrowheads="1"/>
          </p:cNvSpPr>
          <p:nvPr>
            <p:ph idx="1"/>
          </p:nvPr>
        </p:nvSpPr>
        <p:spPr>
          <a:xfrm>
            <a:off x="685800" y="1752600"/>
            <a:ext cx="7772400" cy="4495800"/>
          </a:xfrm>
        </p:spPr>
        <p:txBody>
          <a:bodyPr/>
          <a:lstStyle/>
          <a:p>
            <a:r>
              <a:rPr lang="en-US" dirty="0"/>
              <a:t>See: </a:t>
            </a:r>
            <a:r>
              <a:rPr lang="en-US" dirty="0">
                <a:hlinkClick r:id="rId2"/>
              </a:rPr>
              <a:t>11-19/0106r0</a:t>
            </a:r>
            <a:endParaRPr lang="en-US" sz="2400" b="1" dirty="0">
              <a:ea typeface="+mn-ea"/>
              <a:cs typeface="+mn-cs"/>
            </a:endParaRPr>
          </a:p>
          <a:p>
            <a:endParaRPr lang="en-US" altLang="en-US" dirty="0"/>
          </a:p>
          <a:p>
            <a:r>
              <a:rPr lang="en-US" dirty="0"/>
              <a:t>Related: What is the (“STA(s)”) architecture of off-channel TDLS?</a:t>
            </a:r>
            <a:endParaRPr lang="en-US" altLang="en-US" dirty="0"/>
          </a:p>
          <a:p>
            <a:pPr lvl="1"/>
            <a:endParaRPr lang="en-US" altLang="en-US" sz="1600" dirty="0"/>
          </a:p>
        </p:txBody>
      </p:sp>
    </p:spTree>
    <p:extLst>
      <p:ext uri="{BB962C8B-B14F-4D97-AF65-F5344CB8AC3E}">
        <p14:creationId xmlns:p14="http://schemas.microsoft.com/office/powerpoint/2010/main" val="6518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March 2019, Vancouver, BC, Canada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March 13</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b="0" dirty="0"/>
              <a:t>See</a:t>
            </a:r>
            <a:r>
              <a:rPr lang="en-US" b="0" dirty="0"/>
              <a:t> </a:t>
            </a:r>
            <a:r>
              <a:rPr lang="en-US" b="0" dirty="0">
                <a:hlinkClick r:id="rId2"/>
              </a:rPr>
              <a:t>11-18/1051r5</a:t>
            </a:r>
            <a:r>
              <a:rPr lang="en-US" b="0" dirty="0"/>
              <a:t>  </a:t>
            </a:r>
          </a:p>
          <a:p>
            <a:endParaRPr lang="en-US" b="0" dirty="0"/>
          </a:p>
          <a:p>
            <a:r>
              <a:rPr lang="en-US" b="0" dirty="0"/>
              <a:t>Related, new topic from </a:t>
            </a:r>
            <a:r>
              <a:rPr lang="en-US" b="0" dirty="0" err="1"/>
              <a:t>REVmd</a:t>
            </a:r>
            <a:r>
              <a:rPr lang="en-US" b="0" dirty="0"/>
              <a:t>, “What is a STA?”</a:t>
            </a:r>
          </a:p>
          <a:p>
            <a:pPr lvl="1"/>
            <a:r>
              <a:rPr lang="en-US" dirty="0"/>
              <a:t>See: </a:t>
            </a:r>
            <a:r>
              <a:rPr lang="en-US" dirty="0">
                <a:hlinkClick r:id="rId3"/>
              </a:rPr>
              <a:t>11-19/0106r0</a:t>
            </a:r>
            <a:endParaRPr lang="en-US" dirty="0"/>
          </a:p>
          <a:p>
            <a:pPr lvl="1"/>
            <a:r>
              <a:rPr lang="en-US" dirty="0"/>
              <a:t>Related: What is the (“STA(s)”) architecture of off-channel TDLS?</a:t>
            </a:r>
          </a:p>
          <a:p>
            <a:pPr lvl="1"/>
            <a:endParaRPr lang="en-US" dirty="0"/>
          </a:p>
          <a:p>
            <a:pPr lvl="1"/>
            <a:endParaRPr lang="en-US" b="0" dirty="0"/>
          </a:p>
          <a:p>
            <a:endParaRPr lang="en-US" altLang="en-US" b="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685800" y="1981200"/>
            <a:ext cx="7772400" cy="4267200"/>
          </a:xfrm>
        </p:spPr>
        <p:txBody>
          <a:bodyPr/>
          <a:lstStyle/>
          <a:p>
            <a:pPr marL="0" indent="0">
              <a:buNone/>
            </a:pPr>
            <a:r>
              <a:rPr lang="en-US" altLang="en-US" sz="2000" dirty="0"/>
              <a:t>Topic out of </a:t>
            </a:r>
            <a:r>
              <a:rPr lang="en-US" altLang="en-US" sz="2000" dirty="0" err="1"/>
              <a:t>REVmd</a:t>
            </a:r>
            <a:r>
              <a:rPr lang="en-US" altLang="en-US" sz="2000" dirty="0"/>
              <a:t>:</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a:p>
            <a:r>
              <a:rPr lang="en-US" altLang="en-US" sz="2000" dirty="0"/>
              <a:t>Maybe need to consider MLME-SCAN, too?</a:t>
            </a:r>
          </a:p>
          <a:p>
            <a:r>
              <a:rPr lang="en-US" altLang="en-US" sz="2000" dirty="0"/>
              <a:t>Is correct information provided at these primitives (and not more than needed information)?</a:t>
            </a:r>
          </a:p>
        </p:txBody>
      </p:sp>
    </p:spTree>
    <p:extLst>
      <p:ext uri="{BB962C8B-B14F-4D97-AF65-F5344CB8AC3E}">
        <p14:creationId xmlns:p14="http://schemas.microsoft.com/office/powerpoint/2010/main" val="7031700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March 13</a:t>
            </a:r>
            <a:r>
              <a:rPr lang="en-US" altLang="en-US" baseline="30000" dirty="0"/>
              <a:t>th</a:t>
            </a:r>
            <a:r>
              <a:rPr lang="en-US" altLang="en-US" dirty="0"/>
              <a:t>, PM2</a:t>
            </a:r>
          </a:p>
        </p:txBody>
      </p:sp>
    </p:spTree>
    <p:extLst>
      <p:ext uri="{BB962C8B-B14F-4D97-AF65-F5344CB8AC3E}">
        <p14:creationId xmlns:p14="http://schemas.microsoft.com/office/powerpoint/2010/main" val="1674868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716797" y="1234698"/>
            <a:ext cx="7772400" cy="5029200"/>
          </a:xfrm>
        </p:spPr>
        <p:txBody>
          <a:bodyPr/>
          <a:lstStyle/>
          <a:p>
            <a:pPr>
              <a:spcBef>
                <a:spcPts val="0"/>
              </a:spcBef>
              <a:defRPr/>
            </a:pPr>
            <a:r>
              <a:rPr lang="en-US" sz="1800" dirty="0"/>
              <a:t>ARC SC meets when a specific focused task is requested of the SC for which the is sufficient volunteer interest.</a:t>
            </a:r>
          </a:p>
          <a:p>
            <a:pPr>
              <a:spcBef>
                <a:spcPts val="0"/>
              </a:spcBef>
              <a:defRPr/>
            </a:pPr>
            <a:r>
              <a:rPr lang="en-US" sz="1800" dirty="0"/>
              <a:t>Continue work on architectural models, and liaison with TGs in development of their architecture as appropriate</a:t>
            </a:r>
          </a:p>
          <a:p>
            <a:pPr>
              <a:spcBef>
                <a:spcPts val="0"/>
              </a:spcBef>
              <a:defRPr/>
            </a:pPr>
            <a:r>
              <a:rPr lang="en-US" sz="1800" dirty="0"/>
              <a:t>Investigation of “split” PHYs (LC, 28 GHz (</a:t>
            </a:r>
            <a:r>
              <a:rPr lang="en-US" sz="1800" dirty="0" err="1"/>
              <a:t>Phazr</a:t>
            </a:r>
            <a:r>
              <a:rPr lang="en-US" sz="1800" dirty="0"/>
              <a:t>))</a:t>
            </a:r>
          </a:p>
          <a:p>
            <a:pPr>
              <a:spcBef>
                <a:spcPts val="0"/>
              </a:spcBef>
              <a:defRPr/>
            </a:pPr>
            <a:r>
              <a:rPr lang="en-US" sz="1800" dirty="0"/>
              <a:t>Investigation of 802.11 as part of a Deterministic Network</a:t>
            </a:r>
          </a:p>
          <a:p>
            <a:pPr>
              <a:spcBef>
                <a:spcPts val="0"/>
              </a:spcBef>
              <a:defRPr/>
            </a:pPr>
            <a:r>
              <a:rPr lang="en-US" sz="1800" dirty="0"/>
              <a:t>Multiple MAC Address discussion (IPv6) – perhaps “multiple radios” too</a:t>
            </a:r>
          </a:p>
          <a:p>
            <a:pPr>
              <a:spcBef>
                <a:spcPts val="0"/>
              </a:spcBef>
              <a:defRPr/>
            </a:pPr>
            <a:r>
              <a:rPr lang="en-US" sz="1800" dirty="0"/>
              <a:t>System architecture(s) for common use scenarios</a:t>
            </a:r>
          </a:p>
          <a:p>
            <a:pPr>
              <a:spcBef>
                <a:spcPts val="0"/>
              </a:spcBef>
              <a:defRPr/>
            </a:pPr>
            <a:r>
              <a:rPr lang="en-US" sz="1800" dirty="0"/>
              <a:t>Will also follow 802.1/802.11 activities on links, bridging, and MAC Service definition – “What is an ESS?”, for example</a:t>
            </a:r>
          </a:p>
          <a:p>
            <a:pPr>
              <a:spcBef>
                <a:spcPts val="0"/>
              </a:spcBef>
              <a:defRPr/>
            </a:pPr>
            <a:r>
              <a:rPr lang="en-US" sz="1800" dirty="0"/>
              <a:t>“What is a STA?” (11-19/0106)  Related: What is the (“STA(s)”) architecture of off-channel TDLS?</a:t>
            </a:r>
          </a:p>
          <a:p>
            <a:pPr>
              <a:spcBef>
                <a:spcPts val="0"/>
              </a:spcBef>
              <a:defRPr/>
            </a:pPr>
            <a:r>
              <a:rPr lang="en-US" sz="1800" dirty="0"/>
              <a:t>MLME-RESET, versus MLME-JOIN and MLME-START (and MLME-SCAN?)</a:t>
            </a:r>
          </a:p>
          <a:p>
            <a:pPr>
              <a:spcBef>
                <a:spcPts val="0"/>
              </a:spcBef>
              <a:defRPr/>
            </a:pPr>
            <a:r>
              <a:rPr lang="en-US" sz="1800" dirty="0"/>
              <a:t>Monitor/report on IETF/802 activities, as needed</a:t>
            </a:r>
          </a:p>
          <a:p>
            <a:pPr>
              <a:spcBef>
                <a:spcPts val="0"/>
              </a:spcBef>
              <a:defRPr/>
            </a:pPr>
            <a:r>
              <a:rPr lang="en-US" sz="1800" dirty="0"/>
              <a:t>Monitor/report on IEEE 1588 activities and 802.1ASrev use of FTM, as needed	</a:t>
            </a:r>
          </a:p>
          <a:p>
            <a:pPr marL="0" indent="0">
              <a:buFontTx/>
              <a:buNone/>
              <a:defRPr/>
            </a:pPr>
            <a:r>
              <a:rPr lang="en-US" sz="1800" dirty="0"/>
              <a:t>If you have ANY other topic that you would like ARC SC to consider, contact the SC chair.</a:t>
            </a:r>
            <a:endParaRPr lang="en-US" sz="2000" dirty="0"/>
          </a:p>
        </p:txBody>
      </p:sp>
    </p:spTree>
    <p:extLst>
      <p:ext uri="{BB962C8B-B14F-4D97-AF65-F5344CB8AC3E}">
        <p14:creationId xmlns:p14="http://schemas.microsoft.com/office/powerpoint/2010/main" val="3208065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May 2019</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a:t>
            </a:r>
          </a:p>
          <a:p>
            <a:pPr eaLnBrk="1" hangingPunct="1"/>
            <a:r>
              <a:rPr lang="en-US" altLang="en-US" dirty="0"/>
              <a:t>Teleconferences:</a:t>
            </a:r>
          </a:p>
          <a:p>
            <a:pPr lvl="1" eaLnBrk="1" hangingPunct="1"/>
            <a:r>
              <a:rPr lang="en-US" altLang="en-US" dirty="0"/>
              <a:t>None planned.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DetNet</a:t>
            </a:r>
            <a:r>
              <a:rPr lang="en-US" altLang="en-US" dirty="0">
                <a:ea typeface="MS PGothic" panose="020B0600070205080204" pitchFamily="34" charset="-128"/>
              </a:rPr>
              <a:t> and other time-sensitive networking, (IETF, RTA TIG, etc.)</a:t>
            </a:r>
          </a:p>
        </p:txBody>
      </p:sp>
      <p:sp>
        <p:nvSpPr>
          <p:cNvPr id="39939" name="Rectangle 3"/>
          <p:cNvSpPr>
            <a:spLocks noGrp="1" noChangeArrowheads="1"/>
          </p:cNvSpPr>
          <p:nvPr>
            <p:ph idx="1"/>
          </p:nvPr>
        </p:nvSpPr>
        <p:spPr>
          <a:xfrm>
            <a:off x="685800" y="2057400"/>
            <a:ext cx="7772400" cy="4343400"/>
          </a:xfrm>
        </p:spPr>
        <p:txBody>
          <a:bodyPr/>
          <a:lstStyle/>
          <a:p>
            <a:pPr>
              <a:defRPr/>
            </a:pPr>
            <a:r>
              <a:rPr lang="en-US" sz="1800" dirty="0"/>
              <a:t>IETF TSN paper declares 802.11 inappropriate for deterministic networking.  But, 802.15.4 TSCH appears to be appropriate.  </a:t>
            </a:r>
          </a:p>
          <a:p>
            <a:pPr>
              <a:defRPr/>
            </a:pPr>
            <a:r>
              <a:rPr lang="en-US" sz="1800" dirty="0"/>
              <a:t>Can 802.11 be used?</a:t>
            </a:r>
          </a:p>
          <a:p>
            <a:pPr>
              <a:defRPr/>
            </a:pPr>
            <a:r>
              <a:rPr lang="en-US" sz="1800" dirty="0"/>
              <a:t>If not, can/should 802.11 be “improved” so that it can be used?</a:t>
            </a:r>
          </a:p>
          <a:p>
            <a:pPr>
              <a:defRPr/>
            </a:pPr>
            <a:r>
              <a:rPr lang="en-US" sz="1800" dirty="0"/>
              <a:t>Does 11ax scheduling/trigger-based fit into this?</a:t>
            </a:r>
          </a:p>
          <a:p>
            <a:pPr>
              <a:defRPr/>
            </a:pPr>
            <a:r>
              <a:rPr lang="en-US" sz="1800" dirty="0"/>
              <a:t>What are the requirements coming from the RTA TIG, and do those change the above?</a:t>
            </a:r>
          </a:p>
          <a:p>
            <a:pPr>
              <a:defRPr/>
            </a:pPr>
            <a:endParaRPr lang="en-US" sz="1600" dirty="0"/>
          </a:p>
        </p:txBody>
      </p:sp>
    </p:spTree>
    <p:extLst>
      <p:ext uri="{BB962C8B-B14F-4D97-AF65-F5344CB8AC3E}">
        <p14:creationId xmlns:p14="http://schemas.microsoft.com/office/powerpoint/2010/main" val="10611611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March 2019 session</a:t>
            </a:r>
          </a:p>
          <a:p>
            <a:pPr eaLnBrk="1" hangingPunct="1"/>
            <a:endParaRPr lang="en-US" altLang="en-US" sz="2000" dirty="0"/>
          </a:p>
          <a:p>
            <a:pPr eaLnBrk="1" hangingPunct="1"/>
            <a:r>
              <a:rPr lang="en-US" altLang="en-US" sz="2000" dirty="0"/>
              <a:t>Chair: Mark Hamilton (Ruckus/ARRIS)</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March 12</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57078</TotalTime>
  <Words>1789</Words>
  <Application>Microsoft Office PowerPoint</Application>
  <PresentationFormat>On-screen Show (4:3)</PresentationFormat>
  <Paragraphs>222</Paragraphs>
  <Slides>27</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5" baseType="lpstr">
      <vt:lpstr>MS Gothic</vt:lpstr>
      <vt:lpstr>MS PGothic</vt:lpstr>
      <vt:lpstr>Arial</vt:lpstr>
      <vt:lpstr>Helvetica</vt:lpstr>
      <vt:lpstr>Monotype Sorts</vt:lpstr>
      <vt:lpstr>Times New Roman</vt:lpstr>
      <vt:lpstr>802-11-Submission</vt:lpstr>
      <vt:lpstr>Document</vt:lpstr>
      <vt:lpstr>ARC-SC-agenda-Mar-2019</vt:lpstr>
      <vt:lpstr>Abstract</vt:lpstr>
      <vt:lpstr>IEEE 802.11   Architecture Standing Committee</vt:lpstr>
      <vt:lpstr>Tuesday, March 12th,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March 2019 (1 of 2)</vt:lpstr>
      <vt:lpstr>ARC Agenda – March 2019 (2 of 2)</vt:lpstr>
      <vt:lpstr>Prior ARC Minutes</vt:lpstr>
      <vt:lpstr>IEEE 1588 mapping to IEEE 802.11/ 802.1ASrev use of FTM update </vt:lpstr>
      <vt:lpstr>IEEE 802 activities directly related to IEEE 802.11 ARC</vt:lpstr>
      <vt:lpstr>MAC Address randomization</vt:lpstr>
      <vt:lpstr>IETF/802 coordination </vt:lpstr>
      <vt:lpstr>Source Address Verification Improvements</vt:lpstr>
      <vt:lpstr>What is a STA?</vt:lpstr>
      <vt:lpstr>Wednesday, March 13th, AM1</vt:lpstr>
      <vt:lpstr>What is an ESS?</vt:lpstr>
      <vt:lpstr>MLME-RESET, versus MLME-JOIN and MLME-START</vt:lpstr>
      <vt:lpstr>Wednesday, March 13th, PM2</vt:lpstr>
      <vt:lpstr>ARC Future Activities &amp; sessions</vt:lpstr>
      <vt:lpstr>Planning for May 2019</vt:lpstr>
      <vt:lpstr>DetNet and other time-sensitive networking, (IETF, RTA TIG, etc.)</vt:lpstr>
      <vt:lpstr>AP/DS/Portal architecture and 802 concepts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716</cp:revision>
  <cp:lastPrinted>1998-02-10T13:28:06Z</cp:lastPrinted>
  <dcterms:created xsi:type="dcterms:W3CDTF">2009-07-15T16:38:20Z</dcterms:created>
  <dcterms:modified xsi:type="dcterms:W3CDTF">2019-03-13T00:38:38Z</dcterms:modified>
</cp:coreProperties>
</file>