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9"/>
  </p:notesMasterIdLst>
  <p:handoutMasterIdLst>
    <p:handoutMasterId r:id="rId30"/>
  </p:handoutMasterIdLst>
  <p:sldIdLst>
    <p:sldId id="256" r:id="rId2"/>
    <p:sldId id="257" r:id="rId3"/>
    <p:sldId id="258" r:id="rId4"/>
    <p:sldId id="259" r:id="rId5"/>
    <p:sldId id="260" r:id="rId6"/>
    <p:sldId id="261" r:id="rId7"/>
    <p:sldId id="263" r:id="rId8"/>
    <p:sldId id="264" r:id="rId9"/>
    <p:sldId id="265" r:id="rId10"/>
    <p:sldId id="266" r:id="rId11"/>
    <p:sldId id="270" r:id="rId12"/>
    <p:sldId id="267" r:id="rId13"/>
    <p:sldId id="268" r:id="rId14"/>
    <p:sldId id="269" r:id="rId15"/>
    <p:sldId id="271" r:id="rId16"/>
    <p:sldId id="272" r:id="rId17"/>
    <p:sldId id="273" r:id="rId18"/>
    <p:sldId id="274" r:id="rId19"/>
    <p:sldId id="275" r:id="rId20"/>
    <p:sldId id="290" r:id="rId21"/>
    <p:sldId id="278" r:id="rId22"/>
    <p:sldId id="283" r:id="rId23"/>
    <p:sldId id="281" r:id="rId24"/>
    <p:sldId id="284" r:id="rId25"/>
    <p:sldId id="285" r:id="rId26"/>
    <p:sldId id="287" r:id="rId27"/>
    <p:sldId id="286" r:id="rId28"/>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5" autoAdjust="0"/>
    <p:restoredTop sz="94660"/>
  </p:normalViewPr>
  <p:slideViewPr>
    <p:cSldViewPr>
      <p:cViewPr varScale="1">
        <p:scale>
          <a:sx n="74" d="100"/>
          <a:sy n="74" d="100"/>
        </p:scale>
        <p:origin x="1206" y="7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5580"/>
    </p:cViewPr>
  </p:sorterViewPr>
  <p:notesViewPr>
    <p:cSldViewPr>
      <p:cViewPr varScale="1">
        <p:scale>
          <a:sx n="84" d="100"/>
          <a:sy n="84" d="100"/>
        </p:scale>
        <p:origin x="3810" y="10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handoutMaster" Target="handoutMasters/handoutMaster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3/9/2019</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3</a:t>
            </a:fld>
            <a:endParaRPr lang="en-US"/>
          </a:p>
        </p:txBody>
      </p:sp>
    </p:spTree>
    <p:extLst>
      <p:ext uri="{BB962C8B-B14F-4D97-AF65-F5344CB8AC3E}">
        <p14:creationId xmlns:p14="http://schemas.microsoft.com/office/powerpoint/2010/main" val="270157103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5</a:t>
            </a:fld>
            <a:endParaRPr lang="en-US"/>
          </a:p>
        </p:txBody>
      </p:sp>
    </p:spTree>
    <p:extLst>
      <p:ext uri="{BB962C8B-B14F-4D97-AF65-F5344CB8AC3E}">
        <p14:creationId xmlns:p14="http://schemas.microsoft.com/office/powerpoint/2010/main" val="130264487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802.11-yy/xxxxr0</a:t>
            </a:r>
            <a:endParaRPr lang="en-US"/>
          </a:p>
        </p:txBody>
      </p:sp>
      <p:sp>
        <p:nvSpPr>
          <p:cNvPr id="5" name="Date Placeholder 4"/>
          <p:cNvSpPr>
            <a:spLocks noGrp="1"/>
          </p:cNvSpPr>
          <p:nvPr>
            <p:ph type="dt" idx="11"/>
          </p:nvPr>
        </p:nvSpPr>
        <p:spPr/>
        <p:txBody>
          <a:bodyPr/>
          <a:lstStyle/>
          <a:p>
            <a:r>
              <a:rPr lang="en-US" smtClean="0"/>
              <a:t>Month Year</a:t>
            </a:r>
            <a:endParaRPr lang="en-US"/>
          </a:p>
        </p:txBody>
      </p:sp>
      <p:sp>
        <p:nvSpPr>
          <p:cNvPr id="6" name="Footer Placeholder 5"/>
          <p:cNvSpPr>
            <a:spLocks noGrp="1"/>
          </p:cNvSpPr>
          <p:nvPr>
            <p:ph type="ftr" idx="12"/>
          </p:nvPr>
        </p:nvSpPr>
        <p:spPr/>
        <p:txBody>
          <a:bodyPr/>
          <a:lstStyle/>
          <a:p>
            <a:r>
              <a:rPr lang="en-US" smtClean="0"/>
              <a:t>John Doe, Some Company</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13</a:t>
            </a:fld>
            <a:endParaRPr lang="en-US"/>
          </a:p>
        </p:txBody>
      </p:sp>
    </p:spTree>
    <p:extLst>
      <p:ext uri="{BB962C8B-B14F-4D97-AF65-F5344CB8AC3E}">
        <p14:creationId xmlns:p14="http://schemas.microsoft.com/office/powerpoint/2010/main" val="147580558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2019</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March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March 2019</a:t>
            </a:r>
            <a:endParaRPr lang="en-GB" dirty="0"/>
          </a:p>
        </p:txBody>
      </p:sp>
      <p:sp>
        <p:nvSpPr>
          <p:cNvPr id="6" name="Footer Placeholder 5"/>
          <p:cNvSpPr>
            <a:spLocks noGrp="1"/>
          </p:cNvSpPr>
          <p:nvPr>
            <p:ph type="ftr" idx="11"/>
          </p:nvPr>
        </p:nvSpPr>
        <p:spPr/>
        <p:txBody>
          <a:bodyPr/>
          <a:lstStyle>
            <a:lvl1pPr>
              <a:defRPr/>
            </a:lvl1pPr>
          </a:lstStyle>
          <a:p>
            <a:r>
              <a:rPr lang="en-GB" smtClean="0"/>
              <a:t>Osama Aboul-Magd, Huawei Technologies</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March 2019</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Osama Aboul-Magd, Huawei Technologies</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March 2019</a:t>
            </a:r>
            <a:endParaRPr lang="en-GB" dirty="0"/>
          </a:p>
        </p:txBody>
      </p:sp>
      <p:sp>
        <p:nvSpPr>
          <p:cNvPr id="4" name="Footer Placeholder 3"/>
          <p:cNvSpPr>
            <a:spLocks noGrp="1"/>
          </p:cNvSpPr>
          <p:nvPr>
            <p:ph type="ftr" idx="11"/>
          </p:nvPr>
        </p:nvSpPr>
        <p:spPr/>
        <p:txBody>
          <a:bodyPr/>
          <a:lstStyle>
            <a:lvl1pPr>
              <a:defRPr/>
            </a:lvl1pPr>
          </a:lstStyle>
          <a:p>
            <a:r>
              <a:rPr lang="en-GB" smtClean="0"/>
              <a:t>Osama Aboul-Magd, Huawei Technologies</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March 2019</a:t>
            </a:r>
            <a:endParaRPr lang="en-GB" dirty="0"/>
          </a:p>
        </p:txBody>
      </p:sp>
      <p:sp>
        <p:nvSpPr>
          <p:cNvPr id="3" name="Footer Placeholder 2"/>
          <p:cNvSpPr>
            <a:spLocks noGrp="1"/>
          </p:cNvSpPr>
          <p:nvPr>
            <p:ph type="ftr" idx="11"/>
          </p:nvPr>
        </p:nvSpPr>
        <p:spPr/>
        <p:txBody>
          <a:bodyPr/>
          <a:lstStyle>
            <a:lvl1pPr>
              <a:defRPr/>
            </a:lvl1pPr>
          </a:lstStyle>
          <a:p>
            <a:r>
              <a:rPr lang="en-GB" smtClean="0"/>
              <a:t>Osama Aboul-Magd, Huawei Technologies</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March 2019</a:t>
            </a:r>
            <a:endParaRPr lang="en-GB" dirty="0"/>
          </a:p>
        </p:txBody>
      </p:sp>
      <p:sp>
        <p:nvSpPr>
          <p:cNvPr id="5" name="Footer Placeholder 4"/>
          <p:cNvSpPr>
            <a:spLocks noGrp="1"/>
          </p:cNvSpPr>
          <p:nvPr>
            <p:ph type="ftr" idx="11"/>
          </p:nvPr>
        </p:nvSpPr>
        <p:spPr/>
        <p:txBody>
          <a:bodyPr/>
          <a:lstStyle>
            <a:lvl1pPr>
              <a:defRPr/>
            </a:lvl1pPr>
          </a:lstStyle>
          <a:p>
            <a:r>
              <a:rPr lang="en-GB" smtClean="0"/>
              <a:t>Osama Aboul-Magd, Huawei Technologies</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March 2019</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Osama Aboul-Magd, Huawei Technologies</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802.11-19/0238r1</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5" Type="http://schemas.openxmlformats.org/officeDocument/2006/relationships/hyperlink" Target="https://mentor.ieee.org/802-ec/dcn/16/ec-16-0180-03-00EC-ieee-802-participation-slide.ppt" TargetMode="External"/><Relationship Id="rId4" Type="http://schemas.openxmlformats.org/officeDocument/2006/relationships/hyperlink" Target="http://www.ieee802.org/devdocs.shtml"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2.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mentor.ieee.org/802.11/dcn/19/11-19-0296-00-00ax-munites-of-tgax-teleconferences-from-feb-to-mar-2019.docx" TargetMode="External"/><Relationship Id="rId2" Type="http://schemas.openxmlformats.org/officeDocument/2006/relationships/hyperlink" Target="https://mentor.ieee.org/802.11/dcn/19/11-19-0126-00-00ax-tgax-january-2019-st-louis-meeting-minutes.docx"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mailto:jrosdahl@ieee.org"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smtClean="0"/>
              <a:t>March 2019</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smtClean="0"/>
              <a:t>Osama Aboul-Magd, Huawei Technologies</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TGax</a:t>
            </a:r>
            <a:r>
              <a:rPr lang="en-US" altLang="en-US" dirty="0"/>
              <a:t> </a:t>
            </a:r>
            <a:r>
              <a:rPr lang="en-US" altLang="en-US" dirty="0" smtClean="0"/>
              <a:t>March 2019 </a:t>
            </a:r>
            <a:r>
              <a:rPr lang="en-US" altLang="en-US" dirty="0"/>
              <a:t>Meeting Agenda</a:t>
            </a:r>
            <a:endParaRPr lang="en-GB" dirty="0"/>
          </a:p>
        </p:txBody>
      </p:sp>
      <p:sp>
        <p:nvSpPr>
          <p:cNvPr id="3074" name="Rectangle 2"/>
          <p:cNvSpPr>
            <a:spLocks noGrp="1" noChangeArrowheads="1"/>
          </p:cNvSpPr>
          <p:nvPr>
            <p:ph type="body" idx="1"/>
          </p:nvPr>
        </p:nvSpPr>
        <p:spPr>
          <a:xfrm>
            <a:off x="685800" y="1524000"/>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2019-01-25</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013283920"/>
              </p:ext>
            </p:extLst>
          </p:nvPr>
        </p:nvGraphicFramePr>
        <p:xfrm>
          <a:off x="520699" y="2486025"/>
          <a:ext cx="8289807" cy="2543175"/>
        </p:xfrm>
        <a:graphic>
          <a:graphicData uri="http://schemas.openxmlformats.org/presentationml/2006/ole">
            <mc:AlternateContent xmlns:mc="http://schemas.openxmlformats.org/markup-compatibility/2006">
              <mc:Choice xmlns:v="urn:schemas-microsoft-com:vml" Requires="v">
                <p:oleObj spid="_x0000_s3170" name="Document" r:id="rId4" imgW="8258040" imgH="2539270" progId="Word.Document.8">
                  <p:embed/>
                </p:oleObj>
              </mc:Choice>
              <mc:Fallback>
                <p:oleObj name="Document" r:id="rId4" imgW="8258040" imgH="2539270" progId="Word.Document.8">
                  <p:embed/>
                  <p:pic>
                    <p:nvPicPr>
                      <p:cNvPr id="0" name="Picture 3"/>
                      <p:cNvPicPr>
                        <a:picLocks noChangeAspect="1" noChangeArrowheads="1"/>
                      </p:cNvPicPr>
                      <p:nvPr/>
                    </p:nvPicPr>
                    <p:blipFill>
                      <a:blip r:embed="rId5"/>
                      <a:srcRect/>
                      <a:stretch>
                        <a:fillRect/>
                      </a:stretch>
                    </p:blipFill>
                    <p:spPr bwMode="auto">
                      <a:xfrm>
                        <a:off x="520699" y="2486025"/>
                        <a:ext cx="8289807" cy="2543175"/>
                      </a:xfrm>
                      <a:prstGeom prst="rect">
                        <a:avLst/>
                      </a:prstGeom>
                      <a:noFill/>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r>
              <a:rPr lang="en-GB" sz="2000" dirty="0" smtClean="0">
                <a:solidFill>
                  <a:srgbClr val="000000"/>
                </a:solidFill>
              </a:rPr>
              <a:t>:</a:t>
            </a:r>
          </a:p>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endParaRPr lang="en-GB" sz="2000" dirty="0">
              <a:solidFill>
                <a:srgbClr val="000000"/>
              </a:solidFill>
            </a:endParaRP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3810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dirty="0"/>
          </a:p>
        </p:txBody>
      </p:sp>
      <p:sp>
        <p:nvSpPr>
          <p:cNvPr id="3" name="Content Placeholder 2"/>
          <p:cNvSpPr>
            <a:spLocks noGrp="1"/>
          </p:cNvSpPr>
          <p:nvPr>
            <p:ph idx="1"/>
          </p:nvPr>
        </p:nvSpPr>
        <p:spPr>
          <a:xfrm>
            <a:off x="685800" y="1447800"/>
            <a:ext cx="7770813" cy="4113213"/>
          </a:xfrm>
        </p:spPr>
        <p:txBody>
          <a:bodyPr/>
          <a:lstStyle/>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dirty="0"/>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0017783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609600"/>
          </a:xfrm>
        </p:spPr>
        <p:txBody>
          <a:bodyPr/>
          <a:lstStyle/>
          <a:p>
            <a:r>
              <a:rPr lang="en-US" altLang="en-US" dirty="0"/>
              <a:t>Participation in IEEE 802 Meetings</a:t>
            </a:r>
            <a:endParaRPr lang="en-US" dirty="0"/>
          </a:p>
        </p:txBody>
      </p:sp>
      <p:sp>
        <p:nvSpPr>
          <p:cNvPr id="3" name="Content Placeholder 2"/>
          <p:cNvSpPr>
            <a:spLocks noGrp="1"/>
          </p:cNvSpPr>
          <p:nvPr>
            <p:ph idx="1"/>
          </p:nvPr>
        </p:nvSpPr>
        <p:spPr>
          <a:xfrm>
            <a:off x="381000" y="1295400"/>
            <a:ext cx="8458200" cy="4800600"/>
          </a:xfrm>
        </p:spPr>
        <p:txBody>
          <a:bodyPr/>
          <a:lstStyle/>
          <a:p>
            <a:pPr>
              <a:buClrTx/>
            </a:pPr>
            <a:r>
              <a:rPr lang="en-GB" altLang="en-US" sz="1600" dirty="0">
                <a:ea typeface="MS Gothic" panose="020B0609070205080204" pitchFamily="49" charset="-128"/>
              </a:rPr>
              <a:t>All participation in IEEE 802 Working Group meetings is on an individual basis</a:t>
            </a:r>
          </a:p>
          <a:p>
            <a:pPr>
              <a:buClrTx/>
            </a:pPr>
            <a:r>
              <a:rPr lang="en-GB" altLang="en-US" sz="1400" i="1" dirty="0">
                <a:ea typeface="MS Gothic" panose="020B0609070205080204" pitchFamily="49" charset="-128"/>
              </a:rPr>
              <a:t>•     </a:t>
            </a:r>
            <a:r>
              <a:rPr lang="en-GB" altLang="en-US" sz="1400" dirty="0">
                <a:ea typeface="MS Gothic" panose="020B0609070205080204" pitchFamily="49" charset="-128"/>
              </a:rPr>
              <a:t>Participants in the IEEE standards development individual process shall act based on their qualifications and experience. (</a:t>
            </a:r>
            <a:r>
              <a:rPr lang="en-GB" altLang="en-US" sz="1400" u="sng" dirty="0">
                <a:solidFill>
                  <a:srgbClr val="CCCCFF"/>
                </a:solidFill>
                <a:ea typeface="MS Gothic" panose="020B0609070205080204" pitchFamily="49" charset="-128"/>
                <a:hlinkClick r:id="rId2"/>
              </a:rPr>
              <a:t>https://standards.ieee.org/develop/policies/bylaws/sb_bylaws.pdf</a:t>
            </a:r>
            <a:r>
              <a:rPr lang="en-GB" altLang="en-US" sz="1400" dirty="0">
                <a:ea typeface="MS Gothic" panose="020B0609070205080204" pitchFamily="49" charset="-128"/>
              </a:rPr>
              <a:t>section 5.2.1)</a:t>
            </a:r>
          </a:p>
          <a:p>
            <a:pPr>
              <a:buClrTx/>
            </a:pPr>
            <a:r>
              <a:rPr lang="en-GB" altLang="en-US" sz="1400" dirty="0">
                <a:ea typeface="MS Gothic" panose="020B0609070205080204" pitchFamily="49" charset="-128"/>
              </a:rPr>
              <a:t>•    IEEE 802 Working Group membership is by individual; “Working Group members shall participate in the consensus process in a manner consistent with their professional expert opinion as individuals, and not as organizational representatives”. (</a:t>
            </a:r>
            <a:r>
              <a:rPr lang="en-GB" altLang="en-US" sz="1400" dirty="0" err="1">
                <a:ea typeface="MS Gothic" panose="020B0609070205080204" pitchFamily="49" charset="-128"/>
              </a:rPr>
              <a:t>subclause</a:t>
            </a:r>
            <a:r>
              <a:rPr lang="en-GB" altLang="en-US" sz="1400" dirty="0">
                <a:ea typeface="MS Gothic" panose="020B0609070205080204" pitchFamily="49" charset="-128"/>
              </a:rPr>
              <a:t> 4.2.1 “Establishment”, of the IEEE 802 LMSC Working Group Policies and Procedures)</a:t>
            </a:r>
          </a:p>
          <a:p>
            <a:pPr marL="341313">
              <a:buFont typeface="Arial" panose="020B0604020202020204" pitchFamily="34" charset="0"/>
              <a:buChar char="•"/>
            </a:pPr>
            <a:r>
              <a:rPr lang="en-GB" altLang="en-US" sz="1400" dirty="0">
                <a:ea typeface="MS Gothic" panose="020B0609070205080204" pitchFamily="49" charset="-128"/>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a:buFont typeface="Arial" panose="020B0604020202020204" pitchFamily="34" charset="0"/>
              <a:buChar char="•"/>
            </a:pPr>
            <a:r>
              <a:rPr lang="en-GB" altLang="en-US" sz="1400" dirty="0">
                <a:ea typeface="MS Gothic" panose="020B0609070205080204" pitchFamily="49" charset="-128"/>
              </a:rPr>
              <a:t>Participants shall not direct the actions or votes of any other member of an IEEE 802 Working Group or retaliate against any other member for their actions or votes within IEEE 802 Working Group meetings, see </a:t>
            </a:r>
            <a:r>
              <a:rPr lang="en-GB" altLang="en-US" sz="1400" u="sng" dirty="0">
                <a:solidFill>
                  <a:srgbClr val="CCCCFF"/>
                </a:solidFill>
                <a:ea typeface="MS Gothic" panose="020B0609070205080204" pitchFamily="49" charset="-128"/>
                <a:hlinkClick r:id="rId3"/>
              </a:rPr>
              <a:t>https://standards.ieee.org/develop/policies/bylaws/sb_bylaws.pdf </a:t>
            </a:r>
            <a:r>
              <a:rPr lang="en-GB" altLang="en-US" sz="1400" dirty="0">
                <a:ea typeface="MS Gothic" panose="020B0609070205080204" pitchFamily="49" charset="-128"/>
              </a:rPr>
              <a:t> section 5.2.1.3 and the IEEE 802 LMSC Working Group Policies and Procedures, </a:t>
            </a:r>
            <a:r>
              <a:rPr lang="en-GB" altLang="en-US" sz="1400" dirty="0" err="1">
                <a:ea typeface="MS Gothic" panose="020B0609070205080204" pitchFamily="49" charset="-128"/>
              </a:rPr>
              <a:t>subclause</a:t>
            </a:r>
            <a:r>
              <a:rPr lang="en-GB" altLang="en-US" sz="1400" dirty="0">
                <a:ea typeface="MS Gothic" panose="020B0609070205080204" pitchFamily="49" charset="-128"/>
              </a:rPr>
              <a:t> 3.4.1 “Chair”, list item x.</a:t>
            </a:r>
          </a:p>
          <a:p>
            <a:pPr>
              <a:buClrTx/>
            </a:pPr>
            <a:r>
              <a:rPr lang="en-GB" altLang="en-US" sz="1600" dirty="0">
                <a:ea typeface="MS Gothic" panose="020B0609070205080204" pitchFamily="49" charset="-128"/>
              </a:rPr>
              <a:t>By participating in IEEE 802 meetings, you accept these requirements.  If you do not agree to these policies then you shall not participate.</a:t>
            </a:r>
          </a:p>
          <a:p>
            <a:pPr algn="ctr">
              <a:buClrTx/>
            </a:pPr>
            <a:r>
              <a:rPr lang="en-GB" altLang="en-US" sz="1400" dirty="0">
                <a:ea typeface="MS Gothic" panose="020B0609070205080204" pitchFamily="49" charset="-128"/>
              </a:rPr>
              <a:t>(Latest revision of IEEE 802 LMSC Working Group Policies and Procedures: </a:t>
            </a:r>
            <a:r>
              <a:rPr lang="en-GB" altLang="en-US" sz="1400" dirty="0">
                <a:ea typeface="MS Gothic" panose="020B0609070205080204" pitchFamily="49" charset="-128"/>
                <a:hlinkClick r:id="rId4"/>
              </a:rPr>
              <a:t>http://www.ieee802.org/devdocs.shtml</a:t>
            </a:r>
            <a:r>
              <a:rPr lang="en-GB" altLang="en-US" sz="1400" dirty="0">
                <a:ea typeface="MS Gothic" panose="020B0609070205080204" pitchFamily="49" charset="-128"/>
              </a:rPr>
              <a:t> and Participation slide: </a:t>
            </a:r>
            <a:r>
              <a:rPr lang="en-GB" altLang="en-US" sz="1400" dirty="0">
                <a:ea typeface="MS Gothic" panose="020B0609070205080204" pitchFamily="49" charset="-128"/>
                <a:hlinkClick r:id="rId5"/>
              </a:rPr>
              <a:t>https://mentor.ieee.org/802-ec/dcn/16/ec-16-0180-03-00EC-ieee-802-participation-slide.ppt</a:t>
            </a:r>
            <a:r>
              <a:rPr lang="en-GB" altLang="en-US" sz="1400" dirty="0">
                <a:ea typeface="MS Gothic" panose="020B0609070205080204" pitchFamily="49" charset="-128"/>
              </a:rPr>
              <a:t> )</a:t>
            </a:r>
            <a:br>
              <a:rPr lang="en-GB" altLang="en-US" sz="1400" dirty="0">
                <a:ea typeface="MS Gothic" panose="020B0609070205080204" pitchFamily="49" charset="-128"/>
              </a:rPr>
            </a:br>
            <a:endParaRPr lang="en-GB" altLang="en-US" sz="1400" dirty="0">
              <a:ea typeface="MS Gothic" panose="020B0609070205080204" pitchFamily="49" charset="-128"/>
            </a:endParaRPr>
          </a:p>
          <a:p>
            <a:endParaRPr lang="en-US" sz="12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387863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 for the Week</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Approve meeting and teleconference minutes since January 2019.</a:t>
            </a:r>
          </a:p>
          <a:p>
            <a:pPr>
              <a:buFont typeface="Arial" panose="020B0604020202020204" pitchFamily="34" charset="0"/>
              <a:buChar char="•"/>
            </a:pPr>
            <a:r>
              <a:rPr lang="en-US" dirty="0" smtClean="0"/>
              <a:t>Start the resolution of comments received on draft D4.0</a:t>
            </a:r>
          </a:p>
          <a:p>
            <a:pPr lvl="1">
              <a:buFont typeface="Arial" panose="020B0604020202020204" pitchFamily="34" charset="0"/>
              <a:buChar char="•"/>
            </a:pPr>
            <a:r>
              <a:rPr lang="en-US" dirty="0" smtClean="0"/>
              <a:t>Comment Resolution Submissions.</a:t>
            </a:r>
          </a:p>
          <a:p>
            <a:pPr>
              <a:buFont typeface="Arial" panose="020B0604020202020204" pitchFamily="34" charset="0"/>
              <a:buChar char="•"/>
            </a:pPr>
            <a:r>
              <a:rPr lang="en-US" dirty="0" smtClean="0"/>
              <a:t>Schedule TG ad hoc meeting, if needed.</a:t>
            </a:r>
          </a:p>
          <a:p>
            <a:pPr>
              <a:buFont typeface="Arial" panose="020B0604020202020204" pitchFamily="34" charset="0"/>
              <a:buChar char="•"/>
            </a:pPr>
            <a:r>
              <a:rPr lang="en-US" dirty="0" smtClean="0"/>
              <a:t>Schedule TG teleconference times.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328320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381001"/>
            <a:ext cx="7770813" cy="838200"/>
          </a:xfrm>
        </p:spPr>
        <p:txBody>
          <a:bodyPr/>
          <a:lstStyle/>
          <a:p>
            <a:r>
              <a:rPr lang="en-US" dirty="0" smtClean="0"/>
              <a:t>General Flow of the Meeting</a:t>
            </a:r>
            <a:endParaRPr lang="en-US" dirty="0"/>
          </a:p>
        </p:txBody>
      </p:sp>
      <p:sp>
        <p:nvSpPr>
          <p:cNvPr id="7" name="Content Placeholder 6"/>
          <p:cNvSpPr>
            <a:spLocks noGrp="1"/>
          </p:cNvSpPr>
          <p:nvPr>
            <p:ph sz="half" idx="1"/>
          </p:nvPr>
        </p:nvSpPr>
        <p:spPr>
          <a:xfrm>
            <a:off x="670081" y="1447800"/>
            <a:ext cx="3808413" cy="4113213"/>
          </a:xfrm>
        </p:spPr>
        <p:txBody>
          <a:bodyPr/>
          <a:lstStyle/>
          <a:p>
            <a:pPr>
              <a:lnSpc>
                <a:spcPct val="80000"/>
              </a:lnSpc>
            </a:pPr>
            <a:endParaRPr lang="en-US" altLang="en-US" sz="1200" dirty="0"/>
          </a:p>
          <a:p>
            <a:pPr>
              <a:lnSpc>
                <a:spcPct val="80000"/>
              </a:lnSpc>
            </a:pPr>
            <a:r>
              <a:rPr lang="en-US" altLang="en-US" sz="1400" dirty="0" smtClean="0"/>
              <a:t>Monday March 11, 13:30 </a:t>
            </a:r>
            <a:r>
              <a:rPr lang="en-US" altLang="en-US" sz="1400" dirty="0"/>
              <a:t>– </a:t>
            </a:r>
            <a:r>
              <a:rPr lang="en-US" altLang="en-US" sz="1400" dirty="0" smtClean="0"/>
              <a:t>15:30 </a:t>
            </a:r>
            <a:endParaRPr lang="en-US" altLang="en-US" sz="1400" dirty="0"/>
          </a:p>
          <a:p>
            <a:pPr lvl="1">
              <a:lnSpc>
                <a:spcPct val="80000"/>
              </a:lnSpc>
            </a:pPr>
            <a:r>
              <a:rPr lang="en-US" altLang="en-US" sz="1200" dirty="0" smtClean="0"/>
              <a:t>Call </a:t>
            </a:r>
            <a:r>
              <a:rPr lang="en-US" altLang="en-US" sz="1200" dirty="0"/>
              <a:t>Meeting to order</a:t>
            </a:r>
          </a:p>
          <a:p>
            <a:pPr lvl="1">
              <a:lnSpc>
                <a:spcPct val="80000"/>
              </a:lnSpc>
            </a:pPr>
            <a:r>
              <a:rPr lang="en-US" altLang="en-US" sz="1200" dirty="0" smtClean="0"/>
              <a:t>IEEE-SA IPR </a:t>
            </a:r>
            <a:r>
              <a:rPr lang="en-US" altLang="en-US" sz="1200" dirty="0"/>
              <a:t>Policy and procedure</a:t>
            </a:r>
            <a:r>
              <a:rPr lang="en-US" altLang="en-US" sz="1200" dirty="0" smtClean="0"/>
              <a:t>.</a:t>
            </a:r>
          </a:p>
          <a:p>
            <a:pPr lvl="1">
              <a:lnSpc>
                <a:spcPct val="80000"/>
              </a:lnSpc>
            </a:pPr>
            <a:r>
              <a:rPr lang="en-US" altLang="en-US" sz="1200" dirty="0" smtClean="0"/>
              <a:t>Call for Submissions</a:t>
            </a:r>
          </a:p>
          <a:p>
            <a:pPr lvl="1">
              <a:lnSpc>
                <a:spcPct val="80000"/>
              </a:lnSpc>
            </a:pPr>
            <a:r>
              <a:rPr lang="en-US" altLang="en-US" sz="1200" dirty="0" smtClean="0"/>
              <a:t>Ad hoc groups </a:t>
            </a:r>
            <a:r>
              <a:rPr lang="en-US" altLang="en-US" sz="1400" dirty="0" smtClean="0"/>
              <a:t>schedule</a:t>
            </a:r>
            <a:endParaRPr lang="en-US" altLang="en-US" sz="1200" dirty="0"/>
          </a:p>
          <a:p>
            <a:pPr lvl="1">
              <a:lnSpc>
                <a:spcPct val="80000"/>
              </a:lnSpc>
            </a:pPr>
            <a:r>
              <a:rPr lang="en-US" altLang="en-US" sz="1200" dirty="0"/>
              <a:t>Comment </a:t>
            </a:r>
            <a:r>
              <a:rPr lang="en-US" altLang="en-US" sz="1200" dirty="0" smtClean="0"/>
              <a:t>resolution and submissions</a:t>
            </a:r>
            <a:endParaRPr lang="en-US" altLang="en-US" sz="1200" dirty="0"/>
          </a:p>
          <a:p>
            <a:pPr lvl="1">
              <a:lnSpc>
                <a:spcPct val="80000"/>
              </a:lnSpc>
            </a:pPr>
            <a:r>
              <a:rPr lang="en-US" altLang="en-US" sz="1200" dirty="0" smtClean="0"/>
              <a:t>Recess</a:t>
            </a:r>
          </a:p>
          <a:p>
            <a:pPr lvl="1">
              <a:lnSpc>
                <a:spcPct val="80000"/>
              </a:lnSpc>
            </a:pPr>
            <a:endParaRPr lang="en-US" altLang="en-US" sz="1200" dirty="0" smtClean="0"/>
          </a:p>
          <a:p>
            <a:pPr lvl="0">
              <a:lnSpc>
                <a:spcPct val="80000"/>
              </a:lnSpc>
            </a:pPr>
            <a:r>
              <a:rPr lang="en-CA" altLang="en-US" sz="1400" dirty="0" smtClean="0"/>
              <a:t>Tuesday</a:t>
            </a:r>
            <a:r>
              <a:rPr lang="en-US" altLang="en-US" sz="1400" dirty="0" smtClean="0"/>
              <a:t> March 12, </a:t>
            </a:r>
            <a:r>
              <a:rPr lang="en-US" altLang="en-US" sz="1400" dirty="0"/>
              <a:t>10:30 – 12:30</a:t>
            </a:r>
          </a:p>
          <a:p>
            <a:pPr lvl="1">
              <a:lnSpc>
                <a:spcPct val="80000"/>
              </a:lnSpc>
            </a:pPr>
            <a:r>
              <a:rPr lang="en-US" altLang="en-US" sz="1200" dirty="0" err="1" smtClean="0"/>
              <a:t>Adhoc</a:t>
            </a:r>
            <a:r>
              <a:rPr lang="en-US" altLang="en-US" sz="1200" dirty="0" smtClean="0"/>
              <a:t> group meetings</a:t>
            </a:r>
          </a:p>
          <a:p>
            <a:pPr lvl="1">
              <a:lnSpc>
                <a:spcPct val="80000"/>
              </a:lnSpc>
            </a:pPr>
            <a:endParaRPr lang="en-US" altLang="en-US" sz="1200" dirty="0"/>
          </a:p>
          <a:p>
            <a:pPr lvl="0">
              <a:lnSpc>
                <a:spcPct val="80000"/>
              </a:lnSpc>
            </a:pPr>
            <a:r>
              <a:rPr lang="en-CA" altLang="en-US" sz="1400" dirty="0"/>
              <a:t>Tuesday</a:t>
            </a:r>
            <a:r>
              <a:rPr lang="en-US" altLang="en-US" sz="1400" dirty="0"/>
              <a:t> March </a:t>
            </a:r>
            <a:r>
              <a:rPr lang="en-US" altLang="en-US" sz="1400" dirty="0" smtClean="0"/>
              <a:t>12, 16:00 </a:t>
            </a:r>
            <a:r>
              <a:rPr lang="en-US" altLang="en-US" sz="1400" dirty="0"/>
              <a:t>– </a:t>
            </a:r>
            <a:r>
              <a:rPr lang="en-US" altLang="en-US" sz="1400" dirty="0" smtClean="0"/>
              <a:t>18:00</a:t>
            </a:r>
            <a:endParaRPr lang="en-US" altLang="en-US" sz="1400" dirty="0"/>
          </a:p>
          <a:p>
            <a:pPr lvl="1">
              <a:lnSpc>
                <a:spcPct val="80000"/>
              </a:lnSpc>
            </a:pPr>
            <a:r>
              <a:rPr lang="en-US" altLang="en-US" sz="1200" dirty="0" smtClean="0"/>
              <a:t>Ad hoc group meetings</a:t>
            </a:r>
          </a:p>
          <a:p>
            <a:pPr lvl="1">
              <a:lnSpc>
                <a:spcPct val="80000"/>
              </a:lnSpc>
            </a:pPr>
            <a:endParaRPr lang="en-US" altLang="en-US" sz="1200" dirty="0"/>
          </a:p>
          <a:p>
            <a:pPr>
              <a:lnSpc>
                <a:spcPct val="80000"/>
              </a:lnSpc>
            </a:pPr>
            <a:r>
              <a:rPr lang="en-US" altLang="en-US" sz="1200" dirty="0"/>
              <a:t>Wednesday March </a:t>
            </a:r>
            <a:r>
              <a:rPr lang="en-US" altLang="en-US" sz="1200" dirty="0" smtClean="0"/>
              <a:t>13, </a:t>
            </a:r>
            <a:r>
              <a:rPr lang="en-US" altLang="en-US" sz="1200" dirty="0"/>
              <a:t>13:30 – 15:30</a:t>
            </a:r>
          </a:p>
          <a:p>
            <a:pPr lvl="1">
              <a:lnSpc>
                <a:spcPct val="80000"/>
              </a:lnSpc>
            </a:pPr>
            <a:r>
              <a:rPr lang="en-US" altLang="en-US" sz="1200" dirty="0"/>
              <a:t>Call Meeting to order</a:t>
            </a:r>
          </a:p>
          <a:p>
            <a:pPr lvl="1">
              <a:lnSpc>
                <a:spcPct val="80000"/>
              </a:lnSpc>
            </a:pPr>
            <a:r>
              <a:rPr lang="en-US" altLang="en-US" sz="1200" dirty="0"/>
              <a:t>IEEE-SA IPR Policy and procedure.</a:t>
            </a:r>
          </a:p>
          <a:p>
            <a:pPr lvl="1">
              <a:lnSpc>
                <a:spcPct val="80000"/>
              </a:lnSpc>
            </a:pPr>
            <a:r>
              <a:rPr lang="en-US" altLang="en-US" sz="1200" dirty="0"/>
              <a:t>Comment resolution and submissions</a:t>
            </a:r>
          </a:p>
          <a:p>
            <a:pPr lvl="1">
              <a:lnSpc>
                <a:spcPct val="80000"/>
              </a:lnSpc>
            </a:pPr>
            <a:r>
              <a:rPr lang="en-US" altLang="en-US" sz="1200" dirty="0"/>
              <a:t>Recess	</a:t>
            </a:r>
          </a:p>
          <a:p>
            <a:pPr>
              <a:lnSpc>
                <a:spcPct val="80000"/>
              </a:lnSpc>
            </a:pPr>
            <a:r>
              <a:rPr lang="en-US" altLang="en-US" sz="2000" dirty="0"/>
              <a:t>	</a:t>
            </a:r>
          </a:p>
          <a:p>
            <a:pPr lvl="1">
              <a:lnSpc>
                <a:spcPct val="80000"/>
              </a:lnSpc>
            </a:pPr>
            <a:endParaRPr lang="en-US" altLang="en-US" sz="2000" dirty="0"/>
          </a:p>
          <a:p>
            <a:pPr lvl="1">
              <a:lnSpc>
                <a:spcPct val="80000"/>
              </a:lnSpc>
            </a:pPr>
            <a:endParaRPr lang="en-US" altLang="en-US" sz="2000" dirty="0"/>
          </a:p>
          <a:p>
            <a:endParaRPr lang="en-US" dirty="0"/>
          </a:p>
        </p:txBody>
      </p:sp>
      <p:sp>
        <p:nvSpPr>
          <p:cNvPr id="8" name="Content Placeholder 7"/>
          <p:cNvSpPr>
            <a:spLocks noGrp="1"/>
          </p:cNvSpPr>
          <p:nvPr>
            <p:ph sz="half" idx="2"/>
          </p:nvPr>
        </p:nvSpPr>
        <p:spPr>
          <a:xfrm>
            <a:off x="4609306" y="1447800"/>
            <a:ext cx="3810000" cy="4113213"/>
          </a:xfrm>
        </p:spPr>
        <p:txBody>
          <a:bodyPr/>
          <a:lstStyle/>
          <a:p>
            <a:pPr>
              <a:lnSpc>
                <a:spcPct val="80000"/>
              </a:lnSpc>
            </a:pPr>
            <a:r>
              <a:rPr lang="en-US" altLang="en-US" sz="1400" dirty="0" smtClean="0"/>
              <a:t>Wednesday March 13, 16:00 </a:t>
            </a:r>
            <a:r>
              <a:rPr lang="en-US" altLang="en-US" sz="1400" dirty="0"/>
              <a:t>– </a:t>
            </a:r>
            <a:r>
              <a:rPr lang="en-US" altLang="en-US" sz="1400" dirty="0" smtClean="0"/>
              <a:t>18:00</a:t>
            </a:r>
            <a:endParaRPr lang="en-US" altLang="en-US" sz="1400" dirty="0"/>
          </a:p>
          <a:p>
            <a:pPr lvl="1">
              <a:lnSpc>
                <a:spcPct val="80000"/>
              </a:lnSpc>
            </a:pPr>
            <a:r>
              <a:rPr lang="en-US" altLang="en-US" sz="1400" dirty="0" smtClean="0"/>
              <a:t>Ad hoc group meetings</a:t>
            </a:r>
          </a:p>
          <a:p>
            <a:pPr lvl="1">
              <a:lnSpc>
                <a:spcPct val="80000"/>
              </a:lnSpc>
            </a:pPr>
            <a:endParaRPr lang="en-US" altLang="en-US" sz="1400" dirty="0"/>
          </a:p>
          <a:p>
            <a:pPr>
              <a:lnSpc>
                <a:spcPct val="80000"/>
              </a:lnSpc>
            </a:pPr>
            <a:r>
              <a:rPr lang="en-US" altLang="en-US" sz="1400" dirty="0" smtClean="0"/>
              <a:t>Thursday March 14, 08:00 </a:t>
            </a:r>
            <a:r>
              <a:rPr lang="en-US" altLang="en-US" sz="1400" dirty="0"/>
              <a:t>– </a:t>
            </a:r>
            <a:r>
              <a:rPr lang="en-US" altLang="en-US" sz="1400" dirty="0" smtClean="0"/>
              <a:t>10:00</a:t>
            </a:r>
            <a:endParaRPr lang="en-US" altLang="en-US" sz="1400" dirty="0"/>
          </a:p>
          <a:p>
            <a:pPr lvl="1">
              <a:lnSpc>
                <a:spcPct val="80000"/>
              </a:lnSpc>
            </a:pPr>
            <a:r>
              <a:rPr lang="en-US" altLang="en-US" sz="1400" dirty="0"/>
              <a:t>Call Meeting to order</a:t>
            </a:r>
          </a:p>
          <a:p>
            <a:pPr lvl="1">
              <a:lnSpc>
                <a:spcPct val="80000"/>
              </a:lnSpc>
            </a:pPr>
            <a:r>
              <a:rPr lang="en-US" altLang="en-US" sz="1400" dirty="0" smtClean="0"/>
              <a:t>IEEE-SA IPR </a:t>
            </a:r>
            <a:r>
              <a:rPr lang="en-US" altLang="en-US" sz="1400" dirty="0"/>
              <a:t>Policy and procedure.</a:t>
            </a:r>
          </a:p>
          <a:p>
            <a:pPr lvl="1">
              <a:lnSpc>
                <a:spcPct val="80000"/>
              </a:lnSpc>
            </a:pPr>
            <a:r>
              <a:rPr lang="en-US" altLang="en-US" sz="1400" dirty="0"/>
              <a:t>Comment </a:t>
            </a:r>
            <a:r>
              <a:rPr lang="en-US" altLang="en-US" sz="1400" dirty="0" smtClean="0"/>
              <a:t>resolution</a:t>
            </a:r>
            <a:endParaRPr lang="en-US" altLang="en-US" sz="1400" dirty="0"/>
          </a:p>
          <a:p>
            <a:pPr lvl="1">
              <a:lnSpc>
                <a:spcPct val="80000"/>
              </a:lnSpc>
            </a:pPr>
            <a:r>
              <a:rPr lang="en-US" altLang="en-US" sz="1400" dirty="0"/>
              <a:t>Recess </a:t>
            </a:r>
            <a:endParaRPr lang="en-US" altLang="en-US" sz="1400" dirty="0" smtClean="0"/>
          </a:p>
          <a:p>
            <a:pPr lvl="1">
              <a:lnSpc>
                <a:spcPct val="80000"/>
              </a:lnSpc>
            </a:pPr>
            <a:endParaRPr lang="en-US" altLang="en-US" sz="2000" dirty="0"/>
          </a:p>
          <a:p>
            <a:pPr>
              <a:lnSpc>
                <a:spcPct val="80000"/>
              </a:lnSpc>
            </a:pPr>
            <a:r>
              <a:rPr lang="en-US" altLang="en-US" sz="1400" dirty="0" smtClean="0"/>
              <a:t>Thursday March 14, 13:30 </a:t>
            </a:r>
            <a:r>
              <a:rPr lang="en-US" altLang="en-US" sz="1400" dirty="0"/>
              <a:t>– </a:t>
            </a:r>
            <a:r>
              <a:rPr lang="en-US" altLang="en-US" sz="1400" dirty="0" smtClean="0"/>
              <a:t>15:30</a:t>
            </a:r>
            <a:endParaRPr lang="en-US" altLang="en-US" sz="1400" dirty="0"/>
          </a:p>
          <a:p>
            <a:pPr lvl="1">
              <a:lnSpc>
                <a:spcPct val="80000"/>
              </a:lnSpc>
            </a:pPr>
            <a:r>
              <a:rPr lang="en-US" altLang="en-US" sz="1400" dirty="0"/>
              <a:t>Call Meeting to order</a:t>
            </a:r>
          </a:p>
          <a:p>
            <a:pPr lvl="1">
              <a:lnSpc>
                <a:spcPct val="80000"/>
              </a:lnSpc>
            </a:pPr>
            <a:r>
              <a:rPr lang="en-US" altLang="en-US" sz="1400" dirty="0" smtClean="0"/>
              <a:t>IEEE-SA IPR </a:t>
            </a:r>
            <a:r>
              <a:rPr lang="en-US" altLang="en-US" sz="1400" dirty="0"/>
              <a:t>Policy and procedure</a:t>
            </a:r>
            <a:r>
              <a:rPr lang="en-US" altLang="en-US" sz="1400" dirty="0" smtClean="0"/>
              <a:t>.</a:t>
            </a:r>
          </a:p>
          <a:p>
            <a:pPr lvl="1">
              <a:lnSpc>
                <a:spcPct val="80000"/>
              </a:lnSpc>
            </a:pPr>
            <a:r>
              <a:rPr lang="en-US" altLang="en-US" sz="1400" dirty="0" smtClean="0"/>
              <a:t>TG Motions</a:t>
            </a:r>
            <a:endParaRPr lang="en-US" altLang="en-US" sz="1400" dirty="0"/>
          </a:p>
          <a:p>
            <a:pPr lvl="1">
              <a:lnSpc>
                <a:spcPct val="80000"/>
              </a:lnSpc>
            </a:pPr>
            <a:r>
              <a:rPr lang="en-US" altLang="en-US" sz="1400" dirty="0" smtClean="0"/>
              <a:t>Comment Resolution</a:t>
            </a:r>
            <a:endParaRPr lang="en-US" altLang="en-US" sz="1400" dirty="0"/>
          </a:p>
          <a:p>
            <a:pPr lvl="1">
              <a:lnSpc>
                <a:spcPct val="80000"/>
              </a:lnSpc>
            </a:pPr>
            <a:r>
              <a:rPr lang="en-US" altLang="en-US" sz="1400" dirty="0" smtClean="0"/>
              <a:t>Goals </a:t>
            </a:r>
            <a:r>
              <a:rPr lang="en-US" altLang="en-US" sz="1400" dirty="0"/>
              <a:t>for </a:t>
            </a:r>
            <a:r>
              <a:rPr lang="en-US" altLang="en-US" sz="1400" dirty="0" smtClean="0"/>
              <a:t>March 2018</a:t>
            </a:r>
          </a:p>
          <a:p>
            <a:pPr lvl="1">
              <a:lnSpc>
                <a:spcPct val="80000"/>
              </a:lnSpc>
            </a:pPr>
            <a:r>
              <a:rPr lang="en-US" altLang="en-US" sz="1400" dirty="0" smtClean="0"/>
              <a:t>TG ad hoc meeting</a:t>
            </a:r>
            <a:endParaRPr lang="en-US" altLang="en-US" sz="1400" dirty="0"/>
          </a:p>
          <a:p>
            <a:pPr lvl="1">
              <a:lnSpc>
                <a:spcPct val="80000"/>
              </a:lnSpc>
            </a:pPr>
            <a:r>
              <a:rPr lang="en-US" altLang="en-US" sz="1400" dirty="0" err="1"/>
              <a:t>Telecon</a:t>
            </a:r>
            <a:r>
              <a:rPr lang="en-US" altLang="en-US" sz="1400" dirty="0"/>
              <a:t> Schedule</a:t>
            </a:r>
          </a:p>
          <a:p>
            <a:pPr lvl="1">
              <a:lnSpc>
                <a:spcPct val="80000"/>
              </a:lnSpc>
            </a:pPr>
            <a:r>
              <a:rPr lang="en-US" altLang="en-US" sz="1400" dirty="0"/>
              <a:t>Adjourn</a:t>
            </a:r>
          </a:p>
          <a:p>
            <a:endParaRPr lang="en-US" dirty="0"/>
          </a:p>
        </p:txBody>
      </p:sp>
      <p:sp>
        <p:nvSpPr>
          <p:cNvPr id="6" name="Date Placeholder 5"/>
          <p:cNvSpPr>
            <a:spLocks noGrp="1"/>
          </p:cNvSpPr>
          <p:nvPr>
            <p:ph type="dt" idx="10"/>
          </p:nvPr>
        </p:nvSpPr>
        <p:spPr/>
        <p:txBody>
          <a:bodyPr/>
          <a:lstStyle/>
          <a:p>
            <a:r>
              <a:rPr lang="en-US" smtClean="0"/>
              <a:t>March 2019</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831471155"/>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TGax Schedule</a:t>
            </a:r>
            <a:endParaRPr lang="en-US" dirty="0"/>
          </a:p>
        </p:txBody>
      </p:sp>
      <p:sp>
        <p:nvSpPr>
          <p:cNvPr id="6" name="Date Placeholder 5"/>
          <p:cNvSpPr>
            <a:spLocks noGrp="1"/>
          </p:cNvSpPr>
          <p:nvPr>
            <p:ph type="dt" idx="10"/>
          </p:nvPr>
        </p:nvSpPr>
        <p:spPr/>
        <p:txBody>
          <a:bodyPr/>
          <a:lstStyle/>
          <a:p>
            <a:r>
              <a:rPr lang="en-US" smtClean="0"/>
              <a:t>March 2019</a:t>
            </a:r>
            <a:endParaRPr lang="en-GB" dirty="0"/>
          </a:p>
        </p:txBody>
      </p:sp>
      <p:sp>
        <p:nvSpPr>
          <p:cNvPr id="5" name="Footer Placeholder 4"/>
          <p:cNvSpPr>
            <a:spLocks noGrp="1"/>
          </p:cNvSpPr>
          <p:nvPr>
            <p:ph type="ftr" idx="11"/>
          </p:nvPr>
        </p:nvSpPr>
        <p:spPr/>
        <p:txBody>
          <a:bodyPr/>
          <a:lstStyle/>
          <a:p>
            <a:r>
              <a:rPr lang="en-GB" smtClean="0"/>
              <a:t>Osama Aboul-Magd, Huawei Technologies</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3092635401"/>
              </p:ext>
            </p:extLst>
          </p:nvPr>
        </p:nvGraphicFramePr>
        <p:xfrm>
          <a:off x="914400" y="2324154"/>
          <a:ext cx="7086600" cy="2583126"/>
        </p:xfrm>
        <a:graphic>
          <a:graphicData uri="http://schemas.openxmlformats.org/drawingml/2006/table">
            <a:tbl>
              <a:tblPr firstRow="1" bandRow="1">
                <a:tableStyleId>{616DA210-FB5B-4158-B5E0-FEB733F419BA}</a:tableStyleId>
              </a:tblPr>
              <a:tblGrid>
                <a:gridCol w="1417320"/>
                <a:gridCol w="1417320"/>
                <a:gridCol w="708660"/>
                <a:gridCol w="708660"/>
                <a:gridCol w="708660"/>
                <a:gridCol w="708660"/>
                <a:gridCol w="1417320"/>
              </a:tblGrid>
              <a:tr h="723846">
                <a:tc>
                  <a:txBody>
                    <a:bodyPr/>
                    <a:lstStyle/>
                    <a:p>
                      <a:pPr algn="ctr"/>
                      <a:endParaRPr lang="en-US" dirty="0"/>
                    </a:p>
                  </a:txBody>
                  <a:tcPr/>
                </a:tc>
                <a:tc>
                  <a:txBody>
                    <a:bodyPr/>
                    <a:lstStyle/>
                    <a:p>
                      <a:pPr algn="ctr"/>
                      <a:r>
                        <a:rPr lang="en-US" dirty="0" smtClean="0"/>
                        <a:t>Monday</a:t>
                      </a:r>
                      <a:endParaRPr lang="en-US" dirty="0"/>
                    </a:p>
                  </a:txBody>
                  <a:tcPr/>
                </a:tc>
                <a:tc gridSpan="2">
                  <a:txBody>
                    <a:bodyPr/>
                    <a:lstStyle/>
                    <a:p>
                      <a:pPr algn="ctr"/>
                      <a:r>
                        <a:rPr lang="en-US" dirty="0" smtClean="0"/>
                        <a:t>Tuesday</a:t>
                      </a:r>
                      <a:endParaRPr lang="en-US" dirty="0"/>
                    </a:p>
                  </a:txBody>
                  <a:tcPr/>
                </a:tc>
                <a:tc hMerge="1">
                  <a:txBody>
                    <a:bodyPr/>
                    <a:lstStyle/>
                    <a:p>
                      <a:endParaRPr lang="en-US"/>
                    </a:p>
                  </a:txBody>
                  <a:tcPr/>
                </a:tc>
                <a:tc gridSpan="2">
                  <a:txBody>
                    <a:bodyPr/>
                    <a:lstStyle/>
                    <a:p>
                      <a:pPr algn="ctr"/>
                      <a:r>
                        <a:rPr lang="en-US" dirty="0" smtClean="0"/>
                        <a:t>Wednesday</a:t>
                      </a:r>
                      <a:endParaRPr lang="en-US" dirty="0"/>
                    </a:p>
                  </a:txBody>
                  <a:tcPr/>
                </a:tc>
                <a:tc hMerge="1">
                  <a:txBody>
                    <a:bodyPr/>
                    <a:lstStyle/>
                    <a:p>
                      <a:endParaRPr lang="en-US"/>
                    </a:p>
                  </a:txBody>
                  <a:tcPr/>
                </a:tc>
                <a:tc>
                  <a:txBody>
                    <a:bodyPr/>
                    <a:lstStyle/>
                    <a:p>
                      <a:pPr algn="ctr"/>
                      <a:r>
                        <a:rPr lang="en-US" dirty="0" smtClean="0"/>
                        <a:t>Thursday</a:t>
                      </a:r>
                      <a:endParaRPr lang="en-US" dirty="0"/>
                    </a:p>
                  </a:txBody>
                  <a:tcPr/>
                </a:tc>
              </a:tr>
              <a:tr h="340451">
                <a:tc>
                  <a:txBody>
                    <a:bodyPr/>
                    <a:lstStyle/>
                    <a:p>
                      <a:pPr algn="ctr"/>
                      <a:r>
                        <a:rPr lang="en-US" dirty="0" smtClean="0"/>
                        <a:t>AM 1</a:t>
                      </a:r>
                      <a:endParaRPr lang="en-US"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a:tc>
                <a:tc gridSpan="2">
                  <a:txBody>
                    <a:bodyPr/>
                    <a:lstStyle/>
                    <a:p>
                      <a:pPr algn="ctr"/>
                      <a:endParaRPr lang="en-US" sz="1800" b="1" dirty="0"/>
                    </a:p>
                  </a:txBody>
                  <a:tcPr/>
                </a:tc>
                <a:tc hMerge="1">
                  <a:txBody>
                    <a:bodyPr/>
                    <a:lstStyle/>
                    <a:p>
                      <a:endParaRPr lang="en-US"/>
                    </a:p>
                  </a:txBody>
                  <a:tcPr/>
                </a:tc>
                <a:tc gridSpan="2">
                  <a:txBody>
                    <a:bodyPr/>
                    <a:lstStyle/>
                    <a:p>
                      <a:pPr algn="ctr"/>
                      <a:endParaRPr lang="en-US" sz="1800" b="1" dirty="0"/>
                    </a:p>
                  </a:txBody>
                  <a:tcPr/>
                </a:tc>
                <a:tc hMerge="1">
                  <a:txBody>
                    <a:bodyPr/>
                    <a:lstStyle/>
                    <a:p>
                      <a:endParaRPr lang="en-US"/>
                    </a:p>
                  </a:txBody>
                  <a:tcPr/>
                </a:tc>
                <a:tc>
                  <a:txBody>
                    <a:bodyPr/>
                    <a:lstStyle/>
                    <a:p>
                      <a:pPr algn="ctr"/>
                      <a:r>
                        <a:rPr lang="en-US" sz="1800" b="1" dirty="0" smtClean="0"/>
                        <a:t>TGax</a:t>
                      </a:r>
                      <a:endParaRPr lang="en-US" sz="1800" b="1" dirty="0"/>
                    </a:p>
                  </a:txBody>
                  <a:tcPr/>
                </a:tc>
              </a:tr>
              <a:tr h="396240">
                <a:tc>
                  <a:txBody>
                    <a:bodyPr/>
                    <a:lstStyle/>
                    <a:p>
                      <a:pPr algn="ctr"/>
                      <a:r>
                        <a:rPr lang="en-US" dirty="0" smtClean="0"/>
                        <a:t>AM 2</a:t>
                      </a:r>
                      <a:endParaRPr lang="en-US" dirty="0"/>
                    </a:p>
                  </a:txBody>
                  <a:tcPr/>
                </a:tc>
                <a:tc>
                  <a:txBody>
                    <a:bodyPr/>
                    <a:lstStyle/>
                    <a:p>
                      <a:pPr algn="ctr"/>
                      <a:endParaRPr lang="en-US" sz="1800" b="1" dirty="0"/>
                    </a:p>
                  </a:txBody>
                  <a:tcPr/>
                </a:tc>
                <a:tc>
                  <a:txBody>
                    <a:bodyPr/>
                    <a:lstStyle/>
                    <a:p>
                      <a:pPr algn="ctr"/>
                      <a:r>
                        <a:rPr lang="en-US" sz="1200" b="1" dirty="0" smtClean="0"/>
                        <a:t>Ad hoc</a:t>
                      </a:r>
                      <a:endParaRPr lang="en-US" sz="1200"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200" b="1" dirty="0" smtClean="0"/>
                        <a:t>Ad hoc</a:t>
                      </a:r>
                    </a:p>
                  </a:txBody>
                  <a:tcPr/>
                </a:tc>
                <a:tc gridSpan="2">
                  <a:txBody>
                    <a:bodyPr/>
                    <a:lstStyle/>
                    <a:p>
                      <a:pPr algn="ctr"/>
                      <a:endParaRPr lang="en-US" sz="1800" b="1" dirty="0"/>
                    </a:p>
                  </a:txBody>
                  <a:tcPr/>
                </a:tc>
                <a:tc hMerge="1">
                  <a:txBody>
                    <a:bodyPr/>
                    <a:lstStyle/>
                    <a:p>
                      <a:endParaRPr lang="en-US"/>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b="1" dirty="0" smtClean="0"/>
                    </a:p>
                  </a:txBody>
                  <a:tcPr/>
                </a:tc>
              </a:tr>
              <a:tr h="365759">
                <a:tc>
                  <a:txBody>
                    <a:bodyPr/>
                    <a:lstStyle/>
                    <a:p>
                      <a:pPr algn="ctr"/>
                      <a:r>
                        <a:rPr lang="en-US" dirty="0" smtClean="0"/>
                        <a:t>PM 1</a:t>
                      </a:r>
                      <a:endParaRPr lang="en-US" dirty="0"/>
                    </a:p>
                  </a:txBody>
                  <a:tcPr/>
                </a:tc>
                <a:tc>
                  <a:txBody>
                    <a:bodyPr/>
                    <a:lstStyle/>
                    <a:p>
                      <a:pPr algn="ctr"/>
                      <a:r>
                        <a:rPr lang="en-US" sz="1800" b="1" dirty="0" smtClean="0"/>
                        <a:t>TGax</a:t>
                      </a:r>
                      <a:endParaRPr lang="en-US" sz="1800" b="1" dirty="0"/>
                    </a:p>
                  </a:txBody>
                  <a:tcPr/>
                </a:tc>
                <a:tc gridSpan="2">
                  <a:txBody>
                    <a:bodyPr/>
                    <a:lstStyle/>
                    <a:p>
                      <a:pPr algn="ctr"/>
                      <a:endParaRPr lang="en-US" sz="1800" b="1" dirty="0"/>
                    </a:p>
                  </a:txBody>
                  <a:tcPr/>
                </a:tc>
                <a:tc hMerge="1">
                  <a:txBody>
                    <a:bodyPr/>
                    <a:lstStyle/>
                    <a:p>
                      <a:endParaRPr lang="en-US"/>
                    </a:p>
                  </a:txBody>
                  <a:tcPr/>
                </a:tc>
                <a:tc gridSpan="2">
                  <a:txBody>
                    <a:bodyPr/>
                    <a:lstStyle/>
                    <a:p>
                      <a:pPr algn="ctr"/>
                      <a:r>
                        <a:rPr lang="en-US" sz="1800" b="1" dirty="0" err="1" smtClean="0"/>
                        <a:t>TGax</a:t>
                      </a:r>
                      <a:endParaRPr lang="en-US" sz="1800" b="1" dirty="0"/>
                    </a:p>
                  </a:txBody>
                  <a:tcPr/>
                </a:tc>
                <a:tc hMerge="1">
                  <a:txBody>
                    <a:bodyPr/>
                    <a:lstStyle/>
                    <a:p>
                      <a:endParaRPr lang="en-US"/>
                    </a:p>
                  </a:txBody>
                  <a:tcPr/>
                </a:tc>
                <a:tc>
                  <a:txBody>
                    <a:bodyPr/>
                    <a:lstStyle/>
                    <a:p>
                      <a:pPr algn="ctr"/>
                      <a:r>
                        <a:rPr lang="en-US" b="1" dirty="0" err="1" smtClean="0"/>
                        <a:t>TGax</a:t>
                      </a:r>
                      <a:endParaRPr lang="en-US" b="1" dirty="0"/>
                    </a:p>
                  </a:txBody>
                  <a:tcPr/>
                </a:tc>
              </a:tr>
              <a:tr h="365759">
                <a:tc>
                  <a:txBody>
                    <a:bodyPr/>
                    <a:lstStyle/>
                    <a:p>
                      <a:pPr algn="ctr"/>
                      <a:r>
                        <a:rPr lang="en-US" dirty="0" smtClean="0"/>
                        <a:t>PM</a:t>
                      </a:r>
                      <a:r>
                        <a:rPr lang="en-US" baseline="0" dirty="0" smtClean="0"/>
                        <a:t> 2</a:t>
                      </a:r>
                      <a:endParaRPr lang="en-US" dirty="0"/>
                    </a:p>
                  </a:txBody>
                  <a:tcPr/>
                </a:tc>
                <a:tc>
                  <a:txBody>
                    <a:bodyPr/>
                    <a:lstStyle/>
                    <a:p>
                      <a:endParaRPr lang="en-US" b="1" dirty="0"/>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Ad hoc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Ad hoc</a:t>
                      </a:r>
                      <a:endParaRPr kumimoji="0" lang="en-US" sz="1200" b="1" i="0" u="none" strike="noStrike" kern="1200" cap="none" spc="0" normalizeH="0" baseline="0" noProof="0" dirty="0">
                        <a:ln>
                          <a:noFill/>
                        </a:ln>
                        <a:solidFill>
                          <a:prstClr val="black"/>
                        </a:solidFill>
                        <a:effectLst/>
                        <a:uLnTx/>
                        <a:uFillTx/>
                        <a:latin typeface="+mn-lt"/>
                        <a:ea typeface="+mn-ea"/>
                        <a:cs typeface="+mn-cs"/>
                      </a:endParaRP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Ad hoc</a:t>
                      </a:r>
                    </a:p>
                  </a:txBody>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1200" b="1" i="0" u="none" strike="noStrike" kern="1200" cap="none" spc="0" normalizeH="0" baseline="0" noProof="0" dirty="0" smtClean="0">
                          <a:ln>
                            <a:noFill/>
                          </a:ln>
                          <a:solidFill>
                            <a:prstClr val="black"/>
                          </a:solidFill>
                          <a:effectLst/>
                          <a:uLnTx/>
                          <a:uFillTx/>
                          <a:latin typeface="+mn-lt"/>
                          <a:ea typeface="+mn-ea"/>
                          <a:cs typeface="+mn-cs"/>
                        </a:rPr>
                        <a:t>Ad hoc</a:t>
                      </a:r>
                    </a:p>
                  </a:txBody>
                  <a:tcPr/>
                </a:tc>
                <a:tc>
                  <a:txBody>
                    <a:bodyPr/>
                    <a:lstStyle/>
                    <a:p>
                      <a:endParaRPr lang="en-US" dirty="0"/>
                    </a:p>
                  </a:txBody>
                  <a:tcPr/>
                </a:tc>
              </a:tr>
              <a:tr h="349405">
                <a:tc>
                  <a:txBody>
                    <a:bodyPr/>
                    <a:lstStyle/>
                    <a:p>
                      <a:pPr algn="ctr"/>
                      <a:r>
                        <a:rPr lang="en-US" dirty="0" smtClean="0"/>
                        <a:t>EVE</a:t>
                      </a:r>
                      <a:endParaRPr lang="en-US" dirty="0"/>
                    </a:p>
                  </a:txBody>
                  <a:tcPr/>
                </a:tc>
                <a:tc>
                  <a:txBody>
                    <a:bodyPr/>
                    <a:lstStyle/>
                    <a:p>
                      <a:pPr algn="ctr"/>
                      <a:endParaRPr lang="en-US" b="1" dirty="0"/>
                    </a:p>
                  </a:txBody>
                  <a:tcPr/>
                </a:tc>
                <a:tc gridSpan="2">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a:tc>
                <a:tc hMerge="1">
                  <a:txBody>
                    <a:bodyPr/>
                    <a:lstStyle/>
                    <a:p>
                      <a:endParaRPr lang="en-US"/>
                    </a:p>
                  </a:txBody>
                  <a:tcPr/>
                </a:tc>
                <a:tc gridSpan="2">
                  <a:txBody>
                    <a:bodyPr/>
                    <a:lstStyle/>
                    <a:p>
                      <a:pPr algn="ctr"/>
                      <a:endParaRPr lang="en-US" dirty="0"/>
                    </a:p>
                  </a:txBody>
                  <a:tcPr/>
                </a:tc>
                <a:tc hMerge="1">
                  <a:txBody>
                    <a:bodyPr/>
                    <a:lstStyle/>
                    <a:p>
                      <a:endParaRPr lang="en-US"/>
                    </a:p>
                  </a:txBody>
                  <a:tcPr/>
                </a:tc>
                <a:tc>
                  <a:txBody>
                    <a:bodyPr/>
                    <a:lstStyle/>
                    <a:p>
                      <a:pPr algn="ctr"/>
                      <a:endParaRPr lang="en-US" dirty="0"/>
                    </a:p>
                  </a:txBody>
                  <a:tcPr/>
                </a:tc>
              </a:tr>
            </a:tbl>
          </a:graphicData>
        </a:graphic>
      </p:graphicFrame>
      <p:sp>
        <p:nvSpPr>
          <p:cNvPr id="3" name="TextBox 2"/>
          <p:cNvSpPr txBox="1"/>
          <p:nvPr/>
        </p:nvSpPr>
        <p:spPr>
          <a:xfrm>
            <a:off x="1676400" y="5334000"/>
            <a:ext cx="4042325" cy="461665"/>
          </a:xfrm>
          <a:prstGeom prst="rect">
            <a:avLst/>
          </a:prstGeom>
          <a:noFill/>
        </p:spPr>
        <p:txBody>
          <a:bodyPr wrap="none" rtlCol="0">
            <a:spAutoFit/>
          </a:bodyPr>
          <a:lstStyle/>
          <a:p>
            <a:r>
              <a:rPr lang="en-US" dirty="0" err="1" smtClean="0">
                <a:solidFill>
                  <a:schemeClr val="tx1"/>
                </a:solidFill>
              </a:rPr>
              <a:t>Adhoc</a:t>
            </a:r>
            <a:r>
              <a:rPr lang="en-US" dirty="0" smtClean="0">
                <a:solidFill>
                  <a:schemeClr val="tx1"/>
                </a:solidFill>
              </a:rPr>
              <a:t> groups schedule is TBD</a:t>
            </a:r>
            <a:endParaRPr lang="en-US" dirty="0">
              <a:solidFill>
                <a:schemeClr val="tx1"/>
              </a:solidFill>
            </a:endParaRPr>
          </a:p>
        </p:txBody>
      </p:sp>
    </p:spTree>
    <p:extLst>
      <p:ext uri="{BB962C8B-B14F-4D97-AF65-F5344CB8AC3E}">
        <p14:creationId xmlns:p14="http://schemas.microsoft.com/office/powerpoint/2010/main" val="3976818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a:xfrm>
            <a:off x="381000" y="685800"/>
            <a:ext cx="8382000" cy="1065213"/>
          </a:xfrm>
        </p:spPr>
        <p:txBody>
          <a:bodyPr/>
          <a:lstStyle/>
          <a:p>
            <a:r>
              <a:rPr lang="en-US" altLang="en-US" dirty="0"/>
              <a:t>Agenda for Monday </a:t>
            </a:r>
            <a:r>
              <a:rPr lang="en-US" altLang="en-US" dirty="0" smtClean="0"/>
              <a:t>March 11,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7" name="Content Placeholder 6"/>
          <p:cNvSpPr>
            <a:spLocks noGrp="1"/>
          </p:cNvSpPr>
          <p:nvPr>
            <p:ph idx="1"/>
          </p:nvPr>
        </p:nvSpPr>
        <p:spPr>
          <a:xfrm>
            <a:off x="685800" y="1828800"/>
            <a:ext cx="7770813" cy="4113213"/>
          </a:xfrm>
        </p:spPr>
        <p:txBody>
          <a:bodyPr/>
          <a:lstStyle/>
          <a:p>
            <a:pPr lvl="0">
              <a:lnSpc>
                <a:spcPct val="80000"/>
              </a:lnSpc>
              <a:buFont typeface="Arial" panose="020B0604020202020204" pitchFamily="34" charset="0"/>
              <a:buChar char="•"/>
            </a:pPr>
            <a:r>
              <a:rPr lang="en-US" altLang="en-US" dirty="0" smtClean="0"/>
              <a:t>Call </a:t>
            </a:r>
            <a:r>
              <a:rPr lang="en-US" altLang="en-US" dirty="0"/>
              <a:t>meeting to order </a:t>
            </a:r>
          </a:p>
          <a:p>
            <a:pPr lvl="0">
              <a:buFont typeface="Arial" panose="020B0604020202020204" pitchFamily="34" charset="0"/>
              <a:buChar char="•"/>
            </a:pPr>
            <a:r>
              <a:rPr lang="en-US" altLang="en-US" dirty="0"/>
              <a:t>IEEE-SA IPR policy and Procedure</a:t>
            </a:r>
          </a:p>
          <a:p>
            <a:pPr lvl="0">
              <a:lnSpc>
                <a:spcPct val="80000"/>
              </a:lnSpc>
              <a:buFont typeface="Arial" panose="020B0604020202020204" pitchFamily="34" charset="0"/>
              <a:buChar char="•"/>
            </a:pPr>
            <a:r>
              <a:rPr lang="en-US" altLang="en-US" dirty="0"/>
              <a:t>Summary from </a:t>
            </a:r>
            <a:r>
              <a:rPr lang="en-US" altLang="en-US" dirty="0" smtClean="0"/>
              <a:t>January 2019 </a:t>
            </a:r>
            <a:r>
              <a:rPr lang="en-US" altLang="en-US" dirty="0"/>
              <a:t>meeting</a:t>
            </a:r>
          </a:p>
          <a:p>
            <a:pPr lvl="0">
              <a:lnSpc>
                <a:spcPct val="80000"/>
              </a:lnSpc>
              <a:buFont typeface="Arial" panose="020B0604020202020204" pitchFamily="34" charset="0"/>
              <a:buChar char="•"/>
            </a:pPr>
            <a:r>
              <a:rPr lang="en-US" altLang="en-US" dirty="0"/>
              <a:t>TG motions</a:t>
            </a:r>
          </a:p>
          <a:p>
            <a:pPr lvl="1">
              <a:lnSpc>
                <a:spcPct val="80000"/>
              </a:lnSpc>
              <a:buFont typeface="Arial" panose="020B0604020202020204" pitchFamily="34" charset="0"/>
              <a:buChar char="•"/>
            </a:pPr>
            <a:r>
              <a:rPr lang="en-US" altLang="en-US" sz="1800" dirty="0"/>
              <a:t>Approve TG meeting and </a:t>
            </a:r>
            <a:r>
              <a:rPr lang="en-US" altLang="en-US" sz="1800" dirty="0" smtClean="0"/>
              <a:t>Teleconference </a:t>
            </a:r>
            <a:r>
              <a:rPr lang="en-US" altLang="en-US" sz="1800" dirty="0"/>
              <a:t>minutes since </a:t>
            </a:r>
            <a:r>
              <a:rPr lang="en-US" altLang="en-US" sz="1800" dirty="0" smtClean="0"/>
              <a:t>November </a:t>
            </a:r>
            <a:r>
              <a:rPr lang="en-US" altLang="en-US" sz="1800" dirty="0"/>
              <a:t>2018 meeting</a:t>
            </a:r>
            <a:r>
              <a:rPr lang="en-US" altLang="en-US" sz="1800" dirty="0" smtClean="0"/>
              <a:t>.</a:t>
            </a:r>
            <a:endParaRPr lang="en-US" altLang="en-US" dirty="0"/>
          </a:p>
          <a:p>
            <a:pPr lvl="0">
              <a:lnSpc>
                <a:spcPct val="80000"/>
              </a:lnSpc>
              <a:buFont typeface="Arial" panose="020B0604020202020204" pitchFamily="34" charset="0"/>
              <a:buChar char="•"/>
            </a:pPr>
            <a:r>
              <a:rPr lang="en-US" altLang="en-US" dirty="0"/>
              <a:t>Editor </a:t>
            </a:r>
            <a:r>
              <a:rPr lang="en-US" altLang="en-US" dirty="0" smtClean="0"/>
              <a:t>Report and comment assignment </a:t>
            </a:r>
            <a:r>
              <a:rPr lang="en-US" altLang="en-US" dirty="0"/>
              <a:t>– Robert Stacey</a:t>
            </a:r>
          </a:p>
          <a:p>
            <a:pPr lvl="0">
              <a:lnSpc>
                <a:spcPct val="80000"/>
              </a:lnSpc>
              <a:buFont typeface="Arial" panose="020B0604020202020204" pitchFamily="34" charset="0"/>
              <a:buChar char="•"/>
            </a:pPr>
            <a:r>
              <a:rPr lang="en-US" altLang="en-US" dirty="0" smtClean="0"/>
              <a:t>Presentations </a:t>
            </a:r>
            <a:r>
              <a:rPr lang="en-US" altLang="en-US" dirty="0"/>
              <a:t>and Comment Resolution</a:t>
            </a:r>
          </a:p>
          <a:p>
            <a:pPr lvl="0">
              <a:lnSpc>
                <a:spcPct val="80000"/>
              </a:lnSpc>
              <a:buFont typeface="Arial" panose="020B0604020202020204" pitchFamily="34" charset="0"/>
              <a:buChar char="•"/>
            </a:pPr>
            <a:r>
              <a:rPr lang="en-US" altLang="en-US" dirty="0"/>
              <a:t>Recess</a:t>
            </a:r>
          </a:p>
          <a:p>
            <a:endParaRPr lang="en-US" sz="2800" dirty="0"/>
          </a:p>
        </p:txBody>
      </p:sp>
      <p:sp>
        <p:nvSpPr>
          <p:cNvPr id="5" name="Slide Number Placeholder 4"/>
          <p:cNvSpPr>
            <a:spLocks noGrp="1"/>
          </p:cNvSpPr>
          <p:nvPr>
            <p:ph type="sldNum" idx="12"/>
          </p:nvPr>
        </p:nvSpPr>
        <p:spPr/>
        <p:txBody>
          <a:bodyPr/>
          <a:lstStyle/>
          <a:p>
            <a:r>
              <a:rPr lang="en-GB" smtClean="0"/>
              <a:t>Slide </a:t>
            </a:r>
            <a:fld id="{06B781AF-4CCF-49B0-A572-DE54FBE5D942}" type="slidenum">
              <a:rPr lang="en-GB" smtClean="0"/>
              <a:pPr/>
              <a:t>15</a:t>
            </a:fld>
            <a:endParaRPr lang="en-GB"/>
          </a:p>
        </p:txBody>
      </p:sp>
      <p:sp>
        <p:nvSpPr>
          <p:cNvPr id="4" name="Footer Placeholder 3"/>
          <p:cNvSpPr>
            <a:spLocks noGrp="1"/>
          </p:cNvSpPr>
          <p:nvPr>
            <p:ph type="ftr" idx="14"/>
          </p:nvPr>
        </p:nvSpPr>
        <p:spPr/>
        <p:txBody>
          <a:bodyPr/>
          <a:lstStyle/>
          <a:p>
            <a:r>
              <a:rPr lang="en-GB" smtClean="0"/>
              <a:t>Osama Aboul-Magd, Huawei Technologies</a:t>
            </a:r>
            <a:endParaRPr lang="en-GB"/>
          </a:p>
        </p:txBody>
      </p:sp>
      <p:sp>
        <p:nvSpPr>
          <p:cNvPr id="3" name="Date Placeholder 2"/>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8100221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Submissions</a:t>
            </a:r>
            <a:endParaRPr lang="en-US" dirty="0"/>
          </a:p>
        </p:txBody>
      </p:sp>
      <p:sp>
        <p:nvSpPr>
          <p:cNvPr id="3" name="Content Placeholder 2"/>
          <p:cNvSpPr>
            <a:spLocks noGrp="1"/>
          </p:cNvSpPr>
          <p:nvPr>
            <p:ph idx="1"/>
          </p:nvPr>
        </p:nvSpPr>
        <p:spPr/>
        <p:txBody>
          <a:bodyPr/>
          <a:lstStyle/>
          <a:p>
            <a:r>
              <a:rPr lang="en-US" dirty="0" smtClean="0"/>
              <a:t>See the embedded spreadsheet (v1)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graphicFrame>
        <p:nvGraphicFramePr>
          <p:cNvPr id="7" name="Object 6"/>
          <p:cNvGraphicFramePr>
            <a:graphicFrameLocks noChangeAspect="1"/>
          </p:cNvGraphicFramePr>
          <p:nvPr>
            <p:extLst>
              <p:ext uri="{D42A27DB-BD31-4B8C-83A1-F6EECF244321}">
                <p14:modId xmlns:p14="http://schemas.microsoft.com/office/powerpoint/2010/main" val="3009586235"/>
              </p:ext>
            </p:extLst>
          </p:nvPr>
        </p:nvGraphicFramePr>
        <p:xfrm>
          <a:off x="3044825" y="2819400"/>
          <a:ext cx="3657600" cy="3086100"/>
        </p:xfrm>
        <a:graphic>
          <a:graphicData uri="http://schemas.openxmlformats.org/presentationml/2006/ole">
            <mc:AlternateContent xmlns:mc="http://schemas.openxmlformats.org/markup-compatibility/2006">
              <mc:Choice xmlns:v="urn:schemas-microsoft-com:vml" Requires="v">
                <p:oleObj spid="_x0000_s4103" name="Worksheet" showAsIcon="1" r:id="rId3" imgW="914400" imgH="771480" progId="Excel.Sheet.12">
                  <p:embed/>
                </p:oleObj>
              </mc:Choice>
              <mc:Fallback>
                <p:oleObj name="Worksheet" showAsIcon="1" r:id="rId3" imgW="914400" imgH="771480" progId="Excel.Sheet.12">
                  <p:embed/>
                  <p:pic>
                    <p:nvPicPr>
                      <p:cNvPr id="0" name=""/>
                      <p:cNvPicPr/>
                      <p:nvPr/>
                    </p:nvPicPr>
                    <p:blipFill>
                      <a:blip r:embed="rId4"/>
                      <a:stretch>
                        <a:fillRect/>
                      </a:stretch>
                    </p:blipFill>
                    <p:spPr>
                      <a:xfrm>
                        <a:off x="3044825" y="2819400"/>
                        <a:ext cx="3657600" cy="3086100"/>
                      </a:xfrm>
                      <a:prstGeom prst="rect">
                        <a:avLst/>
                      </a:prstGeom>
                    </p:spPr>
                  </p:pic>
                </p:oleObj>
              </mc:Fallback>
            </mc:AlternateContent>
          </a:graphicData>
        </a:graphic>
      </p:graphicFrame>
    </p:spTree>
    <p:extLst>
      <p:ext uri="{BB962C8B-B14F-4D97-AF65-F5344CB8AC3E}">
        <p14:creationId xmlns:p14="http://schemas.microsoft.com/office/powerpoint/2010/main" val="218042322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from January 2019</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Completed resolutions of all comments submitted on draft D3.0</a:t>
            </a:r>
          </a:p>
          <a:p>
            <a:pPr>
              <a:buFont typeface="Arial" panose="020B0604020202020204" pitchFamily="34" charset="0"/>
              <a:buChar char="•"/>
            </a:pPr>
            <a:r>
              <a:rPr lang="en-US" dirty="0" smtClean="0"/>
              <a:t>Started WG LB 238 – draft D4.0 achieved an approved ratio of 92.2%.</a:t>
            </a:r>
          </a:p>
          <a:p>
            <a:pPr lvl="1">
              <a:buFont typeface="Arial" panose="020B0604020202020204" pitchFamily="34" charset="0"/>
              <a:buChar char="•"/>
            </a:pPr>
            <a:r>
              <a:rPr lang="en-US" dirty="0" smtClean="0"/>
              <a:t>1619 comments were received on draft D4.0</a:t>
            </a:r>
          </a:p>
          <a:p>
            <a:pPr>
              <a:buFont typeface="Arial" panose="020B0604020202020204" pitchFamily="34" charset="0"/>
              <a:buChar char="•"/>
            </a:pPr>
            <a:r>
              <a:rPr lang="en-US" dirty="0" smtClean="0"/>
              <a:t>The </a:t>
            </a:r>
            <a:r>
              <a:rPr lang="en-US" dirty="0" err="1" smtClean="0"/>
              <a:t>TGax</a:t>
            </a:r>
            <a:r>
              <a:rPr lang="en-US" dirty="0" smtClean="0"/>
              <a:t> Coexistence Assurance document failed ballot at 802.19 WG (16/9/1).</a:t>
            </a:r>
          </a:p>
          <a:p>
            <a:pPr lvl="1">
              <a:buFont typeface="Arial" panose="020B0604020202020204" pitchFamily="34" charset="0"/>
              <a:buChar char="•"/>
            </a:pPr>
            <a:r>
              <a:rPr lang="en-US" dirty="0" smtClean="0"/>
              <a:t>59 comments were received on CAD.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26469463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Approval of  TG Minutes </a:t>
            </a:r>
            <a:r>
              <a:rPr lang="en-US" altLang="en-US" dirty="0" smtClean="0"/>
              <a:t>(January 2019 </a:t>
            </a:r>
            <a:r>
              <a:rPr lang="en-US" altLang="en-US" dirty="0"/>
              <a:t>Meeting and </a:t>
            </a:r>
            <a:r>
              <a:rPr lang="en-US" altLang="en-US" dirty="0" err="1"/>
              <a:t>Telecon</a:t>
            </a:r>
            <a:r>
              <a:rPr lang="en-US" altLang="en-US" dirty="0"/>
              <a:t> Minutes) </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sz="2000" dirty="0"/>
              <a:t>Approve TGax minutes of meetings and teleconferences from </a:t>
            </a:r>
            <a:r>
              <a:rPr lang="en-US" altLang="en-US" sz="2000" dirty="0" smtClean="0"/>
              <a:t>January 2019 Interim meeting </a:t>
            </a:r>
            <a:r>
              <a:rPr lang="en-US" altLang="en-US" sz="2000" dirty="0"/>
              <a:t>to today:  </a:t>
            </a:r>
            <a:endParaRPr lang="en-US" altLang="en-US" sz="2000" dirty="0" smtClean="0"/>
          </a:p>
          <a:p>
            <a:pPr lvl="1">
              <a:buFont typeface="Arial" panose="020B0604020202020204" pitchFamily="34" charset="0"/>
              <a:buChar char="•"/>
            </a:pPr>
            <a:r>
              <a:rPr lang="en-US" altLang="en-US" sz="1600" dirty="0">
                <a:hlinkClick r:id="rId2"/>
              </a:rPr>
              <a:t>https://</a:t>
            </a:r>
            <a:r>
              <a:rPr lang="en-US" altLang="en-US" sz="1600" dirty="0" smtClean="0">
                <a:hlinkClick r:id="rId2"/>
              </a:rPr>
              <a:t>mentor.ieee.org/802.11/dcn/19/11-19-0126-00-00ax-tgax-january-2019-st-louis-meeting-minutes.docx</a:t>
            </a:r>
            <a:r>
              <a:rPr lang="en-US" altLang="en-US" sz="1600" dirty="0" smtClean="0"/>
              <a:t> </a:t>
            </a:r>
          </a:p>
          <a:p>
            <a:pPr lvl="1">
              <a:buFont typeface="Arial" panose="020B0604020202020204" pitchFamily="34" charset="0"/>
              <a:buChar char="•"/>
            </a:pPr>
            <a:r>
              <a:rPr lang="en-US" altLang="en-US" sz="1600" dirty="0">
                <a:hlinkClick r:id="rId3"/>
              </a:rPr>
              <a:t>https://</a:t>
            </a:r>
            <a:r>
              <a:rPr lang="en-US" altLang="en-US" sz="1600" dirty="0" smtClean="0">
                <a:hlinkClick r:id="rId3"/>
              </a:rPr>
              <a:t>mentor.ieee.org/802.11/dcn/19/11-19-0296-00-00ax-munites-of-tgax-teleconferences-from-feb-to-mar-2019.docx</a:t>
            </a:r>
            <a:r>
              <a:rPr lang="en-US" altLang="en-US" sz="1600" dirty="0" smtClean="0"/>
              <a:t> </a:t>
            </a:r>
            <a:endParaRPr lang="en-US" altLang="en-US" sz="1600" dirty="0"/>
          </a:p>
          <a:p>
            <a:pPr lvl="1">
              <a:buFont typeface="Arial" panose="020B0604020202020204" pitchFamily="34" charset="0"/>
              <a:buChar char="•"/>
            </a:pPr>
            <a:endParaRPr lang="en-US" altLang="en-US" sz="1600" dirty="0"/>
          </a:p>
          <a:p>
            <a:pPr>
              <a:buFont typeface="Arial" panose="020B0604020202020204" pitchFamily="34" charset="0"/>
              <a:buChar char="•"/>
            </a:pPr>
            <a:r>
              <a:rPr lang="en-US" altLang="en-US" sz="2000" dirty="0"/>
              <a:t>Move:		Second: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84370442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Editor Report </a:t>
            </a:r>
            <a:endParaRPr lang="en-US" dirty="0"/>
          </a:p>
        </p:txBody>
      </p:sp>
      <p:sp>
        <p:nvSpPr>
          <p:cNvPr id="3" name="Content Placeholder 2"/>
          <p:cNvSpPr>
            <a:spLocks noGrp="1"/>
          </p:cNvSpPr>
          <p:nvPr>
            <p:ph idx="1"/>
          </p:nvPr>
        </p:nvSpPr>
        <p:spPr/>
        <p:txBody>
          <a:bodyPr/>
          <a:lstStyle/>
          <a:p>
            <a:r>
              <a:rPr lang="en-US" dirty="0" smtClean="0"/>
              <a:t>Robert Stacey</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74357490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smtClean="0">
                <a:solidFill>
                  <a:srgbClr val="0000FF"/>
                </a:solidFill>
                <a:latin typeface="Arial Black" panose="020B0A04020102020204" pitchFamily="34" charset="0"/>
              </a:rPr>
              <a:t/>
            </a:r>
            <a:br>
              <a:rPr lang="en-US" altLang="en-US" dirty="0" smtClean="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
            </a:r>
            <a:br>
              <a:rPr lang="en-US" altLang="en-US" dirty="0">
                <a:solidFill>
                  <a:srgbClr val="0000FF"/>
                </a:solidFill>
                <a:latin typeface="Arial Black" panose="020B0A04020102020204" pitchFamily="34" charset="0"/>
              </a:rPr>
            </a:br>
            <a:r>
              <a:rPr lang="en-US" altLang="en-US" dirty="0" smtClean="0">
                <a:solidFill>
                  <a:srgbClr val="0000FF"/>
                </a:solidFill>
                <a:latin typeface="Arial Black" panose="020B0A04020102020204" pitchFamily="34" charset="0"/>
              </a:rPr>
              <a:t>IEEE </a:t>
            </a:r>
            <a:r>
              <a:rPr lang="en-US" altLang="en-US" dirty="0">
                <a:solidFill>
                  <a:srgbClr val="0000FF"/>
                </a:solidFill>
                <a:latin typeface="Arial Black" panose="020B0A04020102020204" pitchFamily="34" charset="0"/>
              </a:rPr>
              <a:t>802.11 TGax:</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High Efficiency WLAN</a:t>
            </a:r>
            <a:br>
              <a:rPr lang="en-US" altLang="en-US" dirty="0">
                <a:solidFill>
                  <a:srgbClr val="0000FF"/>
                </a:solidFill>
                <a:latin typeface="Arial Black" panose="020B0A04020102020204" pitchFamily="34" charset="0"/>
              </a:rPr>
            </a:br>
            <a:r>
              <a:rPr lang="en-US" altLang="en-US" dirty="0">
                <a:solidFill>
                  <a:srgbClr val="0000FF"/>
                </a:solidFill>
                <a:latin typeface="Arial Black" panose="020B0A04020102020204" pitchFamily="34" charset="0"/>
              </a:rPr>
              <a:t>Task Group</a:t>
            </a:r>
            <a:endParaRPr lang="en-GB" dirty="0"/>
          </a:p>
        </p:txBody>
      </p:sp>
      <p:sp>
        <p:nvSpPr>
          <p:cNvPr id="4098" name="Rectangle 2"/>
          <p:cNvSpPr>
            <a:spLocks noGrp="1" noChangeArrowheads="1"/>
          </p:cNvSpPr>
          <p:nvPr>
            <p:ph idx="1"/>
          </p:nvPr>
        </p:nvSpPr>
        <p:spPr>
          <a:xfrm>
            <a:off x="685800" y="2743201"/>
            <a:ext cx="7770813" cy="2971800"/>
          </a:xfrm>
          <a:ln/>
        </p:spPr>
        <p:txBody>
          <a:bodyPr/>
          <a:lstStyle/>
          <a:p>
            <a:pPr algn="ctr">
              <a:lnSpc>
                <a:spcPct val="90000"/>
              </a:lnSpc>
              <a:buFontTx/>
              <a:buNone/>
            </a:pPr>
            <a:r>
              <a:rPr lang="en-GB" dirty="0" smtClean="0"/>
              <a:t> </a:t>
            </a:r>
            <a:r>
              <a:rPr lang="en-US" sz="4000" dirty="0" smtClean="0">
                <a:latin typeface="Arial" panose="020B0604020202020204" pitchFamily="34" charset="0"/>
              </a:rPr>
              <a:t>March 10-15, 2019</a:t>
            </a:r>
            <a:endParaRPr lang="en-US" sz="4000" dirty="0">
              <a:latin typeface="Arial" panose="020B0604020202020204" pitchFamily="34" charset="0"/>
            </a:endParaRPr>
          </a:p>
          <a:p>
            <a:pPr algn="ctr">
              <a:lnSpc>
                <a:spcPct val="90000"/>
              </a:lnSpc>
              <a:buFontTx/>
              <a:buNone/>
            </a:pPr>
            <a:r>
              <a:rPr lang="en-US" sz="4000" dirty="0" smtClean="0">
                <a:latin typeface="Arial" panose="020B0604020202020204" pitchFamily="34" charset="0"/>
              </a:rPr>
              <a:t>Vancouver, Canada</a:t>
            </a:r>
            <a:endParaRPr lang="en-US" sz="4000" dirty="0">
              <a:latin typeface="Arial" panose="020B0604020202020204" pitchFamily="34" charset="0"/>
            </a:endParaRPr>
          </a:p>
          <a:p>
            <a:pPr algn="ctr">
              <a:lnSpc>
                <a:spcPct val="90000"/>
              </a:lnSpc>
              <a:buFontTx/>
              <a:buNone/>
            </a:pPr>
            <a:endParaRPr lang="en-US" altLang="en-US" dirty="0">
              <a:latin typeface="Arial" panose="020B0604020202020204" pitchFamily="34" charset="0"/>
            </a:endParaRPr>
          </a:p>
          <a:p>
            <a:pPr algn="ctr">
              <a:lnSpc>
                <a:spcPct val="90000"/>
              </a:lnSpc>
              <a:buFontTx/>
              <a:buNone/>
            </a:pPr>
            <a:r>
              <a:rPr lang="en-US" altLang="en-US" dirty="0">
                <a:latin typeface="Arial" panose="020B0604020202020204" pitchFamily="34" charset="0"/>
              </a:rPr>
              <a:t>Chair: Osama Aboul-Magd (Huawei Technologies)</a:t>
            </a:r>
          </a:p>
          <a:p>
            <a:pPr algn="ctr">
              <a:lnSpc>
                <a:spcPct val="90000"/>
              </a:lnSpc>
              <a:buFontTx/>
              <a:buNone/>
            </a:pPr>
            <a:r>
              <a:rPr lang="en-US" altLang="en-US" dirty="0">
                <a:latin typeface="Arial" panose="020B0604020202020204" pitchFamily="34" charset="0"/>
              </a:rPr>
              <a:t>Vice Chair: </a:t>
            </a:r>
            <a:r>
              <a:rPr lang="en-US" altLang="en-US" dirty="0" smtClean="0">
                <a:latin typeface="Arial" panose="020B0604020202020204" pitchFamily="34" charset="0"/>
              </a:rPr>
              <a:t>Alfred Asterjadhi </a:t>
            </a:r>
            <a:r>
              <a:rPr lang="en-US" altLang="en-US" dirty="0">
                <a:latin typeface="Arial" panose="020B0604020202020204" pitchFamily="34" charset="0"/>
              </a:rPr>
              <a:t>(Qualcomm)</a:t>
            </a:r>
          </a:p>
          <a:p>
            <a:pPr algn="ctr">
              <a:lnSpc>
                <a:spcPct val="90000"/>
              </a:lnSpc>
              <a:buFontTx/>
              <a:buNone/>
            </a:pPr>
            <a:r>
              <a:rPr lang="en-US" altLang="en-US" dirty="0">
                <a:latin typeface="Arial" panose="020B0604020202020204" pitchFamily="34" charset="0"/>
              </a:rPr>
              <a:t>Vice Chair: Ron </a:t>
            </a:r>
            <a:r>
              <a:rPr lang="en-US" altLang="en-US" dirty="0" err="1">
                <a:latin typeface="Arial" panose="020B0604020202020204" pitchFamily="34" charset="0"/>
              </a:rPr>
              <a:t>Porat</a:t>
            </a:r>
            <a:r>
              <a:rPr lang="en-US" altLang="en-US" dirty="0">
                <a:latin typeface="Arial" panose="020B0604020202020204" pitchFamily="34" charset="0"/>
              </a:rPr>
              <a:t> (Broadcom)</a:t>
            </a:r>
            <a:endParaRPr lang="en-US" altLang="en-US" sz="2000" dirty="0">
              <a:latin typeface="Arial" panose="020B0604020202020204" pitchFamily="34" charset="0"/>
            </a:endParaRPr>
          </a:p>
          <a:p>
            <a:pPr algn="ctr">
              <a:lnSpc>
                <a:spcPct val="90000"/>
              </a:lnSpc>
              <a:buFontTx/>
              <a:buNone/>
            </a:pPr>
            <a:r>
              <a:rPr lang="en-US" altLang="en-US" dirty="0">
                <a:latin typeface="Arial" panose="020B0604020202020204" pitchFamily="34" charset="0"/>
              </a:rPr>
              <a:t>Secretary: Yasuhiko Inoue (NTT)</a:t>
            </a:r>
          </a:p>
          <a:p>
            <a:pPr algn="ctr">
              <a:lnSpc>
                <a:spcPct val="90000"/>
              </a:lnSpc>
              <a:buFontTx/>
              <a:buNone/>
            </a:pPr>
            <a:r>
              <a:rPr lang="en-US" altLang="en-US" dirty="0">
                <a:latin typeface="Arial" panose="020B0604020202020204" pitchFamily="34" charset="0"/>
              </a:rPr>
              <a:t>Technical Editor: Robert Stacey (Intel)</a:t>
            </a:r>
            <a:endParaRPr lang="en-CA" altLang="en-US" dirty="0"/>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4" name="Date Placeholder 3"/>
          <p:cNvSpPr>
            <a:spLocks noGrp="1"/>
          </p:cNvSpPr>
          <p:nvPr>
            <p:ph type="dt" idx="15"/>
          </p:nvPr>
        </p:nvSpPr>
        <p:spPr/>
        <p:txBody>
          <a:bodyPr/>
          <a:lstStyle/>
          <a:p>
            <a:r>
              <a:rPr lang="en-US" smtClean="0"/>
              <a:t>March 2019</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05800" cy="1065213"/>
          </a:xfrm>
        </p:spPr>
        <p:txBody>
          <a:bodyPr/>
          <a:lstStyle/>
          <a:p>
            <a:r>
              <a:rPr lang="en-US" altLang="en-US" dirty="0"/>
              <a:t>Agenda for </a:t>
            </a:r>
            <a:r>
              <a:rPr lang="en-US" altLang="en-US" dirty="0" smtClean="0"/>
              <a:t>Tuesday March 12, 10:30 </a:t>
            </a:r>
            <a:r>
              <a:rPr lang="en-US" altLang="en-US" dirty="0"/>
              <a:t>– </a:t>
            </a:r>
            <a:r>
              <a:rPr lang="en-US" altLang="en-US" dirty="0" smtClean="0"/>
              <a:t>12:30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smtClean="0"/>
              <a:t>Adhoc</a:t>
            </a:r>
            <a:r>
              <a:rPr lang="en-US" altLang="en-US" dirty="0" smtClean="0"/>
              <a:t> group meetings</a:t>
            </a:r>
          </a:p>
          <a:p>
            <a:pPr lvl="1">
              <a:lnSpc>
                <a:spcPct val="80000"/>
              </a:lnSpc>
              <a:buFont typeface="Arial" panose="020B0604020202020204" pitchFamily="34" charset="0"/>
              <a:buChar char="•"/>
            </a:pPr>
            <a:r>
              <a:rPr lang="en-US" altLang="en-US" dirty="0" smtClean="0"/>
              <a:t>Ad hoc #1 </a:t>
            </a:r>
            <a:r>
              <a:rPr lang="en-US" altLang="en-US" dirty="0" smtClean="0">
                <a:sym typeface="Wingdings" panose="05000000000000000000" pitchFamily="2" charset="2"/>
              </a:rPr>
              <a:t></a:t>
            </a:r>
          </a:p>
          <a:p>
            <a:pPr lvl="1">
              <a:lnSpc>
                <a:spcPct val="80000"/>
              </a:lnSpc>
              <a:buFont typeface="Arial" panose="020B0604020202020204" pitchFamily="34" charset="0"/>
              <a:buChar char="•"/>
            </a:pPr>
            <a:r>
              <a:rPr lang="en-US" altLang="en-US" dirty="0" smtClean="0">
                <a:sym typeface="Wingdings" panose="05000000000000000000" pitchFamily="2" charset="2"/>
              </a:rPr>
              <a:t>Ad Hoc # 2 </a:t>
            </a:r>
            <a:endParaRPr lang="en-US" altLang="en-US" dirty="0"/>
          </a:p>
          <a:p>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16899285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685800"/>
            <a:ext cx="8382000" cy="1065213"/>
          </a:xfrm>
        </p:spPr>
        <p:txBody>
          <a:bodyPr/>
          <a:lstStyle/>
          <a:p>
            <a:r>
              <a:rPr lang="en-US" altLang="en-US" dirty="0"/>
              <a:t>Agenda for </a:t>
            </a:r>
            <a:r>
              <a:rPr lang="en-US" altLang="en-US" dirty="0" smtClean="0"/>
              <a:t>Tuesday March 12,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Ad hoc #1 </a:t>
            </a:r>
            <a:r>
              <a:rPr lang="en-US" altLang="en-US" dirty="0">
                <a:sym typeface="Wingdings" panose="05000000000000000000" pitchFamily="2" charset="2"/>
              </a:rPr>
              <a:t></a:t>
            </a:r>
          </a:p>
          <a:p>
            <a:pPr lvl="1">
              <a:lnSpc>
                <a:spcPct val="80000"/>
              </a:lnSpc>
              <a:buFont typeface="Arial" panose="020B0604020202020204" pitchFamily="34" charset="0"/>
              <a:buChar char="•"/>
            </a:pPr>
            <a:r>
              <a:rPr lang="en-US" altLang="en-US" dirty="0">
                <a:sym typeface="Wingdings" panose="05000000000000000000" pitchFamily="2" charset="2"/>
              </a:rPr>
              <a:t>Ad Hoc # 2 </a:t>
            </a: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8630750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686800" cy="1065213"/>
          </a:xfrm>
        </p:spPr>
        <p:txBody>
          <a:bodyPr/>
          <a:lstStyle/>
          <a:p>
            <a:r>
              <a:rPr lang="en-US" altLang="en-US" dirty="0"/>
              <a:t>Agenda for Wednesday </a:t>
            </a:r>
            <a:r>
              <a:rPr lang="en-US" altLang="en-US" dirty="0" smtClean="0"/>
              <a:t>March 13, 13:30 </a:t>
            </a:r>
            <a:r>
              <a:rPr lang="en-US" altLang="en-US" dirty="0"/>
              <a:t>– </a:t>
            </a:r>
            <a:r>
              <a:rPr lang="en-US" altLang="en-US" dirty="0" smtClean="0"/>
              <a:t>15:30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a:t>Call meeting to order </a:t>
            </a:r>
          </a:p>
          <a:p>
            <a:pPr lvl="0">
              <a:buFont typeface="Arial" panose="020B0604020202020204" pitchFamily="34" charset="0"/>
              <a:buChar char="•"/>
            </a:pPr>
            <a:r>
              <a:rPr lang="en-US" altLang="en-US" dirty="0"/>
              <a:t>IEEE-SA IPR policy and Procedure</a:t>
            </a:r>
          </a:p>
          <a:p>
            <a:pPr lvl="0">
              <a:buFont typeface="Arial" panose="020B0604020202020204" pitchFamily="34" charset="0"/>
              <a:buChar char="•"/>
            </a:pPr>
            <a:r>
              <a:rPr lang="en-US" altLang="en-US" dirty="0"/>
              <a:t>Submissions and comment resolution</a:t>
            </a:r>
          </a:p>
          <a:p>
            <a:pPr lvl="0">
              <a:buFont typeface="Arial" panose="020B0604020202020204" pitchFamily="34" charset="0"/>
              <a:buChar char="•"/>
            </a:pPr>
            <a:r>
              <a:rPr lang="en-US" altLang="en-US" dirty="0"/>
              <a:t>Recess</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5959138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685800"/>
            <a:ext cx="8610600" cy="1065213"/>
          </a:xfrm>
        </p:spPr>
        <p:txBody>
          <a:bodyPr/>
          <a:lstStyle/>
          <a:p>
            <a:r>
              <a:rPr lang="en-US" altLang="en-US" dirty="0"/>
              <a:t>Agenda for </a:t>
            </a:r>
            <a:r>
              <a:rPr lang="en-US" altLang="en-US" dirty="0" smtClean="0"/>
              <a:t>Wednesday March 16, 16:00 </a:t>
            </a:r>
            <a:r>
              <a:rPr lang="en-US" altLang="en-US" dirty="0"/>
              <a:t>– </a:t>
            </a:r>
            <a:r>
              <a:rPr lang="en-US" altLang="en-US" dirty="0" smtClean="0"/>
              <a:t>18:00</a:t>
            </a:r>
            <a:r>
              <a:rPr lang="en-US" altLang="en-US" dirty="0" smtClean="0">
                <a:sym typeface="Wingdings" panose="05000000000000000000" pitchFamily="2" charset="2"/>
              </a:rPr>
              <a:t> </a:t>
            </a:r>
            <a:endParaRPr lang="en-US" dirty="0"/>
          </a:p>
        </p:txBody>
      </p:sp>
      <p:sp>
        <p:nvSpPr>
          <p:cNvPr id="3" name="Content Placeholder 2"/>
          <p:cNvSpPr>
            <a:spLocks noGrp="1"/>
          </p:cNvSpPr>
          <p:nvPr>
            <p:ph idx="1"/>
          </p:nvPr>
        </p:nvSpPr>
        <p:spPr/>
        <p:txBody>
          <a:bodyPr/>
          <a:lstStyle/>
          <a:p>
            <a:pPr lvl="0">
              <a:lnSpc>
                <a:spcPct val="80000"/>
              </a:lnSpc>
              <a:buFont typeface="Arial" panose="020B0604020202020204" pitchFamily="34" charset="0"/>
              <a:buChar char="•"/>
            </a:pPr>
            <a:r>
              <a:rPr lang="en-US" altLang="en-US" dirty="0" err="1"/>
              <a:t>Adhoc</a:t>
            </a:r>
            <a:r>
              <a:rPr lang="en-US" altLang="en-US" dirty="0"/>
              <a:t> group meetings</a:t>
            </a:r>
          </a:p>
          <a:p>
            <a:pPr lvl="1">
              <a:lnSpc>
                <a:spcPct val="80000"/>
              </a:lnSpc>
              <a:buFont typeface="Arial" panose="020B0604020202020204" pitchFamily="34" charset="0"/>
              <a:buChar char="•"/>
            </a:pPr>
            <a:r>
              <a:rPr lang="en-US" altLang="en-US" dirty="0"/>
              <a:t>Ad hoc #1 </a:t>
            </a:r>
            <a:r>
              <a:rPr lang="en-US" altLang="en-US" dirty="0">
                <a:sym typeface="Wingdings" panose="05000000000000000000" pitchFamily="2" charset="2"/>
              </a:rPr>
              <a:t></a:t>
            </a:r>
          </a:p>
          <a:p>
            <a:pPr lvl="1">
              <a:lnSpc>
                <a:spcPct val="80000"/>
              </a:lnSpc>
              <a:buFont typeface="Arial" panose="020B0604020202020204" pitchFamily="34" charset="0"/>
              <a:buChar char="•"/>
            </a:pPr>
            <a:r>
              <a:rPr lang="en-US" altLang="en-US" dirty="0">
                <a:sym typeface="Wingdings" panose="05000000000000000000" pitchFamily="2" charset="2"/>
              </a:rPr>
              <a:t>Ad Hoc # 2 </a:t>
            </a:r>
            <a:endParaRPr lang="en-US" altLang="en-US" dirty="0"/>
          </a:p>
          <a:p>
            <a:pPr marL="0" indent="0"/>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65530814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685800"/>
            <a:ext cx="8382000" cy="1065213"/>
          </a:xfrm>
        </p:spPr>
        <p:txBody>
          <a:bodyPr/>
          <a:lstStyle/>
          <a:p>
            <a:r>
              <a:rPr lang="en-US" altLang="en-US" dirty="0"/>
              <a:t>Agenda for </a:t>
            </a:r>
            <a:r>
              <a:rPr lang="en-US" altLang="en-US" dirty="0" smtClean="0"/>
              <a:t>Thursday March 15, 08:00 </a:t>
            </a:r>
            <a:r>
              <a:rPr lang="en-US" altLang="en-US" dirty="0"/>
              <a:t>– </a:t>
            </a:r>
            <a:r>
              <a:rPr lang="en-US" altLang="en-US" dirty="0" smtClean="0"/>
              <a:t>10:00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Call meeting to order </a:t>
            </a:r>
          </a:p>
          <a:p>
            <a:pPr>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a:t>Presentations and Comment Resolution</a:t>
            </a:r>
          </a:p>
          <a:p>
            <a:pPr>
              <a:lnSpc>
                <a:spcPct val="80000"/>
              </a:lnSpc>
              <a:buFont typeface="Arial" panose="020B0604020202020204" pitchFamily="34" charset="0"/>
              <a:buChar char="•"/>
            </a:pPr>
            <a:r>
              <a:rPr lang="en-US" altLang="en-US" dirty="0"/>
              <a:t>Recess</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00916687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85800"/>
            <a:ext cx="8382000" cy="1065213"/>
          </a:xfrm>
        </p:spPr>
        <p:txBody>
          <a:bodyPr/>
          <a:lstStyle/>
          <a:p>
            <a:r>
              <a:rPr lang="en-US" altLang="en-US" dirty="0"/>
              <a:t>Agenda for Thursday </a:t>
            </a:r>
            <a:r>
              <a:rPr lang="en-US" altLang="en-US" dirty="0" smtClean="0"/>
              <a:t>March 15, 13:30 </a:t>
            </a:r>
            <a:r>
              <a:rPr lang="en-US" altLang="en-US" dirty="0"/>
              <a:t>– </a:t>
            </a:r>
            <a:r>
              <a:rPr lang="en-US" altLang="en-US" dirty="0" smtClean="0"/>
              <a:t>15:30</a:t>
            </a:r>
            <a:endParaRPr lang="en-US" dirty="0"/>
          </a:p>
        </p:txBody>
      </p:sp>
      <p:sp>
        <p:nvSpPr>
          <p:cNvPr id="3" name="Content Placeholder 2"/>
          <p:cNvSpPr>
            <a:spLocks noGrp="1"/>
          </p:cNvSpPr>
          <p:nvPr>
            <p:ph idx="1"/>
          </p:nvPr>
        </p:nvSpPr>
        <p:spPr/>
        <p:txBody>
          <a:bodyPr/>
          <a:lstStyle/>
          <a:p>
            <a:pPr>
              <a:lnSpc>
                <a:spcPct val="80000"/>
              </a:lnSpc>
              <a:buFont typeface="Arial" panose="020B0604020202020204" pitchFamily="34" charset="0"/>
              <a:buChar char="•"/>
            </a:pPr>
            <a:r>
              <a:rPr lang="en-US" altLang="en-US" dirty="0"/>
              <a:t>TG Meeting</a:t>
            </a:r>
          </a:p>
          <a:p>
            <a:pPr>
              <a:lnSpc>
                <a:spcPct val="80000"/>
              </a:lnSpc>
              <a:buFont typeface="Arial" panose="020B0604020202020204" pitchFamily="34" charset="0"/>
              <a:buChar char="•"/>
            </a:pPr>
            <a:r>
              <a:rPr lang="en-US" altLang="en-US" dirty="0"/>
              <a:t>Call Meeting to order</a:t>
            </a:r>
          </a:p>
          <a:p>
            <a:pPr>
              <a:lnSpc>
                <a:spcPct val="80000"/>
              </a:lnSpc>
              <a:buFont typeface="Arial" panose="020B0604020202020204" pitchFamily="34" charset="0"/>
              <a:buChar char="•"/>
            </a:pPr>
            <a:r>
              <a:rPr lang="en-US" altLang="en-US" dirty="0"/>
              <a:t>IEEE-SA IPR policy and </a:t>
            </a:r>
            <a:r>
              <a:rPr lang="en-US" altLang="en-US" dirty="0" smtClean="0"/>
              <a:t>Procedure.</a:t>
            </a:r>
            <a:endParaRPr lang="en-US" altLang="en-US" dirty="0"/>
          </a:p>
          <a:p>
            <a:pPr>
              <a:lnSpc>
                <a:spcPct val="80000"/>
              </a:lnSpc>
              <a:buFont typeface="Arial" panose="020B0604020202020204" pitchFamily="34" charset="0"/>
              <a:buChar char="•"/>
            </a:pPr>
            <a:r>
              <a:rPr lang="en-US" altLang="en-US" dirty="0" smtClean="0"/>
              <a:t>TG </a:t>
            </a:r>
            <a:r>
              <a:rPr lang="en-US" altLang="en-US" dirty="0"/>
              <a:t>Motions</a:t>
            </a:r>
          </a:p>
          <a:p>
            <a:pPr>
              <a:lnSpc>
                <a:spcPct val="80000"/>
              </a:lnSpc>
              <a:buFont typeface="Arial" panose="020B0604020202020204" pitchFamily="34" charset="0"/>
              <a:buChar char="•"/>
            </a:pPr>
            <a:r>
              <a:rPr lang="en-US" altLang="en-US" dirty="0"/>
              <a:t>Goals for </a:t>
            </a:r>
            <a:r>
              <a:rPr lang="en-US" altLang="en-US" dirty="0" smtClean="0"/>
              <a:t>March 2019</a:t>
            </a:r>
          </a:p>
          <a:p>
            <a:pPr>
              <a:lnSpc>
                <a:spcPct val="80000"/>
              </a:lnSpc>
              <a:buFont typeface="Arial" panose="020B0604020202020204" pitchFamily="34" charset="0"/>
              <a:buChar char="•"/>
            </a:pPr>
            <a:r>
              <a:rPr lang="en-US" altLang="en-US" dirty="0" smtClean="0"/>
              <a:t>Ad hoc meeting, if necessary</a:t>
            </a:r>
            <a:endParaRPr lang="en-US" altLang="en-US" dirty="0"/>
          </a:p>
          <a:p>
            <a:pPr>
              <a:lnSpc>
                <a:spcPct val="80000"/>
              </a:lnSpc>
              <a:buFont typeface="Arial" panose="020B0604020202020204" pitchFamily="34" charset="0"/>
              <a:buChar char="•"/>
            </a:pPr>
            <a:r>
              <a:rPr lang="en-US" altLang="en-US" dirty="0" err="1"/>
              <a:t>Telecon</a:t>
            </a:r>
            <a:r>
              <a:rPr lang="en-US" altLang="en-US" dirty="0"/>
              <a:t> Schedule</a:t>
            </a:r>
          </a:p>
          <a:p>
            <a:pPr>
              <a:lnSpc>
                <a:spcPct val="80000"/>
              </a:lnSpc>
              <a:buFont typeface="Arial" panose="020B0604020202020204" pitchFamily="34" charset="0"/>
              <a:buChar char="•"/>
            </a:pPr>
            <a:r>
              <a:rPr lang="en-US" altLang="en-US" dirty="0"/>
              <a:t>Adjourn</a:t>
            </a:r>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3444504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 Hoc Meeting</a:t>
            </a:r>
            <a:endParaRPr lang="en-US" dirty="0"/>
          </a:p>
        </p:txBody>
      </p:sp>
      <p:sp>
        <p:nvSpPr>
          <p:cNvPr id="3" name="Content Placeholder 2"/>
          <p:cNvSpPr>
            <a:spLocks noGrp="1"/>
          </p:cNvSpPr>
          <p:nvPr>
            <p:ph idx="1"/>
          </p:nvPr>
        </p:nvSpPr>
        <p:spPr/>
        <p:txBody>
          <a:bodyPr/>
          <a:lstStyle/>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Authorize &lt;group&gt; to hold an ad-hoc meeting on &lt;dates&gt; in &lt;location&gt;, with the preferred venue being &lt;preferred location&gt;, for the purpose of &lt;purpose&gt;.</a:t>
            </a:r>
            <a:endParaRPr lang="en-US" dirty="0">
              <a:latin typeface="Times New Roman" panose="02020603050405020304" pitchFamily="18" charset="0"/>
              <a:ea typeface="Times New Roman" panose="02020603050405020304" pitchFamily="18" charset="0"/>
            </a:endParaRPr>
          </a:p>
          <a:p>
            <a:pPr marL="0" marR="0">
              <a:spcBef>
                <a:spcPts val="0"/>
              </a:spcBef>
              <a:spcAft>
                <a:spcPts val="0"/>
              </a:spcAft>
            </a:pPr>
            <a:r>
              <a:rPr lang="en-GB" dirty="0">
                <a:latin typeface="Times New Roman" panose="02020603050405020304" pitchFamily="18" charset="0"/>
                <a:ea typeface="Times New Roman" panose="02020603050405020304" pitchFamily="18" charset="0"/>
              </a:rPr>
              <a:t>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by &lt;name&gt; on behalf of &lt;group&gt;</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&lt;group&gt; vote: </a:t>
            </a:r>
            <a:endParaRPr lang="en-US" dirty="0">
              <a:latin typeface="Times New Roman" panose="02020603050405020304" pitchFamily="18" charset="0"/>
              <a:ea typeface="Times New Roman" panose="02020603050405020304" pitchFamily="18" charset="0"/>
            </a:endParaRPr>
          </a:p>
          <a:p>
            <a:pPr lvl="0">
              <a:spcBef>
                <a:spcPts val="0"/>
              </a:spcBef>
              <a:spcAft>
                <a:spcPts val="0"/>
              </a:spcAft>
              <a:buFont typeface="Symbol" panose="05050102010706020507" pitchFamily="18" charset="2"/>
              <a:buChar char=""/>
              <a:tabLst>
                <a:tab pos="457200" algn="l"/>
              </a:tabLst>
            </a:pPr>
            <a:r>
              <a:rPr lang="en-GB" dirty="0">
                <a:latin typeface="Times New Roman" panose="02020603050405020304" pitchFamily="18" charset="0"/>
                <a:ea typeface="Times New Roman" panose="02020603050405020304" pitchFamily="18" charset="0"/>
              </a:rPr>
              <a:t>Moved: &lt;name&gt;,  Seconded: &lt;name&gt;, Result: y-n-a]</a:t>
            </a:r>
            <a:endParaRPr lang="en-US" dirty="0">
              <a:latin typeface="Times New Roman" panose="02020603050405020304" pitchFamily="18" charset="0"/>
              <a:ea typeface="Times New Roman" panose="02020603050405020304" pitchFamily="18"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357542400"/>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Teleconference Times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t>10:00 – 12:00 ET</a:t>
            </a:r>
          </a:p>
          <a:p>
            <a:pPr lvl="1">
              <a:buFont typeface="Arial" panose="020B0604020202020204" pitchFamily="34" charset="0"/>
              <a:buChar char="•"/>
            </a:pPr>
            <a:r>
              <a:rPr lang="en-US" dirty="0" smtClean="0"/>
              <a:t>Thursday March 28</a:t>
            </a:r>
          </a:p>
          <a:p>
            <a:pPr lvl="1">
              <a:buFont typeface="Arial" panose="020B0604020202020204" pitchFamily="34" charset="0"/>
              <a:buChar char="•"/>
            </a:pPr>
            <a:r>
              <a:rPr lang="en-US" dirty="0" smtClean="0"/>
              <a:t>Thursday April 11</a:t>
            </a:r>
          </a:p>
          <a:p>
            <a:pPr lvl="1">
              <a:buFont typeface="Arial" panose="020B0604020202020204" pitchFamily="34" charset="0"/>
              <a:buChar char="•"/>
            </a:pPr>
            <a:r>
              <a:rPr lang="en-US" dirty="0" smtClean="0"/>
              <a:t>Thursday April 25</a:t>
            </a:r>
          </a:p>
          <a:p>
            <a:pPr lvl="1">
              <a:buFont typeface="Arial" panose="020B0604020202020204" pitchFamily="34" charset="0"/>
              <a:buChar char="•"/>
            </a:pPr>
            <a:r>
              <a:rPr lang="en-US" dirty="0" smtClean="0"/>
              <a:t>Thursday May 21</a:t>
            </a:r>
            <a:endParaRPr lang="en-US" dirty="0"/>
          </a:p>
          <a:p>
            <a:pPr lvl="1">
              <a:buFont typeface="Arial" panose="020B0604020202020204" pitchFamily="34" charset="0"/>
              <a:buChar char="•"/>
            </a:pPr>
            <a:endParaRPr lang="en-US" dirty="0" smtClean="0"/>
          </a:p>
          <a:p>
            <a:pPr>
              <a:buFont typeface="Arial" panose="020B0604020202020204" pitchFamily="34" charset="0"/>
              <a:buChar char="•"/>
            </a:pPr>
            <a:r>
              <a:rPr lang="en-US" dirty="0" smtClean="0"/>
              <a:t>20:00 – 22:00 ET</a:t>
            </a:r>
          </a:p>
          <a:p>
            <a:pPr lvl="1">
              <a:buFont typeface="Arial" panose="020B0604020202020204" pitchFamily="34" charset="0"/>
              <a:buChar char="•"/>
            </a:pPr>
            <a:r>
              <a:rPr lang="en-US" dirty="0" smtClean="0"/>
              <a:t>Thursday April 4</a:t>
            </a:r>
          </a:p>
          <a:p>
            <a:pPr lvl="1">
              <a:buFont typeface="Arial" panose="020B0604020202020204" pitchFamily="34" charset="0"/>
              <a:buChar char="•"/>
            </a:pPr>
            <a:r>
              <a:rPr lang="en-US" dirty="0" smtClean="0"/>
              <a:t>Thursday April 18</a:t>
            </a:r>
          </a:p>
          <a:p>
            <a:pPr lvl="1">
              <a:buFont typeface="Arial" panose="020B0604020202020204" pitchFamily="34" charset="0"/>
              <a:buChar char="•"/>
            </a:pPr>
            <a:r>
              <a:rPr lang="en-US" dirty="0" smtClean="0"/>
              <a:t>Thursday May 02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46872351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Meeting Protocol</a:t>
            </a:r>
            <a:endParaRPr lang="en-US" dirty="0"/>
          </a:p>
        </p:txBody>
      </p:sp>
      <p:sp>
        <p:nvSpPr>
          <p:cNvPr id="3" name="Content Placeholder 2"/>
          <p:cNvSpPr>
            <a:spLocks noGrp="1"/>
          </p:cNvSpPr>
          <p:nvPr>
            <p:ph idx="1"/>
          </p:nvPr>
        </p:nvSpPr>
        <p:spPr>
          <a:xfrm>
            <a:off x="685800" y="2286000"/>
            <a:ext cx="7770813" cy="838200"/>
          </a:xfrm>
        </p:spPr>
        <p:txBody>
          <a:bodyPr/>
          <a:lstStyle/>
          <a:p>
            <a:r>
              <a:rPr lang="en-US" altLang="en-US" sz="2800" dirty="0"/>
              <a:t>Please announce your affiliation when you first address the group during a meeting slot</a:t>
            </a:r>
          </a:p>
          <a:p>
            <a:endParaRPr lang="en-US" sz="2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25418267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p:txBody>
          <a:bodyPr/>
          <a:lstStyle/>
          <a:p>
            <a:pPr marL="457200" indent="-457200"/>
            <a:r>
              <a:rPr lang="en-US" altLang="en-US" dirty="0">
                <a:hlinkClick r:id="rId2"/>
              </a:rPr>
              <a:t>http://newton.meeting.verilan.com</a:t>
            </a:r>
            <a:r>
              <a:rPr lang="en-US" altLang="en-US" dirty="0"/>
              <a:t>  </a:t>
            </a:r>
          </a:p>
          <a:p>
            <a:pPr marL="457200" indent="-457200">
              <a:buFontTx/>
              <a:buNone/>
            </a:pPr>
            <a:endParaRPr lang="en-US" altLang="en-US" sz="3600" dirty="0"/>
          </a:p>
          <a:p>
            <a:pPr marL="457200" indent="-457200">
              <a:buFontTx/>
              <a:buAutoNum type="arabicPeriod"/>
            </a:pPr>
            <a:r>
              <a:rPr lang="en-US" altLang="en-US" sz="3600" dirty="0"/>
              <a:t>Register</a:t>
            </a:r>
          </a:p>
          <a:p>
            <a:pPr marL="457200" indent="-457200">
              <a:buFontTx/>
              <a:buAutoNum type="arabicPeriod"/>
            </a:pPr>
            <a:r>
              <a:rPr lang="en-US" altLang="en-US" sz="3600" dirty="0"/>
              <a:t>Indicate attendance</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93010576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altLang="en-US" dirty="0"/>
              <a:t>Make sure your badges are correct </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If you plan to make a submission be sure it does not contain company logos or advertising</a:t>
            </a:r>
          </a:p>
          <a:p>
            <a:pPr>
              <a:buFont typeface="Arial" panose="020B0604020202020204" pitchFamily="34" charset="0"/>
              <a:buChar char="•"/>
            </a:pPr>
            <a:endParaRPr lang="en-US" altLang="en-US" dirty="0"/>
          </a:p>
          <a:p>
            <a:pPr>
              <a:buFont typeface="Arial" panose="020B0604020202020204" pitchFamily="34" charset="0"/>
              <a:buChar char="•"/>
            </a:pPr>
            <a:r>
              <a:rPr lang="en-US" altLang="en-US" dirty="0"/>
              <a:t>Questions on Voting status, Ballot pool, Access to Reflector, Documentation,  member</a:t>
            </a:r>
            <a:r>
              <a:rPr lang="ja-JP" altLang="en-US" dirty="0"/>
              <a:t>’</a:t>
            </a:r>
            <a:r>
              <a:rPr lang="en-US" altLang="ja-JP" dirty="0"/>
              <a:t>s area</a:t>
            </a:r>
          </a:p>
          <a:p>
            <a:pPr marL="800100" lvl="1" indent="-342900">
              <a:buFont typeface="Arial" panose="020B0604020202020204" pitchFamily="34" charset="0"/>
              <a:buChar char="•"/>
            </a:pPr>
            <a:r>
              <a:rPr lang="en-US" altLang="en-US" sz="2400" dirty="0"/>
              <a:t>see Jon Rosdahl –  </a:t>
            </a:r>
            <a:r>
              <a:rPr lang="en-US" altLang="en-US" sz="2400" dirty="0">
                <a:hlinkClick r:id="rId3"/>
              </a:rPr>
              <a:t>jrosdahl@ieee.org</a:t>
            </a:r>
            <a:endParaRPr lang="en-US" altLang="en-US" dirty="0"/>
          </a:p>
          <a:p>
            <a:pPr marL="800100" lvl="1" indent="-342900">
              <a:buFont typeface="Arial" panose="020B0604020202020204" pitchFamily="34" charset="0"/>
              <a:buChar char="•"/>
            </a:pPr>
            <a:endParaRPr lang="en-US" altLang="en-US" dirty="0"/>
          </a:p>
          <a:p>
            <a:pPr>
              <a:buFont typeface="Arial" panose="020B0604020202020204" pitchFamily="34" charset="0"/>
              <a:buChar char="•"/>
            </a:pPr>
            <a:r>
              <a:rPr lang="en-US" altLang="en-US" dirty="0"/>
              <a:t>Cell Phones Silent or Off</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3136880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Patent Policy</a:t>
            </a:r>
            <a:endParaRPr lang="en-US" dirty="0"/>
          </a:p>
        </p:txBody>
      </p:sp>
      <p:sp>
        <p:nvSpPr>
          <p:cNvPr id="3" name="Content Placeholder 2"/>
          <p:cNvSpPr>
            <a:spLocks noGrp="1"/>
          </p:cNvSpPr>
          <p:nvPr>
            <p:ph idx="1"/>
          </p:nvPr>
        </p:nvSpPr>
        <p:spPr/>
        <p:txBody>
          <a:bodyPr/>
          <a:lstStyle/>
          <a:p>
            <a:r>
              <a:rPr lang="en-US" dirty="0" smtClean="0"/>
              <a:t>Following 5 slides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167619655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dirty="0"/>
          </a:p>
        </p:txBody>
      </p:sp>
      <p:sp>
        <p:nvSpPr>
          <p:cNvPr id="3" name="Content Placeholder 2"/>
          <p:cNvSpPr>
            <a:spLocks noGrp="1"/>
          </p:cNvSpPr>
          <p:nvPr>
            <p:ph idx="1"/>
          </p:nvPr>
        </p:nvSpPr>
        <p:spPr>
          <a:xfrm>
            <a:off x="381000" y="1373187"/>
            <a:ext cx="8458200" cy="4113213"/>
          </a:xfrm>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buFont typeface="Monotype Sorts"/>
              <a:buNone/>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92717789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457200"/>
            <a:ext cx="7770813" cy="1065213"/>
          </a:xfrm>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dirty="0"/>
          </a:p>
        </p:txBody>
      </p:sp>
      <p:sp>
        <p:nvSpPr>
          <p:cNvPr id="3" name="Content Placeholder 2"/>
          <p:cNvSpPr>
            <a:spLocks noGrp="1"/>
          </p:cNvSpPr>
          <p:nvPr>
            <p:ph idx="1"/>
          </p:nvPr>
        </p:nvSpPr>
        <p:spPr>
          <a:xfrm>
            <a:off x="381000" y="1601787"/>
            <a:ext cx="8382000" cy="4113213"/>
          </a:xfrm>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buFont typeface="Monotype Sorts"/>
              <a:buNone/>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buFont typeface="Monotype Sorts"/>
              <a:buNone/>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42776009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533400"/>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dirty="0"/>
          </a:p>
        </p:txBody>
      </p:sp>
      <p:sp>
        <p:nvSpPr>
          <p:cNvPr id="3" name="Content Placeholder 2"/>
          <p:cNvSpPr>
            <a:spLocks noGrp="1"/>
          </p:cNvSpPr>
          <p:nvPr>
            <p:ph idx="1"/>
          </p:nvPr>
        </p:nvSpPr>
        <p:spPr>
          <a:xfrm>
            <a:off x="685800" y="1219200"/>
            <a:ext cx="7770813" cy="4113213"/>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a:t>
            </a:r>
            <a:r>
              <a:rPr lang="en-US" altLang="en-US" sz="1600" dirty="0" smtClean="0">
                <a:solidFill>
                  <a:schemeClr val="tx1"/>
                </a:solidFill>
                <a:latin typeface="Calibri" panose="020F0502020204030204" pitchFamily="34" charset="0"/>
                <a:cs typeface="Calibri" panose="020F0502020204030204" pitchFamily="34" charset="0"/>
              </a:rPr>
              <a:t>March </a:t>
            </a:r>
            <a:r>
              <a:rPr lang="en-US" altLang="en-US" sz="1600" dirty="0">
                <a:solidFill>
                  <a:schemeClr val="tx1"/>
                </a:solidFill>
                <a:latin typeface="Calibri" panose="020F0502020204030204" pitchFamily="34" charset="0"/>
                <a:cs typeface="Calibri" panose="020F0502020204030204" pitchFamily="34" charset="0"/>
              </a:rPr>
              <a:t>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Osama Aboul-Magd, Huawei Technologies</a:t>
            </a:r>
            <a:endParaRPr lang="en-GB" dirty="0"/>
          </a:p>
        </p:txBody>
      </p:sp>
      <p:sp>
        <p:nvSpPr>
          <p:cNvPr id="6" name="Date Placeholder 5"/>
          <p:cNvSpPr>
            <a:spLocks noGrp="1"/>
          </p:cNvSpPr>
          <p:nvPr>
            <p:ph type="dt" idx="15"/>
          </p:nvPr>
        </p:nvSpPr>
        <p:spPr/>
        <p:txBody>
          <a:bodyPr/>
          <a:lstStyle/>
          <a:p>
            <a:r>
              <a:rPr lang="en-US" smtClean="0"/>
              <a:t>March 2019</a:t>
            </a:r>
            <a:endParaRPr lang="en-GB" dirty="0"/>
          </a:p>
        </p:txBody>
      </p:sp>
    </p:spTree>
    <p:extLst>
      <p:ext uri="{BB962C8B-B14F-4D97-AF65-F5344CB8AC3E}">
        <p14:creationId xmlns:p14="http://schemas.microsoft.com/office/powerpoint/2010/main" val="243681563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1378</TotalTime>
  <Words>1440</Words>
  <Application>Microsoft Office PowerPoint</Application>
  <PresentationFormat>On-screen Show (4:3)</PresentationFormat>
  <Paragraphs>314</Paragraphs>
  <Slides>27</Slides>
  <Notes>5</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2</vt:i4>
      </vt:variant>
      <vt:variant>
        <vt:lpstr>Slide Titles</vt:lpstr>
      </vt:variant>
      <vt:variant>
        <vt:i4>27</vt:i4>
      </vt:variant>
    </vt:vector>
  </HeadingPairs>
  <TitlesOfParts>
    <vt:vector size="39" baseType="lpstr">
      <vt:lpstr>Arial Unicode MS</vt:lpstr>
      <vt:lpstr>MS Gothic</vt:lpstr>
      <vt:lpstr>Arial</vt:lpstr>
      <vt:lpstr>Arial Black</vt:lpstr>
      <vt:lpstr>Calibri</vt:lpstr>
      <vt:lpstr>Monotype Sorts</vt:lpstr>
      <vt:lpstr>Symbol</vt:lpstr>
      <vt:lpstr>Times New Roman</vt:lpstr>
      <vt:lpstr>Wingdings</vt:lpstr>
      <vt:lpstr>Office Theme</vt:lpstr>
      <vt:lpstr>Document</vt:lpstr>
      <vt:lpstr>Worksheet</vt:lpstr>
      <vt:lpstr>TGax March 2019 Meeting Agenda</vt:lpstr>
      <vt:lpstr>  IEEE 802.11 TGax: High Efficiency WLAN Task Group</vt:lpstr>
      <vt:lpstr>Meeting Protocol</vt:lpstr>
      <vt:lpstr>Attendance</vt:lpstr>
      <vt:lpstr>Attendance, Voting &amp; Document Status</vt:lpstr>
      <vt:lpstr>Patent Policy</vt:lpstr>
      <vt:lpstr>Participants have a duty to inform the IEEE</vt:lpstr>
      <vt:lpstr>Ways to inform IEEE</vt:lpstr>
      <vt:lpstr>Other guidelines for IEEE WG meetings</vt:lpstr>
      <vt:lpstr>Patent-related information</vt:lpstr>
      <vt:lpstr>Participation in IEEE 802 Meetings</vt:lpstr>
      <vt:lpstr>Agenda Items for the Week</vt:lpstr>
      <vt:lpstr>General Flow of the Meeting</vt:lpstr>
      <vt:lpstr>TGax Schedule</vt:lpstr>
      <vt:lpstr>Agenda for Monday March 11, 13:30 – 15:30 </vt:lpstr>
      <vt:lpstr>Submissions</vt:lpstr>
      <vt:lpstr>Summary from January 2019</vt:lpstr>
      <vt:lpstr>Approval of  TG Minutes (January 2019 Meeting and Telecon Minutes) </vt:lpstr>
      <vt:lpstr>Editor Report </vt:lpstr>
      <vt:lpstr>Agenda for Tuesday March 12, 10:30 – 12:30 </vt:lpstr>
      <vt:lpstr>Agenda for Tuesday March 12, 16:00 – 18:00 </vt:lpstr>
      <vt:lpstr>Agenda for Wednesday March 13, 13:30 – 15:30 </vt:lpstr>
      <vt:lpstr>Agenda for Wednesday March 16, 16:00 – 18:00 </vt:lpstr>
      <vt:lpstr>Agenda for Thursday March 15, 08:00 – 10:00</vt:lpstr>
      <vt:lpstr>Agenda for Thursday March 15, 13:30 – 15:30</vt:lpstr>
      <vt:lpstr>Ad Hoc Meeting</vt:lpstr>
      <vt:lpstr>Teleconference Times</vt:lpstr>
    </vt:vector>
  </TitlesOfParts>
  <Company>Huawei Technologies Co.,Ltd.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March 2017 Meeting Agenda</dc:title>
  <dc:creator>Osama AboulMagd</dc:creator>
  <cp:lastModifiedBy>Osama AboulMagd</cp:lastModifiedBy>
  <cp:revision>102</cp:revision>
  <cp:lastPrinted>1601-01-01T00:00:00Z</cp:lastPrinted>
  <dcterms:created xsi:type="dcterms:W3CDTF">2017-01-26T15:28:16Z</dcterms:created>
  <dcterms:modified xsi:type="dcterms:W3CDTF">2019-03-10T01:42:39Z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readonly">
    <vt:lpwstr/>
  </property>
  <property fmtid="{D5CDD505-2E9C-101B-9397-08002B2CF9AE}" pid="3" name="_change">
    <vt:lpwstr/>
  </property>
  <property fmtid="{D5CDD505-2E9C-101B-9397-08002B2CF9AE}" pid="4" name="_full-control">
    <vt:lpwstr/>
  </property>
  <property fmtid="{D5CDD505-2E9C-101B-9397-08002B2CF9AE}" pid="5" name="sflag">
    <vt:lpwstr>1548419121</vt:lpwstr>
  </property>
</Properties>
</file>