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5"/>
  </p:notesMasterIdLst>
  <p:handoutMasterIdLst>
    <p:handoutMasterId r:id="rId166"/>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7" r:id="rId26"/>
    <p:sldId id="1769" r:id="rId27"/>
    <p:sldId id="1786" r:id="rId28"/>
    <p:sldId id="1894" r:id="rId29"/>
    <p:sldId id="2225" r:id="rId30"/>
    <p:sldId id="2226" r:id="rId31"/>
    <p:sldId id="2227" r:id="rId32"/>
    <p:sldId id="2228" r:id="rId33"/>
    <p:sldId id="2229" r:id="rId34"/>
    <p:sldId id="2236"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864" r:id="rId52"/>
    <p:sldId id="1945" r:id="rId53"/>
    <p:sldId id="1946" r:id="rId54"/>
    <p:sldId id="2036" r:id="rId55"/>
    <p:sldId id="2037" r:id="rId56"/>
    <p:sldId id="2071" r:id="rId57"/>
    <p:sldId id="2218" r:id="rId58"/>
    <p:sldId id="2220" r:id="rId59"/>
    <p:sldId id="1688" r:id="rId60"/>
    <p:sldId id="1703" r:id="rId61"/>
    <p:sldId id="2245" r:id="rId62"/>
    <p:sldId id="2246" r:id="rId63"/>
    <p:sldId id="2247" r:id="rId64"/>
    <p:sldId id="2248" r:id="rId65"/>
    <p:sldId id="2249" r:id="rId66"/>
    <p:sldId id="2250" r:id="rId67"/>
    <p:sldId id="1704" r:id="rId68"/>
    <p:sldId id="1978" r:id="rId69"/>
    <p:sldId id="1705" r:id="rId70"/>
    <p:sldId id="2251" r:id="rId71"/>
    <p:sldId id="2254" r:id="rId72"/>
    <p:sldId id="1706" r:id="rId73"/>
    <p:sldId id="2252" r:id="rId74"/>
    <p:sldId id="2259" r:id="rId75"/>
    <p:sldId id="2260" r:id="rId76"/>
    <p:sldId id="2255" r:id="rId77"/>
    <p:sldId id="1707" r:id="rId78"/>
    <p:sldId id="2253" r:id="rId79"/>
    <p:sldId id="2257" r:id="rId80"/>
    <p:sldId id="2258" r:id="rId81"/>
    <p:sldId id="2256" r:id="rId82"/>
    <p:sldId id="1708" r:id="rId83"/>
    <p:sldId id="1709" r:id="rId84"/>
    <p:sldId id="1710" r:id="rId85"/>
    <p:sldId id="1790" r:id="rId86"/>
    <p:sldId id="2199" r:id="rId87"/>
    <p:sldId id="1698" r:id="rId88"/>
    <p:sldId id="1701" r:id="rId89"/>
    <p:sldId id="2241" r:id="rId90"/>
    <p:sldId id="2100" r:id="rId91"/>
    <p:sldId id="2101" r:id="rId92"/>
    <p:sldId id="2014" r:id="rId93"/>
    <p:sldId id="1679" r:id="rId94"/>
    <p:sldId id="2191" r:id="rId95"/>
    <p:sldId id="2192" r:id="rId96"/>
    <p:sldId id="2193" r:id="rId97"/>
    <p:sldId id="2231" r:id="rId98"/>
    <p:sldId id="2232" r:id="rId99"/>
    <p:sldId id="2233" r:id="rId100"/>
    <p:sldId id="2234" r:id="rId101"/>
    <p:sldId id="2230" r:id="rId102"/>
    <p:sldId id="2244" r:id="rId103"/>
    <p:sldId id="1375" r:id="rId104"/>
    <p:sldId id="1376" r:id="rId105"/>
    <p:sldId id="1400" r:id="rId106"/>
    <p:sldId id="2004" r:id="rId107"/>
    <p:sldId id="619" r:id="rId108"/>
    <p:sldId id="621" r:id="rId109"/>
    <p:sldId id="1561" r:id="rId110"/>
    <p:sldId id="1555" r:id="rId111"/>
    <p:sldId id="1601" r:id="rId112"/>
    <p:sldId id="1585" r:id="rId113"/>
    <p:sldId id="1586" r:id="rId114"/>
    <p:sldId id="1587" r:id="rId115"/>
    <p:sldId id="1588" r:id="rId116"/>
    <p:sldId id="1589" r:id="rId117"/>
    <p:sldId id="1590" r:id="rId118"/>
    <p:sldId id="1771" r:id="rId119"/>
    <p:sldId id="1772" r:id="rId120"/>
    <p:sldId id="1591" r:id="rId121"/>
    <p:sldId id="1592" r:id="rId122"/>
    <p:sldId id="1593" r:id="rId123"/>
    <p:sldId id="1594" r:id="rId124"/>
    <p:sldId id="1595" r:id="rId125"/>
    <p:sldId id="1596" r:id="rId126"/>
    <p:sldId id="1597" r:id="rId127"/>
    <p:sldId id="1598" r:id="rId128"/>
    <p:sldId id="1599" r:id="rId129"/>
    <p:sldId id="1600" r:id="rId130"/>
    <p:sldId id="1628" r:id="rId131"/>
    <p:sldId id="1638" r:id="rId132"/>
    <p:sldId id="1725" r:id="rId133"/>
    <p:sldId id="1726" r:id="rId134"/>
    <p:sldId id="1947" r:id="rId135"/>
    <p:sldId id="1975" r:id="rId136"/>
    <p:sldId id="1976" r:id="rId137"/>
    <p:sldId id="1977" r:id="rId138"/>
    <p:sldId id="2039" r:id="rId139"/>
    <p:sldId id="2060" r:id="rId140"/>
    <p:sldId id="2061" r:id="rId141"/>
    <p:sldId id="2097" r:id="rId142"/>
    <p:sldId id="2103" r:id="rId143"/>
    <p:sldId id="2063" r:id="rId144"/>
    <p:sldId id="2064" r:id="rId145"/>
    <p:sldId id="2065" r:id="rId146"/>
    <p:sldId id="2066" r:id="rId147"/>
    <p:sldId id="2067" r:id="rId148"/>
    <p:sldId id="2068" r:id="rId149"/>
    <p:sldId id="2069" r:id="rId150"/>
    <p:sldId id="2146" r:id="rId151"/>
    <p:sldId id="2147" r:id="rId152"/>
    <p:sldId id="2148" r:id="rId153"/>
    <p:sldId id="2158" r:id="rId154"/>
    <p:sldId id="2159" r:id="rId155"/>
    <p:sldId id="2157" r:id="rId156"/>
    <p:sldId id="2160" r:id="rId157"/>
    <p:sldId id="2216" r:id="rId158"/>
    <p:sldId id="2217" r:id="rId159"/>
    <p:sldId id="2219" r:id="rId160"/>
    <p:sldId id="2238" r:id="rId161"/>
    <p:sldId id="2239" r:id="rId162"/>
    <p:sldId id="2240" r:id="rId163"/>
    <p:sldId id="2242" r:id="rId16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DE7C1F2C-77B2-4301-B3FB-7586EFA5B134}">
          <p14:sldIdLst>
            <p14:sldId id="269"/>
            <p14:sldId id="278"/>
            <p14:sldId id="1454"/>
            <p14:sldId id="359"/>
            <p14:sldId id="1802"/>
            <p14:sldId id="287"/>
            <p14:sldId id="1620"/>
            <p14:sldId id="344"/>
            <p14:sldId id="345"/>
            <p14:sldId id="1378"/>
            <p14:sldId id="1423"/>
            <p14:sldId id="1164"/>
            <p14:sldId id="1562"/>
            <p14:sldId id="2073"/>
            <p14:sldId id="1101"/>
            <p14:sldId id="1581"/>
            <p14:sldId id="2062"/>
            <p14:sldId id="1981"/>
            <p14:sldId id="2074"/>
            <p14:sldId id="2102"/>
            <p14:sldId id="2107"/>
            <p14:sldId id="2075"/>
            <p14:sldId id="1657"/>
            <p14:sldId id="2208"/>
            <p14:sldId id="1747"/>
            <p14:sldId id="1769"/>
            <p14:sldId id="1786"/>
            <p14:sldId id="1894"/>
            <p14:sldId id="2225"/>
            <p14:sldId id="2226"/>
            <p14:sldId id="2227"/>
            <p14:sldId id="2228"/>
            <p14:sldId id="2229"/>
            <p14:sldId id="2236"/>
            <p14:sldId id="1965"/>
            <p14:sldId id="1967"/>
            <p14:sldId id="1968"/>
            <p14:sldId id="1969"/>
            <p14:sldId id="2035"/>
            <p14:sldId id="2104"/>
            <p14:sldId id="2112"/>
            <p14:sldId id="2113"/>
            <p14:sldId id="2114"/>
            <p14:sldId id="2167"/>
            <p14:sldId id="2207"/>
            <p14:sldId id="2215"/>
            <p14:sldId id="2210"/>
            <p14:sldId id="2209"/>
            <p14:sldId id="2211"/>
            <p14:sldId id="2008"/>
            <p14:sldId id="1864"/>
            <p14:sldId id="1945"/>
            <p14:sldId id="1946"/>
            <p14:sldId id="2036"/>
            <p14:sldId id="2037"/>
            <p14:sldId id="2071"/>
            <p14:sldId id="2218"/>
            <p14:sldId id="2220"/>
            <p14:sldId id="1688"/>
            <p14:sldId id="1703"/>
            <p14:sldId id="2245"/>
            <p14:sldId id="2246"/>
            <p14:sldId id="2247"/>
            <p14:sldId id="2248"/>
            <p14:sldId id="2249"/>
            <p14:sldId id="2250"/>
            <p14:sldId id="1704"/>
            <p14:sldId id="1978"/>
            <p14:sldId id="1705"/>
            <p14:sldId id="2251"/>
            <p14:sldId id="2254"/>
            <p14:sldId id="1706"/>
            <p14:sldId id="2252"/>
            <p14:sldId id="2259"/>
            <p14:sldId id="2260"/>
            <p14:sldId id="2255"/>
            <p14:sldId id="1707"/>
            <p14:sldId id="2253"/>
            <p14:sldId id="2257"/>
            <p14:sldId id="2258"/>
            <p14:sldId id="2256"/>
            <p14:sldId id="1708"/>
            <p14:sldId id="1709"/>
            <p14:sldId id="1710"/>
            <p14:sldId id="1790"/>
            <p14:sldId id="2199"/>
            <p14:sldId id="1698"/>
            <p14:sldId id="1701"/>
            <p14:sldId id="2241"/>
            <p14:sldId id="2100"/>
            <p14:sldId id="2101"/>
            <p14:sldId id="2014"/>
            <p14:sldId id="1679"/>
            <p14:sldId id="2191"/>
          </p14:sldIdLst>
        </p14:section>
        <p14:section name="Untitled Section" id="{6DA2EFCA-DC17-4AFA-A7AC-3305EC41C610}">
          <p14:sldIdLst>
            <p14:sldId id="2192"/>
            <p14:sldId id="2193"/>
            <p14:sldId id="2231"/>
            <p14:sldId id="2232"/>
            <p14:sldId id="2233"/>
            <p14:sldId id="2234"/>
            <p14:sldId id="2230"/>
            <p14:sldId id="2244"/>
            <p14:sldId id="1375"/>
            <p14:sldId id="1376"/>
            <p14:sldId id="1400"/>
            <p14:sldId id="2004"/>
            <p14:sldId id="619"/>
            <p14:sldId id="621"/>
            <p14:sldId id="1561"/>
            <p14:sldId id="1555"/>
            <p14:sldId id="1601"/>
            <p14:sldId id="1585"/>
            <p14:sldId id="1586"/>
            <p14:sldId id="1587"/>
            <p14:sldId id="1588"/>
            <p14:sldId id="1589"/>
            <p14:sldId id="1590"/>
            <p14:sldId id="1771"/>
            <p14:sldId id="1772"/>
            <p14:sldId id="1591"/>
            <p14:sldId id="1592"/>
            <p14:sldId id="1593"/>
            <p14:sldId id="1594"/>
            <p14:sldId id="1595"/>
            <p14:sldId id="1596"/>
            <p14:sldId id="1597"/>
            <p14:sldId id="1598"/>
            <p14:sldId id="1599"/>
            <p14:sldId id="1600"/>
            <p14:sldId id="1628"/>
            <p14:sldId id="1638"/>
            <p14:sldId id="1725"/>
            <p14:sldId id="1726"/>
            <p14:sldId id="1947"/>
            <p14:sldId id="1975"/>
            <p14:sldId id="1976"/>
            <p14:sldId id="1977"/>
            <p14:sldId id="2039"/>
            <p14:sldId id="2060"/>
            <p14:sldId id="2061"/>
            <p14:sldId id="2097"/>
            <p14:sldId id="2103"/>
            <p14:sldId id="2063"/>
            <p14:sldId id="2064"/>
            <p14:sldId id="2065"/>
            <p14:sldId id="2066"/>
            <p14:sldId id="2067"/>
            <p14:sldId id="2068"/>
            <p14:sldId id="2069"/>
            <p14:sldId id="2146"/>
            <p14:sldId id="2147"/>
            <p14:sldId id="2148"/>
            <p14:sldId id="2158"/>
            <p14:sldId id="2159"/>
            <p14:sldId id="2157"/>
            <p14:sldId id="2160"/>
            <p14:sldId id="2216"/>
            <p14:sldId id="2217"/>
            <p14:sldId id="2219"/>
            <p14:sldId id="2238"/>
            <p14:sldId id="2239"/>
            <p14:sldId id="2240"/>
            <p14:sldId id="22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66" d="100"/>
          <a:sy n="66" d="100"/>
        </p:scale>
        <p:origin x="119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107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108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802.11-19/0233r2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0266-00-0jtc-resolution-of-comments-received-from-china-nb-during-fdis-ballot-on-ieee-802-11ah.docx"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0266-00-0jtc-resolution-of-comments-received-from-china-nb-during-fdis-ballot-on-ieee-802-11ah.docx" TargetMode="Externa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19/11-19-0062-01-0jtc-resolution-of-comments-received-from-china-nb-during-fdis-ballot-on-ieee-802-11ai.docx" TargetMode="External"/><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252-00-0jtc-minutes-of-st-louis-meeting-in-jan-2019.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March 2019 agenda in Vancouver</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6 February 2019</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100</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pPr lvl="1"/>
            <a:r>
              <a:rPr lang="en-AU" dirty="0" smtClean="0"/>
              <a:t>Jodi </a:t>
            </a:r>
            <a:r>
              <a:rPr lang="en-AU" dirty="0" err="1" smtClean="0"/>
              <a:t>Haasz</a:t>
            </a:r>
            <a:r>
              <a:rPr lang="en-AU" dirty="0" smtClean="0"/>
              <a:t> notes:</a:t>
            </a:r>
          </a:p>
          <a:p>
            <a:pPr lvl="2"/>
            <a:r>
              <a:rPr lang="en-AU" dirty="0"/>
              <a:t>I am working with Peter on identifying a technical expert to accompany me to </a:t>
            </a:r>
            <a:r>
              <a:rPr lang="en-AU" dirty="0" smtClean="0"/>
              <a:t>China</a:t>
            </a:r>
          </a:p>
          <a:p>
            <a:pPr lvl="2"/>
            <a:r>
              <a:rPr lang="en-AU" dirty="0" smtClean="0"/>
              <a:t>My </a:t>
            </a:r>
            <a:r>
              <a:rPr lang="en-AU" dirty="0"/>
              <a:t>"guess" is that there will be technical presentations added to the agenda about the ISO/IEC/IEEE 8802 series of standards (as we saw in the past</a:t>
            </a:r>
            <a:r>
              <a:rPr lang="en-AU" dirty="0" smtClean="0"/>
              <a:t>)</a:t>
            </a:r>
            <a:endParaRPr lang="en-AU" dirty="0"/>
          </a:p>
          <a:p>
            <a:pPr lvl="2"/>
            <a:r>
              <a:rPr lang="en-AU" dirty="0" smtClean="0"/>
              <a:t>As </a:t>
            </a:r>
            <a:r>
              <a:rPr lang="en-AU" dirty="0"/>
              <a:t>I told Peter, I am available to attend this meeting but there is no point in me attending this meeting without a technical expert.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58297807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need to provide a report to SC6 at their next meeting</a:t>
            </a:r>
            <a:endParaRPr lang="en-AU" dirty="0"/>
          </a:p>
        </p:txBody>
      </p:sp>
      <p:sp>
        <p:nvSpPr>
          <p:cNvPr id="3" name="Content Placeholder 2"/>
          <p:cNvSpPr>
            <a:spLocks noGrp="1"/>
          </p:cNvSpPr>
          <p:nvPr>
            <p:ph idx="1"/>
          </p:nvPr>
        </p:nvSpPr>
        <p:spPr/>
        <p:txBody>
          <a:bodyPr/>
          <a:lstStyle/>
          <a:p>
            <a:pPr lvl="1"/>
            <a:r>
              <a:rPr lang="en-AU" dirty="0" smtClean="0"/>
              <a:t>At the last two SC6 meetings, IEEE 802 provided  status report based on the material in this deck; we will do the same for the April 2019 meeting </a:t>
            </a:r>
          </a:p>
          <a:p>
            <a:pPr lvl="1"/>
            <a:r>
              <a:rPr lang="en-AU" dirty="0" smtClean="0"/>
              <a:t>The report will be authorised at the Mar 2019 plenary and written after the plenary; it is due at SC6 by 5 April 2018</a:t>
            </a:r>
          </a:p>
          <a:p>
            <a:pPr lvl="1"/>
            <a:r>
              <a:rPr lang="en-AU" dirty="0" smtClean="0"/>
              <a:t>The Chair asked the EC to approve the request on </a:t>
            </a:r>
            <a:r>
              <a:rPr lang="en-AU" dirty="0" smtClean="0"/>
              <a:t>Monday</a:t>
            </a:r>
          </a:p>
          <a:p>
            <a:pPr lvl="2"/>
            <a:r>
              <a:rPr lang="en-AU" dirty="0" smtClean="0">
                <a:solidFill>
                  <a:srgbClr val="FF0000"/>
                </a:solidFill>
              </a:rPr>
              <a:t>Result?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259745665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103</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105</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106</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107</a:t>
            </a:fld>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Vancouver </a:t>
            </a:r>
            <a:r>
              <a:rPr lang="en-AU" i="1" dirty="0" smtClean="0"/>
              <a:t>in March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924"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116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126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59"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 </a:t>
            </a:r>
            <a:r>
              <a:rPr lang="en-AU" dirty="0" smtClean="0">
                <a:hlinkClick r:id="rId3"/>
              </a:rPr>
              <a:t>document</a:t>
            </a:r>
            <a:r>
              <a:rPr lang="en-AU" dirty="0" smtClean="0"/>
              <a:t> that explains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131</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47"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138</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52 </a:t>
            </a:r>
            <a:r>
              <a:rPr lang="en-AU" dirty="0"/>
              <a:t>standards </a:t>
            </a:r>
            <a:r>
              <a:rPr lang="en-AU" dirty="0" smtClean="0"/>
              <a:t>through to </a:t>
            </a:r>
            <a:r>
              <a:rPr lang="en-AU" dirty="0"/>
              <a:t>PSDO ratification </a:t>
            </a:r>
            <a:r>
              <a:rPr lang="en-AU" dirty="0" smtClean="0"/>
              <a:t>with 32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9069328"/>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24</a:t>
                      </a:r>
                      <a:endParaRPr lang="en-AU" dirty="0"/>
                    </a:p>
                  </a:txBody>
                  <a:tcPr/>
                </a:tc>
                <a:tc>
                  <a:txBody>
                    <a:bodyPr/>
                    <a:lstStyle/>
                    <a:p>
                      <a:pPr algn="ctr"/>
                      <a:r>
                        <a:rPr lang="en-AU" dirty="0" smtClean="0"/>
                        <a:t>14</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13</a:t>
                      </a:r>
                      <a:endParaRPr lang="en-AU" dirty="0"/>
                    </a:p>
                  </a:txBody>
                  <a:tcPr/>
                </a:tc>
                <a:tc>
                  <a:txBody>
                    <a:bodyPr/>
                    <a:lstStyle/>
                    <a:p>
                      <a:pPr algn="ctr"/>
                      <a:r>
                        <a:rPr lang="en-AU" dirty="0" smtClean="0"/>
                        <a:t>7</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52</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32</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142</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150</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151</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152</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153</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154</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155</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156</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157</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158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159</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24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86262479"/>
              </p:ext>
            </p:extLst>
          </p:nvPr>
        </p:nvGraphicFramePr>
        <p:xfrm>
          <a:off x="761999" y="1712149"/>
          <a:ext cx="7696200" cy="4602480"/>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503671">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291598">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291598">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291598">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291598">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291598">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291598">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291598">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291598">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2915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291598">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291598">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r h="291598">
                <a:tc>
                  <a:txBody>
                    <a:bodyPr/>
                    <a:lstStyle/>
                    <a:p>
                      <a:r>
                        <a:rPr lang="en-AU" sz="1600" b="0" dirty="0" smtClean="0"/>
                        <a:t>802.1AEcg</a:t>
                      </a:r>
                      <a:endParaRPr lang="en-AU" sz="1600" b="0" dirty="0"/>
                    </a:p>
                  </a:txBody>
                  <a:tcPr marL="115147" marR="0"/>
                </a:tc>
                <a:tc>
                  <a:txBody>
                    <a:bodyPr/>
                    <a:lstStyle/>
                    <a:p>
                      <a:pPr algn="ctr"/>
                      <a:r>
                        <a:rPr lang="en-AU" sz="1600" b="0" dirty="0" smtClean="0">
                          <a:solidFill>
                            <a:srgbClr val="00B050"/>
                          </a:solidFill>
                        </a:rPr>
                        <a:t>Sep 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 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19</a:t>
                      </a:r>
                    </a:p>
                  </a:txBody>
                  <a:tcPr marL="115147" marR="115147"/>
                </a:tc>
                <a:extLst>
                  <a:ext uri="{0D108BD9-81ED-4DB2-BD59-A6C34878D82A}">
                    <a16:rowId xmlns:a16="http://schemas.microsoft.com/office/drawing/2014/main" val="126968976"/>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160</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215887641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946522868"/>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is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162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3876077492"/>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has ratified as a ISO/IEC/IEEE standard</a:t>
            </a:r>
            <a:endParaRPr lang="en-AU" dirty="0"/>
          </a:p>
        </p:txBody>
      </p:sp>
      <p:sp>
        <p:nvSpPr>
          <p:cNvPr id="10" name="Content Placeholder 9"/>
          <p:cNvSpPr>
            <a:spLocks noGrp="1"/>
          </p:cNvSpPr>
          <p:nvPr>
            <p:ph idx="1"/>
          </p:nvPr>
        </p:nvSpPr>
        <p:spPr>
          <a:xfrm>
            <a:off x="685800" y="16002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rgbClr val="00B050"/>
                </a:solidFill>
              </a:rPr>
              <a:t>response sent &amp; published</a:t>
            </a:r>
          </a:p>
          <a:p>
            <a:pPr lvl="1"/>
            <a:r>
              <a:rPr lang="en-AU" dirty="0" smtClean="0"/>
              <a:t>802.1AEcg passed FDIS ballot on 28 Aug 2018 (N</a:t>
            </a:r>
            <a:r>
              <a:rPr lang="en-AU" dirty="0" smtClean="0">
                <a:solidFill>
                  <a:srgbClr val="FF0000"/>
                </a:solidFill>
              </a:rPr>
              <a:t>??????</a:t>
            </a:r>
            <a:r>
              <a:rPr lang="en-AU" dirty="0" smtClean="0"/>
              <a:t>)</a:t>
            </a:r>
          </a:p>
          <a:p>
            <a:pPr lvl="2"/>
            <a:r>
              <a:rPr lang="en-AU" dirty="0" smtClean="0"/>
              <a:t>Passed 10/1/11, with China NB voting no </a:t>
            </a:r>
          </a:p>
          <a:p>
            <a:pPr lvl="1"/>
            <a:r>
              <a:rPr lang="en-AU" dirty="0" smtClean="0"/>
              <a:t>Comment responses were sent in Jan 2019</a:t>
            </a:r>
            <a:r>
              <a:rPr lang="en-AU" dirty="0" smtClean="0">
                <a:solidFill>
                  <a:srgbClr val="FF0000"/>
                </a:solidFill>
              </a:rPr>
              <a:t> (N?????)</a:t>
            </a:r>
          </a:p>
          <a:p>
            <a:pPr lvl="1"/>
            <a:r>
              <a:rPr lang="en-AU" dirty="0" smtClean="0"/>
              <a:t>Published </a:t>
            </a:r>
            <a:r>
              <a:rPr lang="en-AU" dirty="0"/>
              <a:t>as ISO/IEC/IEEE 8802-1AE:2013/</a:t>
            </a:r>
            <a:r>
              <a:rPr lang="en-AU" dirty="0" err="1"/>
              <a:t>Amd</a:t>
            </a:r>
            <a:r>
              <a:rPr lang="en-AU" dirty="0"/>
              <a:t> </a:t>
            </a:r>
            <a:r>
              <a:rPr lang="en-AU" dirty="0" smtClean="0"/>
              <a:t>3:2018</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163</a:t>
            </a:fld>
            <a:endParaRPr lang="en-US"/>
          </a:p>
        </p:txBody>
      </p:sp>
    </p:spTree>
    <p:extLst>
      <p:ext uri="{BB962C8B-B14F-4D97-AF65-F5344CB8AC3E}">
        <p14:creationId xmlns:p14="http://schemas.microsoft.com/office/powerpoint/2010/main" val="2770857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1799613"/>
              </p:ext>
            </p:extLst>
          </p:nvPr>
        </p:nvGraphicFramePr>
        <p:xfrm>
          <a:off x="761999" y="1524000"/>
          <a:ext cx="7696200" cy="518160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r h="351837">
                <a:tc>
                  <a:txBody>
                    <a:bodyPr/>
                    <a:lstStyle/>
                    <a:p>
                      <a:r>
                        <a:rPr lang="en-GB" sz="1600" b="0" dirty="0" smtClean="0">
                          <a:solidFill>
                            <a:schemeClr val="tx1"/>
                          </a:solidFill>
                          <a:latin typeface="+mj-lt"/>
                        </a:rPr>
                        <a:t>802.3bn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16</a:t>
                      </a:r>
                      <a:r>
                        <a:rPr lang="en-AU" sz="1600" b="0" baseline="0" dirty="0" smtClean="0">
                          <a:solidFill>
                            <a:srgbClr val="00B050"/>
                          </a:solidFill>
                          <a:latin typeface="+mj-lt"/>
                        </a:rPr>
                        <a:t> Apr 17</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n/a</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4161505041"/>
                  </a:ext>
                </a:extLst>
              </a:tr>
              <a:tr h="351837">
                <a:tc>
                  <a:txBody>
                    <a:bodyPr/>
                    <a:lstStyle/>
                    <a:p>
                      <a:r>
                        <a:rPr lang="en-GB" sz="1600" b="0" dirty="0" smtClean="0">
                          <a:solidFill>
                            <a:schemeClr val="tx1"/>
                          </a:solidFill>
                          <a:latin typeface="+mj-lt"/>
                        </a:rPr>
                        <a:t>802.3bv</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18 </a:t>
                      </a:r>
                      <a:r>
                        <a:rPr lang="en-AU" sz="1600" b="0" baseline="0" dirty="0" smtClean="0">
                          <a:solidFill>
                            <a:srgbClr val="00B050"/>
                          </a:solidFill>
                          <a:latin typeface="+mj-lt"/>
                        </a:rPr>
                        <a:t>Aug 17</a:t>
                      </a:r>
                      <a:endParaRPr lang="en-AU" sz="1600" b="0" dirty="0" smtClean="0">
                        <a:solidFill>
                          <a:srgbClr val="00B050"/>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n/a</a:t>
                      </a:r>
                    </a:p>
                  </a:txBody>
                  <a:tcPr marL="115147" marR="115147"/>
                </a:tc>
                <a:extLst>
                  <a:ext uri="{0D108BD9-81ED-4DB2-BD59-A6C34878D82A}">
                    <a16:rowId xmlns:a16="http://schemas.microsoft.com/office/drawing/2014/main" val="1754327018"/>
                  </a:ext>
                </a:extLst>
              </a:tr>
              <a:tr h="351837">
                <a:tc>
                  <a:txBody>
                    <a:bodyPr/>
                    <a:lstStyle/>
                    <a:p>
                      <a:r>
                        <a:rPr lang="en-GB" sz="1600" b="0" dirty="0" smtClean="0">
                          <a:solidFill>
                            <a:schemeClr val="tx1"/>
                          </a:solidFill>
                          <a:latin typeface="+mj-lt"/>
                        </a:rPr>
                        <a:t>802.3bu</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18 </a:t>
                      </a:r>
                      <a:r>
                        <a:rPr lang="en-AU" sz="1600" b="0" kern="1200" baseline="0" dirty="0" smtClean="0">
                          <a:solidFill>
                            <a:srgbClr val="00B050"/>
                          </a:solidFill>
                          <a:latin typeface="+mn-lt"/>
                          <a:ea typeface="+mn-ea"/>
                          <a:cs typeface="+mn-cs"/>
                        </a:rPr>
                        <a:t>Aug 17</a:t>
                      </a:r>
                      <a:endParaRPr lang="en-AU" sz="1600" b="0" kern="1200" dirty="0" smtClean="0">
                        <a:solidFill>
                          <a:srgbClr val="00B050"/>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3</a:t>
                      </a:r>
                      <a:r>
                        <a:rPr lang="en-AU" sz="1600" b="0" baseline="0" dirty="0" smtClean="0">
                          <a:solidFill>
                            <a:srgbClr val="00B050"/>
                          </a:solidFill>
                          <a:latin typeface="+mj-lt"/>
                        </a:rPr>
                        <a:t> Sep 18</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n/a</a:t>
                      </a:r>
                    </a:p>
                  </a:txBody>
                  <a:tcPr marL="115147" marR="115147"/>
                </a:tc>
                <a:extLst>
                  <a:ext uri="{0D108BD9-81ED-4DB2-BD59-A6C34878D82A}">
                    <a16:rowId xmlns:a16="http://schemas.microsoft.com/office/drawing/2014/main" val="3937702897"/>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Vancouver in March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14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588118602"/>
              </p:ext>
            </p:extLst>
          </p:nvPr>
        </p:nvGraphicFramePr>
        <p:xfrm>
          <a:off x="152399" y="1568640"/>
          <a:ext cx="8839199" cy="359664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Jan</a:t>
                      </a:r>
                      <a:r>
                        <a:rPr lang="en-AU" sz="1600" b="0" kern="1200" baseline="0" dirty="0" smtClean="0">
                          <a:solidFill>
                            <a:srgbClr val="00B050"/>
                          </a:solidFill>
                          <a:latin typeface="+mn-lt"/>
                          <a:ea typeface="+mn-ea"/>
                          <a:cs typeface="+mn-cs"/>
                        </a:rPr>
                        <a:t> 19</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Jun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14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3662117749"/>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11 Mar</a:t>
                      </a:r>
                      <a:r>
                        <a:rPr lang="en-AU" sz="1600" b="0" kern="1200" baseline="0" dirty="0" smtClean="0">
                          <a:solidFill>
                            <a:schemeClr val="tx1"/>
                          </a:solidFill>
                          <a:latin typeface="+mn-lt"/>
                          <a:ea typeface="+mn-ea"/>
                          <a:cs typeface="+mn-cs"/>
                        </a:rPr>
                        <a:t> 19</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a:t>
            </a:r>
            <a:r>
              <a:rPr lang="en-AU" dirty="0"/>
              <a:t>be known as ISO/IEC/IEEE 8802-1CB</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2019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a:t>
            </a:r>
            <a:r>
              <a:rPr lang="en-AU" dirty="0" smtClean="0"/>
              <a:t>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2892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7318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306042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714714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CN1</a:t>
            </a:r>
          </a:p>
          <a:p>
            <a:pPr lvl="1"/>
            <a:r>
              <a:rPr lang="en-US" dirty="0" smtClean="0"/>
              <a:t>A response has been developed by various people including:</a:t>
            </a:r>
          </a:p>
          <a:p>
            <a:pPr lvl="2"/>
            <a:r>
              <a:rPr lang="en-US" dirty="0" smtClean="0"/>
              <a:t>Roger Marks</a:t>
            </a:r>
          </a:p>
          <a:p>
            <a:pPr lvl="2"/>
            <a:r>
              <a:rPr lang="en-US" dirty="0" smtClean="0"/>
              <a:t>Bob Grow</a:t>
            </a:r>
          </a:p>
          <a:p>
            <a:pPr lvl="2"/>
            <a:r>
              <a:rPr lang="en-US" dirty="0" smtClean="0"/>
              <a:t>Paul Congdon</a:t>
            </a:r>
          </a:p>
          <a:p>
            <a:pPr lvl="1"/>
            <a:r>
              <a:rPr lang="en-US" dirty="0" smtClean="0"/>
              <a:t>A draft is embedded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47087715"/>
              </p:ext>
            </p:extLst>
          </p:nvPr>
        </p:nvGraphicFramePr>
        <p:xfrm>
          <a:off x="3276600" y="3635375"/>
          <a:ext cx="914400" cy="806450"/>
        </p:xfrm>
        <a:graphic>
          <a:graphicData uri="http://schemas.openxmlformats.org/presentationml/2006/ole">
            <mc:AlternateContent xmlns:mc="http://schemas.openxmlformats.org/markup-compatibility/2006">
              <mc:Choice xmlns:v="urn:schemas-microsoft-com:vml" Requires="v">
                <p:oleObj spid="_x0000_s276499" name="Document" showAsIcon="1" r:id="rId3" imgW="914400" imgH="806400" progId="Word.Document.12">
                  <p:embed/>
                </p:oleObj>
              </mc:Choice>
              <mc:Fallback>
                <p:oleObj name="Document" showAsIcon="1" r:id="rId3" imgW="914400" imgH="806400" progId="Word.Document.12">
                  <p:embed/>
                  <p:pic>
                    <p:nvPicPr>
                      <p:cNvPr id="0" name=""/>
                      <p:cNvPicPr/>
                      <p:nvPr/>
                    </p:nvPicPr>
                    <p:blipFill>
                      <a:blip r:embed="rId4"/>
                      <a:stretch>
                        <a:fillRect/>
                      </a:stretch>
                    </p:blipFill>
                    <p:spPr>
                      <a:xfrm>
                        <a:off x="3276600" y="3635375"/>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047546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2"/>
            <a:r>
              <a:rPr lang="en-US" i="1" dirty="0" smtClean="0"/>
              <a:t>…</a:t>
            </a:r>
          </a:p>
          <a:p>
            <a:pPr lvl="2"/>
            <a:r>
              <a:rPr lang="en-US" i="1" dirty="0" smtClean="0"/>
              <a:t>IEC/IEEE </a:t>
            </a:r>
            <a:r>
              <a:rPr lang="en-US" i="1" dirty="0"/>
              <a:t>8802-A:2015 specifies the construction of a protocol identifier as an extension of the 24-bit unique OUI assigned to an organization. The proposed amendment would provide for a 24-bit unique CID to be used as an alternative to the 24-bit unique OUI. The OUI and CID lie in non-overlapping regions of the same 24-bit number space, so the amendment supports additional organizational </a:t>
            </a:r>
            <a:r>
              <a:rPr lang="en-US" i="1" dirty="0" smtClean="0"/>
              <a:t>assignments.</a:t>
            </a:r>
            <a:endParaRPr lang="en-US" dirty="0"/>
          </a:p>
          <a:p>
            <a:pPr lvl="2"/>
            <a:r>
              <a:rPr lang="en-US" i="1" dirty="0" smtClean="0"/>
              <a:t>Regarding </a:t>
            </a:r>
            <a:r>
              <a:rPr lang="en-US" i="1" dirty="0"/>
              <a:t>the view that "users have no idea about where and how to get these resources," we note that, per IEC/IEEE 8802-A:2015, "The IEEE RA has the responsibility of defining and carrying out procedures for the administration of universal addresses. The IEEE RA has also been designated by ISO/IEC to act as a registration authority for the ISO/IEC 8802 series of standards." Additional information for users is provided in Footnote 1 of IEC/IEEE 8802-A:2015 and in Footnotes 2-5 of the FDIS</a:t>
            </a:r>
            <a:r>
              <a:rPr lang="en-US" i="1"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711630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60-day ballot closes on 11 March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closes 11 March 2019</a:t>
            </a:r>
          </a:p>
          <a:p>
            <a:pPr lvl="1"/>
            <a:r>
              <a:rPr lang="en-AU" dirty="0" smtClean="0"/>
              <a:t>Previously PSDO start was delayed until previous amendments (</a:t>
            </a:r>
            <a:r>
              <a:rPr lang="en-AU" dirty="0" err="1" smtClean="0"/>
              <a:t>Qci</a:t>
            </a:r>
            <a:r>
              <a:rPr lang="en-AU" dirty="0" smtClean="0"/>
              <a:t>, </a:t>
            </a:r>
            <a:r>
              <a:rPr lang="en-AU" dirty="0" err="1" smtClean="0"/>
              <a:t>Qch</a:t>
            </a:r>
            <a:r>
              <a:rPr lang="en-AU" dirty="0" smtClean="0"/>
              <a:t>) were approved, but it was submitted 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is waiting start of FDIS ballot</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pre-ballot: </a:t>
            </a:r>
            <a:r>
              <a:rPr lang="en-AU" dirty="0" smtClean="0">
                <a:solidFill>
                  <a:srgbClr val="00B050"/>
                </a:solidFill>
              </a:rPr>
              <a:t>passed</a:t>
            </a:r>
            <a:r>
              <a:rPr lang="en-AU" dirty="0">
                <a:solidFill>
                  <a:srgbClr val="00B050"/>
                </a:solidFill>
              </a:rPr>
              <a:t> </a:t>
            </a:r>
            <a:r>
              <a:rPr lang="en-AU" dirty="0" smtClean="0">
                <a:solidFill>
                  <a:srgbClr val="00B050"/>
                </a:solidFill>
              </a:rPr>
              <a:t>&amp; responses sent</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t>Response were sent in Jan 2019 </a:t>
            </a:r>
            <a:r>
              <a:rPr lang="en-AU" dirty="0" smtClean="0">
                <a:solidFill>
                  <a:srgbClr val="FF0000"/>
                </a:solidFill>
              </a:rPr>
              <a:t>(N??????)</a:t>
            </a:r>
          </a:p>
          <a:p>
            <a:r>
              <a:rPr lang="en-AU" dirty="0" smtClean="0"/>
              <a:t>FDIS ballot: </a:t>
            </a:r>
            <a:r>
              <a:rPr lang="en-AU" dirty="0" smtClean="0">
                <a:solidFill>
                  <a:schemeClr val="accent2"/>
                </a:solidFill>
              </a:rPr>
              <a:t>waiting for start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a:t>
            </a:r>
            <a:r>
              <a:rPr lang="en-AU" dirty="0" smtClean="0"/>
              <a:t>FDIS ballot closes on 26 June 2019 </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a:solidFill>
                  <a:schemeClr val="accent2"/>
                </a:solidFill>
              </a:rPr>
              <a:t>closes on 26 June 2019 </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60-day ballot closes on 11 March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pre-ballot: </a:t>
            </a:r>
            <a:r>
              <a:rPr lang="en-AU" dirty="0">
                <a:solidFill>
                  <a:schemeClr val="accent2"/>
                </a:solidFill>
              </a:rPr>
              <a:t>closes 11 March 2019 </a:t>
            </a:r>
            <a:endParaRPr lang="en-AU" dirty="0" smtClean="0">
              <a:solidFill>
                <a:schemeClr val="accent2"/>
              </a:solidFill>
            </a:endParaRPr>
          </a:p>
          <a:p>
            <a:pPr lvl="1"/>
            <a:r>
              <a:rPr lang="en-AU" dirty="0" smtClean="0"/>
              <a:t>Submitted </a:t>
            </a:r>
            <a:r>
              <a:rPr lang="en-AU" dirty="0"/>
              <a:t>on 10 Jan 2019</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AU" dirty="0" smtClean="0"/>
              <a:t>Jan 2019</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a:t>B</a:t>
            </a:r>
            <a:r>
              <a:rPr lang="en-AU" dirty="0" smtClean="0"/>
              <a:t>allot have started on the systematic review of </a:t>
            </a:r>
          </a:p>
          <a:p>
            <a:pPr lvl="2"/>
            <a:r>
              <a:rPr lang="en-AU" dirty="0"/>
              <a:t>ISO/IEC/IEEE </a:t>
            </a:r>
            <a:r>
              <a:rPr lang="en-AU" dirty="0" smtClean="0"/>
              <a:t>8802-1X:2013 </a:t>
            </a:r>
            <a:r>
              <a:rPr lang="en-AU" dirty="0"/>
              <a:t>(closing 4 March 2019) </a:t>
            </a:r>
            <a:endParaRPr lang="en-AU" dirty="0" smtClean="0"/>
          </a:p>
          <a:p>
            <a:pPr lvl="2"/>
            <a:r>
              <a:rPr lang="en-AU" dirty="0"/>
              <a:t>ISO/IEC/IEEE </a:t>
            </a:r>
            <a:r>
              <a:rPr lang="en-AU" dirty="0" smtClean="0"/>
              <a:t>8802-1AE:2013 </a:t>
            </a:r>
            <a:r>
              <a:rPr lang="en-AU" dirty="0"/>
              <a:t>(closing 4 March 2019) </a:t>
            </a:r>
            <a:endParaRPr lang="en-AU" dirty="0" smtClean="0"/>
          </a:p>
          <a:p>
            <a:pPr lvl="2"/>
            <a:r>
              <a:rPr lang="en-AU" dirty="0"/>
              <a:t>ISO/IEC/IEEE </a:t>
            </a:r>
            <a:r>
              <a:rPr lang="en-AU" dirty="0" smtClean="0"/>
              <a:t>8802-1AS:2014 (</a:t>
            </a:r>
            <a:r>
              <a:rPr lang="en-AU" dirty="0"/>
              <a:t>closing 4 June 2019</a:t>
            </a:r>
            <a:r>
              <a:rPr lang="en-AU" dirty="0" smtClean="0"/>
              <a:t>)</a:t>
            </a:r>
            <a:endParaRPr lang="en-AU" dirty="0" smtClean="0">
              <a:solidFill>
                <a:srgbClr val="FF0000"/>
              </a:solidFill>
            </a:endParaRP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Randall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US" dirty="0" smtClean="0"/>
          </a:p>
          <a:p>
            <a:pPr lvl="2"/>
            <a:r>
              <a:rPr lang="en-US" dirty="0" smtClean="0"/>
              <a:t>Jodi </a:t>
            </a:r>
            <a:r>
              <a:rPr lang="en-US" dirty="0" err="1" smtClean="0"/>
              <a:t>Haasz</a:t>
            </a:r>
            <a:r>
              <a:rPr lang="en-US" dirty="0" smtClean="0"/>
              <a:t> notes</a:t>
            </a:r>
          </a:p>
          <a:p>
            <a:pPr lvl="3"/>
            <a:r>
              <a:rPr lang="en-AU" dirty="0"/>
              <a:t>In regards to the systematic review, I would suggest letting ISO run their process (unless we have the document ready to send)</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7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26229095"/>
              </p:ext>
            </p:extLst>
          </p:nvPr>
        </p:nvGraphicFramePr>
        <p:xfrm>
          <a:off x="152399" y="1600200"/>
          <a:ext cx="8839199" cy="292608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a:t>
                      </a:r>
                      <a:r>
                        <a:rPr lang="en-AU" sz="1600" b="0" kern="1200" baseline="0" dirty="0" smtClean="0">
                          <a:solidFill>
                            <a:schemeClr val="tx1"/>
                          </a:solidFill>
                          <a:latin typeface="+mn-lt"/>
                          <a:ea typeface="+mn-ea"/>
                          <a:cs typeface="+mn-cs"/>
                        </a:rPr>
                        <a:t> Apr 19</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a:t>
            </a:r>
            <a:r>
              <a:rPr lang="en-AU" dirty="0" smtClean="0"/>
              <a:t>60-day ballot closes 8 April</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closes 8 April 2019</a:t>
            </a:r>
            <a:endParaRPr lang="en-AU" dirty="0">
              <a:solidFill>
                <a:schemeClr val="accent2"/>
              </a:solidFill>
            </a:endParaRPr>
          </a:p>
          <a:p>
            <a:pPr lvl="1"/>
            <a:r>
              <a:rPr lang="en-AU" dirty="0"/>
              <a:t>Submitted in Feb </a:t>
            </a:r>
            <a:r>
              <a:rPr lang="en-AU" dirty="0" smtClean="0"/>
              <a:t>2019 (N16889)</a:t>
            </a:r>
            <a:endParaRPr lang="en-AU" dirty="0"/>
          </a:p>
          <a:p>
            <a:r>
              <a:rPr lang="en-AU" dirty="0" smtClean="0"/>
              <a:t>FDIS ballot: </a:t>
            </a:r>
            <a:r>
              <a:rPr lang="en-AU" dirty="0" smtClean="0">
                <a:solidFill>
                  <a:schemeClr val="accent2"/>
                </a:solidFill>
              </a:rPr>
              <a:t>waiting</a:t>
            </a:r>
          </a:p>
          <a:p>
            <a:pPr lvl="1"/>
            <a:r>
              <a:rPr lang="en-US" dirty="0" smtClean="0">
                <a:solidFill>
                  <a:srgbClr val="FF0000"/>
                </a:solidFill>
              </a:rPr>
              <a:t>Will </a:t>
            </a:r>
            <a:r>
              <a:rPr lang="en-US" dirty="0">
                <a:solidFill>
                  <a:srgbClr val="FF0000"/>
                </a:solidFill>
              </a:rPr>
              <a:t>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is </a:t>
            </a:r>
            <a:r>
              <a:rPr lang="en-AU" dirty="0"/>
              <a:t>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a:t>
            </a:r>
            <a:r>
              <a:rPr lang="en-AU" dirty="0" smtClean="0"/>
              <a:t>is waiting for start of 60-day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 for start</a:t>
            </a:r>
            <a:endParaRPr lang="en-AU" dirty="0" smtClean="0">
              <a:solidFill>
                <a:schemeClr val="accent2"/>
              </a:solidFill>
            </a:endParaRPr>
          </a:p>
          <a:p>
            <a:pPr lvl="1"/>
            <a:r>
              <a:rPr lang="en-AU" dirty="0" smtClean="0"/>
              <a:t>Submitted in Feb 2019</a:t>
            </a:r>
            <a:endParaRPr lang="en-AU" dirty="0" smtClean="0"/>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r>
              <a:rPr lang="en-US" dirty="0"/>
              <a:t>amendments</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a:t>
            </a:r>
            <a:r>
              <a:rPr lang="en-US" dirty="0" smtClean="0"/>
              <a:t>indicated </a:t>
            </a:r>
            <a:r>
              <a:rPr lang="en-US" dirty="0"/>
              <a:t>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a:t>
            </a:r>
            <a:r>
              <a:rPr lang="en-US" dirty="0" smtClean="0"/>
              <a:t>hopefully be </a:t>
            </a:r>
            <a:r>
              <a:rPr lang="en-US" dirty="0"/>
              <a:t>available for the </a:t>
            </a:r>
            <a:r>
              <a:rPr lang="en-US" dirty="0" smtClean="0"/>
              <a:t>meeting </a:t>
            </a:r>
            <a:r>
              <a:rPr lang="en-US" dirty="0"/>
              <a:t>in </a:t>
            </a:r>
            <a:r>
              <a:rPr lang="en-US" dirty="0" smtClean="0"/>
              <a:t>Vancouver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720076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7183147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Feb 2019</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59</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Mar 2019 plenary meeting in Vancouver</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12 Mar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a:t>
            </a:r>
            <a:r>
              <a:rPr lang="en-AU" dirty="0" smtClean="0"/>
              <a:t>passed by requires comment resolution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rgbClr val="00B050"/>
                </a:solidFill>
              </a:rPr>
              <a:t>passed </a:t>
            </a:r>
            <a:r>
              <a:rPr lang="en-AU" dirty="0" smtClean="0">
                <a:solidFill>
                  <a:schemeClr val="accent2"/>
                </a:solidFill>
              </a:rPr>
              <a:t>&amp; requires comment resolution</a:t>
            </a:r>
            <a:endParaRPr lang="en-AU" dirty="0" smtClean="0">
              <a:solidFill>
                <a:schemeClr val="accent2"/>
              </a:solidFill>
            </a:endParaRPr>
          </a:p>
          <a:p>
            <a:pPr lvl="1"/>
            <a:r>
              <a:rPr lang="en-AU" dirty="0"/>
              <a:t>802.11ah passed </a:t>
            </a:r>
            <a:r>
              <a:rPr lang="en-AU" dirty="0" smtClean="0"/>
              <a:t>FDIS ballot (N16685</a:t>
            </a:r>
            <a:r>
              <a:rPr lang="en-AU" dirty="0"/>
              <a:t>) on 20 July </a:t>
            </a:r>
            <a:r>
              <a:rPr lang="en-AU" dirty="0" smtClean="0"/>
              <a:t>2017</a:t>
            </a:r>
            <a:endParaRPr lang="en-AU" dirty="0" smtClean="0"/>
          </a:p>
          <a:p>
            <a:pPr lvl="1"/>
            <a:r>
              <a:rPr lang="en-AU" dirty="0" smtClean="0"/>
              <a:t>Will be known as ISO/IEC/IEEE 8802-11:2018/FD </a:t>
            </a:r>
            <a:r>
              <a:rPr lang="en-AU" dirty="0" err="1" smtClean="0"/>
              <a:t>Amd</a:t>
            </a:r>
            <a:r>
              <a:rPr lang="en-AU" dirty="0" smtClean="0"/>
              <a:t> 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endParaRPr lang="en-AU" dirty="0"/>
          </a:p>
        </p:txBody>
      </p:sp>
      <p:sp>
        <p:nvSpPr>
          <p:cNvPr id="3" name="Content Placeholder 2"/>
          <p:cNvSpPr>
            <a:spLocks noGrp="1"/>
          </p:cNvSpPr>
          <p:nvPr>
            <p:ph idx="1"/>
          </p:nvPr>
        </p:nvSpPr>
        <p:spPr/>
        <p:txBody>
          <a:bodyPr/>
          <a:lstStyle/>
          <a:p>
            <a:r>
              <a:rPr lang="en-AU" dirty="0"/>
              <a:t>China NB comment CN1</a:t>
            </a:r>
          </a:p>
          <a:p>
            <a:pPr lvl="1"/>
            <a:r>
              <a:rPr lang="en-AU" i="1" dirty="0" smtClean="0"/>
              <a:t>IEEE </a:t>
            </a:r>
            <a:r>
              <a:rPr lang="en-AU" i="1" dirty="0"/>
              <a:t>802.11ah is the amendment to IEEE 802.11-2016, which is a revision of IEEE 802.11-2012. It is an amendment based on IEEE 802.11-2016 as amended by IEEE 802.11ai. China voted against IEEE 802.11 and IEEE 802.11ai during 60-day pre-ballots and FDIS ballots with several technical comments (see comments for ISO/IEC/IEEE 8802-11:2018/</a:t>
            </a:r>
            <a:r>
              <a:rPr lang="en-AU" i="1" dirty="0" err="1"/>
              <a:t>FDAmd</a:t>
            </a:r>
            <a:r>
              <a:rPr lang="en-AU" i="1" dirty="0"/>
              <a:t> 1,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5744972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China </a:t>
            </a:r>
            <a:r>
              <a:rPr lang="en-AU" dirty="0"/>
              <a:t>NB </a:t>
            </a:r>
            <a:r>
              <a:rPr lang="en-AU" dirty="0" smtClean="0"/>
              <a:t>comment CN1</a:t>
            </a:r>
            <a:endParaRPr lang="en-AU" dirty="0" smtClean="0"/>
          </a:p>
          <a:p>
            <a:pPr lvl="1"/>
            <a:r>
              <a:rPr lang="en-AU" i="1" dirty="0" smtClean="0"/>
              <a:t>…</a:t>
            </a:r>
          </a:p>
          <a:p>
            <a:pPr lvl="1"/>
            <a:r>
              <a:rPr lang="en-AU" i="1" dirty="0" smtClean="0"/>
              <a:t>It </a:t>
            </a:r>
            <a:r>
              <a:rPr lang="en-AU" i="1" dirty="0"/>
              <a:t>is noted that IEEE 802.11ah mainly extended specifications for PHY and MAC layers. We are glad to see statements to forbid use of WEP (because of its security weakness) in the proposal, and it is noted that there are adaptability revisions on CCMP cryptographic encapsulation. However, this certain proposal still uses the flawed security mechanisms specified by IEEE 802.11-2016 and IEEE 802.11ai. For instance, in Annex B.4.28.1, Robust security network association (RSNA) is clearly stated as one of the compliant terms. 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endParaRPr lang="en-AU" i="1" dirty="0" smtClean="0"/>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9058754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802.11ah to publish as an international standard because all the technical comments on its base standards should be completely solved. </a:t>
            </a:r>
          </a:p>
          <a:p>
            <a:r>
              <a:rPr lang="en-AU" dirty="0"/>
              <a:t>China NB </a:t>
            </a:r>
            <a:r>
              <a:rPr lang="en-AU" dirty="0" smtClean="0"/>
              <a:t>proposed change </a:t>
            </a:r>
            <a:r>
              <a:rPr lang="en-AU" dirty="0"/>
              <a:t>CN1</a:t>
            </a:r>
          </a:p>
          <a:p>
            <a:pPr lvl="1"/>
            <a:r>
              <a:rPr lang="en-US"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32225530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endParaRPr lang="en-AU" dirty="0"/>
          </a:p>
        </p:txBody>
      </p:sp>
      <p:sp>
        <p:nvSpPr>
          <p:cNvPr id="3" name="Content Placeholder 2"/>
          <p:cNvSpPr>
            <a:spLocks noGrp="1"/>
          </p:cNvSpPr>
          <p:nvPr>
            <p:ph idx="1"/>
          </p:nvPr>
        </p:nvSpPr>
        <p:spPr/>
        <p:txBody>
          <a:bodyPr/>
          <a:lstStyle/>
          <a:p>
            <a:r>
              <a:rPr lang="en-AU" dirty="0" smtClean="0"/>
              <a:t>IEEE 802.11 WG proposed response to CN1</a:t>
            </a:r>
          </a:p>
          <a:p>
            <a:pPr lvl="1"/>
            <a:r>
              <a:rPr lang="en-AU" dirty="0"/>
              <a:t>See </a:t>
            </a:r>
            <a:r>
              <a:rPr lang="en-AU" dirty="0" smtClean="0">
                <a:hlinkClick r:id="rId2"/>
              </a:rPr>
              <a:t>11-19-0266-00</a:t>
            </a:r>
            <a:endParaRPr lang="en-AU" dirty="0" smtClean="0"/>
          </a:p>
          <a:p>
            <a:pPr lvl="1"/>
            <a:r>
              <a:rPr lang="en-GB" i="1" dirty="0"/>
              <a:t>The IEEE 802.11 WG thanks the China NB for their comment in the FDIS ballot, conducted according to the PSDO process agreed by IEEE-SA and ISO, on IEEE 802.11ai.</a:t>
            </a:r>
            <a:endParaRPr lang="en-AU" i="1" dirty="0"/>
          </a:p>
          <a:p>
            <a:pPr lvl="1"/>
            <a:r>
              <a:rPr lang="en-GB" i="1" dirty="0" smtClean="0"/>
              <a:t>The </a:t>
            </a:r>
            <a:r>
              <a:rPr lang="en-GB" i="1" dirty="0"/>
              <a:t>IEEE 802.11 Working Group would like to inform ISO/IEC JTC1/SC6 that it has decided not to make any changes to IEEE 802.11ah because of the China NB’s comment:</a:t>
            </a:r>
            <a:endParaRPr lang="en-AU" i="1" dirty="0"/>
          </a:p>
          <a:p>
            <a:pPr lvl="2"/>
            <a:r>
              <a:rPr lang="en-GB" i="1" dirty="0" smtClean="0"/>
              <a:t>The </a:t>
            </a:r>
            <a:r>
              <a:rPr lang="en-GB" i="1" dirty="0"/>
              <a:t>comment does not propose any explicit changes to IEEE 802.11ah for consideration by the IEEE 802.11 Working Group. </a:t>
            </a:r>
            <a:endParaRPr lang="en-GB" i="1" dirty="0" smtClean="0"/>
          </a:p>
          <a:p>
            <a:pPr lvl="2"/>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1435038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802.11ah </a:t>
            </a:r>
            <a:endParaRPr lang="en-AU" dirty="0"/>
          </a:p>
        </p:txBody>
      </p:sp>
      <p:sp>
        <p:nvSpPr>
          <p:cNvPr id="3" name="Content Placeholder 2"/>
          <p:cNvSpPr>
            <a:spLocks noGrp="1"/>
          </p:cNvSpPr>
          <p:nvPr>
            <p:ph idx="1"/>
          </p:nvPr>
        </p:nvSpPr>
        <p:spPr/>
        <p:txBody>
          <a:bodyPr/>
          <a:lstStyle/>
          <a:p>
            <a:r>
              <a:rPr lang="en-AU" dirty="0" smtClean="0"/>
              <a:t>IEEE 802.11 WG proposed response to CN1</a:t>
            </a:r>
          </a:p>
          <a:p>
            <a:pPr lvl="2"/>
            <a:r>
              <a:rPr lang="en-GB" i="1" dirty="0"/>
              <a:t>…</a:t>
            </a:r>
            <a:endParaRPr lang="en-AU" i="1" dirty="0"/>
          </a:p>
          <a:p>
            <a:pPr lvl="2"/>
            <a:r>
              <a:rPr lang="en-GB" i="1" dirty="0"/>
              <a:t> The comment does not document any validated issues. Rather, the comment generally highlights the same issues the China NB has asserted many times over multiple years relating to the security mechanisms specified in the IEEE 802.11 standard and its amendments. The IEEE 802.11 Working Group have addressed similar issues in previous comment responses </a:t>
            </a:r>
            <a:r>
              <a:rPr lang="en-GB" i="1" dirty="0" smtClean="0"/>
              <a:t>liaised </a:t>
            </a:r>
            <a:r>
              <a:rPr lang="en-GB" i="1" dirty="0"/>
              <a:t>to ISO/IEC JTC1/SC6 as part of the PSDO process. IEEE 802 experts have also participated in many discussions on similar issues over multiple years within ISO/IEC JTC1/SC6. The IEEE 802.11 Working Group continues to believe that the issues asserted in the China NB’s comments are not currently justified by appropriate evidence.</a:t>
            </a:r>
            <a:endParaRPr lang="en-AU" i="1" dirty="0"/>
          </a:p>
          <a:p>
            <a:pPr lvl="1"/>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3898077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China NB provided comments in FDIS ballot on IEEE 802.11ah </a:t>
            </a:r>
          </a:p>
        </p:txBody>
      </p:sp>
      <p:sp>
        <p:nvSpPr>
          <p:cNvPr id="3" name="Content Placeholder 2"/>
          <p:cNvSpPr>
            <a:spLocks noGrp="1"/>
          </p:cNvSpPr>
          <p:nvPr>
            <p:ph idx="1"/>
          </p:nvPr>
        </p:nvSpPr>
        <p:spPr/>
        <p:txBody>
          <a:bodyPr/>
          <a:lstStyle/>
          <a:p>
            <a:r>
              <a:rPr lang="en-AU" dirty="0" smtClean="0"/>
              <a:t>Motion</a:t>
            </a:r>
          </a:p>
          <a:p>
            <a:pPr lvl="1"/>
            <a:r>
              <a:rPr lang="en-AU" i="1" dirty="0" smtClean="0"/>
              <a:t>The IEEE 802 JTC1 SC recommends to the IEEE 802.11 WG that the contents of </a:t>
            </a:r>
            <a:r>
              <a:rPr lang="en-AU" i="1" dirty="0" smtClean="0">
                <a:hlinkClick r:id="rId2"/>
              </a:rPr>
              <a:t>11-19-0266-00</a:t>
            </a:r>
            <a:r>
              <a:rPr lang="en-AU" i="1" dirty="0" smtClean="0"/>
              <a:t> be liaised to ISO/IEC JTC1/SC6 as responses to comments on IEEE 802.11ah by the China NB during the FDIS ballot that was run as part of the PSDO process</a:t>
            </a:r>
          </a:p>
          <a:p>
            <a:pPr lvl="1"/>
            <a:r>
              <a:rPr lang="en-AU" dirty="0" smtClean="0"/>
              <a:t>Moved:</a:t>
            </a:r>
          </a:p>
          <a:p>
            <a:pPr lvl="1"/>
            <a:r>
              <a:rPr lang="en-AU" dirty="0" smtClean="0"/>
              <a:t>Seconded:</a:t>
            </a:r>
          </a:p>
          <a:p>
            <a:pPr lvl="1"/>
            <a:r>
              <a:rPr lang="en-AU" dirty="0" smtClean="0"/>
              <a:t>Result:</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4920020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waiting for publication</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a:t>
            </a:r>
            <a:r>
              <a:rPr lang="en-AU" dirty="0" smtClean="0"/>
              <a:t>is </a:t>
            </a:r>
            <a:r>
              <a:rPr lang="en-AU" dirty="0"/>
              <a:t>waiting for publication</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waiting for publication</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A response was sent </a:t>
            </a:r>
            <a:r>
              <a:rPr lang="en-AU" dirty="0" smtClean="0"/>
              <a:t>in Feb 2019 (</a:t>
            </a:r>
            <a:r>
              <a:rPr lang="en-AU" dirty="0" smtClean="0"/>
              <a:t>N16888</a:t>
            </a:r>
            <a:r>
              <a:rPr lang="en-AU" dirty="0" smtClean="0"/>
              <a:t>) </a:t>
            </a:r>
            <a:r>
              <a:rPr lang="en-AU" dirty="0" smtClean="0"/>
              <a:t>– see </a:t>
            </a:r>
            <a:r>
              <a:rPr lang="en-AU" dirty="0">
                <a:hlinkClick r:id="rId3"/>
              </a:rPr>
              <a:t>11-19-0062-01</a:t>
            </a:r>
            <a:endParaRPr lang="en-AU" dirty="0" smtClean="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68</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a:t>
            </a:r>
            <a:r>
              <a:rPr lang="en-AU" dirty="0" smtClean="0"/>
              <a:t>passed but requires a response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&amp; requires response</a:t>
            </a:r>
            <a:endParaRPr lang="en-AU" dirty="0" smtClean="0">
              <a:solidFill>
                <a:schemeClr val="accent2"/>
              </a:solidFill>
            </a:endParaRPr>
          </a:p>
          <a:p>
            <a:pPr lvl="1"/>
            <a:r>
              <a:rPr lang="en-AU" dirty="0" smtClean="0"/>
              <a:t>802.11aj-2018 passed </a:t>
            </a:r>
            <a:r>
              <a:rPr lang="en-AU" dirty="0"/>
              <a:t>60-day pre-ballot (</a:t>
            </a:r>
            <a:r>
              <a:rPr lang="en-AU" dirty="0" smtClean="0">
                <a:solidFill>
                  <a:srgbClr val="FF0000"/>
                </a:solidFill>
              </a:rPr>
              <a:t>N??????</a:t>
            </a:r>
            <a:r>
              <a:rPr lang="en-AU" dirty="0" smtClean="0"/>
              <a:t>) </a:t>
            </a:r>
            <a:r>
              <a:rPr lang="en-AU" dirty="0"/>
              <a:t>on </a:t>
            </a:r>
            <a:r>
              <a:rPr lang="en-AU" dirty="0" smtClean="0"/>
              <a:t>10 Feb 2019</a:t>
            </a:r>
            <a:endParaRPr lang="en-AU" dirty="0"/>
          </a:p>
          <a:p>
            <a:pPr lvl="2"/>
            <a:r>
              <a:rPr lang="en-AU" dirty="0"/>
              <a:t>Need? </a:t>
            </a:r>
            <a:r>
              <a:rPr lang="en-AU" dirty="0" smtClean="0"/>
              <a:t>7/0/12</a:t>
            </a:r>
            <a:endParaRPr lang="en-AU" dirty="0"/>
          </a:p>
          <a:p>
            <a:pPr lvl="2"/>
            <a:r>
              <a:rPr lang="en-AU" dirty="0"/>
              <a:t>Submission? </a:t>
            </a:r>
            <a:r>
              <a:rPr lang="en-AU" dirty="0" smtClean="0"/>
              <a:t>6/0/13</a:t>
            </a:r>
          </a:p>
          <a:p>
            <a:pPr lvl="1"/>
            <a:r>
              <a:rPr lang="en-AU" dirty="0" smtClean="0"/>
              <a:t>China NB voted yes/abstain but submitted a comment</a:t>
            </a:r>
            <a:endParaRPr lang="en-AU" dirty="0"/>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802.11 interim meeting in </a:t>
            </a:r>
            <a:r>
              <a:rPr lang="en-AU" dirty="0"/>
              <a:t>J</a:t>
            </a:r>
            <a:r>
              <a:rPr lang="en-AU" dirty="0" smtClean="0"/>
              <a:t>an 2019 in St Louis</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a:t>Clause 12.2.2 states “The RSN operations in a CMMG BSS shall be the same as the RSN operations in a DMG BSS.”  However, this clause is irrelevant with the subject “Enhancements for Very High Throughput to Support Chinese </a:t>
            </a:r>
            <a:r>
              <a:rPr lang="en-AU" i="1" dirty="0" err="1"/>
              <a:t>Millimeter</a:t>
            </a:r>
            <a:r>
              <a:rPr lang="en-AU" i="1" dirty="0"/>
              <a:t> Wave Frequency Bands (60 GHz and 45 GHz)”. Selection and using of security mechanism should NOT be bound with CMMG BSS. Besides, China NB has pointed out the technical problems about RSN mechanism for several times during the past ballots. </a:t>
            </a:r>
          </a:p>
          <a:p>
            <a:r>
              <a:rPr lang="en-AU" dirty="0"/>
              <a:t>China NB </a:t>
            </a:r>
            <a:r>
              <a:rPr lang="en-AU" dirty="0" smtClean="0"/>
              <a:t>proposed change </a:t>
            </a:r>
            <a:r>
              <a:rPr lang="en-AU" dirty="0"/>
              <a:t>CN1</a:t>
            </a:r>
          </a:p>
          <a:p>
            <a:pPr lvl="1"/>
            <a:r>
              <a:rPr lang="en-AU" i="1" dirty="0"/>
              <a:t>Change the sentence in 12.2.2 to “The RSN operations in a CMMG BSS can be the same as the RSN operations in a DMG BSS. Other security methods can be implemented in a CMMG BSS.”</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891551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802.11aj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err="1" smtClean="0">
                <a:solidFill>
                  <a:srgbClr val="FF0000"/>
                </a:solidFill>
              </a:rPr>
              <a:t>Tbd</a:t>
            </a:r>
            <a:r>
              <a:rPr lang="en-AU" dirty="0" smtClean="0">
                <a:solidFill>
                  <a:srgbClr val="FF0000"/>
                </a:solidFill>
              </a:rPr>
              <a:t> – needs an expert to respond to the comment</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3562608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passed but requires a response</a:t>
            </a:r>
            <a:endParaRPr lang="en-AU" dirty="0"/>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smtClean="0"/>
              <a:t>802.11ak-2018 passed 60-day pre-ballot (</a:t>
            </a:r>
            <a:r>
              <a:rPr lang="en-AU" dirty="0" smtClean="0">
                <a:solidFill>
                  <a:srgbClr val="FF0000"/>
                </a:solidFill>
              </a:rPr>
              <a:t>N??????</a:t>
            </a:r>
            <a:r>
              <a:rPr lang="en-AU" dirty="0" smtClean="0"/>
              <a:t>) on 10 Feb 2019</a:t>
            </a:r>
          </a:p>
          <a:p>
            <a:pPr lvl="2"/>
            <a:r>
              <a:rPr lang="en-AU" dirty="0" smtClean="0"/>
              <a:t>Need</a:t>
            </a:r>
            <a:r>
              <a:rPr lang="en-AU" dirty="0"/>
              <a:t>? 7/0/12</a:t>
            </a:r>
          </a:p>
          <a:p>
            <a:pPr lvl="2"/>
            <a:r>
              <a:rPr lang="en-AU" dirty="0"/>
              <a:t>Submission? </a:t>
            </a:r>
            <a:r>
              <a:rPr lang="en-AU" dirty="0" smtClean="0"/>
              <a:t>5/1/13</a:t>
            </a:r>
          </a:p>
          <a:p>
            <a:pPr lvl="1"/>
            <a:r>
              <a:rPr lang="en-AU" dirty="0" smtClean="0"/>
              <a:t>China NB voted no and submitted </a:t>
            </a:r>
            <a:r>
              <a:rPr lang="en-AU" dirty="0"/>
              <a:t>a </a:t>
            </a:r>
            <a:r>
              <a:rPr lang="en-AU" dirty="0" smtClean="0"/>
              <a:t>comment</a:t>
            </a:r>
            <a:endParaRPr lang="en-AU" dirty="0"/>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a:t> IEEE 802.11ak is the amendment 4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r>
              <a:rPr lang="en-AU" i="1" dirty="0" smtClean="0"/>
              <a:t>).</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9560869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smtClean="0"/>
              <a:t>…</a:t>
            </a:r>
            <a:endParaRPr lang="en-AU" i="1" dirty="0"/>
          </a:p>
          <a:p>
            <a:pPr lvl="1"/>
            <a:r>
              <a:rPr lang="en-AU" i="1" dirty="0"/>
              <a:t>There is definitely a need for an ISO International Standard on the subject. However, in several clauses such as 6.3.7.2, 6.3.7.3, 6.3.7.4 and 6.3.8.2, they state to use the flawed mechanism specified by IEEE 802.11-2016 like Robust security network association (RSNA).There is no further specifications to address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22320030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802.11ak to proceed into FDIS stage because all the technical comments on its base standards should be completely solved. </a:t>
            </a:r>
            <a:endParaRPr lang="en-AU" i="1" dirty="0" smtClean="0"/>
          </a:p>
          <a:p>
            <a:r>
              <a:rPr lang="en-AU" dirty="0" smtClean="0"/>
              <a:t>China </a:t>
            </a:r>
            <a:r>
              <a:rPr lang="en-AU" dirty="0"/>
              <a:t>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7732069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802.11ak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a:solidFill>
                  <a:srgbClr val="FF0000"/>
                </a:solidFill>
              </a:rPr>
              <a:t>Could use similar response to </a:t>
            </a:r>
            <a:r>
              <a:rPr lang="en-AU" dirty="0" smtClean="0">
                <a:solidFill>
                  <a:srgbClr val="FF0000"/>
                </a:solidFill>
              </a:rPr>
              <a:t>802.11ah, or could pile onto the 802.11ah response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219660641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passed but requires a response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rgbClr val="00B050"/>
                </a:solidFill>
              </a:rPr>
              <a:t>passed </a:t>
            </a:r>
            <a:r>
              <a:rPr lang="en-AU" dirty="0">
                <a:solidFill>
                  <a:schemeClr val="accent2"/>
                </a:solidFill>
              </a:rPr>
              <a:t>&amp; requires response</a:t>
            </a:r>
            <a:endParaRPr lang="en-AU" dirty="0" smtClean="0">
              <a:solidFill>
                <a:schemeClr val="accent2"/>
              </a:solidFill>
            </a:endParaRPr>
          </a:p>
          <a:p>
            <a:pPr lvl="1"/>
            <a:r>
              <a:rPr lang="en-AU" dirty="0"/>
              <a:t>802.11ak-2018 passed 60-day pre-ballot (</a:t>
            </a:r>
            <a:r>
              <a:rPr lang="en-AU" dirty="0">
                <a:solidFill>
                  <a:srgbClr val="FF0000"/>
                </a:solidFill>
              </a:rPr>
              <a:t>N??????</a:t>
            </a:r>
            <a:r>
              <a:rPr lang="en-AU" dirty="0"/>
              <a:t>) on 10 Feb 2019</a:t>
            </a:r>
          </a:p>
          <a:p>
            <a:pPr lvl="2"/>
            <a:r>
              <a:rPr lang="en-AU" dirty="0"/>
              <a:t>Need? 7/0/12</a:t>
            </a:r>
          </a:p>
          <a:p>
            <a:pPr lvl="2"/>
            <a:r>
              <a:rPr lang="en-AU" dirty="0"/>
              <a:t>Submission? 5</a:t>
            </a:r>
            <a:r>
              <a:rPr lang="en-AU" dirty="0" smtClean="0"/>
              <a:t>/1/13</a:t>
            </a:r>
            <a:endParaRPr lang="en-AU" dirty="0"/>
          </a:p>
          <a:p>
            <a:pPr lvl="1"/>
            <a:r>
              <a:rPr lang="en-AU" dirty="0"/>
              <a:t>China NB voted no and submitted a comment</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a:t> IEEE 802.11aq is the amendment 5 to IEEE 802.11-2016, which is a revision of IEEE 802.11-2012. It is an amendment based on IEEE 802.11-2016 as amended by its previous amendments. China voted against IEEE 802.11 and its amendments in the past with several technical comments (see comments for ISO/IEC/IEEE 8802-11:2018/</a:t>
            </a:r>
            <a:r>
              <a:rPr lang="en-AU" i="1" dirty="0" err="1"/>
              <a:t>FDAmd</a:t>
            </a:r>
            <a:r>
              <a:rPr lang="en-AU" i="1" dirty="0"/>
              <a:t> 1 and 2, 6N16794 and 6N15494).</a:t>
            </a:r>
          </a:p>
          <a:p>
            <a:pPr lvl="1"/>
            <a:r>
              <a:rPr lang="en-AU" i="1" dirty="0" smtClean="0"/>
              <a:t>…</a:t>
            </a:r>
            <a:endParaRPr lang="en-US"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11885906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smtClean="0"/>
              <a:t>…</a:t>
            </a:r>
            <a:endParaRPr lang="en-AU" i="1" dirty="0"/>
          </a:p>
          <a:p>
            <a:pPr lvl="1"/>
            <a:r>
              <a:rPr lang="en-AU" i="1" dirty="0"/>
              <a:t>There is definitely a need for an ISO International Standard on the subject. However, IEEE 802.11aq added Clause 12.2.10 “Requirements for support of MAC privacy enhancements”, where the content of MAC layer privacy protection is realized by MAC address management. This did not resolve the problems pointed out in aforementioned documents (6N16794 etc.) regarding flawed security protocols, default using of typical cryptographic algorithms like AES (not including other compliant options), unsecure communication channel issue and so on. </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396609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Vancouver in March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802.11aq</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comment CN1</a:t>
            </a:r>
            <a:endParaRPr lang="en-AU" dirty="0" smtClean="0"/>
          </a:p>
          <a:p>
            <a:pPr lvl="1"/>
            <a:r>
              <a:rPr lang="en-AU" i="1" dirty="0" smtClean="0"/>
              <a:t>…</a:t>
            </a:r>
          </a:p>
          <a:p>
            <a:pPr lvl="1"/>
            <a:r>
              <a:rPr lang="en-AU" i="1" dirty="0" smtClean="0"/>
              <a:t>If </a:t>
            </a:r>
            <a:r>
              <a:rPr lang="en-AU" i="1" dirty="0"/>
              <a:t>this proposal failed to make up the security flaws in its base standards, there will be flaws in its implementation.</a:t>
            </a:r>
          </a:p>
          <a:p>
            <a:pPr lvl="1"/>
            <a:r>
              <a:rPr lang="en-AU" i="1" dirty="0"/>
              <a:t>China cannot support IEEE 802.11aq to proceed into FDIS stage because all the technical comments on its base standards should be completely solved. </a:t>
            </a:r>
          </a:p>
          <a:p>
            <a:r>
              <a:rPr lang="en-AU" dirty="0"/>
              <a:t>China NB </a:t>
            </a:r>
            <a:r>
              <a:rPr lang="en-AU" dirty="0" smtClean="0"/>
              <a:t>proposed change </a:t>
            </a:r>
            <a:r>
              <a:rPr lang="en-AU" dirty="0"/>
              <a:t>CN1</a:t>
            </a:r>
          </a:p>
          <a:p>
            <a:pPr lvl="1"/>
            <a:r>
              <a:rPr lang="en-AU" i="1" dirty="0" smtClean="0"/>
              <a:t> </a:t>
            </a:r>
            <a:r>
              <a:rPr lang="en-AU" dirty="0" smtClean="0"/>
              <a:t>None</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4950508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802.11aq </a:t>
            </a:r>
            <a:endParaRPr lang="en-AU" dirty="0"/>
          </a:p>
        </p:txBody>
      </p:sp>
      <p:sp>
        <p:nvSpPr>
          <p:cNvPr id="3" name="Content Placeholder 2"/>
          <p:cNvSpPr>
            <a:spLocks noGrp="1"/>
          </p:cNvSpPr>
          <p:nvPr>
            <p:ph idx="1"/>
          </p:nvPr>
        </p:nvSpPr>
        <p:spPr/>
        <p:txBody>
          <a:bodyPr/>
          <a:lstStyle/>
          <a:p>
            <a:r>
              <a:rPr lang="en-AU" dirty="0" smtClean="0"/>
              <a:t>Proposed IEEE 802.11 WG response to CN1</a:t>
            </a:r>
          </a:p>
          <a:p>
            <a:pPr lvl="1"/>
            <a:r>
              <a:rPr lang="en-AU" dirty="0">
                <a:solidFill>
                  <a:srgbClr val="FF0000"/>
                </a:solidFill>
              </a:rPr>
              <a:t>Could use similar response to 802.11ah, or could pile onto the </a:t>
            </a:r>
            <a:r>
              <a:rPr lang="en-AU" dirty="0" smtClean="0">
                <a:solidFill>
                  <a:srgbClr val="FF0000"/>
                </a:solidFill>
              </a:rPr>
              <a:t>802.11ah response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17540667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82</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May liaise draft out of March 2019 meeting</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83</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84</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85</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86</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87</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88</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interest has been expressed in submitting 802.15.4</a:t>
            </a:r>
            <a:endParaRPr lang="en-AU" dirty="0"/>
          </a:p>
        </p:txBody>
      </p:sp>
      <p:sp>
        <p:nvSpPr>
          <p:cNvPr id="3" name="Content Placeholder 2"/>
          <p:cNvSpPr>
            <a:spLocks noGrp="1"/>
          </p:cNvSpPr>
          <p:nvPr>
            <p:ph idx="1"/>
          </p:nvPr>
        </p:nvSpPr>
        <p:spPr/>
        <p:txBody>
          <a:bodyPr/>
          <a:lstStyle/>
          <a:p>
            <a:pPr lvl="1"/>
            <a:r>
              <a:rPr lang="en-AU" dirty="0" smtClean="0"/>
              <a:t>A number of 802.15.4 participants have contacted the SC </a:t>
            </a:r>
            <a:r>
              <a:rPr lang="en-AU" dirty="0" smtClean="0"/>
              <a:t>Chair </a:t>
            </a:r>
            <a:r>
              <a:rPr lang="en-AU" dirty="0" smtClean="0"/>
              <a:t>expressing an interest in submitting 802.15.4 into the PSDO process</a:t>
            </a:r>
          </a:p>
          <a:p>
            <a:pPr lvl="1"/>
            <a:r>
              <a:rPr lang="en-AU" dirty="0" smtClean="0"/>
              <a:t>The SC Chair has advised them of the appropriate processes</a:t>
            </a:r>
          </a:p>
          <a:p>
            <a:pPr lvl="1"/>
            <a:r>
              <a:rPr lang="en-AU" dirty="0" smtClean="0"/>
              <a:t>Ultimately, it is question for the 802.15 WG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137542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St Louis, in January 2019, as documented </a:t>
            </a:r>
            <a:r>
              <a:rPr lang="en-AU" i="1" smtClean="0"/>
              <a:t>in </a:t>
            </a:r>
            <a:r>
              <a:rPr lang="en-AU" i="1" smtClean="0">
                <a:solidFill>
                  <a:srgbClr val="FF0000"/>
                </a:solidFill>
                <a:hlinkClick r:id="rId3"/>
              </a:rPr>
              <a:t>11-19-0252-00</a:t>
            </a:r>
            <a:endParaRPr lang="en-AU" i="1" smtClean="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PSDO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91</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92</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15802-1:1995 (in systematic </a:t>
            </a:r>
            <a:r>
              <a:rPr lang="en-AU" dirty="0" smtClean="0"/>
              <a:t>review, closing 9 Feb 2019)</a:t>
            </a:r>
          </a:p>
          <a:p>
            <a:pPr lvl="2"/>
            <a:r>
              <a:rPr lang="en-AU" dirty="0" smtClean="0"/>
              <a:t>ISO/IEC </a:t>
            </a:r>
            <a:r>
              <a:rPr lang="en-AU" dirty="0"/>
              <a:t>15802-3:1998 (in systematic </a:t>
            </a:r>
            <a:r>
              <a:rPr lang="en-AU" dirty="0" smtClean="0"/>
              <a:t>review, </a:t>
            </a:r>
            <a:r>
              <a:rPr lang="en-AU" dirty="0"/>
              <a:t>closing 9 Feb 2019</a:t>
            </a:r>
            <a:r>
              <a:rPr lang="en-AU" dirty="0" smtClean="0"/>
              <a:t>)</a:t>
            </a:r>
          </a:p>
          <a:p>
            <a:pPr lvl="2"/>
            <a:r>
              <a:rPr lang="en-AU" dirty="0" smtClean="0"/>
              <a:t>ISO/IEC </a:t>
            </a:r>
            <a:r>
              <a:rPr lang="en-AU" dirty="0"/>
              <a:t>8802-5:1998 (in systematic </a:t>
            </a:r>
            <a:r>
              <a:rPr lang="en-AU" dirty="0" smtClean="0"/>
              <a:t>review, </a:t>
            </a:r>
            <a:r>
              <a:rPr lang="en-AU" dirty="0"/>
              <a:t>closing 9 Feb 2019</a:t>
            </a:r>
            <a:r>
              <a:rPr lang="en-AU" dirty="0" smtClean="0"/>
              <a:t>)</a:t>
            </a:r>
          </a:p>
          <a:p>
            <a:pPr lvl="2"/>
            <a:r>
              <a:rPr lang="en-AU" dirty="0" smtClean="0"/>
              <a:t>ISO/IEC </a:t>
            </a:r>
            <a:r>
              <a:rPr lang="en-AU" dirty="0"/>
              <a:t>8802-5:1998/Amd.1:1998 (in systematic review, closing 9 Feb 2019</a:t>
            </a:r>
            <a:r>
              <a:rPr lang="en-AU" dirty="0" smtClean="0"/>
              <a:t>)</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Agenda </a:t>
            </a:r>
            <a:r>
              <a:rPr lang="en-AU" dirty="0"/>
              <a:t>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36350431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98</a:t>
            </a:fld>
            <a:endParaRPr lang="en-US"/>
          </a:p>
        </p:txBody>
      </p:sp>
    </p:spTree>
    <p:extLst>
      <p:ext uri="{BB962C8B-B14F-4D97-AF65-F5344CB8AC3E}">
        <p14:creationId xmlns:p14="http://schemas.microsoft.com/office/powerpoint/2010/main" val="8271840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99</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14629</Words>
  <Application>Microsoft Office PowerPoint</Application>
  <PresentationFormat>On-screen Show (4:3)</PresentationFormat>
  <Paragraphs>2308</Paragraphs>
  <Slides>163</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163</vt:i4>
      </vt:variant>
    </vt:vector>
  </HeadingPairs>
  <TitlesOfParts>
    <vt:vector size="170" baseType="lpstr">
      <vt:lpstr>Arial</vt:lpstr>
      <vt:lpstr>Times New Roman</vt:lpstr>
      <vt:lpstr>Wingdings</vt:lpstr>
      <vt:lpstr>802-11-Submission</vt:lpstr>
      <vt:lpstr>Acrobat Document</vt:lpstr>
      <vt:lpstr>Document</vt:lpstr>
      <vt:lpstr>Packager Shell Object</vt:lpstr>
      <vt:lpstr>IEEE 802 JTC1 Standing Committee March 2019 agenda in Vancouver</vt:lpstr>
      <vt:lpstr>This document will be used to run the IEEE 802 JTC1 SC meetings in Vancouver in March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Mar 2019 plenary meeting in Vancouver</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52 standards through to PSDO ratification with 32 in-process</vt:lpstr>
      <vt:lpstr>IEEE 802.1 WG has sent 24 standards completely through the PSDO ratification process</vt:lpstr>
      <vt:lpstr>IEEE 802.1 WG has sent 24 standards completely through the PSDO ratification process</vt:lpstr>
      <vt:lpstr>IEEE 802.3 WG has sent 13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14 standards in the pipeline for ratification under the PSDO</vt:lpstr>
      <vt:lpstr>IEEE 802.1 has 14 standards in the pipeline for ratification under the PSDO process</vt:lpstr>
      <vt:lpstr>IEEE 802.1CB FDIS ballot is waiting for publication</vt:lpstr>
      <vt:lpstr>IEEE 802.1Qci FDIS ballot is waiting for publication</vt:lpstr>
      <vt:lpstr>IEEE 802.1Qch FDIS ballot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60-day ballot closes on 11 March 2019</vt:lpstr>
      <vt:lpstr>IEEE 802.1Qcc PSDO process will be delayed until previous amendments are approved</vt:lpstr>
      <vt:lpstr>IEEE 802.1Qcp PSDO process will be delayed until previous amendments are approved</vt:lpstr>
      <vt:lpstr>IEEE 802.1AR-Rev is waiting start of FDIS ballot </vt:lpstr>
      <vt:lpstr>IEEE 802.1CM FDIS ballot closes on 26 June 2019 </vt:lpstr>
      <vt:lpstr>IEEE 802.1Qcy PSDO process will be delayed until previous amendments are approved</vt:lpstr>
      <vt:lpstr>IEEE 802.1AC/Cor-1 90-day PSDO ballot closes 17 Mar 2019</vt:lpstr>
      <vt:lpstr>IEEE 802.1Xck 60-day ballot closes on 11 March 2019</vt:lpstr>
      <vt:lpstr>IEEE 802.1AE-Rev 60-day ballot closes on 11 March 2019</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7 standards in the pipeline for ratification under the PSDO process</vt:lpstr>
      <vt:lpstr>IEEE 802.3bs is waiting for publication</vt:lpstr>
      <vt:lpstr>IEEE 802.3cb 60-day ballot closes 8 April</vt:lpstr>
      <vt:lpstr>IEEE 802.3cc is waiting for publication</vt:lpstr>
      <vt:lpstr>IEEE 802.3cd was liaised for information in Feb 2018</vt:lpstr>
      <vt:lpstr>IEEE 802.3-REV is waiting for start of 60-day ballot</vt:lpstr>
      <vt:lpstr>IEEE 802.3bt was liaised for information in Feb 2018</vt:lpstr>
      <vt:lpstr>IEEE 802.3.2 will be liaised for information in Jan 2019</vt:lpstr>
      <vt:lpstr>802.3 WG are currently considering the order of amendments</vt:lpstr>
      <vt:lpstr>IEEE 802.11 has ten standards in the pipeline for ratification under the PSDO</vt:lpstr>
      <vt:lpstr>IEEE 802.11ah FDIS passed by requires comment resolution</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China NB provided comments in FDIS ballot on IEEE 802.11ah </vt:lpstr>
      <vt:lpstr>IEEE 802.11ai is waiting for publication</vt:lpstr>
      <vt:lpstr>IEEE 802.11ai is waiting for publication</vt:lpstr>
      <vt:lpstr>IEEE 802.11aj 60-day ballot passed but requires a response</vt:lpstr>
      <vt:lpstr>China NB provided comments in FDIS ballot on IEEE 802.11aj </vt:lpstr>
      <vt:lpstr>China NB provided comments in FDIS ballot on IEEE 802.11aj </vt:lpstr>
      <vt:lpstr>IEEE 802.11ak 60-day ballot passed but requires a response</vt:lpstr>
      <vt:lpstr>China NB provided comments in FDIS ballot on IEEE 802.11ak </vt:lpstr>
      <vt:lpstr>China NB provided comments in FDIS ballot on IEEE 802.11ak </vt:lpstr>
      <vt:lpstr>China NB provided comments in FDIS ballot on IEEE 802.11ak </vt:lpstr>
      <vt:lpstr>China NB provided comments in FDIS ballot on IEEE 802.11ak </vt:lpstr>
      <vt:lpstr>IEEE 802.11aq 60-day ballot passed but requires a response</vt:lpstr>
      <vt:lpstr>China NB provided comments in FDIS ballot on IEEE 802.11aq</vt:lpstr>
      <vt:lpstr>China NB provided comments in FDIS ballot on IEEE 802.11aq</vt:lpstr>
      <vt:lpstr>China NB provided comments in FDIS ballot on IEEE 802.11aq</vt:lpstr>
      <vt:lpstr>China NB provided comments in FDIS ballot on IEEE 802.11aq </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Some interest has been expressed in submitting 802.15.4</vt:lpstr>
      <vt:lpstr>IEEE 802.16 has zero standards in the pipeline for ratification under the PSDO</vt:lpstr>
      <vt:lpstr>IEEE 802.16-2017 passed 60-day pre-ballot with comments but the PSDO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Is anyone intending to go to the SC6 meeting in China?</vt:lpstr>
      <vt:lpstr>The SC will need to provide a report to SC6 at their next meeting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lpstr>IEEE 802.3bn is published</vt:lpstr>
      <vt:lpstr>IEEE 802.3bv is published</vt:lpstr>
      <vt:lpstr>IEEE 802.3bu is published</vt:lpstr>
      <vt:lpstr>IEEE 802.1AEcg has ratified as a ISO/IEC/IEEE standard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2019-02-11T07:51:49Z</dcterms:modified>
</cp:coreProperties>
</file>