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9"/>
  </p:notesMasterIdLst>
  <p:handoutMasterIdLst>
    <p:handoutMasterId r:id="rId150"/>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7" r:id="rId26"/>
    <p:sldId id="1769" r:id="rId27"/>
    <p:sldId id="1786" r:id="rId28"/>
    <p:sldId id="1894" r:id="rId29"/>
    <p:sldId id="2225" r:id="rId30"/>
    <p:sldId id="2226" r:id="rId31"/>
    <p:sldId id="2227" r:id="rId32"/>
    <p:sldId id="2228" r:id="rId33"/>
    <p:sldId id="2229" r:id="rId34"/>
    <p:sldId id="2236" r:id="rId35"/>
    <p:sldId id="1965" r:id="rId36"/>
    <p:sldId id="1967" r:id="rId37"/>
    <p:sldId id="1968" r:id="rId38"/>
    <p:sldId id="1969" r:id="rId39"/>
    <p:sldId id="2035" r:id="rId40"/>
    <p:sldId id="2104" r:id="rId41"/>
    <p:sldId id="2112" r:id="rId42"/>
    <p:sldId id="2113" r:id="rId43"/>
    <p:sldId id="2114" r:id="rId44"/>
    <p:sldId id="2167" r:id="rId45"/>
    <p:sldId id="2207" r:id="rId46"/>
    <p:sldId id="2215" r:id="rId47"/>
    <p:sldId id="2210" r:id="rId48"/>
    <p:sldId id="2209" r:id="rId49"/>
    <p:sldId id="2211" r:id="rId50"/>
    <p:sldId id="2008" r:id="rId51"/>
    <p:sldId id="1864" r:id="rId52"/>
    <p:sldId id="1945" r:id="rId53"/>
    <p:sldId id="1946" r:id="rId54"/>
    <p:sldId id="2036" r:id="rId55"/>
    <p:sldId id="2037" r:id="rId56"/>
    <p:sldId id="2071" r:id="rId57"/>
    <p:sldId id="2218" r:id="rId58"/>
    <p:sldId id="2220" r:id="rId59"/>
    <p:sldId id="1688" r:id="rId60"/>
    <p:sldId id="1703" r:id="rId61"/>
    <p:sldId id="1704" r:id="rId62"/>
    <p:sldId id="1978" r:id="rId63"/>
    <p:sldId id="1705" r:id="rId64"/>
    <p:sldId id="1706" r:id="rId65"/>
    <p:sldId id="1707" r:id="rId66"/>
    <p:sldId id="1708" r:id="rId67"/>
    <p:sldId id="1709" r:id="rId68"/>
    <p:sldId id="1710" r:id="rId69"/>
    <p:sldId id="1790" r:id="rId70"/>
    <p:sldId id="2199" r:id="rId71"/>
    <p:sldId id="1698" r:id="rId72"/>
    <p:sldId id="1701" r:id="rId73"/>
    <p:sldId id="2241" r:id="rId74"/>
    <p:sldId id="2100" r:id="rId75"/>
    <p:sldId id="2101" r:id="rId76"/>
    <p:sldId id="2014" r:id="rId77"/>
    <p:sldId id="1679" r:id="rId78"/>
    <p:sldId id="2191" r:id="rId79"/>
    <p:sldId id="2192" r:id="rId80"/>
    <p:sldId id="2193" r:id="rId81"/>
    <p:sldId id="2231" r:id="rId82"/>
    <p:sldId id="2232" r:id="rId83"/>
    <p:sldId id="2233" r:id="rId84"/>
    <p:sldId id="2234" r:id="rId85"/>
    <p:sldId id="2230" r:id="rId86"/>
    <p:sldId id="2244" r:id="rId87"/>
    <p:sldId id="1375" r:id="rId88"/>
    <p:sldId id="1376" r:id="rId89"/>
    <p:sldId id="1400" r:id="rId90"/>
    <p:sldId id="2004" r:id="rId91"/>
    <p:sldId id="619" r:id="rId92"/>
    <p:sldId id="621" r:id="rId93"/>
    <p:sldId id="1561" r:id="rId94"/>
    <p:sldId id="1555" r:id="rId95"/>
    <p:sldId id="1601" r:id="rId96"/>
    <p:sldId id="1585" r:id="rId97"/>
    <p:sldId id="1586" r:id="rId98"/>
    <p:sldId id="1587" r:id="rId99"/>
    <p:sldId id="1588" r:id="rId100"/>
    <p:sldId id="1589" r:id="rId101"/>
    <p:sldId id="1590" r:id="rId102"/>
    <p:sldId id="1771" r:id="rId103"/>
    <p:sldId id="1772" r:id="rId104"/>
    <p:sldId id="1591" r:id="rId105"/>
    <p:sldId id="1592" r:id="rId106"/>
    <p:sldId id="1593" r:id="rId107"/>
    <p:sldId id="1594" r:id="rId108"/>
    <p:sldId id="1595" r:id="rId109"/>
    <p:sldId id="1596" r:id="rId110"/>
    <p:sldId id="1597" r:id="rId111"/>
    <p:sldId id="1598" r:id="rId112"/>
    <p:sldId id="1599" r:id="rId113"/>
    <p:sldId id="1600" r:id="rId114"/>
    <p:sldId id="1628" r:id="rId115"/>
    <p:sldId id="1638" r:id="rId116"/>
    <p:sldId id="1725" r:id="rId117"/>
    <p:sldId id="1726" r:id="rId118"/>
    <p:sldId id="1947" r:id="rId119"/>
    <p:sldId id="1975" r:id="rId120"/>
    <p:sldId id="1976" r:id="rId121"/>
    <p:sldId id="1977" r:id="rId122"/>
    <p:sldId id="2039" r:id="rId123"/>
    <p:sldId id="2060" r:id="rId124"/>
    <p:sldId id="2061" r:id="rId125"/>
    <p:sldId id="2097" r:id="rId126"/>
    <p:sldId id="2103" r:id="rId127"/>
    <p:sldId id="2063" r:id="rId128"/>
    <p:sldId id="2064" r:id="rId129"/>
    <p:sldId id="2065" r:id="rId130"/>
    <p:sldId id="2066" r:id="rId131"/>
    <p:sldId id="2067" r:id="rId132"/>
    <p:sldId id="2068" r:id="rId133"/>
    <p:sldId id="2069" r:id="rId134"/>
    <p:sldId id="2146" r:id="rId135"/>
    <p:sldId id="2147" r:id="rId136"/>
    <p:sldId id="2148" r:id="rId137"/>
    <p:sldId id="2158" r:id="rId138"/>
    <p:sldId id="2159" r:id="rId139"/>
    <p:sldId id="2157" r:id="rId140"/>
    <p:sldId id="2160" r:id="rId141"/>
    <p:sldId id="2216" r:id="rId142"/>
    <p:sldId id="2217" r:id="rId143"/>
    <p:sldId id="2219" r:id="rId144"/>
    <p:sldId id="2238" r:id="rId145"/>
    <p:sldId id="2239" r:id="rId146"/>
    <p:sldId id="2240" r:id="rId147"/>
    <p:sldId id="2242" r:id="rId14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DE7C1F2C-77B2-4301-B3FB-7586EFA5B134}">
          <p14:sldIdLst>
            <p14:sldId id="269"/>
            <p14:sldId id="278"/>
            <p14:sldId id="1454"/>
            <p14:sldId id="359"/>
            <p14:sldId id="1802"/>
            <p14:sldId id="287"/>
            <p14:sldId id="1620"/>
            <p14:sldId id="344"/>
            <p14:sldId id="345"/>
            <p14:sldId id="1378"/>
            <p14:sldId id="1423"/>
            <p14:sldId id="1164"/>
            <p14:sldId id="1562"/>
            <p14:sldId id="2073"/>
            <p14:sldId id="1101"/>
            <p14:sldId id="1581"/>
            <p14:sldId id="2062"/>
            <p14:sldId id="1981"/>
            <p14:sldId id="2074"/>
            <p14:sldId id="2102"/>
            <p14:sldId id="2107"/>
            <p14:sldId id="2075"/>
            <p14:sldId id="1657"/>
            <p14:sldId id="2208"/>
            <p14:sldId id="1747"/>
            <p14:sldId id="1769"/>
            <p14:sldId id="1786"/>
            <p14:sldId id="1894"/>
            <p14:sldId id="2225"/>
            <p14:sldId id="2226"/>
            <p14:sldId id="2227"/>
            <p14:sldId id="2228"/>
            <p14:sldId id="2229"/>
            <p14:sldId id="2236"/>
            <p14:sldId id="1965"/>
            <p14:sldId id="1967"/>
            <p14:sldId id="1968"/>
            <p14:sldId id="1969"/>
            <p14:sldId id="2035"/>
            <p14:sldId id="2104"/>
            <p14:sldId id="2112"/>
            <p14:sldId id="2113"/>
            <p14:sldId id="2114"/>
            <p14:sldId id="2167"/>
            <p14:sldId id="2207"/>
            <p14:sldId id="2215"/>
            <p14:sldId id="2210"/>
            <p14:sldId id="2209"/>
            <p14:sldId id="2211"/>
            <p14:sldId id="2008"/>
            <p14:sldId id="1864"/>
            <p14:sldId id="1945"/>
            <p14:sldId id="1946"/>
            <p14:sldId id="2036"/>
            <p14:sldId id="2037"/>
            <p14:sldId id="2071"/>
            <p14:sldId id="2218"/>
            <p14:sldId id="2220"/>
            <p14:sldId id="1688"/>
            <p14:sldId id="1703"/>
            <p14:sldId id="1704"/>
            <p14:sldId id="1978"/>
            <p14:sldId id="1705"/>
            <p14:sldId id="1706"/>
            <p14:sldId id="1707"/>
            <p14:sldId id="1708"/>
            <p14:sldId id="1709"/>
            <p14:sldId id="1710"/>
            <p14:sldId id="1790"/>
            <p14:sldId id="2199"/>
            <p14:sldId id="1698"/>
            <p14:sldId id="1701"/>
            <p14:sldId id="2241"/>
            <p14:sldId id="2100"/>
            <p14:sldId id="2101"/>
            <p14:sldId id="2014"/>
            <p14:sldId id="1679"/>
            <p14:sldId id="2191"/>
          </p14:sldIdLst>
        </p14:section>
        <p14:section name="Untitled Section" id="{6DA2EFCA-DC17-4AFA-A7AC-3305EC41C610}">
          <p14:sldIdLst>
            <p14:sldId id="2192"/>
            <p14:sldId id="2193"/>
            <p14:sldId id="2231"/>
            <p14:sldId id="2232"/>
            <p14:sldId id="2233"/>
            <p14:sldId id="2234"/>
            <p14:sldId id="2230"/>
            <p14:sldId id="2244"/>
            <p14:sldId id="1375"/>
            <p14:sldId id="1376"/>
            <p14:sldId id="1400"/>
            <p14:sldId id="2004"/>
            <p14:sldId id="619"/>
            <p14:sldId id="621"/>
            <p14:sldId id="1561"/>
            <p14:sldId id="1555"/>
            <p14:sldId id="1601"/>
            <p14:sldId id="1585"/>
            <p14:sldId id="1586"/>
            <p14:sldId id="1587"/>
            <p14:sldId id="1588"/>
            <p14:sldId id="1589"/>
            <p14:sldId id="1590"/>
            <p14:sldId id="1771"/>
            <p14:sldId id="1772"/>
            <p14:sldId id="1591"/>
            <p14:sldId id="1592"/>
            <p14:sldId id="1593"/>
            <p14:sldId id="1594"/>
            <p14:sldId id="1595"/>
            <p14:sldId id="1596"/>
            <p14:sldId id="1597"/>
            <p14:sldId id="1598"/>
            <p14:sldId id="1599"/>
            <p14:sldId id="1600"/>
            <p14:sldId id="1628"/>
            <p14:sldId id="1638"/>
            <p14:sldId id="1725"/>
            <p14:sldId id="1726"/>
            <p14:sldId id="1947"/>
            <p14:sldId id="1975"/>
            <p14:sldId id="1976"/>
            <p14:sldId id="1977"/>
            <p14:sldId id="2039"/>
            <p14:sldId id="2060"/>
            <p14:sldId id="2061"/>
            <p14:sldId id="2097"/>
            <p14:sldId id="2103"/>
            <p14:sldId id="2063"/>
            <p14:sldId id="2064"/>
            <p14:sldId id="2065"/>
            <p14:sldId id="2066"/>
            <p14:sldId id="2067"/>
            <p14:sldId id="2068"/>
            <p14:sldId id="2069"/>
            <p14:sldId id="2146"/>
            <p14:sldId id="2147"/>
            <p14:sldId id="2148"/>
            <p14:sldId id="2158"/>
            <p14:sldId id="2159"/>
            <p14:sldId id="2157"/>
            <p14:sldId id="2160"/>
            <p14:sldId id="2216"/>
            <p14:sldId id="2217"/>
            <p14:sldId id="2219"/>
            <p14:sldId id="2238"/>
            <p14:sldId id="2239"/>
            <p14:sldId id="2240"/>
            <p14:sldId id="22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66" d="100"/>
          <a:sy n="66" d="100"/>
        </p:scale>
        <p:origin x="119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802.11-19/0233r1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a:t>
            </a:r>
            <a:r>
              <a:rPr lang="en-US" sz="1600" b="1" dirty="0" smtClean="0">
                <a:latin typeface="Arial" pitchFamily="34" charset="0"/>
              </a:rPr>
              <a:t>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9/11-19-0062-01-0jtc-resolution-of-comments-received-from-china-nb-during-fdis-ballot-on-ieee-802-11ai.docx" TargetMode="External"/><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252-00-0jtc-minutes-of-st-louis-meeting-in-jan-2019.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March </a:t>
            </a:r>
            <a:r>
              <a:rPr lang="en-US" dirty="0" smtClean="0">
                <a:solidFill>
                  <a:schemeClr val="accent2">
                    <a:lumMod val="75000"/>
                  </a:schemeClr>
                </a:solidFill>
              </a:rPr>
              <a:t>2019 agenda </a:t>
            </a:r>
            <a:r>
              <a:rPr lang="en-US" dirty="0" smtClean="0">
                <a:solidFill>
                  <a:schemeClr val="accent2">
                    <a:lumMod val="75000"/>
                  </a:schemeClr>
                </a:solidFill>
              </a:rPr>
              <a:t>in Vancouver</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24 </a:t>
            </a:r>
            <a:r>
              <a:rPr lang="en-US" b="0" dirty="0" smtClean="0">
                <a:solidFill>
                  <a:schemeClr val="accent2">
                    <a:lumMod val="50000"/>
                  </a:schemeClr>
                </a:solidFill>
              </a:rPr>
              <a:t>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109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910"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45"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33"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125</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126</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134</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135</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137</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a:t>
            </a:r>
            <a:r>
              <a:rPr lang="en-AU" dirty="0" smtClean="0"/>
              <a:t>52 </a:t>
            </a:r>
            <a:r>
              <a:rPr lang="en-AU" dirty="0"/>
              <a:t>standards </a:t>
            </a:r>
            <a:r>
              <a:rPr lang="en-AU" dirty="0" smtClean="0"/>
              <a:t>through to </a:t>
            </a:r>
            <a:r>
              <a:rPr lang="en-AU" dirty="0"/>
              <a:t>PSDO ratification </a:t>
            </a:r>
            <a:r>
              <a:rPr lang="en-AU" dirty="0" smtClean="0"/>
              <a:t>with </a:t>
            </a:r>
            <a:r>
              <a:rPr lang="en-AU" dirty="0" smtClean="0"/>
              <a:t>32 </a:t>
            </a:r>
            <a:r>
              <a:rPr lang="en-AU" dirty="0" smtClean="0"/>
              <a:t>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9069328"/>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24</a:t>
                      </a:r>
                      <a:endParaRPr lang="en-AU" dirty="0"/>
                    </a:p>
                  </a:txBody>
                  <a:tcPr/>
                </a:tc>
                <a:tc>
                  <a:txBody>
                    <a:bodyPr/>
                    <a:lstStyle/>
                    <a:p>
                      <a:pPr algn="ctr"/>
                      <a:r>
                        <a:rPr lang="en-AU" dirty="0" smtClean="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13</a:t>
                      </a:r>
                      <a:endParaRPr lang="en-AU" dirty="0"/>
                    </a:p>
                  </a:txBody>
                  <a:tcPr/>
                </a:tc>
                <a:tc>
                  <a:txBody>
                    <a:bodyPr/>
                    <a:lstStyle/>
                    <a:p>
                      <a:pPr algn="ctr"/>
                      <a:r>
                        <a:rPr lang="en-AU" dirty="0" smtClean="0"/>
                        <a:t>7</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52</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32</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215887641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94652286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387607749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a:t>
            </a:r>
            <a:r>
              <a:rPr lang="en-AU" dirty="0" smtClean="0"/>
              <a:t>has ratified as a ISO/IEC/IEEE standard</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a:t>
            </a:r>
            <a:r>
              <a:rPr lang="en-AU" dirty="0" smtClean="0">
                <a:solidFill>
                  <a:srgbClr val="00B050"/>
                </a:solidFill>
              </a:rPr>
              <a:t>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&amp; </a:t>
            </a:r>
            <a:r>
              <a:rPr lang="en-AU" dirty="0" smtClean="0">
                <a:solidFill>
                  <a:srgbClr val="00B050"/>
                </a:solidFill>
              </a:rPr>
              <a:t>published</a:t>
            </a:r>
          </a:p>
          <a:p>
            <a:pPr lvl="1"/>
            <a:r>
              <a:rPr lang="en-AU" dirty="0" smtClean="0"/>
              <a:t>802.1AEcg passed FDIS ballot on 28 Aug 2018 (N</a:t>
            </a:r>
            <a:r>
              <a:rPr lang="en-AU" dirty="0" smtClean="0">
                <a:solidFill>
                  <a:srgbClr val="FF0000"/>
                </a:solidFill>
              </a:rPr>
              <a:t>??????</a:t>
            </a:r>
            <a:r>
              <a:rPr lang="en-AU" dirty="0" smtClean="0"/>
              <a:t>)</a:t>
            </a:r>
          </a:p>
          <a:p>
            <a:pPr lvl="2"/>
            <a:r>
              <a:rPr lang="en-AU" dirty="0" smtClean="0"/>
              <a:t>Passed </a:t>
            </a:r>
            <a:r>
              <a:rPr lang="en-AU" dirty="0" smtClean="0"/>
              <a:t>10/1/11, with China NB voting no </a:t>
            </a:r>
          </a:p>
          <a:p>
            <a:pPr lvl="1"/>
            <a:r>
              <a:rPr lang="en-AU" dirty="0" smtClean="0"/>
              <a:t>Comment </a:t>
            </a:r>
            <a:r>
              <a:rPr lang="en-AU" dirty="0" smtClean="0"/>
              <a:t>responses were sent in Jan 2019</a:t>
            </a:r>
            <a:r>
              <a:rPr lang="en-AU" dirty="0" smtClean="0">
                <a:solidFill>
                  <a:srgbClr val="FF0000"/>
                </a:solidFill>
              </a:rPr>
              <a:t> (N</a:t>
            </a:r>
            <a:r>
              <a:rPr lang="en-AU" dirty="0" smtClean="0">
                <a:solidFill>
                  <a:srgbClr val="FF0000"/>
                </a:solidFill>
              </a:rPr>
              <a:t>?????)</a:t>
            </a:r>
          </a:p>
          <a:p>
            <a:pPr lvl="1"/>
            <a:r>
              <a:rPr lang="en-AU" dirty="0" smtClean="0"/>
              <a:t>Published </a:t>
            </a:r>
            <a:r>
              <a:rPr lang="en-AU" dirty="0"/>
              <a:t>as ISO/IEC/IEEE 8802-1AE:2013/</a:t>
            </a:r>
            <a:r>
              <a:rPr lang="en-AU" dirty="0" err="1"/>
              <a:t>Amd</a:t>
            </a:r>
            <a:r>
              <a:rPr lang="en-AU" dirty="0"/>
              <a:t> </a:t>
            </a:r>
            <a:r>
              <a:rPr lang="en-AU" dirty="0" smtClean="0"/>
              <a:t>3:2018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2770857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a:t>
            </a:r>
            <a:r>
              <a:rPr lang="en-AU" dirty="0" smtClean="0"/>
              <a:t>24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a:t>
            </a:r>
            <a:r>
              <a:rPr lang="en-AU" dirty="0" smtClean="0"/>
              <a:t>24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6262479"/>
              </p:ext>
            </p:extLst>
          </p:nvPr>
        </p:nvGraphicFramePr>
        <p:xfrm>
          <a:off x="761999" y="1712149"/>
          <a:ext cx="7696200" cy="4602480"/>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503671">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291598">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291598">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291598">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291598">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291598">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291598">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291598">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291598">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291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291598">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291598">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r h="291598">
                <a:tc>
                  <a:txBody>
                    <a:bodyPr/>
                    <a:lstStyle/>
                    <a:p>
                      <a:r>
                        <a:rPr lang="en-AU" sz="1600" b="0" dirty="0" smtClean="0"/>
                        <a:t>802.1AEcg</a:t>
                      </a:r>
                      <a:endParaRPr lang="en-AU" sz="1600" b="0" dirty="0"/>
                    </a:p>
                  </a:txBody>
                  <a:tcPr marL="115147" marR="0"/>
                </a:tc>
                <a:tc>
                  <a:txBody>
                    <a:bodyPr/>
                    <a:lstStyle/>
                    <a:p>
                      <a:pPr algn="ctr"/>
                      <a:r>
                        <a:rPr lang="en-AU" sz="1600" b="0" dirty="0" smtClean="0">
                          <a:solidFill>
                            <a:srgbClr val="00B050"/>
                          </a:solidFill>
                        </a:rPr>
                        <a:t>Sep 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 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19</a:t>
                      </a:r>
                      <a:endParaRPr lang="en-AU" sz="1600" b="0" dirty="0" smtClean="0">
                        <a:solidFill>
                          <a:srgbClr val="00B050"/>
                        </a:solidFill>
                      </a:endParaRPr>
                    </a:p>
                  </a:txBody>
                  <a:tcPr marL="115147" marR="115147"/>
                </a:tc>
                <a:extLst>
                  <a:ext uri="{0D108BD9-81ED-4DB2-BD59-A6C34878D82A}">
                    <a16:rowId xmlns:a16="http://schemas.microsoft.com/office/drawing/2014/main" val="126968976"/>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a:t>
            </a:r>
            <a:r>
              <a:rPr lang="en-AU" dirty="0" smtClean="0"/>
              <a:t>13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1799613"/>
              </p:ext>
            </p:extLst>
          </p:nvPr>
        </p:nvGraphicFramePr>
        <p:xfrm>
          <a:off x="761999" y="1524000"/>
          <a:ext cx="7696200" cy="518160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r h="351837">
                <a:tc>
                  <a:txBody>
                    <a:bodyPr/>
                    <a:lstStyle/>
                    <a:p>
                      <a:r>
                        <a:rPr lang="en-GB" sz="1600" b="0" dirty="0" smtClean="0">
                          <a:solidFill>
                            <a:schemeClr val="tx1"/>
                          </a:solidFill>
                          <a:latin typeface="+mj-lt"/>
                        </a:rPr>
                        <a:t>802.3bn</a:t>
                      </a:r>
                      <a:endParaRPr lang="en-GB" sz="1600" b="0" dirty="0" smtClean="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16</a:t>
                      </a:r>
                      <a:r>
                        <a:rPr lang="en-AU" sz="1600" b="0" baseline="0" dirty="0" smtClean="0">
                          <a:solidFill>
                            <a:srgbClr val="00B050"/>
                          </a:solidFill>
                          <a:latin typeface="+mj-lt"/>
                        </a:rPr>
                        <a:t> Apr 17</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n/a</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4161505041"/>
                  </a:ext>
                </a:extLst>
              </a:tr>
              <a:tr h="351837">
                <a:tc>
                  <a:txBody>
                    <a:bodyPr/>
                    <a:lstStyle/>
                    <a:p>
                      <a:r>
                        <a:rPr lang="en-GB" sz="1600" b="0" dirty="0" smtClean="0">
                          <a:solidFill>
                            <a:schemeClr val="tx1"/>
                          </a:solidFill>
                          <a:latin typeface="+mj-lt"/>
                        </a:rPr>
                        <a:t>802.3bv</a:t>
                      </a:r>
                      <a:endParaRPr lang="en-GB" sz="1600" b="0" dirty="0" smtClean="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18 </a:t>
                      </a:r>
                      <a:r>
                        <a:rPr lang="en-AU" sz="1600" b="0" baseline="0" dirty="0" smtClean="0">
                          <a:solidFill>
                            <a:srgbClr val="00B050"/>
                          </a:solidFill>
                          <a:latin typeface="+mj-lt"/>
                        </a:rPr>
                        <a:t>Aug 17</a:t>
                      </a:r>
                      <a:endParaRPr lang="en-AU" sz="1600" b="0" dirty="0" smtClean="0">
                        <a:solidFill>
                          <a:srgbClr val="00B050"/>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n/a</a:t>
                      </a:r>
                    </a:p>
                  </a:txBody>
                  <a:tcPr marL="115147" marR="115147"/>
                </a:tc>
                <a:extLst>
                  <a:ext uri="{0D108BD9-81ED-4DB2-BD59-A6C34878D82A}">
                    <a16:rowId xmlns:a16="http://schemas.microsoft.com/office/drawing/2014/main" val="1754327018"/>
                  </a:ext>
                </a:extLst>
              </a:tr>
              <a:tr h="351837">
                <a:tc>
                  <a:txBody>
                    <a:bodyPr/>
                    <a:lstStyle/>
                    <a:p>
                      <a:r>
                        <a:rPr lang="en-GB" sz="1600" b="0" dirty="0" smtClean="0">
                          <a:solidFill>
                            <a:schemeClr val="tx1"/>
                          </a:solidFill>
                          <a:latin typeface="+mj-lt"/>
                        </a:rPr>
                        <a:t>802.3bu</a:t>
                      </a:r>
                      <a:endParaRPr lang="en-GB" sz="1600" b="0" dirty="0" smtClean="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18 </a:t>
                      </a:r>
                      <a:r>
                        <a:rPr lang="en-AU" sz="1600" b="0" kern="1200" baseline="0" dirty="0" smtClean="0">
                          <a:solidFill>
                            <a:srgbClr val="00B050"/>
                          </a:solidFill>
                          <a:latin typeface="+mn-lt"/>
                          <a:ea typeface="+mn-ea"/>
                          <a:cs typeface="+mn-cs"/>
                        </a:rPr>
                        <a:t>Aug 17</a:t>
                      </a:r>
                      <a:endParaRPr lang="en-AU" sz="1600" b="0" kern="1200" dirty="0" smtClean="0">
                        <a:solidFill>
                          <a:srgbClr val="00B050"/>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3937702897"/>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a:t>
            </a:r>
            <a:r>
              <a:rPr lang="en-US" dirty="0" smtClean="0"/>
              <a:t>Vancouver in March </a:t>
            </a:r>
            <a:r>
              <a:rPr lang="en-US" dirty="0" smtClean="0"/>
              <a:t>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smtClean="0">
                <a:solidFill>
                  <a:schemeClr val="accent6"/>
                </a:solidFill>
              </a:rPr>
              <a:t>14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567788801"/>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14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2019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2892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731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30604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1471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smtClean="0"/>
              <a:t>CN1</a:t>
            </a:r>
          </a:p>
          <a:p>
            <a:pPr lvl="1"/>
            <a:r>
              <a:rPr lang="en-US" dirty="0" smtClean="0"/>
              <a:t>A response has been developed by various people including:</a:t>
            </a:r>
          </a:p>
          <a:p>
            <a:pPr lvl="2"/>
            <a:r>
              <a:rPr lang="en-US" dirty="0" smtClean="0"/>
              <a:t>Roger Marks</a:t>
            </a:r>
          </a:p>
          <a:p>
            <a:pPr lvl="2"/>
            <a:r>
              <a:rPr lang="en-US" dirty="0" smtClean="0"/>
              <a:t>Bob Grow</a:t>
            </a:r>
          </a:p>
          <a:p>
            <a:pPr lvl="2"/>
            <a:r>
              <a:rPr lang="en-US" dirty="0" smtClean="0"/>
              <a:t>Paul Congdon</a:t>
            </a:r>
          </a:p>
          <a:p>
            <a:pPr lvl="1"/>
            <a:r>
              <a:rPr lang="en-US" dirty="0" smtClean="0"/>
              <a:t>A draft is embedded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47087715"/>
              </p:ext>
            </p:extLst>
          </p:nvPr>
        </p:nvGraphicFramePr>
        <p:xfrm>
          <a:off x="3276600" y="3635375"/>
          <a:ext cx="914400" cy="806450"/>
        </p:xfrm>
        <a:graphic>
          <a:graphicData uri="http://schemas.openxmlformats.org/presentationml/2006/ole">
            <mc:AlternateContent xmlns:mc="http://schemas.openxmlformats.org/markup-compatibility/2006">
              <mc:Choice xmlns:v="urn:schemas-microsoft-com:vml" Requires="v">
                <p:oleObj spid="_x0000_s276485"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3276600" y="3635375"/>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047546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711630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(Jan 2019) Jodi checking</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started on 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a:t>
            </a:r>
            <a:endParaRPr lang="en-AU" dirty="0" smtClean="0">
              <a:solidFill>
                <a:srgbClr val="FF0000"/>
              </a:solidFill>
            </a:endParaRP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Randall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notes</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25508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4130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379883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51682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8678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a:t>
            </a:r>
            <a:r>
              <a:rPr lang="en-AU" dirty="0" smtClean="0">
                <a:solidFill>
                  <a:schemeClr val="accent6"/>
                </a:solidFill>
              </a:rPr>
              <a:t>7 </a:t>
            </a:r>
            <a:r>
              <a:rPr lang="en-AU" dirty="0" smtClean="0">
                <a:solidFill>
                  <a:schemeClr val="accent6"/>
                </a:solidFill>
              </a:rPr>
              <a:t>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4608962"/>
              </p:ext>
            </p:extLst>
          </p:nvPr>
        </p:nvGraphicFramePr>
        <p:xfrm>
          <a:off x="152399" y="1600200"/>
          <a:ext cx="8839199" cy="292608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r>
              <a:rPr lang="en-US" dirty="0"/>
              <a:t>amendments</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a:t>
            </a:r>
            <a:r>
              <a:rPr lang="en-US" dirty="0" smtClean="0"/>
              <a:t>hopefully </a:t>
            </a:r>
            <a:r>
              <a:rPr lang="en-US" dirty="0" smtClean="0"/>
              <a:t>be </a:t>
            </a:r>
            <a:r>
              <a:rPr lang="en-US" dirty="0"/>
              <a:t>available for the </a:t>
            </a:r>
            <a:r>
              <a:rPr lang="en-US" dirty="0" smtClean="0"/>
              <a:t>meeting </a:t>
            </a:r>
            <a:r>
              <a:rPr lang="en-US" dirty="0"/>
              <a:t>in </a:t>
            </a:r>
            <a:r>
              <a:rPr lang="en-US" dirty="0" smtClean="0"/>
              <a:t>Vancouver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720076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a:t>
            </a:r>
            <a:r>
              <a:rPr lang="en-US" dirty="0" smtClean="0"/>
              <a:t>Mar </a:t>
            </a:r>
            <a:r>
              <a:rPr lang="en-US" dirty="0" smtClean="0"/>
              <a:t>2019 </a:t>
            </a:r>
            <a:r>
              <a:rPr lang="en-US" dirty="0" smtClean="0"/>
              <a:t>plenary</a:t>
            </a:r>
            <a:r>
              <a:rPr lang="en-US" dirty="0" smtClean="0"/>
              <a:t> </a:t>
            </a:r>
            <a:r>
              <a:rPr lang="en-US" dirty="0" smtClean="0"/>
              <a:t>meeting in </a:t>
            </a:r>
            <a:r>
              <a:rPr lang="en-US" dirty="0" smtClean="0"/>
              <a:t>Vancouver</a:t>
            </a:r>
            <a:endParaRPr lang="en-US" dirty="0" smtClean="0"/>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12 Mar 2019</a:t>
            </a:r>
            <a:r>
              <a:rPr lang="en-US" sz="1600" b="1" dirty="0" smtClean="0">
                <a:latin typeface="+mj-lt"/>
              </a:rPr>
              <a:t>,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waiting for publication</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a:t>
            </a:r>
            <a:endParaRPr lang="en-AU" dirty="0" smtClean="0">
              <a:solidFill>
                <a:srgbClr val="00B050"/>
              </a:solidFill>
            </a:endParaRP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a:t>
            </a:r>
            <a:r>
              <a:rPr lang="en-AU" dirty="0"/>
              <a:t>waiting for publication</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publication</a:t>
            </a:r>
            <a:endParaRPr lang="en-AU" dirty="0" smtClean="0">
              <a:solidFill>
                <a:schemeClr val="accent2"/>
              </a:solidFill>
            </a:endParaRP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A response was sent (</a:t>
            </a:r>
            <a:r>
              <a:rPr lang="en-AU" dirty="0" smtClean="0">
                <a:solidFill>
                  <a:srgbClr val="FF0000"/>
                </a:solidFill>
              </a:rPr>
              <a:t>N??????</a:t>
            </a:r>
            <a:r>
              <a:rPr lang="en-AU" dirty="0" smtClean="0"/>
              <a:t>) – see </a:t>
            </a:r>
            <a:r>
              <a:rPr lang="en-AU" dirty="0">
                <a:hlinkClick r:id="rId3"/>
              </a:rPr>
              <a:t>11-19-0062-01</a:t>
            </a:r>
            <a:endParaRPr lang="en-AU" dirty="0" smtClean="0"/>
          </a:p>
          <a:p>
            <a:pPr lvl="1"/>
            <a:r>
              <a:rPr lang="en-AU" dirty="0" smtClean="0"/>
              <a:t>Will </a:t>
            </a:r>
            <a:r>
              <a:rPr lang="en-AU" dirty="0" smtClean="0"/>
              <a:t>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May liaise draft out of March 2019 meeting</a:t>
            </a:r>
          </a:p>
          <a:p>
            <a:r>
              <a:rPr lang="en-US" dirty="0" smtClean="0"/>
              <a:t>60-day</a:t>
            </a:r>
            <a:r>
              <a:rPr lang="en-AU" dirty="0" smtClean="0"/>
              <a:t> </a:t>
            </a:r>
            <a:r>
              <a:rPr lang="en-AU" dirty="0" smtClean="0"/>
              <a:t>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May liaise draft out of March 2019 meeting</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a:t>
            </a:r>
            <a:r>
              <a:rPr lang="en-AU" dirty="0" smtClean="0"/>
              <a:t>802.11 interim </a:t>
            </a:r>
            <a:r>
              <a:rPr lang="en-AU" dirty="0" smtClean="0"/>
              <a:t>meeting in </a:t>
            </a:r>
            <a:r>
              <a:rPr lang="en-AU" dirty="0"/>
              <a:t>J</a:t>
            </a:r>
            <a:r>
              <a:rPr lang="en-AU" dirty="0" smtClean="0"/>
              <a:t>an 2019 in St Louis</a:t>
            </a:r>
            <a:endParaRPr lang="en-AU" dirty="0" smtClean="0"/>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interest has been expressed in submitting 802.15.4</a:t>
            </a:r>
            <a:endParaRPr lang="en-AU" dirty="0"/>
          </a:p>
        </p:txBody>
      </p:sp>
      <p:sp>
        <p:nvSpPr>
          <p:cNvPr id="3" name="Content Placeholder 2"/>
          <p:cNvSpPr>
            <a:spLocks noGrp="1"/>
          </p:cNvSpPr>
          <p:nvPr>
            <p:ph idx="1"/>
          </p:nvPr>
        </p:nvSpPr>
        <p:spPr/>
        <p:txBody>
          <a:bodyPr/>
          <a:lstStyle/>
          <a:p>
            <a:pPr lvl="1"/>
            <a:r>
              <a:rPr lang="en-AU" dirty="0" smtClean="0"/>
              <a:t>A number of 802.15.4 participants have contacted the SC </a:t>
            </a:r>
            <a:r>
              <a:rPr lang="en-AU" dirty="0" err="1" smtClean="0"/>
              <a:t>Chir</a:t>
            </a:r>
            <a:r>
              <a:rPr lang="en-AU" dirty="0" smtClean="0"/>
              <a:t> expressing an interest in submitting 802.15.4 into the PSDO process</a:t>
            </a:r>
          </a:p>
          <a:p>
            <a:pPr lvl="1"/>
            <a:r>
              <a:rPr lang="en-AU" dirty="0" smtClean="0"/>
              <a:t>The SC Chair has advised them of the appropriate processes</a:t>
            </a:r>
          </a:p>
          <a:p>
            <a:pPr lvl="1"/>
            <a:r>
              <a:rPr lang="en-AU" dirty="0" smtClean="0"/>
              <a:t>Ultimately, it is question for the 802.15 WG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3754243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15802-1:1995 (in systematic </a:t>
            </a:r>
            <a:r>
              <a:rPr lang="en-AU" dirty="0" smtClean="0"/>
              <a:t>review, closing 9 Feb 2019)</a:t>
            </a:r>
          </a:p>
          <a:p>
            <a:pPr lvl="2"/>
            <a:r>
              <a:rPr lang="en-AU" dirty="0" smtClean="0"/>
              <a:t>ISO/IEC </a:t>
            </a:r>
            <a:r>
              <a:rPr lang="en-AU" dirty="0"/>
              <a:t>15802-3:1998 (in systematic </a:t>
            </a:r>
            <a:r>
              <a:rPr lang="en-AU" dirty="0" smtClean="0"/>
              <a:t>review, </a:t>
            </a:r>
            <a:r>
              <a:rPr lang="en-AU" dirty="0"/>
              <a:t>closing 9 Feb 2019</a:t>
            </a:r>
            <a:r>
              <a:rPr lang="en-AU" dirty="0" smtClean="0"/>
              <a:t>)</a:t>
            </a:r>
          </a:p>
          <a:p>
            <a:pPr lvl="2"/>
            <a:r>
              <a:rPr lang="en-AU" dirty="0" smtClean="0"/>
              <a:t>ISO/IEC </a:t>
            </a:r>
            <a:r>
              <a:rPr lang="en-AU" dirty="0"/>
              <a:t>8802-5:1998 (in systematic </a:t>
            </a:r>
            <a:r>
              <a:rPr lang="en-AU" dirty="0" smtClean="0"/>
              <a:t>review, </a:t>
            </a:r>
            <a:r>
              <a:rPr lang="en-AU" dirty="0"/>
              <a:t>closing 9 Feb 2019</a:t>
            </a:r>
            <a:r>
              <a:rPr lang="en-AU" dirty="0" smtClean="0"/>
              <a:t>)</a:t>
            </a:r>
          </a:p>
          <a:p>
            <a:pPr lvl="2"/>
            <a:r>
              <a:rPr lang="en-AU" dirty="0" smtClean="0"/>
              <a:t>ISO/IEC </a:t>
            </a:r>
            <a:r>
              <a:rPr lang="en-AU" dirty="0"/>
              <a:t>8802-5:1998/Amd.1:1998 (in systematic review, closing 9 Feb 2019</a:t>
            </a:r>
            <a:r>
              <a:rPr lang="en-AU" dirty="0" smtClean="0"/>
              <a:t>)</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a:t>
            </a:r>
            <a:r>
              <a:rPr lang="en-AU" i="1" dirty="0" smtClean="0"/>
              <a:t>Vancouver </a:t>
            </a:r>
            <a:r>
              <a:rPr lang="en-AU" i="1" dirty="0" smtClean="0"/>
              <a:t>in March </a:t>
            </a:r>
            <a:r>
              <a:rPr lang="en-AU" i="1" dirty="0" smtClean="0"/>
              <a:t>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36350431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8271840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5829780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a:t>
            </a:r>
            <a:r>
              <a:rPr lang="en-AU" dirty="0" smtClean="0"/>
              <a:t>two SC6 meetings, </a:t>
            </a:r>
            <a:r>
              <a:rPr lang="en-AU" dirty="0" smtClean="0"/>
              <a:t>IEEE 802 provided  status report based on the material in this deck; we will do the same for the </a:t>
            </a:r>
            <a:r>
              <a:rPr lang="en-AU" dirty="0" smtClean="0"/>
              <a:t>April 2019 </a:t>
            </a:r>
            <a:r>
              <a:rPr lang="en-AU" dirty="0" smtClean="0"/>
              <a:t>meeting </a:t>
            </a:r>
          </a:p>
          <a:p>
            <a:pPr lvl="1"/>
            <a:r>
              <a:rPr lang="en-AU" dirty="0" smtClean="0"/>
              <a:t>The report will be authorised at the </a:t>
            </a:r>
            <a:r>
              <a:rPr lang="en-AU" dirty="0" smtClean="0"/>
              <a:t>Mar 2019 </a:t>
            </a:r>
            <a:r>
              <a:rPr lang="en-AU" dirty="0" smtClean="0"/>
              <a:t>plenary and written after the plenary; it is due at SC6 by </a:t>
            </a:r>
            <a:r>
              <a:rPr lang="en-AU" dirty="0" smtClean="0"/>
              <a:t>5 April 2018</a:t>
            </a:r>
            <a:endParaRPr lang="en-AU" dirty="0" smtClean="0"/>
          </a:p>
          <a:p>
            <a:pPr lvl="1"/>
            <a:r>
              <a:rPr lang="en-AU" dirty="0" smtClean="0"/>
              <a:t>The </a:t>
            </a:r>
            <a:r>
              <a:rPr lang="en-AU" dirty="0" smtClean="0"/>
              <a:t>Chair asked the EC to approve the </a:t>
            </a:r>
            <a:r>
              <a:rPr lang="en-AU" dirty="0" smtClean="0"/>
              <a:t>request on Monday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59745665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St Louis, </a:t>
            </a:r>
            <a:r>
              <a:rPr lang="en-AU" i="1" dirty="0" smtClean="0"/>
              <a:t>in </a:t>
            </a:r>
            <a:r>
              <a:rPr lang="en-AU" i="1" dirty="0" smtClean="0"/>
              <a:t>January 2019, </a:t>
            </a:r>
            <a:r>
              <a:rPr lang="en-AU" i="1" dirty="0" smtClean="0"/>
              <a:t>as documented </a:t>
            </a:r>
            <a:r>
              <a:rPr lang="en-AU" i="1" smtClean="0"/>
              <a:t>in </a:t>
            </a:r>
            <a:r>
              <a:rPr lang="en-AU" i="1" smtClean="0">
                <a:solidFill>
                  <a:srgbClr val="FF0000"/>
                </a:solidFill>
                <a:hlinkClick r:id="rId3"/>
              </a:rPr>
              <a:t>11-19-0252-00</a:t>
            </a:r>
            <a:endParaRPr lang="en-AU" i="1" smtClean="0">
              <a:solidFill>
                <a:srgbClr val="FF0000"/>
              </a:solidFill>
            </a:endParaRPr>
          </a:p>
          <a:p>
            <a:pPr lvl="1"/>
            <a:r>
              <a:rPr lang="en-AU" dirty="0" smtClean="0"/>
              <a:t>Moved</a:t>
            </a:r>
            <a:r>
              <a:rPr lang="en-AU" dirty="0" smtClean="0"/>
              <a:t>:</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91</a:t>
            </a:fld>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Vancouver </a:t>
            </a:r>
            <a:r>
              <a:rPr lang="en-AU" i="1" dirty="0" smtClean="0"/>
              <a:t>in March </a:t>
            </a:r>
            <a:r>
              <a:rPr lang="en-AU" i="1" dirty="0" smtClean="0"/>
              <a:t>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92</a:t>
            </a:fld>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13270</Words>
  <Application>Microsoft Office PowerPoint</Application>
  <PresentationFormat>On-screen Show (4:3)</PresentationFormat>
  <Paragraphs>2189</Paragraphs>
  <Slides>147</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147</vt:i4>
      </vt:variant>
    </vt:vector>
  </HeadingPairs>
  <TitlesOfParts>
    <vt:vector size="154" baseType="lpstr">
      <vt:lpstr>Arial</vt:lpstr>
      <vt:lpstr>Times New Roman</vt:lpstr>
      <vt:lpstr>Wingdings</vt:lpstr>
      <vt:lpstr>802-11-Submission</vt:lpstr>
      <vt:lpstr>Acrobat Document</vt:lpstr>
      <vt:lpstr>Packager Shell Object</vt:lpstr>
      <vt:lpstr>Microsoft Word Document</vt:lpstr>
      <vt:lpstr>IEEE 802 JTC1 Standing Committee March 2019 agenda in Vancouver</vt:lpstr>
      <vt:lpstr>This document will be used to run the IEEE 802 JTC1 SC meetings in Vancouver in March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2019 plenary meeting in Vancouver</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52 standards through to PSDO ratification with 32 in-process</vt:lpstr>
      <vt:lpstr>IEEE 802.1 WG has sent 24 standards completely through the PSDO ratification process</vt:lpstr>
      <vt:lpstr>IEEE 802.1 WG has sent 24 standards completely through the PSDO ratification process</vt:lpstr>
      <vt:lpstr>IEEE 802.3 WG has sent 13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14 standards in the pipeline for ratification under the PSDO</vt:lpstr>
      <vt:lpstr>IEEE 802.1 has 14 standards in the pipeline for ratification under the PSDO process</vt:lpstr>
      <vt:lpstr>IEEE 802.1CB FDIS ballot is waiting for publication</vt:lpstr>
      <vt:lpstr>IEEE 802.1Qci FDIS ballot is waiting for publication</vt:lpstr>
      <vt:lpstr>IEEE 802.1Qch FDIS ballot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is waiting for start of FDIS ballot</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7 standards in the pipeline for ratification under the PSDO process</vt:lpstr>
      <vt:lpstr>IEEE 802.3bs is waiting for publication</vt:lpstr>
      <vt:lpstr>IEEE 802.3cb was liaised for information in June 2017</vt:lpstr>
      <vt:lpstr>IEEE 802.3cc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amendments</vt:lpstr>
      <vt:lpstr>IEEE 802.11 has ten standards in the pipeline for ratification under the PSDO</vt:lpstr>
      <vt:lpstr>IEEE 802.11ah FDIS closes on 8 Feb 2019</vt:lpstr>
      <vt:lpstr>IEEE 802.11ai is waiting for publication</vt:lpstr>
      <vt:lpstr>IEEE 802.11ai is waiting for publication</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Some interest has been expressed in submitting 802.15.4</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Is anyone intending to go to the SC6 meeting in China?</vt:lpstr>
      <vt:lpstr>The SC will need to provide a report to SC6 at their next meeting</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lpstr>IEEE 802.3bn is published</vt:lpstr>
      <vt:lpstr>IEEE 802.3bv is published</vt:lpstr>
      <vt:lpstr>IEEE 802.3bu is published</vt:lpstr>
      <vt:lpstr>IEEE 802.1AEcg has ratified as a ISO/IEC/IEEE standard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2019-02-01T06:19:35Z</dcterms:modified>
</cp:coreProperties>
</file>