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7" r:id="rId22"/>
    <p:sldId id="458" r:id="rId23"/>
    <p:sldId id="395" r:id="rId24"/>
    <p:sldId id="453" r:id="rId25"/>
    <p:sldId id="454" r:id="rId26"/>
    <p:sldId id="455" r:id="rId27"/>
    <p:sldId id="456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802.11-19-0223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802.11-19-0223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11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802.11-19-0223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802.11-19-0223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802.11-19-0223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</a:t>
            </a:r>
            <a:r>
              <a:rPr lang="en-US" sz="1800" smtClean="0"/>
              <a:t>IEEE 802.11-19/0223r0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1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9/19-19-0014-00-0003-tg3-agenda-mar-2019.xlsx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77-00-0000-2019-02-liaison-response-from-wi-fi-alliance-re-reserved-value-usag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687-00-0000-2018-09-liaison-from-3gpp-ran-re-certain-channel-combinations-for-laa-in-5ghz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15-01-00az-csd-updat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001" TargetMode="External"/><Relationship Id="rId3" Type="http://schemas.openxmlformats.org/officeDocument/2006/relationships/hyperlink" Target="https://mentor.ieee.org/802.11/dcn/11-19-0222" TargetMode="External"/><Relationship Id="rId7" Type="http://schemas.openxmlformats.org/officeDocument/2006/relationships/hyperlink" Target="https://mentor.ieee.org/802.11/dcn/11-19-0257" TargetMode="External"/><Relationship Id="rId12" Type="http://schemas.openxmlformats.org/officeDocument/2006/relationships/hyperlink" Target="https://mentor.ieee.org/802.11/dcn/11-19-000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0250" TargetMode="External"/><Relationship Id="rId11" Type="http://schemas.openxmlformats.org/officeDocument/2006/relationships/hyperlink" Target="https://mentor.ieee.org/802.11/dcn/11-19-0258" TargetMode="External"/><Relationship Id="rId5" Type="http://schemas.openxmlformats.org/officeDocument/2006/relationships/hyperlink" Target="https://mentor.ieee.org/802.11/dcn/11-19-0255" TargetMode="External"/><Relationship Id="rId10" Type="http://schemas.openxmlformats.org/officeDocument/2006/relationships/hyperlink" Target="https://mentor.ieee.org/802.11/dcn/11-19-0256" TargetMode="External"/><Relationship Id="rId4" Type="http://schemas.openxmlformats.org/officeDocument/2006/relationships/hyperlink" Target="https://mentor.ieee.org/802.11/dcn/11-19-0223" TargetMode="External"/><Relationship Id="rId9" Type="http://schemas.openxmlformats.org/officeDocument/2006/relationships/hyperlink" Target="https://mentor.ieee.org/802.11/dcn/11-19-022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0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March </a:t>
            </a:r>
            <a:r>
              <a:rPr lang="en-US" dirty="0" smtClean="0"/>
              <a:t>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2019-03-11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4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19-19/0012,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mentor.ieee.org/802.19/dcn/19/19-19-0012</a:t>
            </a:r>
            <a:r>
              <a:rPr lang="en-US" dirty="0" smtClean="0"/>
              <a:t>  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/>
              <a:t>Meeting 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mentor.ieee.org/802.19/dcn/19/19-19-0014-00-0003-tg3-agenda-mar-2019.xlsx</a:t>
            </a:r>
            <a:r>
              <a:rPr lang="en-US" sz="1800" dirty="0" smtClean="0"/>
              <a:t>  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</a:t>
            </a:r>
            <a:r>
              <a:rPr lang="en-US" sz="1800" dirty="0" smtClean="0"/>
              <a:t>Process – .19 Opening plenary Monday PM2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524709"/>
              </p:ext>
            </p:extLst>
          </p:nvPr>
        </p:nvGraphicFramePr>
        <p:xfrm>
          <a:off x="533401" y="4114800"/>
          <a:ext cx="5181600" cy="131541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Time Applications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872448"/>
              </p:ext>
            </p:extLst>
          </p:nvPr>
        </p:nvGraphicFramePr>
        <p:xfrm>
          <a:off x="6248400" y="2133600"/>
          <a:ext cx="5744499" cy="291083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7741"/>
              </p:ext>
            </p:extLst>
          </p:nvPr>
        </p:nvGraphicFramePr>
        <p:xfrm>
          <a:off x="2954528" y="1524000"/>
          <a:ext cx="6045200" cy="4125155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125084"/>
              </p:ext>
            </p:extLst>
          </p:nvPr>
        </p:nvGraphicFramePr>
        <p:xfrm>
          <a:off x="152400" y="897598"/>
          <a:ext cx="11734800" cy="5274625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SERAFIMOVSKI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 (pro-tem Mar19)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EMMELMANN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(pro-tem Mar19)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ZHANG, Joseph LEVY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EHT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Denis SUNDMAN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RTA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Allan JONES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Kate MENG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204912" y="236012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207860" y="29718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21265" y="370390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Ex. High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Throughput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3340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169884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3657602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36703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Real Time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Applications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(RTA)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606503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01-30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827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82.45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02-01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02-04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02-05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</a:t>
            </a:r>
            <a:r>
              <a:rPr lang="en-GB" sz="1200" b="0"/>
              <a:t>of </a:t>
            </a:r>
            <a:r>
              <a:rPr lang="en-GB" sz="1200" b="0" smtClean="0"/>
              <a:t>2019-01-25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08893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106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smtClean="0">
                          <a:effectLst/>
                        </a:rPr>
                        <a:t>37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</a:t>
            </a:r>
            <a:r>
              <a:rPr lang="en-GB" sz="2800" b="0"/>
              <a:t>for </a:t>
            </a:r>
            <a:r>
              <a:rPr lang="en-GB" sz="2800" b="0" smtClean="0"/>
              <a:t>March </a:t>
            </a:r>
            <a:r>
              <a:rPr lang="en-GB" sz="2800" b="0" dirty="0" smtClean="0"/>
              <a:t>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07FE0E1C-E6C8-42AF-92F5-BFB6F2F6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47240"/>
            <a:ext cx="10363200" cy="1066800"/>
          </a:xfrm>
        </p:spPr>
        <p:txBody>
          <a:bodyPr/>
          <a:lstStyle/>
          <a:p>
            <a:r>
              <a:rPr lang="en-US" dirty="0" smtClean="0"/>
              <a:t>M5.1  Ad </a:t>
            </a:r>
            <a:r>
              <a:rPr lang="en-US" dirty="0"/>
              <a:t>Memoriam: Amin Jafarian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F8A3401C-4FCD-4854-B4BE-66F619154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1"/>
            <a:ext cx="9753600" cy="5027613"/>
          </a:xfrm>
        </p:spPr>
        <p:txBody>
          <a:bodyPr/>
          <a:lstStyle/>
          <a:p>
            <a:r>
              <a:rPr lang="en-US" sz="1800" dirty="0"/>
              <a:t>Major contributor to IEEE802.11ah (2012-2014)</a:t>
            </a:r>
          </a:p>
          <a:p>
            <a:pPr lvl="1"/>
            <a:r>
              <a:rPr lang="en-US" sz="1600" dirty="0"/>
              <a:t>Awarded for significant contributions to .11ah (2017)</a:t>
            </a:r>
          </a:p>
          <a:p>
            <a:pPr lvl="2"/>
            <a:r>
              <a:rPr lang="en-US" sz="1400" dirty="0"/>
              <a:t>Relay operation, AP power save, NDP paging, etc.</a:t>
            </a:r>
          </a:p>
          <a:p>
            <a:r>
              <a:rPr lang="en-US" sz="1800" dirty="0"/>
              <a:t>Active contributor to IEEE802.11ax (2015)</a:t>
            </a:r>
          </a:p>
          <a:p>
            <a:pPr lvl="1"/>
            <a:r>
              <a:rPr lang="en-US" sz="1600" dirty="0"/>
              <a:t>Studies on CCA performance, TXOP utilization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Amin will be remembered for his optimism, friendship, dedication, passion for photography, and joy of living an adventurous life</a:t>
            </a:r>
          </a:p>
          <a:p>
            <a:pPr lvl="2"/>
            <a:endParaRPr lang="en-US" sz="1400" dirty="0"/>
          </a:p>
          <a:p>
            <a:r>
              <a:rPr lang="en-US" sz="1800" dirty="0"/>
              <a:t>Amin Jafarian (1983-2019)</a:t>
            </a:r>
          </a:p>
          <a:p>
            <a:pPr lvl="1"/>
            <a:r>
              <a:rPr lang="en-US" sz="1600" dirty="0"/>
              <a:t>Master in Finance from Princeton University in 2015</a:t>
            </a:r>
          </a:p>
          <a:p>
            <a:pPr lvl="1"/>
            <a:r>
              <a:rPr lang="en-US" sz="1600" dirty="0"/>
              <a:t>Ph.D. in Electrical Engineering from University of Texas At Austin in 2011</a:t>
            </a:r>
          </a:p>
          <a:p>
            <a:pPr lvl="1"/>
            <a:r>
              <a:rPr lang="en-US" sz="1600" dirty="0"/>
              <a:t>Awarded the Silver medal in the International Mathematical Olympiad in 2001 and the Gold medal in the National Mathematical Olympiad (Iran, 2000)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720651-86F4-4FF0-8216-7DF3F78E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0743412-9668-4686-B109-E3B2457EFEE3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6286EB1E-36B5-4FD5-9FE1-DAD9A2637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564" y="1395664"/>
            <a:ext cx="2438400" cy="261466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5660BE9-C93A-4170-AED2-CA96C7A807C5}"/>
              </a:ext>
            </a:extLst>
          </p:cNvPr>
          <p:cNvSpPr txBox="1"/>
          <p:nvPr/>
        </p:nvSpPr>
        <p:spPr>
          <a:xfrm>
            <a:off x="5195384" y="3124200"/>
            <a:ext cx="3072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“Live your life to the fullest, </a:t>
            </a:r>
          </a:p>
          <a:p>
            <a:r>
              <a:rPr lang="en-US" sz="1800" dirty="0"/>
              <a:t>one major decision at a time”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74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</a:t>
            </a:r>
            <a:r>
              <a:rPr lang="en-GB" altLang="en-US" sz="2800" dirty="0" smtClean="0"/>
              <a:t>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</a:t>
            </a:r>
            <a:r>
              <a:rPr lang="en-GB" altLang="en-US" dirty="0" smtClean="0"/>
              <a:t>5.2 </a:t>
            </a:r>
            <a:r>
              <a:rPr lang="en-GB" altLang="en-US" dirty="0" smtClean="0"/>
              <a:t>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C0A38FD-D7DF-4AF7-A48E-0F77956E1A7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/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1524000"/>
            <a:ext cx="10080226" cy="49514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58400" y="809535"/>
            <a:ext cx="1752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2019 Jan data</a:t>
            </a:r>
            <a:endParaRPr lang="en-US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5728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674729"/>
            <a:ext cx="10080226" cy="5508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058400" y="809535"/>
            <a:ext cx="1752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2019 Jan data</a:t>
            </a:r>
            <a:endParaRPr lang="en-US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5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674729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58400" y="809535"/>
            <a:ext cx="1752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2019 Jan data</a:t>
            </a:r>
            <a:endParaRPr lang="en-US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674729"/>
            <a:ext cx="10080226" cy="5508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058400" y="809535"/>
            <a:ext cx="1752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2019 Jan data</a:t>
            </a:r>
            <a:endParaRPr lang="en-US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3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ew Liaison </a:t>
            </a:r>
            <a:r>
              <a:rPr lang="en-GB" dirty="0" smtClean="0"/>
              <a:t>document </a:t>
            </a:r>
            <a:r>
              <a:rPr lang="en-GB" dirty="0" smtClean="0"/>
              <a:t>received</a:t>
            </a:r>
          </a:p>
          <a:p>
            <a:pPr lvl="1"/>
            <a:r>
              <a:rPr lang="en-US" sz="1800" dirty="0" smtClean="0"/>
              <a:t>Response from Wi-Fi Alliance</a:t>
            </a:r>
            <a:r>
              <a:rPr lang="en-GB" sz="1800" dirty="0" smtClean="0"/>
              <a:t> </a:t>
            </a:r>
            <a:r>
              <a:rPr lang="en-GB" sz="1800" dirty="0"/>
              <a:t>re: reserved value usage, see </a:t>
            </a: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mentor.ieee.org/802.11/dcn/19/11-19-0277-00-0000-2019-02-liaison-response-from-wi-fi-alliance-re-reserved-value-usage.docx</a:t>
            </a:r>
            <a:r>
              <a:rPr lang="en-GB" sz="1800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Awaiting Response</a:t>
            </a:r>
          </a:p>
          <a:p>
            <a:pPr lvl="1"/>
            <a:r>
              <a:rPr lang="en-GB" sz="1800" dirty="0" smtClean="0"/>
              <a:t>2018-09 Liaison from 3GPP RAN re: certain channel combinations for LAA, see </a:t>
            </a:r>
            <a:r>
              <a:rPr lang="en-GB" sz="1800" dirty="0" smtClean="0">
                <a:hlinkClick r:id="rId4"/>
              </a:rPr>
              <a:t>https://mentor.ieee.org/802.11/dcn/18/11-18-1687-00-0000-2018-09-liaison-from-3gpp-ran-re-certain-channel-combinations-for-laa-in-5ghz.docx</a:t>
            </a:r>
            <a:r>
              <a:rPr lang="en-GB" sz="1800" dirty="0" smtClean="0"/>
              <a:t>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January - March EC decisions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 smtClean="0"/>
              <a:t>Approve </a:t>
            </a: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CSD </a:t>
            </a:r>
            <a:r>
              <a:rPr lang="en-US" altLang="en-US" sz="2800" dirty="0" smtClean="0"/>
              <a:t>update, </a:t>
            </a:r>
            <a:r>
              <a:rPr lang="en-US" altLang="en-US" sz="2800" dirty="0"/>
              <a:t>see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mentor.ieee.org/802.11/dcn/19/11-19-0215-01-00az-csd-update.docx</a:t>
            </a:r>
            <a:r>
              <a:rPr lang="en-US" altLang="en-US" sz="2800" dirty="0" smtClean="0"/>
              <a:t> </a:t>
            </a: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Approved 2018</a:t>
            </a:r>
            <a:endParaRPr lang="en-GB" altLang="en-US" sz="2800" dirty="0" smtClean="0"/>
          </a:p>
          <a:p>
            <a:r>
              <a:rPr lang="en-US" altLang="en-US" sz="2800" dirty="0" smtClean="0"/>
              <a:t>P802.11bc Broadcast Services </a:t>
            </a:r>
          </a:p>
          <a:p>
            <a:r>
              <a:rPr lang="en-US" altLang="en-US" sz="2800" dirty="0" smtClean="0"/>
              <a:t>P802.11bd Next Generation V2X </a:t>
            </a:r>
          </a:p>
          <a:p>
            <a:r>
              <a:rPr lang="en-US" altLang="en-US" sz="2800" dirty="0" smtClean="0"/>
              <a:t>P802.11ax </a:t>
            </a:r>
            <a:r>
              <a:rPr lang="en-US" altLang="en-US" sz="280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752651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https://mentor.ieee.org/802.11/dcn/11-19-0222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https://mentor.ieee.org/802.11/dcn/11-19-0223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https://mentor.ieee.org/802.11/dcn/11-19-0255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https://mentor.ieee.org/802.11/dcn/11-19-0250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https://mentor.ieee.org/802.11/dcn/11-19-0257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</a:t>
                      </a:r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://</a:t>
                      </a:r>
                      <a:r>
                        <a:rPr lang="en-GB" sz="2000" b="0" i="0" u="sng" strike="noStrike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mentor.ieee.org/802-ec/dcn/19/ec-19-0035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https://mentor.ieee.org/802.11/dcn/11-19-0224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https://mentor.ieee.org/802.11/dcn/11-19-0256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https://mentor.ieee.org/802.11/dcn/11-19-0258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https://mentor.ieee.org/802.11/dcn/11-19-0003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18-19/0031,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mentor.ieee.org/802.18/dcn/19/18-19-0031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Ofcom</a:t>
            </a:r>
            <a:r>
              <a:rPr lang="en-US" altLang="en-US" dirty="0" smtClean="0"/>
              <a:t> consultation </a:t>
            </a:r>
            <a:r>
              <a:rPr lang="en-US" dirty="0"/>
              <a:t>on enabling opportunities for innovation </a:t>
            </a:r>
            <a:r>
              <a:rPr lang="en-US" altLang="en-US" dirty="0" smtClean="0"/>
              <a:t>(potential 2390-2400 auction); possible late comment submission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ETSI BRAN</a:t>
            </a:r>
            <a:r>
              <a:rPr lang="en-US" altLang="en-US" dirty="0" smtClean="0"/>
              <a:t>, ERM TG-11 </a:t>
            </a:r>
            <a:r>
              <a:rPr lang="en-US" altLang="en-US" dirty="0" smtClean="0"/>
              <a:t>updates, CEPT </a:t>
            </a:r>
            <a:r>
              <a:rPr lang="en-US" altLang="en-US" dirty="0" smtClean="0"/>
              <a:t>SE45 and FM57 updates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status: FCC </a:t>
            </a:r>
            <a:r>
              <a:rPr lang="en-US" altLang="en-US" dirty="0" smtClean="0"/>
              <a:t>NPRM on 6 GHz, </a:t>
            </a:r>
            <a:r>
              <a:rPr lang="en-US" altLang="en-US" dirty="0" err="1" smtClean="0"/>
              <a:t>USDoT</a:t>
            </a:r>
            <a:r>
              <a:rPr lang="en-US" altLang="en-US" dirty="0" smtClean="0"/>
              <a:t> next phases of DSRC analysis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</a:t>
            </a:r>
            <a:r>
              <a:rPr lang="en-US" dirty="0"/>
              <a:t>Open meeting, 15 March, this Friday. </a:t>
            </a:r>
            <a:r>
              <a:rPr lang="en-US" altLang="en-US" dirty="0"/>
              <a:t> </a:t>
            </a:r>
            <a:endParaRPr 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R&amp;O </a:t>
            </a:r>
            <a:r>
              <a:rPr lang="en-US" sz="2000" dirty="0"/>
              <a:t>- Spectrum Horizons, &gt; 95 GHz including 300GHz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NPRM Expanding Broadband to the 896 / 935 MHz PLMR Band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NPRM 18-295 , 6 GHz </a:t>
            </a:r>
            <a:r>
              <a:rPr lang="en-US" dirty="0" smtClean="0"/>
              <a:t>status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110236</TotalTime>
  <Words>1920</Words>
  <Application>Microsoft Office PowerPoint</Application>
  <PresentationFormat>Widescreen</PresentationFormat>
  <Paragraphs>655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March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 Ad Memoriam: Amin Jafarian</vt:lpstr>
      <vt:lpstr>M5.2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March 2019</cp:keywords>
  <cp:lastModifiedBy>Stanley, Dorothy</cp:lastModifiedBy>
  <cp:revision>2047</cp:revision>
  <cp:lastPrinted>1998-02-10T13:28:06Z</cp:lastPrinted>
  <dcterms:created xsi:type="dcterms:W3CDTF">1998-02-10T13:07:52Z</dcterms:created>
  <dcterms:modified xsi:type="dcterms:W3CDTF">2019-03-11T09:06:19Z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