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8"/>
  </p:notesMasterIdLst>
  <p:handoutMasterIdLst>
    <p:handoutMasterId r:id="rId109"/>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317" r:id="rId22"/>
    <p:sldId id="318" r:id="rId23"/>
    <p:sldId id="323" r:id="rId24"/>
    <p:sldId id="284" r:id="rId25"/>
    <p:sldId id="314" r:id="rId26"/>
    <p:sldId id="286" r:id="rId27"/>
    <p:sldId id="327" r:id="rId28"/>
    <p:sldId id="383" r:id="rId29"/>
    <p:sldId id="325" r:id="rId30"/>
    <p:sldId id="328" r:id="rId31"/>
    <p:sldId id="326" r:id="rId32"/>
    <p:sldId id="287" r:id="rId33"/>
    <p:sldId id="288" r:id="rId34"/>
    <p:sldId id="299" r:id="rId35"/>
    <p:sldId id="300" r:id="rId36"/>
    <p:sldId id="334" r:id="rId37"/>
    <p:sldId id="335" r:id="rId38"/>
    <p:sldId id="336" r:id="rId39"/>
    <p:sldId id="337" r:id="rId40"/>
    <p:sldId id="291" r:id="rId41"/>
    <p:sldId id="292" r:id="rId42"/>
    <p:sldId id="301" r:id="rId43"/>
    <p:sldId id="302" r:id="rId44"/>
    <p:sldId id="338" r:id="rId45"/>
    <p:sldId id="340" r:id="rId46"/>
    <p:sldId id="343" r:id="rId47"/>
    <p:sldId id="342" r:id="rId48"/>
    <p:sldId id="293" r:id="rId49"/>
    <p:sldId id="294" r:id="rId50"/>
    <p:sldId id="303" r:id="rId51"/>
    <p:sldId id="304" r:id="rId52"/>
    <p:sldId id="352" r:id="rId53"/>
    <p:sldId id="355" r:id="rId54"/>
    <p:sldId id="356" r:id="rId55"/>
    <p:sldId id="357" r:id="rId56"/>
    <p:sldId id="358" r:id="rId57"/>
    <p:sldId id="360" r:id="rId58"/>
    <p:sldId id="364" r:id="rId59"/>
    <p:sldId id="295" r:id="rId60"/>
    <p:sldId id="296" r:id="rId61"/>
    <p:sldId id="305" r:id="rId62"/>
    <p:sldId id="306" r:id="rId63"/>
    <p:sldId id="365" r:id="rId64"/>
    <p:sldId id="366" r:id="rId65"/>
    <p:sldId id="367" r:id="rId66"/>
    <p:sldId id="368" r:id="rId67"/>
    <p:sldId id="341" r:id="rId68"/>
    <p:sldId id="298" r:id="rId69"/>
    <p:sldId id="307" r:id="rId70"/>
    <p:sldId id="359" r:id="rId71"/>
    <p:sldId id="369" r:id="rId72"/>
    <p:sldId id="309" r:id="rId73"/>
    <p:sldId id="297" r:id="rId74"/>
    <p:sldId id="351" r:id="rId75"/>
    <p:sldId id="371" r:id="rId76"/>
    <p:sldId id="373" r:id="rId77"/>
    <p:sldId id="372" r:id="rId78"/>
    <p:sldId id="374" r:id="rId79"/>
    <p:sldId id="375" r:id="rId80"/>
    <p:sldId id="376" r:id="rId81"/>
    <p:sldId id="332" r:id="rId82"/>
    <p:sldId id="333" r:id="rId83"/>
    <p:sldId id="329" r:id="rId84"/>
    <p:sldId id="330" r:id="rId85"/>
    <p:sldId id="377" r:id="rId86"/>
    <p:sldId id="331" r:id="rId87"/>
    <p:sldId id="348" r:id="rId88"/>
    <p:sldId id="308" r:id="rId89"/>
    <p:sldId id="379" r:id="rId90"/>
    <p:sldId id="380" r:id="rId91"/>
    <p:sldId id="381" r:id="rId92"/>
    <p:sldId id="353" r:id="rId93"/>
    <p:sldId id="382" r:id="rId94"/>
    <p:sldId id="313" r:id="rId95"/>
    <p:sldId id="311" r:id="rId96"/>
    <p:sldId id="350" r:id="rId97"/>
    <p:sldId id="289" r:id="rId98"/>
    <p:sldId id="347" r:id="rId99"/>
    <p:sldId id="290" r:id="rId100"/>
    <p:sldId id="312" r:id="rId101"/>
    <p:sldId id="259" r:id="rId102"/>
    <p:sldId id="260" r:id="rId103"/>
    <p:sldId id="261" r:id="rId104"/>
    <p:sldId id="262" r:id="rId105"/>
    <p:sldId id="263" r:id="rId106"/>
    <p:sldId id="264" r:id="rId10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Slot#1" id="{61A6E613-32DD-45F7-8FE4-F55F7FE808B5}">
          <p14:sldIdLst>
            <p14:sldId id="317"/>
            <p14:sldId id="318"/>
            <p14:sldId id="323"/>
            <p14:sldId id="284"/>
            <p14:sldId id="314"/>
            <p14:sldId id="286"/>
            <p14:sldId id="327"/>
            <p14:sldId id="383"/>
            <p14:sldId id="325"/>
            <p14:sldId id="328"/>
            <p14:sldId id="326"/>
            <p14:sldId id="287"/>
            <p14:sldId id="288"/>
          </p14:sldIdLst>
        </p14:section>
        <p14:section name="Slot#2" id="{0E687B7E-720E-4035-8603-903AAF037B31}">
          <p14:sldIdLst>
            <p14:sldId id="299"/>
            <p14:sldId id="300"/>
            <p14:sldId id="334"/>
            <p14:sldId id="335"/>
            <p14:sldId id="336"/>
            <p14:sldId id="337"/>
            <p14:sldId id="291"/>
            <p14:sldId id="292"/>
          </p14:sldIdLst>
        </p14:section>
        <p14:section name="Slot#3" id="{5D49AB48-9724-48C6-97B3-577374A1C2CA}">
          <p14:sldIdLst>
            <p14:sldId id="301"/>
            <p14:sldId id="302"/>
            <p14:sldId id="338"/>
            <p14:sldId id="340"/>
            <p14:sldId id="343"/>
            <p14:sldId id="342"/>
            <p14:sldId id="293"/>
            <p14:sldId id="294"/>
          </p14:sldIdLst>
        </p14:section>
        <p14:section name="Slot#4" id="{6193A2DF-E32F-40FC-A604-C1274D537662}">
          <p14:sldIdLst>
            <p14:sldId id="303"/>
            <p14:sldId id="304"/>
            <p14:sldId id="352"/>
            <p14:sldId id="355"/>
            <p14:sldId id="356"/>
            <p14:sldId id="357"/>
            <p14:sldId id="358"/>
            <p14:sldId id="360"/>
            <p14:sldId id="364"/>
            <p14:sldId id="295"/>
            <p14:sldId id="296"/>
          </p14:sldIdLst>
        </p14:section>
        <p14:section name="Slot#5" id="{D51E15C0-1BE5-4B71-8375-F6B1D2A3FFBF}">
          <p14:sldIdLst>
            <p14:sldId id="305"/>
            <p14:sldId id="306"/>
            <p14:sldId id="365"/>
            <p14:sldId id="366"/>
            <p14:sldId id="367"/>
            <p14:sldId id="368"/>
            <p14:sldId id="341"/>
            <p14:sldId id="298"/>
          </p14:sldIdLst>
        </p14:section>
        <p14:section name="Slot #6" id="{C6C71488-E606-43ED-9503-8F91C556A2EE}">
          <p14:sldIdLst>
            <p14:sldId id="307"/>
            <p14:sldId id="359"/>
            <p14:sldId id="369"/>
            <p14:sldId id="309"/>
            <p14:sldId id="297"/>
            <p14:sldId id="351"/>
            <p14:sldId id="371"/>
            <p14:sldId id="373"/>
            <p14:sldId id="372"/>
            <p14:sldId id="374"/>
            <p14:sldId id="375"/>
            <p14:sldId id="376"/>
            <p14:sldId id="332"/>
            <p14:sldId id="333"/>
          </p14:sldIdLst>
        </p14:section>
        <p14:section name="Slot#7" id="{D59D5964-9646-4C25-959D-E55F97EAE577}">
          <p14:sldIdLst>
            <p14:sldId id="329"/>
            <p14:sldId id="330"/>
            <p14:sldId id="377"/>
            <p14:sldId id="331"/>
          </p14:sldIdLst>
        </p14:section>
        <p14:section name="Slot #8" id="{76A54724-AB2F-4921-A6FD-92C05D7D1F9B}">
          <p14:sldIdLst>
            <p14:sldId id="348"/>
            <p14:sldId id="308"/>
            <p14:sldId id="379"/>
            <p14:sldId id="380"/>
            <p14:sldId id="381"/>
            <p14:sldId id="353"/>
            <p14:sldId id="382"/>
            <p14:sldId id="313"/>
            <p14:sldId id="311"/>
            <p14:sldId id="350"/>
            <p14:sldId id="289"/>
            <p14:sldId id="347"/>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369" autoAdjust="0"/>
    <p:restoredTop sz="94660"/>
  </p:normalViewPr>
  <p:slideViewPr>
    <p:cSldViewPr>
      <p:cViewPr varScale="1">
        <p:scale>
          <a:sx n="112" d="100"/>
          <a:sy n="112" d="100"/>
        </p:scale>
        <p:origin x="102" y="3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handoutMaster" Target="handoutMasters/handout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0398307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40667030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35</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43</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62</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70</a:t>
            </a:fld>
            <a:endParaRPr lang="en-US"/>
          </a:p>
        </p:txBody>
      </p:sp>
    </p:spTree>
    <p:extLst>
      <p:ext uri="{BB962C8B-B14F-4D97-AF65-F5344CB8AC3E}">
        <p14:creationId xmlns:p14="http://schemas.microsoft.com/office/powerpoint/2010/main" val="13341906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72</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84</a:t>
            </a:fld>
            <a:endParaRPr lang="en-US"/>
          </a:p>
        </p:txBody>
      </p:sp>
    </p:spTree>
    <p:extLst>
      <p:ext uri="{BB962C8B-B14F-4D97-AF65-F5344CB8AC3E}">
        <p14:creationId xmlns:p14="http://schemas.microsoft.com/office/powerpoint/2010/main" val="2506076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88</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92</a:t>
            </a:fld>
            <a:endParaRPr lang="en-US"/>
          </a:p>
        </p:txBody>
      </p:sp>
    </p:spTree>
    <p:extLst>
      <p:ext uri="{BB962C8B-B14F-4D97-AF65-F5344CB8AC3E}">
        <p14:creationId xmlns:p14="http://schemas.microsoft.com/office/powerpoint/2010/main" val="8653223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101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102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103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084344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528004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802.11-19/200r0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a:t>
            </a:r>
            <a:r>
              <a:rPr lang="en-US" altLang="en-US" dirty="0" smtClean="0"/>
              <a:t>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2019-01-28</a:t>
            </a:r>
            <a:endParaRPr lang="en-GB" sz="2000" b="0" dirty="0" smtClean="0"/>
          </a:p>
        </p:txBody>
      </p:sp>
      <p:sp>
        <p:nvSpPr>
          <p:cNvPr id="6" name="Date Placeholder 3"/>
          <p:cNvSpPr>
            <a:spLocks noGrp="1"/>
          </p:cNvSpPr>
          <p:nvPr>
            <p:ph type="dt" idx="10"/>
          </p:nvPr>
        </p:nvSpPr>
        <p:spPr/>
        <p:txBody>
          <a:bodyPr/>
          <a:lstStyle/>
          <a:p>
            <a:r>
              <a:rPr lang="en-US" smtClean="0"/>
              <a:t>March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74"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101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102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103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t>
            </a:r>
            <a:r>
              <a:rPr lang="en-US"/>
              <a:t>a </a:t>
            </a:r>
            <a:r>
              <a:rPr lang="en-US"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559125"/>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nchor="ct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11-19-127).  </a:t>
            </a:r>
            <a:endParaRPr lang="en-US" altLang="en-US" b="0" dirty="0" smtClean="0"/>
          </a:p>
          <a:p>
            <a:pPr algn="just">
              <a:spcBef>
                <a:spcPct val="20000"/>
              </a:spcBef>
              <a:buFontTx/>
              <a:buChar char="•"/>
            </a:pPr>
            <a:r>
              <a:rPr lang="en-US" altLang="en-US" b="0" dirty="0" smtClean="0"/>
              <a:t>Approve </a:t>
            </a:r>
            <a:r>
              <a:rPr lang="en-US" altLang="en-US" b="0" dirty="0" smtClean="0"/>
              <a:t>March 6</a:t>
            </a:r>
            <a:r>
              <a:rPr lang="en-US" altLang="en-US" b="0" baseline="30000" dirty="0" smtClean="0"/>
              <a:t>th</a:t>
            </a:r>
            <a:r>
              <a:rPr lang="en-US" altLang="en-US" b="0" dirty="0" smtClean="0"/>
              <a:t> teleconferences </a:t>
            </a:r>
            <a:r>
              <a:rPr lang="en-US" altLang="en-US" b="0" dirty="0" smtClean="0"/>
              <a:t>minutes.</a:t>
            </a:r>
            <a:endParaRPr lang="en-US" altLang="en-US" b="0" dirty="0"/>
          </a:p>
          <a:p>
            <a:pPr algn="just">
              <a:spcBef>
                <a:spcPct val="20000"/>
              </a:spcBef>
              <a:buFontTx/>
              <a:buChar char="•"/>
            </a:pPr>
            <a:r>
              <a:rPr lang="en-US" altLang="en-US" b="0" dirty="0" smtClean="0"/>
              <a:t>Review results coming out initial WG ballot.</a:t>
            </a:r>
            <a:endParaRPr lang="en-US" altLang="en-US" b="0" dirty="0" smtClean="0"/>
          </a:p>
          <a:p>
            <a:pPr algn="just">
              <a:spcBef>
                <a:spcPct val="20000"/>
              </a:spcBef>
              <a:buFontTx/>
              <a:buChar char="•"/>
            </a:pPr>
            <a:r>
              <a:rPr lang="en-US" altLang="en-US" b="0" dirty="0"/>
              <a:t>Review CR assignment and current status of open call for CR volunteers. </a:t>
            </a:r>
          </a:p>
          <a:p>
            <a:pPr algn="just">
              <a:spcBef>
                <a:spcPct val="20000"/>
              </a:spcBef>
              <a:buFontTx/>
              <a:buChar char="•"/>
            </a:pPr>
            <a:r>
              <a:rPr lang="en-US" altLang="en-US" b="0" dirty="0" smtClean="0"/>
              <a:t>Review formal CR process – as needed. </a:t>
            </a:r>
          </a:p>
          <a:p>
            <a:pPr algn="just">
              <a:spcBef>
                <a:spcPct val="20000"/>
              </a:spcBef>
              <a:buFontTx/>
              <a:buChar char="•"/>
            </a:pPr>
            <a:r>
              <a:rPr lang="en-US" altLang="en-US" b="0" dirty="0" smtClean="0"/>
              <a:t>Consider comment resolution adoption to the extent possible. </a:t>
            </a:r>
            <a:endParaRPr lang="en-US" altLang="en-US" b="0" dirty="0" smtClean="0"/>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88456974"/>
              </p:ext>
            </p:extLst>
          </p:nvPr>
        </p:nvGraphicFramePr>
        <p:xfrm>
          <a:off x="914401" y="1340768"/>
          <a:ext cx="10460567" cy="4419408"/>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11-19-200</a:t>
                      </a:r>
                      <a:r>
                        <a:rPr lang="en-US" sz="1800" kern="1200" baseline="0" dirty="0" smtClean="0">
                          <a:solidFill>
                            <a:schemeClr val="dk1"/>
                          </a:solidFill>
                          <a:latin typeface="+mn-lt"/>
                          <a:ea typeface="+mn-ea"/>
                          <a:cs typeface="+mn-cs"/>
                        </a:rPr>
                        <a: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March 2019 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11-19-127</a:t>
                      </a:r>
                      <a:endParaRPr lang="en-US" sz="18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Nov. 2018 meeting minutes</a:t>
                      </a:r>
                      <a:endParaRPr lang="en-US" sz="18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Meeting minutes</a:t>
                      </a: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268211">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201158">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34106">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83998436"/>
              </p:ext>
            </p:extLst>
          </p:nvPr>
        </p:nvGraphicFramePr>
        <p:xfrm>
          <a:off x="911424" y="1772816"/>
          <a:ext cx="10478360" cy="4419408"/>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24644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rtl="0"/>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smtClean="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16763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97376410"/>
              </p:ext>
            </p:extLst>
          </p:nvPr>
        </p:nvGraphicFramePr>
        <p:xfrm>
          <a:off x="906562" y="1751014"/>
          <a:ext cx="10478360" cy="405366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800" dirty="0"/>
                    </a:p>
                  </a:txBody>
                  <a:tcPr marT="45712" marB="45712"/>
                </a:tc>
              </a:tr>
              <a:tr h="24644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r>
              <a:tr h="167632">
                <a:tc>
                  <a:txBody>
                    <a:bodyPr/>
                    <a:lstStyle/>
                    <a:p>
                      <a:endParaRPr lang="en-US" sz="1800" dirty="0"/>
                    </a:p>
                  </a:txBody>
                  <a:tcPr marT="45712" marB="45712"/>
                </a:tc>
                <a:tc>
                  <a:txBody>
                    <a:bodyPr/>
                    <a:lstStyle/>
                    <a:p>
                      <a:endParaRPr lang="en-US" sz="1800" dirty="0"/>
                    </a:p>
                  </a:txBody>
                  <a:tcPr marT="45712" marB="45712"/>
                </a:tc>
                <a:tc>
                  <a:txBody>
                    <a:bodyPr/>
                    <a:lstStyle/>
                    <a:p>
                      <a:endParaRPr lang="en-US" sz="1800" dirty="0"/>
                    </a:p>
                  </a:txBody>
                  <a:tcPr marT="45712" marB="45712"/>
                </a:tc>
                <a:tc>
                  <a:txBody>
                    <a:bodyPr/>
                    <a:lstStyle/>
                    <a:p>
                      <a:endParaRPr lang="en-US" sz="1800" dirty="0"/>
                    </a:p>
                  </a:txBody>
                  <a:tcPr marT="45712" marB="45712"/>
                </a:tc>
              </a:tr>
              <a:tr h="0">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12" marB="45712"/>
                </a:tc>
              </a:tr>
              <a:tr h="0">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12" marB="45712"/>
                </a:tc>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800" dirty="0"/>
                    </a:p>
                  </a:txBody>
                  <a:tcPr marT="45712" marB="45712"/>
                </a:tc>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800" dirty="0"/>
                    </a:p>
                  </a:txBody>
                  <a:tcPr marT="45712" marB="45712"/>
                </a:tc>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r>
              <a:tr h="0">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r>
              <a:tr h="0">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Vancouver</a:t>
            </a:r>
            <a:r>
              <a:rPr lang="en-US" altLang="en-US" sz="4400" dirty="0">
                <a:cs typeface="Times New Roman" panose="02020603050405020304" pitchFamily="18" charset="0"/>
              </a:rPr>
              <a:t>, </a:t>
            </a:r>
            <a:r>
              <a:rPr lang="en-US" altLang="en-US" sz="4400" dirty="0" smtClean="0">
                <a:cs typeface="Times New Roman" panose="02020603050405020304" pitchFamily="18" charset="0"/>
              </a:rPr>
              <a:t>Canada</a:t>
            </a:r>
            <a:endParaRPr lang="en-US" altLang="en-US" sz="4400" dirty="0" smtClean="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March 10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a:t>
            </a:r>
            <a:r>
              <a:rPr lang="en-US" altLang="en-US" sz="4400" dirty="0" smtClean="0">
                <a:cs typeface="Times New Roman" panose="02020603050405020304" pitchFamily="18" charset="0"/>
              </a:rPr>
              <a:t>- </a:t>
            </a:r>
            <a:r>
              <a:rPr lang="en-US" altLang="en-US" sz="4400" dirty="0" smtClean="0">
                <a:cs typeface="Times New Roman" panose="02020603050405020304" pitchFamily="18" charset="0"/>
              </a:rPr>
              <a:t>15</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a:t>
            </a:r>
            <a:r>
              <a:rPr lang="en-US" altLang="en-US" sz="4400" dirty="0" smtClean="0">
                <a:cs typeface="Times New Roman" panose="02020603050405020304" pitchFamily="18" charset="0"/>
              </a:rPr>
              <a:t>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Approve previous meeting minutes (11-19-127).  </a:t>
            </a:r>
          </a:p>
          <a:p>
            <a:pPr algn="just">
              <a:spcBef>
                <a:spcPct val="20000"/>
              </a:spcBef>
              <a:buFontTx/>
              <a:buChar char="•"/>
            </a:pPr>
            <a:r>
              <a:rPr lang="en-US" altLang="en-US" sz="2000" b="0" dirty="0"/>
              <a:t>Approve March 6th teleconferences minutes.</a:t>
            </a:r>
          </a:p>
          <a:p>
            <a:pPr algn="just">
              <a:spcBef>
                <a:spcPct val="20000"/>
              </a:spcBef>
              <a:buFontTx/>
              <a:buChar char="•"/>
            </a:pPr>
            <a:r>
              <a:rPr lang="en-US" altLang="en-US" sz="2000" b="0" dirty="0"/>
              <a:t>Review results coming out initial WG ballot.</a:t>
            </a:r>
          </a:p>
          <a:p>
            <a:pPr algn="just">
              <a:spcBef>
                <a:spcPct val="20000"/>
              </a:spcBef>
              <a:buFontTx/>
              <a:buChar char="•"/>
            </a:pPr>
            <a:r>
              <a:rPr lang="en-US" altLang="en-US" sz="2000" b="0" dirty="0"/>
              <a:t>Review CR assignment and current status of open call for CR volunteers. </a:t>
            </a:r>
          </a:p>
          <a:p>
            <a:pPr algn="just">
              <a:spcBef>
                <a:spcPct val="20000"/>
              </a:spcBef>
              <a:buFontTx/>
              <a:buChar char="•"/>
            </a:pPr>
            <a:r>
              <a:rPr lang="en-US" altLang="en-US" sz="2000" b="0" dirty="0"/>
              <a:t>Review formal CR process – as needed. </a:t>
            </a:r>
          </a:p>
          <a:p>
            <a:pPr algn="just">
              <a:spcBef>
                <a:spcPct val="20000"/>
              </a:spcBef>
              <a:buFontTx/>
              <a:buChar char="•"/>
            </a:pPr>
            <a:r>
              <a:rPr lang="en-US" altLang="en-US" sz="2000" b="0" dirty="0"/>
              <a:t>Consider comment resolution adoption to the extent possible. </a:t>
            </a:r>
          </a:p>
          <a:p>
            <a:pPr algn="just">
              <a:spcBef>
                <a:spcPct val="20000"/>
              </a:spcBef>
              <a:buFontTx/>
              <a:buChar char="•"/>
            </a:pPr>
            <a:endParaRPr lang="en-US" altLang="en-US"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58330814"/>
              </p:ext>
            </p:extLst>
          </p:nvPr>
        </p:nvGraphicFramePr>
        <p:xfrm>
          <a:off x="929215" y="1628800"/>
          <a:ext cx="10460568" cy="3962272"/>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(35min)</a:t>
                      </a:r>
                      <a:endParaRPr lang="en-US" sz="16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11-19-127</a:t>
                      </a: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Jan. 2019</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meeting </a:t>
                      </a:r>
                      <a:r>
                        <a:rPr lang="en-US" sz="1600" kern="1200" dirty="0" smtClean="0">
                          <a:solidFill>
                            <a:schemeClr val="dk1"/>
                          </a:solidFill>
                          <a:latin typeface="+mn-lt"/>
                          <a:ea typeface="+mn-ea"/>
                          <a:cs typeface="+mn-cs"/>
                        </a:rPr>
                        <a:t>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182876">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763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7632">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365752">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57437624"/>
              </p:ext>
            </p:extLst>
          </p:nvPr>
        </p:nvGraphicFramePr>
        <p:xfrm>
          <a:off x="929217" y="1628800"/>
          <a:ext cx="9649072" cy="273090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11-19/127 </a:t>
            </a:r>
            <a:r>
              <a:rPr lang="en-US" b="0" dirty="0"/>
              <a:t>“</a:t>
            </a:r>
            <a:r>
              <a:rPr lang="en-US" dirty="0"/>
              <a:t>meeting minutes </a:t>
            </a:r>
            <a:r>
              <a:rPr lang="en-US" dirty="0" smtClean="0"/>
              <a:t>Jan. 2019</a:t>
            </a:r>
            <a:r>
              <a:rPr lang="en-US" b="0" dirty="0" smtClean="0"/>
              <a:t>” </a:t>
            </a:r>
            <a:r>
              <a:rPr lang="en-US" b="0" dirty="0"/>
              <a:t>posted to Mentor on </a:t>
            </a:r>
            <a:r>
              <a:rPr lang="en-US" b="0" dirty="0" smtClean="0"/>
              <a:t>?? 2019. </a:t>
            </a:r>
            <a:endParaRPr lang="en-US" b="0" dirty="0"/>
          </a:p>
          <a:p>
            <a:endParaRPr lang="en-US" dirty="0"/>
          </a:p>
          <a:p>
            <a:r>
              <a:rPr lang="en-US" dirty="0"/>
              <a:t>Motion:</a:t>
            </a:r>
          </a:p>
          <a:p>
            <a:pPr marL="0" indent="0"/>
            <a:r>
              <a:rPr lang="en-US" b="0" dirty="0"/>
              <a:t>Move to approve document </a:t>
            </a:r>
            <a:r>
              <a:rPr lang="en-US" b="0" dirty="0" smtClean="0"/>
              <a:t>11-19/127 </a:t>
            </a:r>
            <a:r>
              <a:rPr lang="en-US" b="0" dirty="0" smtClean="0"/>
              <a:t>r0 </a:t>
            </a:r>
            <a:r>
              <a:rPr lang="en-US" b="0" dirty="0"/>
              <a:t>as </a:t>
            </a:r>
            <a:r>
              <a:rPr lang="en-US" b="0" dirty="0" err="1"/>
              <a:t>TGaz</a:t>
            </a:r>
            <a:r>
              <a:rPr lang="en-US" b="0" dirty="0"/>
              <a:t> meeting minutes for the </a:t>
            </a:r>
            <a:r>
              <a:rPr lang="en-US" b="0" dirty="0" smtClean="0"/>
              <a:t>Jan</a:t>
            </a:r>
            <a:r>
              <a:rPr lang="en-US" b="0" dirty="0" smtClean="0"/>
              <a:t>. </a:t>
            </a:r>
            <a:r>
              <a:rPr lang="en-US" b="0" dirty="0" smtClean="0"/>
              <a:t>meeting</a:t>
            </a:r>
            <a:r>
              <a:rPr lang="en-US" b="0" dirty="0"/>
              <a:t>. </a:t>
            </a:r>
            <a:endParaRPr lang="en-US" b="0" dirty="0" smtClean="0"/>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March 6</a:t>
            </a:r>
            <a:r>
              <a:rPr lang="en-US" altLang="en-US" b="0" baseline="30000" dirty="0" smtClean="0"/>
              <a:t>th</a:t>
            </a:r>
            <a:r>
              <a:rPr lang="en-US" altLang="en-US" b="0" dirty="0" smtClean="0"/>
              <a:t> </a:t>
            </a:r>
            <a:r>
              <a:rPr lang="en-US" altLang="en-US" b="0" dirty="0" err="1" smtClean="0"/>
              <a:t>Telecon</a:t>
            </a:r>
            <a:r>
              <a:rPr lang="en-US" altLang="en-US" b="0" dirty="0" smtClean="0"/>
              <a:t> </a:t>
            </a:r>
            <a:r>
              <a:rPr lang="en-US" altLang="en-US" b="0" dirty="0" smtClean="0"/>
              <a:t>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11-19/??? “March 6</a:t>
            </a:r>
            <a:r>
              <a:rPr lang="en-US" b="0" baseline="30000" dirty="0" smtClean="0"/>
              <a:t>th</a:t>
            </a:r>
            <a:r>
              <a:rPr lang="en-US" b="0" dirty="0" smtClean="0"/>
              <a:t> </a:t>
            </a:r>
            <a:r>
              <a:rPr lang="en-US" b="0" dirty="0" err="1" smtClean="0"/>
              <a:t>Telecon</a:t>
            </a:r>
            <a:r>
              <a:rPr lang="en-US" b="0" dirty="0" smtClean="0"/>
              <a:t> </a:t>
            </a:r>
            <a:r>
              <a:rPr lang="en-US" b="0" dirty="0" smtClean="0"/>
              <a:t>Minutes” </a:t>
            </a:r>
            <a:r>
              <a:rPr lang="en-US" b="0" dirty="0"/>
              <a:t>posted to Mentor on </a:t>
            </a:r>
            <a:r>
              <a:rPr lang="en-US" b="0" dirty="0" smtClean="0"/>
              <a:t>??? 2019</a:t>
            </a:r>
            <a:r>
              <a:rPr lang="en-US" b="0" dirty="0" smtClean="0"/>
              <a:t>.</a:t>
            </a:r>
            <a:endParaRPr lang="en-US" b="0" dirty="0"/>
          </a:p>
          <a:p>
            <a:endParaRPr lang="en-US" dirty="0"/>
          </a:p>
          <a:p>
            <a:r>
              <a:rPr lang="en-US" dirty="0"/>
              <a:t>Motion:</a:t>
            </a:r>
          </a:p>
          <a:p>
            <a:pPr marL="0" indent="0"/>
            <a:r>
              <a:rPr lang="en-US" b="0" dirty="0"/>
              <a:t>Move to approve document </a:t>
            </a:r>
            <a:r>
              <a:rPr lang="en-US" b="0" dirty="0" smtClean="0"/>
              <a:t>11-19/???r0 </a:t>
            </a:r>
            <a:r>
              <a:rPr lang="en-US" b="0" dirty="0"/>
              <a:t>as </a:t>
            </a:r>
            <a:r>
              <a:rPr lang="en-US" b="0" dirty="0" err="1"/>
              <a:t>TGaz</a:t>
            </a:r>
            <a:r>
              <a:rPr lang="en-US" b="0" dirty="0"/>
              <a:t> </a:t>
            </a:r>
            <a:r>
              <a:rPr lang="en-US" b="0" dirty="0" smtClean="0"/>
              <a:t>meeting minutes </a:t>
            </a:r>
            <a:r>
              <a:rPr lang="en-US" b="0" dirty="0"/>
              <a:t>for the </a:t>
            </a:r>
            <a:r>
              <a:rPr lang="en-US" b="0" dirty="0" smtClean="0"/>
              <a:t>March 6</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dirty="0"/>
              <a:t> </a:t>
            </a:r>
            <a:r>
              <a:rPr lang="en-US" alt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Consider </a:t>
            </a:r>
            <a:r>
              <a:rPr lang="en-US" b="0" dirty="0" err="1" smtClean="0"/>
              <a:t>TGaz</a:t>
            </a:r>
            <a:r>
              <a:rPr lang="en-US" b="0" dirty="0" smtClean="0"/>
              <a:t> projected timeline and milestones in view of the letter ballot.</a:t>
            </a:r>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467157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Updated TG Timeline For Consideration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30736415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March meeting</a:t>
            </a:r>
            <a:r>
              <a:rPr lang="en-US" altLang="en-US" dirty="0" smtClean="0"/>
              <a:t>.</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11-19-???r? for CIDs ???,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dirty="0" smtClean="0"/>
              <a:t>:</a:t>
            </a:r>
            <a:endParaRPr lang="en-US" b="0" dirty="0" smtClean="0"/>
          </a:p>
          <a:p>
            <a:r>
              <a:rPr lang="en-US" dirty="0" smtClean="0"/>
              <a:t>Results </a:t>
            </a:r>
            <a:r>
              <a:rPr lang="en-US" b="0" dirty="0"/>
              <a:t>(Y/N/A</a:t>
            </a:r>
            <a:r>
              <a:rPr lang="en-US" b="0"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176475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11-18-xxxx</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11-18-xxxx 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endParaRPr lang="en-US" b="0" dirty="0"/>
          </a:p>
          <a:p>
            <a:r>
              <a:rPr lang="en-US" dirty="0"/>
              <a:t>Second:</a:t>
            </a:r>
            <a:r>
              <a:rPr lang="en-US" b="0" dirty="0"/>
              <a:t> </a:t>
            </a:r>
            <a:endParaRPr lang="en-US" b="0" dirty="0" smtClean="0"/>
          </a:p>
          <a:p>
            <a:r>
              <a:rPr lang="en-US" dirty="0" smtClean="0"/>
              <a:t>Results </a:t>
            </a:r>
            <a:r>
              <a:rPr lang="en-US" b="0" dirty="0"/>
              <a:t>(Y/N/A):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7608092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032698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9168704"/>
              </p:ext>
            </p:extLst>
          </p:nvPr>
        </p:nvGraphicFramePr>
        <p:xfrm>
          <a:off x="551384" y="1556793"/>
          <a:ext cx="11161240" cy="4842772"/>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r>
                        <a:rPr lang="en-US" sz="1600" kern="1200" dirty="0" smtClean="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371030">
                <a:tc>
                  <a:txBody>
                    <a:bodyPr/>
                    <a:lstStyle/>
                    <a:p>
                      <a:r>
                        <a:rPr lang="en-US" sz="1600" kern="1200" dirty="0" smtClean="0">
                          <a:solidFill>
                            <a:schemeClr val="dk1"/>
                          </a:solidFill>
                          <a:latin typeface="+mn-lt"/>
                          <a:ea typeface="+mn-ea"/>
                          <a:cs typeface="+mn-cs"/>
                        </a:rPr>
                        <a:t>11-18-2152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CC28 Clause 3-4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15min</a:t>
                      </a:r>
                      <a:endParaRPr lang="en-US" sz="1600" kern="1200" dirty="0">
                        <a:solidFill>
                          <a:schemeClr val="dk1"/>
                        </a:solidFill>
                        <a:latin typeface="+mn-lt"/>
                        <a:ea typeface="+mn-ea"/>
                        <a:cs typeface="+mn-cs"/>
                      </a:endParaRPr>
                    </a:p>
                  </a:txBody>
                  <a:tcPr marT="45712" marB="45712"/>
                </a:tc>
              </a:tr>
              <a:tr h="378288">
                <a:tc>
                  <a:txBody>
                    <a:bodyPr/>
                    <a:lstStyle/>
                    <a:p>
                      <a:r>
                        <a:rPr lang="en-US" sz="1600" kern="1200" dirty="0" smtClean="0">
                          <a:solidFill>
                            <a:schemeClr val="dk1"/>
                          </a:solidFill>
                          <a:latin typeface="+mn-lt"/>
                          <a:ea typeface="+mn-ea"/>
                          <a:cs typeface="+mn-cs"/>
                        </a:rPr>
                        <a:t>11-18-2157</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r>
                        <a:rPr lang="en-US" sz="1600" kern="1200" dirty="0" smtClean="0">
                          <a:solidFill>
                            <a:schemeClr val="dk1"/>
                          </a:solidFill>
                          <a:latin typeface="+mn-lt"/>
                          <a:ea typeface="+mn-ea"/>
                          <a:cs typeface="+mn-cs"/>
                        </a:rPr>
                        <a:t>PDMG PICS changes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15min</a:t>
                      </a:r>
                    </a:p>
                  </a:txBody>
                  <a:tcPr marT="45712" marB="45712"/>
                </a:tc>
              </a:tr>
              <a:tr h="371030">
                <a:tc>
                  <a:txBody>
                    <a:bodyPr/>
                    <a:lstStyle/>
                    <a:p>
                      <a:r>
                        <a:rPr lang="en-US" sz="1600" kern="1200" dirty="0" smtClean="0">
                          <a:solidFill>
                            <a:schemeClr val="dk1"/>
                          </a:solidFill>
                          <a:latin typeface="+mn-lt"/>
                          <a:ea typeface="+mn-ea"/>
                          <a:cs typeface="+mn-cs"/>
                        </a:rPr>
                        <a:t>11-19-0037</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Update to the </a:t>
                      </a: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negotiation protocol LTF negotiation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04762">
                <a:tc>
                  <a:txBody>
                    <a:bodyPr/>
                    <a:lstStyle/>
                    <a:p>
                      <a:r>
                        <a:rPr lang="en-US" sz="1600" kern="1200" dirty="0" smtClean="0">
                          <a:solidFill>
                            <a:schemeClr val="dk1"/>
                          </a:solidFill>
                          <a:latin typeface="+mn-lt"/>
                          <a:ea typeface="+mn-ea"/>
                          <a:cs typeface="+mn-cs"/>
                        </a:rPr>
                        <a:t>11-18-1782</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Yongho Seok</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CC28 CR Secure TB Ranging Measurement Exchange Protocol.</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371030">
                <a:tc>
                  <a:txBody>
                    <a:bodyPr/>
                    <a:lstStyle/>
                    <a:p>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371030">
                <a:tc>
                  <a:txBody>
                    <a:bodyPr/>
                    <a:lstStyle/>
                    <a:p>
                      <a:r>
                        <a:rPr lang="en-US" sz="1600" kern="1200" dirty="0" smtClean="0">
                          <a:solidFill>
                            <a:schemeClr val="dk1"/>
                          </a:solidFill>
                          <a:latin typeface="+mn-lt"/>
                          <a:ea typeface="+mn-ea"/>
                          <a:cs typeface="+mn-cs"/>
                        </a:rPr>
                        <a:t>11-19-0038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30min/as time permits</a:t>
                      </a:r>
                      <a:endParaRPr lang="en-US" sz="1600" kern="1200" dirty="0">
                        <a:solidFill>
                          <a:schemeClr val="dk1"/>
                        </a:solidFill>
                        <a:latin typeface="+mn-lt"/>
                        <a:ea typeface="+mn-ea"/>
                        <a:cs typeface="+mn-cs"/>
                      </a:endParaRPr>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pPr rtl="0"/>
                      <a:endParaRPr lang="en-US" sz="1600" dirty="0"/>
                    </a:p>
                  </a:txBody>
                  <a:tcPr marT="45712" marB="45712"/>
                </a:tc>
                <a:tc>
                  <a:txBody>
                    <a:bodyPr/>
                    <a:lstStyle/>
                    <a:p>
                      <a:endParaRPr lang="en-US" sz="1600" dirty="0"/>
                    </a:p>
                  </a:txBody>
                  <a:tcPr marT="45712" marB="45712"/>
                </a:tc>
                <a:tc>
                  <a:txBody>
                    <a:bodyPr/>
                    <a:lstStyle/>
                    <a:p>
                      <a:endParaRPr lang="en-US" dirty="0"/>
                    </a:p>
                  </a:txBody>
                  <a:tcPr marT="45712" marB="45712"/>
                </a:tc>
              </a:tr>
              <a:tr h="404771">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11-18-2152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11-18-2152r</a:t>
            </a:r>
            <a:r>
              <a:rPr lang="en-US" b="0" dirty="0"/>
              <a:t>2</a:t>
            </a:r>
            <a:r>
              <a:rPr lang="en-US" b="0" dirty="0" smtClean="0"/>
              <a:t> for CIDs 74,189,60,183,185,186, 197,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4609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11-18-2157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11-18-2157r3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14/0/0 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292445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11-19-037</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11-19-037r1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18/0/0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9714551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11-18-1782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resolutions depicted by document 11-18-1782r2 for CIDs 542,54,55,105 and106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Yongho Seok</a:t>
            </a:r>
            <a:endParaRPr lang="en-US" b="0" dirty="0"/>
          </a:p>
          <a:p>
            <a:r>
              <a:rPr lang="en-US" dirty="0"/>
              <a:t>Second</a:t>
            </a:r>
            <a:r>
              <a:rPr lang="en-US" dirty="0" smtClean="0"/>
              <a:t>: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170449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48608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113107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smtClean="0"/>
              <a:t>Review status of open TBDs in D0.6 and closure.</a:t>
            </a:r>
          </a:p>
          <a:p>
            <a:pPr algn="just">
              <a:spcBef>
                <a:spcPct val="20000"/>
              </a:spcBef>
              <a:buFontTx/>
              <a:buChar char="•"/>
            </a:pPr>
            <a:r>
              <a:rPr lang="en-US" altLang="en-US" sz="2000" b="0" dirty="0" smtClean="0"/>
              <a:t>Review </a:t>
            </a:r>
            <a:r>
              <a:rPr lang="en-US" altLang="en-US" sz="2000" b="0" dirty="0"/>
              <a:t>submissions (as per presentation </a:t>
            </a:r>
            <a:r>
              <a:rPr lang="en-US" altLang="en-US" sz="2000" b="0" dirty="0" smtClean="0"/>
              <a:t>ordering)</a:t>
            </a:r>
            <a:endParaRPr lang="en-US" altLang="en-US" sz="2000" b="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336204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97242877"/>
              </p:ext>
            </p:extLst>
          </p:nvPr>
        </p:nvGraphicFramePr>
        <p:xfrm>
          <a:off x="551384" y="1628800"/>
          <a:ext cx="11233247" cy="3139344"/>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March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11-19-005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Annex-C entries corresponding to .11az</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30min/as needed</a:t>
                      </a:r>
                    </a:p>
                  </a:txBody>
                  <a:tcPr marT="45712" marB="45712"/>
                </a:tc>
              </a:tr>
              <a:tr h="167632">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D0.6 TBDs closure status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10min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11-18-2104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Girish 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 for chapter 11 MLME</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11-19-072</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Qi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Text proposal for CID 497</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35min/as time permits</a:t>
                      </a:r>
                      <a:endParaRPr lang="en-US" sz="16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11-19-005</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pPr marL="0" indent="0"/>
            <a:r>
              <a:rPr lang="en-US" b="0" dirty="0" smtClean="0"/>
              <a:t>Do you support the inclusion of ‘RSTA requires ISTA2RSTA LMR’ in the extended capabilities element as described in submission 11-19-005?</a:t>
            </a:r>
            <a:endParaRPr lang="en-US" b="0" dirty="0"/>
          </a:p>
          <a:p>
            <a:endParaRPr lang="en-US" b="0" dirty="0"/>
          </a:p>
          <a:p>
            <a:r>
              <a:rPr lang="en-US" dirty="0" smtClean="0"/>
              <a:t>Results </a:t>
            </a:r>
            <a:r>
              <a:rPr lang="en-US" b="0" dirty="0"/>
              <a:t>(Y/N/A</a:t>
            </a:r>
            <a:r>
              <a:rPr lang="en-US" b="0" dirty="0" smtClean="0"/>
              <a:t>): 11/4/1</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109551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11-19-005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add </a:t>
            </a:r>
            <a:r>
              <a:rPr lang="en-US" b="0" dirty="0" err="1" smtClean="0"/>
              <a:t>an‘RSTA</a:t>
            </a:r>
            <a:r>
              <a:rPr lang="en-US" b="0" dirty="0" smtClean="0"/>
              <a:t> requires ISTA2RSTA LMR’ field in the extended capabilities element as described in submission 11-19-005.</a:t>
            </a:r>
          </a:p>
          <a:p>
            <a:pPr marL="0" indent="0"/>
            <a:endParaRPr lang="en-US" b="0" dirty="0"/>
          </a:p>
          <a:p>
            <a:pPr marL="0" indent="0"/>
            <a:r>
              <a:rPr lang="en-US" b="0" dirty="0" smtClean="0"/>
              <a:t>Moved: Ganesh </a:t>
            </a:r>
            <a:r>
              <a:rPr lang="en-US" b="0" dirty="0" err="1" smtClean="0"/>
              <a:t>Venkatesan</a:t>
            </a:r>
            <a:endParaRPr lang="en-US" b="0" dirty="0" smtClean="0"/>
          </a:p>
          <a:p>
            <a:pPr marL="0" indent="0"/>
            <a:r>
              <a:rPr lang="en-US" b="0" dirty="0" smtClean="0"/>
              <a:t>Second: Ali Raissinia</a:t>
            </a:r>
            <a:endParaRPr lang="en-US" b="0" dirty="0"/>
          </a:p>
          <a:p>
            <a:endParaRPr lang="en-US" b="0" dirty="0"/>
          </a:p>
          <a:p>
            <a:r>
              <a:rPr lang="en-US" dirty="0" smtClean="0"/>
              <a:t>Results </a:t>
            </a:r>
            <a:r>
              <a:rPr lang="en-US" b="0" dirty="0"/>
              <a:t>(Y/N/A</a:t>
            </a:r>
            <a:r>
              <a:rPr lang="en-US" b="0" dirty="0" smtClean="0"/>
              <a:t>): 12/4/0</a:t>
            </a:r>
          </a:p>
          <a:p>
            <a:r>
              <a:rPr lang="en-US" b="0" dirty="0" smtClean="0"/>
              <a:t>Motion passes.</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8126553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11-18-2104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11-18-2104r5 for CIDs </a:t>
            </a:r>
            <a:r>
              <a:rPr lang="en-US" dirty="0"/>
              <a:t>36, 61, 62, 63, </a:t>
            </a:r>
            <a:r>
              <a:rPr lang="en-US" dirty="0" smtClean="0"/>
              <a:t>98</a:t>
            </a:r>
            <a:r>
              <a:rPr lang="en-US" dirty="0"/>
              <a:t>, 99, 100, 154, 155, 156, 157, </a:t>
            </a:r>
            <a:r>
              <a:rPr lang="en-US" dirty="0" smtClean="0"/>
              <a:t>158, 164</a:t>
            </a:r>
            <a:r>
              <a:rPr lang="en-US" dirty="0"/>
              <a:t>, 166, 173, 174, 296, 301, 302, 303, 304, 306, </a:t>
            </a:r>
            <a:r>
              <a:rPr lang="en-US" dirty="0" smtClean="0"/>
              <a:t>312</a:t>
            </a:r>
            <a:r>
              <a:rPr lang="en-US" dirty="0"/>
              <a:t>, 317, 319, 320, 325, 326, 338, 366, 367, 368, 369, 370, 371, 373, 374, 375, 376, 377, </a:t>
            </a:r>
            <a:r>
              <a:rPr lang="en-US" dirty="0" smtClean="0"/>
              <a:t>383</a:t>
            </a:r>
            <a:r>
              <a:rPr lang="en-US" dirty="0"/>
              <a:t>, 385, 469, 529, 531, 532, 537, </a:t>
            </a:r>
            <a:r>
              <a:rPr lang="en-US" dirty="0" smtClean="0"/>
              <a:t>544</a:t>
            </a:r>
            <a:r>
              <a:rPr lang="en-GB" dirty="0"/>
              <a:t> </a:t>
            </a:r>
            <a:endParaRPr lang="en-US" dirty="0"/>
          </a:p>
          <a:p>
            <a:pPr marL="0" indent="0"/>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Dash </a:t>
            </a:r>
            <a:r>
              <a:rPr lang="en-US" b="0" dirty="0" err="1" smtClean="0"/>
              <a:t>Debashis</a:t>
            </a:r>
            <a:r>
              <a:rPr lang="en-US" b="0" dirty="0" smtClean="0"/>
              <a:t> </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1123011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527770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593001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280968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a:t>
            </a:r>
            <a:r>
              <a:rPr lang="en-US" altLang="en-US" sz="2000" b="0" dirty="0" smtClean="0"/>
              <a:t>)</a:t>
            </a:r>
          </a:p>
          <a:p>
            <a:pPr algn="just">
              <a:spcBef>
                <a:spcPct val="20000"/>
              </a:spcBef>
              <a:buFontTx/>
              <a:buChar char="•"/>
            </a:pPr>
            <a:r>
              <a:rPr lang="en-US" altLang="en-US" sz="2000" b="0" dirty="0" smtClean="0"/>
              <a:t>Review progress for closure of TBDs in draft (5min)</a:t>
            </a:r>
            <a:endParaRPr lang="en-US" altLang="en-US" sz="2000" b="0" dirty="0"/>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738987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07951754"/>
              </p:ext>
            </p:extLst>
          </p:nvPr>
        </p:nvGraphicFramePr>
        <p:xfrm>
          <a:off x="767408" y="1556792"/>
          <a:ext cx="10729192" cy="3724944"/>
        </p:xfrm>
        <a:graphic>
          <a:graphicData uri="http://schemas.openxmlformats.org/drawingml/2006/table">
            <a:tbl>
              <a:tblPr firstRow="1" bandRow="1">
                <a:tableStyleId>{21E4AEA4-8DFA-4A89-87EB-49C32662AFE0}</a:tableStyleId>
              </a:tblPr>
              <a:tblGrid>
                <a:gridCol w="1296144"/>
                <a:gridCol w="1800200"/>
                <a:gridCol w="4188949"/>
                <a:gridCol w="2160065"/>
                <a:gridCol w="1283834"/>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57000">
                <a:tc>
                  <a:txBody>
                    <a:bodyPr/>
                    <a:lstStyle/>
                    <a:p>
                      <a:pPr marL="0" algn="l" defTabSz="914400" rtl="0" eaLnBrk="1" latinLnBrk="0" hangingPunct="1"/>
                      <a:r>
                        <a:rPr lang="en-US" sz="1600" kern="1200" dirty="0" smtClean="0">
                          <a:solidFill>
                            <a:schemeClr val="dk1"/>
                          </a:solidFill>
                          <a:latin typeface="+mn-lt"/>
                          <a:ea typeface="+mn-ea"/>
                          <a:cs typeface="+mn-cs"/>
                        </a:rPr>
                        <a:t>11-19-200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Sep 2018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205736">
                <a:tc>
                  <a:txBody>
                    <a:bodyPr/>
                    <a:lstStyle/>
                    <a:p>
                      <a:pPr marL="0" algn="l" defTabSz="914400" rtl="0" eaLnBrk="1" latinLnBrk="0" hangingPunct="1"/>
                      <a:r>
                        <a:rPr lang="en-US" sz="1600" kern="1200" dirty="0" smtClean="0">
                          <a:solidFill>
                            <a:schemeClr val="dk1"/>
                          </a:solidFill>
                          <a:latin typeface="+mn-lt"/>
                          <a:ea typeface="+mn-ea"/>
                          <a:cs typeface="+mn-cs"/>
                        </a:rPr>
                        <a:t>11-19-154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Christian Berger</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Ranging Parameters Element </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Amendment Text</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a:t>
                      </a:r>
                    </a:p>
                  </a:txBody>
                  <a:tcPr marT="45712" marB="45712"/>
                </a:tc>
              </a:tr>
              <a:tr h="205736">
                <a:tc>
                  <a:txBody>
                    <a:bodyPr/>
                    <a:lstStyle/>
                    <a:p>
                      <a:r>
                        <a:rPr lang="en-US" sz="1600" kern="1200" dirty="0" smtClean="0">
                          <a:solidFill>
                            <a:schemeClr val="dk1"/>
                          </a:solidFill>
                          <a:latin typeface="+mn-lt"/>
                          <a:ea typeface="+mn-ea"/>
                          <a:cs typeface="+mn-cs"/>
                        </a:rPr>
                        <a:t>11-19-038</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Ganesh </a:t>
                      </a:r>
                      <a:r>
                        <a:rPr lang="en-US" sz="1600" kern="1200" dirty="0" err="1" smtClean="0">
                          <a:solidFill>
                            <a:schemeClr val="dk1"/>
                          </a:solidFill>
                          <a:latin typeface="+mn-lt"/>
                          <a:ea typeface="+mn-ea"/>
                          <a:cs typeface="+mn-cs"/>
                        </a:rPr>
                        <a:t>Venkatesan</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Resolutions to a few CC#28 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411472">
                <a:tc>
                  <a:txBody>
                    <a:bodyPr/>
                    <a:lstStyle/>
                    <a:p>
                      <a:r>
                        <a:rPr lang="en-US" sz="1600" kern="1200" dirty="0" smtClean="0">
                          <a:solidFill>
                            <a:schemeClr val="dk1"/>
                          </a:solidFill>
                          <a:latin typeface="+mn-lt"/>
                          <a:ea typeface="+mn-ea"/>
                          <a:cs typeface="+mn-cs"/>
                        </a:rPr>
                        <a:t>11-19-124</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FTM procedure and MLME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365752">
                <a:tc>
                  <a:txBody>
                    <a:bodyPr/>
                    <a:lstStyle/>
                    <a:p>
                      <a:r>
                        <a:rPr lang="en-US" sz="1600" kern="1200" dirty="0" smtClean="0">
                          <a:solidFill>
                            <a:schemeClr val="dk1"/>
                          </a:solidFill>
                          <a:latin typeface="+mn-lt"/>
                          <a:ea typeface="+mn-ea"/>
                          <a:cs typeface="+mn-cs"/>
                        </a:rPr>
                        <a:t>11-19-123</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Dash </a:t>
                      </a:r>
                      <a:r>
                        <a:rPr lang="en-US" sz="1600" kern="1200" dirty="0" err="1" smtClean="0">
                          <a:solidFill>
                            <a:schemeClr val="dk1"/>
                          </a:solidFill>
                          <a:latin typeface="+mn-lt"/>
                          <a:ea typeface="+mn-ea"/>
                          <a:cs typeface="+mn-cs"/>
                        </a:rPr>
                        <a:t>Debashis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 for editorial CIDs</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20min</a:t>
                      </a:r>
                    </a:p>
                  </a:txBody>
                  <a:tcPr marT="45712" marB="45712"/>
                </a:tc>
              </a:tr>
              <a:tr h="365752">
                <a:tc>
                  <a:txBody>
                    <a:bodyPr/>
                    <a:lstStyle/>
                    <a:p>
                      <a:r>
                        <a:rPr lang="en-US" sz="1600" kern="1200" dirty="0" smtClean="0">
                          <a:solidFill>
                            <a:schemeClr val="dk1"/>
                          </a:solidFill>
                          <a:latin typeface="+mn-lt"/>
                          <a:ea typeface="+mn-ea"/>
                          <a:cs typeface="+mn-cs"/>
                        </a:rPr>
                        <a:t>11-19-131</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Erik Lindskog</a:t>
                      </a:r>
                    </a:p>
                  </a:txBody>
                  <a:tcPr marT="45712" marB="45712"/>
                </a:tc>
                <a:tc>
                  <a:txBody>
                    <a:bodyPr/>
                    <a:lstStyle/>
                    <a:p>
                      <a:r>
                        <a:rPr lang="en-US" sz="1600" kern="1200" dirty="0" smtClean="0">
                          <a:solidFill>
                            <a:schemeClr val="dk1"/>
                          </a:solidFill>
                          <a:latin typeface="+mn-lt"/>
                          <a:ea typeface="+mn-ea"/>
                          <a:cs typeface="+mn-cs"/>
                        </a:rPr>
                        <a:t>Passive location ranging LCI reporting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Amendment text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30min/ as time permits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11-19-130</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CFO reporting accuracy requirements</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As time permits</a:t>
                      </a: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11-19-154</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11-19-154r3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Dash </a:t>
            </a:r>
            <a:r>
              <a:rPr lang="en-US" b="0" dirty="0" err="1" smtClean="0"/>
              <a:t>Debashis</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925334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11-19-038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11-19-038r1 for CIDs 8,16 and 24.</a:t>
            </a:r>
            <a:endParaRPr lang="en-US" dirty="0"/>
          </a:p>
          <a:p>
            <a:pPr marL="0" indent="0"/>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p>
          <a:p>
            <a:r>
              <a:rPr lang="en-US" dirty="0" smtClean="0"/>
              <a:t>Results </a:t>
            </a:r>
            <a:r>
              <a:rPr lang="en-US" b="0" dirty="0"/>
              <a:t>(Y/N/A</a:t>
            </a:r>
            <a:r>
              <a:rPr lang="en-US" b="0" dirty="0" smtClean="0"/>
              <a:t>):17/0/0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066738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11-19-124</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11-19-124r1 for CIDs 283 and 284, instruct 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a:t>(Y/N/A</a:t>
            </a:r>
            <a:r>
              <a:rPr lang="en-US" b="0" dirty="0" smtClean="0"/>
              <a:t>): 16/0/0 </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364672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11-19-123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lvl="0"/>
            <a:r>
              <a:rPr lang="en-US" b="0" dirty="0" smtClean="0"/>
              <a:t>Move </a:t>
            </a:r>
            <a:r>
              <a:rPr lang="en-US" b="0" dirty="0"/>
              <a:t>to adopt </a:t>
            </a:r>
            <a:r>
              <a:rPr lang="en-US" b="0" dirty="0" smtClean="0"/>
              <a:t>the resolutions depicted by document 11-19-123r1 for CIDs 38, 290, 292, 365,379, 390,490 and 492, instruct the technical editor to </a:t>
            </a:r>
            <a:r>
              <a:rPr lang="en-US" b="0" dirty="0"/>
              <a:t>incorporate it in the 802.11az draft amendment </a:t>
            </a:r>
            <a:r>
              <a:rPr lang="en-US" b="0" dirty="0" smtClean="0"/>
              <a:t>text and grant editorial rights to the technical editor.</a:t>
            </a:r>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Qinghua Li</a:t>
            </a:r>
          </a:p>
          <a:p>
            <a:r>
              <a:rPr lang="en-US" dirty="0" smtClean="0"/>
              <a:t>Results </a:t>
            </a:r>
            <a:r>
              <a:rPr lang="en-US" b="0" dirty="0"/>
              <a:t>(Y/N/A</a:t>
            </a:r>
            <a:r>
              <a:rPr lang="en-US" b="0" dirty="0" smtClean="0"/>
              <a:t>): 14/0/0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736899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11-19-131</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11-19-131r1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a:t>: </a:t>
            </a:r>
            <a:r>
              <a:rPr lang="en-US" b="0" dirty="0" smtClean="0"/>
              <a:t>Dash </a:t>
            </a:r>
            <a:r>
              <a:rPr lang="en-US" b="0" dirty="0" err="1" smtClean="0"/>
              <a:t>Debashis</a:t>
            </a:r>
            <a:endParaRPr lang="en-US" b="0" dirty="0"/>
          </a:p>
          <a:p>
            <a:r>
              <a:rPr lang="en-US" dirty="0"/>
              <a:t>Second</a:t>
            </a:r>
            <a:r>
              <a:rPr lang="en-US" dirty="0" smtClean="0"/>
              <a:t>: </a:t>
            </a:r>
            <a:r>
              <a:rPr lang="en-US" b="0" dirty="0" smtClean="0"/>
              <a:t>Assaf Kasher</a:t>
            </a:r>
          </a:p>
          <a:p>
            <a:r>
              <a:rPr lang="en-US" dirty="0" smtClean="0"/>
              <a:t>Results </a:t>
            </a:r>
            <a:r>
              <a:rPr lang="en-US" b="0" dirty="0" smtClean="0"/>
              <a:t>(Y/N/A): 13/0/0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787485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11-19-005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11-19-005r1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a:p>
          <a:p>
            <a:r>
              <a:rPr lang="en-US" dirty="0"/>
              <a:t>Second</a:t>
            </a:r>
            <a:r>
              <a:rPr lang="en-US" dirty="0" smtClean="0"/>
              <a:t>: </a:t>
            </a:r>
            <a:r>
              <a:rPr lang="en-US" b="0" dirty="0" smtClean="0"/>
              <a:t>Qinghua Li</a:t>
            </a:r>
          </a:p>
          <a:p>
            <a:r>
              <a:rPr lang="en-US" dirty="0" smtClean="0"/>
              <a:t>Results </a:t>
            </a:r>
            <a:r>
              <a:rPr lang="en-US" b="0" dirty="0" smtClean="0"/>
              <a:t>(Y/N/A): 13/0/2</a:t>
            </a:r>
          </a:p>
          <a:p>
            <a:r>
              <a:rPr lang="en-US" b="0" dirty="0" smtClean="0"/>
              <a:t>Motion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354178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11-19-130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11-19-130r2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endParaRPr lang="en-US" b="0" dirty="0"/>
          </a:p>
          <a:p>
            <a:r>
              <a:rPr lang="en-US" dirty="0"/>
              <a:t>Second</a:t>
            </a:r>
            <a:r>
              <a:rPr lang="en-US" dirty="0" smtClean="0"/>
              <a:t>: </a:t>
            </a:r>
            <a:r>
              <a:rPr lang="en-US" b="0" dirty="0" smtClean="0"/>
              <a:t>Qinghua Li</a:t>
            </a:r>
          </a:p>
          <a:p>
            <a:r>
              <a:rPr lang="en-US" dirty="0" smtClean="0"/>
              <a:t>Results </a:t>
            </a:r>
            <a:r>
              <a:rPr lang="en-US" b="0" dirty="0" smtClean="0"/>
              <a:t>(Y/N/A):15/0/1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5011150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415072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289300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TBDs closure status (5min)</a:t>
            </a:r>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626161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17737808"/>
              </p:ext>
            </p:extLst>
          </p:nvPr>
        </p:nvGraphicFramePr>
        <p:xfrm>
          <a:off x="551384" y="2060848"/>
          <a:ext cx="10724100" cy="3231400"/>
        </p:xfrm>
        <a:graphic>
          <a:graphicData uri="http://schemas.openxmlformats.org/drawingml/2006/table">
            <a:tbl>
              <a:tblPr firstRow="1" bandRow="1">
                <a:tableStyleId>{21E4AEA4-8DFA-4A89-87EB-49C32662AFE0}</a:tableStyleId>
              </a:tblPr>
              <a:tblGrid>
                <a:gridCol w="1296144"/>
                <a:gridCol w="1825049"/>
                <a:gridCol w="4160642"/>
                <a:gridCol w="1863181"/>
                <a:gridCol w="1579084"/>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10min/As needed</a:t>
                      </a:r>
                      <a:endParaRPr lang="en-US" sz="1400" dirty="0"/>
                    </a:p>
                  </a:txBody>
                  <a:tcPr marT="45712" marB="45712"/>
                </a:tc>
              </a:tr>
              <a:tr h="289552">
                <a:tc>
                  <a:txBody>
                    <a:bodyPr/>
                    <a:lstStyle/>
                    <a:p>
                      <a:pPr marL="0" algn="l" defTabSz="914400" rtl="0" eaLnBrk="1" latinLnBrk="0" hangingPunct="1"/>
                      <a:r>
                        <a:rPr lang="en-US" sz="1400" kern="1200" dirty="0" smtClean="0">
                          <a:solidFill>
                            <a:schemeClr val="dk1"/>
                          </a:solidFill>
                          <a:latin typeface="+mn-lt"/>
                          <a:ea typeface="+mn-ea"/>
                          <a:cs typeface="+mn-cs"/>
                        </a:rPr>
                        <a:t>11-19-072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Text proposal for CID 497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35min/as needed</a:t>
                      </a:r>
                      <a:endParaRPr lang="en-US" sz="14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400" strike="noStrike" kern="1200" dirty="0" smtClean="0">
                          <a:solidFill>
                            <a:schemeClr val="dk1"/>
                          </a:solidFill>
                          <a:latin typeface="+mn-lt"/>
                          <a:ea typeface="+mn-ea"/>
                          <a:cs typeface="+mn-cs"/>
                        </a:rPr>
                        <a:t>11-19-132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Erik Lindskog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Correction to passive location ranging amendment text</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p>
                  </a:txBody>
                  <a:tcPr marT="45712" marB="45712"/>
                </a:tc>
              </a:tr>
              <a:tr h="365752">
                <a:tc>
                  <a:txBody>
                    <a:bodyPr/>
                    <a:lstStyle/>
                    <a:p>
                      <a:r>
                        <a:rPr lang="en-US" sz="1400" kern="1200" dirty="0" smtClean="0">
                          <a:solidFill>
                            <a:schemeClr val="dk1"/>
                          </a:solidFill>
                          <a:latin typeface="+mn-lt"/>
                          <a:ea typeface="+mn-ea"/>
                          <a:cs typeface="+mn-cs"/>
                        </a:rPr>
                        <a:t>11-19-122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Dash </a:t>
                      </a:r>
                      <a:r>
                        <a:rPr lang="en-US" sz="1400" kern="1200" dirty="0" err="1" smtClean="0">
                          <a:solidFill>
                            <a:schemeClr val="dk1"/>
                          </a:solidFill>
                          <a:latin typeface="+mn-lt"/>
                          <a:ea typeface="+mn-ea"/>
                          <a:cs typeface="+mn-cs"/>
                        </a:rPr>
                        <a:t>Debashis</a:t>
                      </a:r>
                      <a:r>
                        <a:rPr lang="en-US" sz="1400" kern="120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rtl="0"/>
                      <a:r>
                        <a:rPr lang="en-US" sz="1400" kern="1200" dirty="0" smtClean="0">
                          <a:solidFill>
                            <a:schemeClr val="dk1"/>
                          </a:solidFill>
                          <a:latin typeface="+mn-lt"/>
                          <a:ea typeface="+mn-ea"/>
                          <a:cs typeface="+mn-cs"/>
                        </a:rPr>
                        <a:t>CR for secure LTF parameters CIDs</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30min</a:t>
                      </a:r>
                      <a:endParaRPr lang="en-US" sz="1400" strike="noStrike" kern="1200" dirty="0">
                        <a:solidFill>
                          <a:schemeClr val="dk1"/>
                        </a:solidFill>
                        <a:latin typeface="+mn-lt"/>
                        <a:ea typeface="+mn-ea"/>
                        <a:cs typeface="+mn-cs"/>
                      </a:endParaRPr>
                    </a:p>
                  </a:txBody>
                  <a:tcPr marT="45712" marB="45712"/>
                </a:tc>
              </a:tr>
              <a:tr h="365752">
                <a:tc>
                  <a:txBody>
                    <a:bodyPr/>
                    <a:lstStyle/>
                    <a:p>
                      <a:r>
                        <a:rPr lang="en-US" sz="1600" dirty="0" smtClean="0"/>
                        <a:t>11-19-155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HE PHY</a:t>
                      </a:r>
                      <a:r>
                        <a:rPr lang="en-US" sz="1600" kern="1200" baseline="0" dirty="0" smtClean="0">
                          <a:solidFill>
                            <a:schemeClr val="dk1"/>
                          </a:solidFill>
                          <a:effectLst/>
                          <a:latin typeface="+mn-lt"/>
                          <a:ea typeface="+mn-ea"/>
                          <a:cs typeface="+mn-cs"/>
                        </a:rPr>
                        <a:t> format</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365752">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25min/as time permits</a:t>
                      </a: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11-19-072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11-19-072r1 for CIDs 497,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Nehru Bhandaru</a:t>
            </a:r>
          </a:p>
          <a:p>
            <a:r>
              <a:rPr lang="en-US" dirty="0" smtClean="0"/>
              <a:t>Second: </a:t>
            </a:r>
            <a:r>
              <a:rPr lang="en-US" b="0" dirty="0" smtClean="0"/>
              <a:t>Qi Wang</a:t>
            </a:r>
          </a:p>
          <a:p>
            <a:r>
              <a:rPr lang="en-US" dirty="0" smtClean="0"/>
              <a:t>Results </a:t>
            </a:r>
            <a:r>
              <a:rPr lang="en-US" b="0" dirty="0"/>
              <a:t>(Y/N/A</a:t>
            </a:r>
            <a:r>
              <a:rPr lang="en-US" b="0" dirty="0" smtClean="0"/>
              <a:t>):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0898260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11-19-132</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11-19-132r1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Erik Lindskog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991245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11-19-122</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11-19-122r1 for </a:t>
            </a:r>
            <a:r>
              <a:rPr lang="en-US" b="0" dirty="0"/>
              <a:t>CIDs 111, 112</a:t>
            </a:r>
            <a:r>
              <a:rPr lang="en-US" b="0" dirty="0" smtClean="0"/>
              <a:t>, </a:t>
            </a:r>
            <a:r>
              <a:rPr lang="en-US" b="0" dirty="0"/>
              <a:t>151, 152, 260, 268, 270, 271, 272, and 273 </a:t>
            </a:r>
            <a:r>
              <a:rPr lang="en-US" b="0" dirty="0" smtClean="0"/>
              <a:t>,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Nehru Bhandaru </a:t>
            </a:r>
          </a:p>
          <a:p>
            <a:r>
              <a:rPr lang="en-US" dirty="0" smtClean="0"/>
              <a:t>Second:</a:t>
            </a:r>
            <a:r>
              <a:rPr lang="en-US" b="0" dirty="0" smtClean="0"/>
              <a:t> Ganesh </a:t>
            </a:r>
            <a:r>
              <a:rPr lang="en-US" b="0" dirty="0" err="1" smtClean="0"/>
              <a:t>Venkatesan</a:t>
            </a:r>
            <a:endParaRPr lang="en-US" b="0" dirty="0" smtClean="0"/>
          </a:p>
          <a:p>
            <a:r>
              <a:rPr lang="en-US" dirty="0" smtClean="0"/>
              <a:t>Results </a:t>
            </a:r>
            <a:r>
              <a:rPr lang="en-US" b="0" dirty="0"/>
              <a:t>(Y/N/A</a:t>
            </a:r>
            <a:r>
              <a:rPr lang="en-US" b="0" dirty="0" smtClean="0"/>
              <a:t>): 14/0/0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979545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898642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564870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380971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 – special order past submission 093</a:t>
            </a:r>
          </a:p>
          <a:p>
            <a:pPr algn="just">
              <a:spcBef>
                <a:spcPct val="20000"/>
              </a:spcBef>
              <a:buFontTx/>
              <a:buChar char="•"/>
            </a:pPr>
            <a:r>
              <a:rPr lang="en-US" altLang="en-US" sz="2000" b="0" dirty="0" smtClean="0"/>
              <a:t>Evaluate Initial WG ballot readiness (15min) – special order past submission 093.</a:t>
            </a:r>
          </a:p>
          <a:p>
            <a:pPr algn="just">
              <a:spcBef>
                <a:spcPct val="20000"/>
              </a:spcBef>
              <a:buFontTx/>
              <a:buChar char="•"/>
            </a:pPr>
            <a:r>
              <a:rPr lang="en-US" altLang="en-US" sz="2000" b="0" dirty="0" smtClean="0"/>
              <a:t>Submission as needed.</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8775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269362"/>
              </p:ext>
            </p:extLst>
          </p:nvPr>
        </p:nvGraphicFramePr>
        <p:xfrm>
          <a:off x="263353" y="1196752"/>
          <a:ext cx="11665295" cy="3890750"/>
        </p:xfrm>
        <a:graphic>
          <a:graphicData uri="http://schemas.openxmlformats.org/drawingml/2006/table">
            <a:tbl>
              <a:tblPr firstRow="1" bandRow="1">
                <a:tableStyleId>{21E4AEA4-8DFA-4A89-87EB-49C32662AFE0}</a:tableStyleId>
              </a:tblPr>
              <a:tblGrid>
                <a:gridCol w="1420773"/>
                <a:gridCol w="1974350"/>
                <a:gridCol w="4525799"/>
                <a:gridCol w="2348527"/>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11-19-093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Yongho Seok</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Comment resolution MAC miscellaneous </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15min/for completion</a:t>
                      </a:r>
                      <a:endParaRPr lang="en-US" sz="1400" strike="noStrike" kern="1200" dirty="0">
                        <a:solidFill>
                          <a:schemeClr val="dk1"/>
                        </a:solidFill>
                        <a:latin typeface="+mn-lt"/>
                        <a:ea typeface="+mn-ea"/>
                        <a:cs typeface="+mn-cs"/>
                      </a:endParaRPr>
                    </a:p>
                  </a:txBody>
                  <a:tcPr marT="45712" marB="45712"/>
                </a:tc>
              </a:tr>
              <a:tr h="172715">
                <a:tc>
                  <a:txBody>
                    <a:bodyPr/>
                    <a:lstStyle/>
                    <a:p>
                      <a:pPr marL="0" algn="l" defTabSz="914400" rtl="0" eaLnBrk="1" latinLnBrk="0" hangingPunct="1"/>
                      <a:r>
                        <a:rPr lang="en-US" sz="1400" strike="noStrike" kern="1200" dirty="0" smtClean="0">
                          <a:solidFill>
                            <a:schemeClr val="dk1"/>
                          </a:solidFill>
                          <a:latin typeface="+mn-lt"/>
                          <a:ea typeface="+mn-ea"/>
                          <a:cs typeface="+mn-cs"/>
                        </a:rPr>
                        <a:t>11-18-2153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Assaf Kasher</a:t>
                      </a:r>
                      <a:endParaRPr lang="en-US" sz="1400" strike="noStrike"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CID73 LOS Likelihood element</a:t>
                      </a: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15min</a:t>
                      </a:r>
                      <a:endParaRPr lang="en-US" sz="1400" strike="noStrike" kern="1200" dirty="0">
                        <a:solidFill>
                          <a:schemeClr val="dk1"/>
                        </a:solidFill>
                        <a:latin typeface="+mn-lt"/>
                        <a:ea typeface="+mn-ea"/>
                        <a:cs typeface="+mn-cs"/>
                      </a:endParaRPr>
                    </a:p>
                  </a:txBody>
                  <a:tcPr marT="45712" marB="45712"/>
                </a:tc>
              </a:tr>
              <a:tr h="196355">
                <a:tc>
                  <a:txBody>
                    <a:bodyPr/>
                    <a:lstStyle/>
                    <a:p>
                      <a:r>
                        <a:rPr lang="en-US" sz="1600" dirty="0" smtClean="0"/>
                        <a:t>11-19-145</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 miscellaneous</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CIDs</a:t>
                      </a:r>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589063">
                <a:tc>
                  <a:txBody>
                    <a:bodyPr/>
                    <a:lstStyle/>
                    <a:p>
                      <a:r>
                        <a:rPr lang="en-US" sz="1600" dirty="0" smtClean="0"/>
                        <a:t>11-19-159</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Location Measurement Report Frame</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589063">
                <a:tc>
                  <a:txBody>
                    <a:bodyPr/>
                    <a:lstStyle/>
                    <a:p>
                      <a:r>
                        <a:rPr lang="en-US" sz="1600" dirty="0" smtClean="0"/>
                        <a:t>11-19-153</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Dibakar Das</a:t>
                      </a:r>
                    </a:p>
                  </a:txBody>
                  <a:tcPr marT="45712" marB="45712"/>
                </a:tc>
                <a:tc>
                  <a:txBody>
                    <a:bodyPr/>
                    <a:lstStyle/>
                    <a:p>
                      <a:r>
                        <a:rPr lang="en-US" sz="1600" dirty="0" smtClean="0"/>
                        <a:t>Comment resolution</a:t>
                      </a:r>
                      <a:r>
                        <a:rPr lang="en-US" sz="1600" baseline="0" dirty="0" smtClean="0"/>
                        <a:t> for </a:t>
                      </a:r>
                      <a:r>
                        <a:rPr lang="en-US" sz="1600" kern="1200" dirty="0" smtClean="0">
                          <a:solidFill>
                            <a:schemeClr val="dk1"/>
                          </a:solidFill>
                          <a:latin typeface="+mn-lt"/>
                          <a:ea typeface="+mn-ea"/>
                          <a:cs typeface="+mn-cs"/>
                        </a:rPr>
                        <a:t>miscellaneous </a:t>
                      </a:r>
                      <a:r>
                        <a:rPr lang="en-US" sz="1600" baseline="0" dirty="0" smtClean="0"/>
                        <a:t>TBDs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 TBD fixing</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336608">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35min /as</a:t>
                      </a:r>
                      <a:r>
                        <a:rPr lang="en-US" sz="1600" baseline="0" dirty="0" smtClean="0"/>
                        <a:t> time permits</a:t>
                      </a:r>
                      <a:endParaRPr lang="en-US" sz="1600" dirty="0"/>
                    </a:p>
                  </a:txBody>
                  <a:tcPr marT="45712" marB="45712"/>
                </a:tc>
              </a:tr>
            </a:tbl>
          </a:graphicData>
        </a:graphic>
      </p:graphicFrame>
    </p:spTree>
    <p:extLst>
      <p:ext uri="{BB962C8B-B14F-4D97-AF65-F5344CB8AC3E}">
        <p14:creationId xmlns:p14="http://schemas.microsoft.com/office/powerpoint/2010/main" val="13689198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11-19-093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11-19-093r1 for </a:t>
            </a:r>
            <a:r>
              <a:rPr lang="en-US" b="0" dirty="0"/>
              <a:t>CIDs 134, 200, 202, 203, 441, 180, 494, 51, 52, 181, </a:t>
            </a:r>
            <a:r>
              <a:rPr lang="en-US" b="0" dirty="0" smtClean="0"/>
              <a:t>and 442,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Yongho Seok</a:t>
            </a:r>
          </a:p>
          <a:p>
            <a:r>
              <a:rPr lang="en-US" dirty="0" smtClean="0"/>
              <a:t>Second:</a:t>
            </a:r>
            <a:r>
              <a:rPr lang="en-US" b="0" dirty="0" smtClean="0"/>
              <a:t> Qinghua Li</a:t>
            </a:r>
          </a:p>
          <a:p>
            <a:r>
              <a:rPr lang="en-US" dirty="0" smtClean="0"/>
              <a:t>Results </a:t>
            </a:r>
            <a:r>
              <a:rPr lang="en-US" b="0" dirty="0"/>
              <a:t>(Y/N/A</a:t>
            </a:r>
            <a:r>
              <a:rPr lang="en-US" b="0" dirty="0" smtClean="0"/>
              <a:t>): 15/0/0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99272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Considering Moving to Initial WG ballot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smtClean="0"/>
              <a:t>TG Approved plan:</a:t>
            </a:r>
          </a:p>
          <a:p>
            <a:pPr lvl="1">
              <a:buFont typeface="Arial" panose="020B0604020202020204" pitchFamily="34" charset="0"/>
              <a:buChar char="•"/>
            </a:pPr>
            <a:r>
              <a:rPr lang="en-US" altLang="en-US" b="0" dirty="0" smtClean="0"/>
              <a:t>Review/verify </a:t>
            </a:r>
            <a:r>
              <a:rPr lang="en-US" altLang="en-US" b="0" dirty="0"/>
              <a:t>draft meets the 802.11 style guide (missing parts, naming conventions, normative and descriptive sections) – </a:t>
            </a:r>
            <a:r>
              <a:rPr lang="en-US" altLang="en-US" dirty="0"/>
              <a:t>done</a:t>
            </a:r>
            <a:r>
              <a:rPr lang="en-US" altLang="en-US" b="0" dirty="0"/>
              <a:t>.</a:t>
            </a:r>
          </a:p>
          <a:p>
            <a:pPr lvl="1">
              <a:buFont typeface="Arial" panose="020B0604020202020204" pitchFamily="34" charset="0"/>
              <a:buChar char="•"/>
            </a:pPr>
            <a:r>
              <a:rPr lang="en-US" altLang="en-US" b="0" dirty="0"/>
              <a:t>Freeze SFD and perform internal comment collection coming out of July 2018 meeting – </a:t>
            </a:r>
            <a:r>
              <a:rPr lang="en-US" altLang="en-US" dirty="0"/>
              <a:t>done</a:t>
            </a:r>
            <a:r>
              <a:rPr lang="en-US" altLang="en-US" b="0" dirty="0"/>
              <a:t>.</a:t>
            </a:r>
          </a:p>
          <a:p>
            <a:pPr lvl="1">
              <a:buFont typeface="Arial" panose="020B0604020202020204" pitchFamily="34" charset="0"/>
              <a:buChar char="•"/>
            </a:pPr>
            <a:r>
              <a:rPr lang="en-US" altLang="en-US" b="0" dirty="0"/>
              <a:t>Perform internal comment resolution during the Sep. and possibly Nov. meeting (reject any remaining comments</a:t>
            </a:r>
            <a:r>
              <a:rPr lang="en-US" altLang="en-US" b="0" dirty="0" smtClean="0"/>
              <a:t>) – extended to </a:t>
            </a:r>
          </a:p>
          <a:p>
            <a:pPr lvl="1">
              <a:buFont typeface="Arial" panose="020B0604020202020204" pitchFamily="34" charset="0"/>
              <a:buChar char="•"/>
            </a:pPr>
            <a:r>
              <a:rPr lang="en-US" altLang="en-US" b="0" dirty="0" smtClean="0"/>
              <a:t>Go </a:t>
            </a:r>
            <a:r>
              <a:rPr lang="en-US" altLang="en-US" b="0" dirty="0"/>
              <a:t>to Initial WG ballot coming out of Jan. 2019 – </a:t>
            </a:r>
            <a:r>
              <a:rPr lang="en-US" altLang="en-US" u="sng" dirty="0" smtClean="0"/>
              <a:t>targeted </a:t>
            </a:r>
            <a:r>
              <a:rPr lang="en-US" altLang="en-US" u="sng" dirty="0"/>
              <a:t>for this meeting.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4279909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Approval of Initial WG Ballot</a:t>
            </a:r>
            <a:endParaRPr lang="en-US" dirty="0"/>
          </a:p>
        </p:txBody>
      </p:sp>
      <p:sp>
        <p:nvSpPr>
          <p:cNvPr id="3" name="Content Placeholder 2"/>
          <p:cNvSpPr>
            <a:spLocks noGrp="1"/>
          </p:cNvSpPr>
          <p:nvPr>
            <p:ph idx="1"/>
          </p:nvPr>
        </p:nvSpPr>
        <p:spPr/>
        <p:txBody>
          <a:bodyPr/>
          <a:lstStyle/>
          <a:p>
            <a:r>
              <a:rPr lang="en-US" dirty="0" smtClean="0"/>
              <a:t>Motion</a:t>
            </a:r>
            <a:r>
              <a:rPr lang="en-US" dirty="0"/>
              <a:t>	</a:t>
            </a:r>
            <a:endParaRPr lang="en-US" dirty="0" smtClean="0"/>
          </a:p>
          <a:p>
            <a:r>
              <a:rPr lang="en-US" b="0" dirty="0"/>
              <a:t>Instruct the editor to prepare </a:t>
            </a:r>
            <a:r>
              <a:rPr lang="en-US" b="0" dirty="0" err="1" smtClean="0"/>
              <a:t>TGaz</a:t>
            </a:r>
            <a:r>
              <a:rPr lang="en-US" b="0" dirty="0" smtClean="0"/>
              <a:t> </a:t>
            </a:r>
            <a:r>
              <a:rPr lang="en-US" b="0" dirty="0"/>
              <a:t>Draft 1.0. </a:t>
            </a:r>
          </a:p>
          <a:p>
            <a:r>
              <a:rPr lang="en-US" b="0" dirty="0"/>
              <a:t>Approve a 30 day Working Group Technical Letter Ballot asking the </a:t>
            </a:r>
            <a:r>
              <a:rPr lang="en-US" b="0" dirty="0" smtClean="0"/>
              <a:t>question “Should </a:t>
            </a:r>
            <a:r>
              <a:rPr lang="en-US" b="0" dirty="0" err="1" smtClean="0"/>
              <a:t>TGaz</a:t>
            </a:r>
            <a:r>
              <a:rPr lang="en-US" b="0" dirty="0" smtClean="0"/>
              <a:t> </a:t>
            </a:r>
            <a:r>
              <a:rPr lang="en-US" b="0" dirty="0"/>
              <a:t>Draft 1.0 be forwarded to Sponsor </a:t>
            </a:r>
            <a:r>
              <a:rPr lang="en-US" b="0" dirty="0" smtClean="0"/>
              <a:t>Ballot”?</a:t>
            </a:r>
            <a:endParaRPr lang="en-US" b="0" dirty="0"/>
          </a:p>
          <a:p>
            <a:endParaRPr lang="en-US" b="0" dirty="0" smtClean="0"/>
          </a:p>
          <a:p>
            <a:r>
              <a:rPr lang="en-US" dirty="0" smtClean="0"/>
              <a:t>Moved: </a:t>
            </a:r>
            <a:r>
              <a:rPr lang="en-US" b="0" dirty="0" err="1" smtClean="0"/>
              <a:t>Chitto</a:t>
            </a:r>
            <a:r>
              <a:rPr lang="en-US" b="0" dirty="0" smtClean="0"/>
              <a:t> Ghosh</a:t>
            </a:r>
          </a:p>
          <a:p>
            <a:r>
              <a:rPr lang="en-US" dirty="0" smtClean="0"/>
              <a:t>Seconded</a:t>
            </a:r>
            <a:r>
              <a:rPr lang="en-US" dirty="0"/>
              <a:t>: </a:t>
            </a:r>
            <a:r>
              <a:rPr lang="en-US" b="0" dirty="0" smtClean="0"/>
              <a:t>Assaf Kasher</a:t>
            </a:r>
            <a:endParaRPr lang="en-US" b="0" dirty="0"/>
          </a:p>
          <a:p>
            <a:r>
              <a:rPr lang="en-US" dirty="0" smtClean="0"/>
              <a:t>Result: </a:t>
            </a:r>
            <a:r>
              <a:rPr lang="en-US" b="0" dirty="0" smtClean="0"/>
              <a:t>15/0/0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890899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11-18-2153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11-18-2153r0 for </a:t>
            </a:r>
            <a:r>
              <a:rPr lang="en-US" b="0" dirty="0"/>
              <a:t>CIDs </a:t>
            </a:r>
            <a:r>
              <a:rPr lang="en-US" b="0" dirty="0" smtClean="0"/>
              <a:t>73,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a:t>(Y/N/A</a:t>
            </a:r>
            <a:r>
              <a:rPr lang="en-US" b="0" dirty="0" smtClean="0"/>
              <a:t>): 13/0/0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984649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11-19-155</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11-19-155r4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Feng Jiang</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15/0/0</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339229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11-19-145</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11-19-145r1 for CIDs 210, 213, 484,485, 518, 536 and 501,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Assaf Kasher</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(Y/N/A):12/0/1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823634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11-19-159</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11-19-159r2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Niranjan Grandhe</a:t>
            </a:r>
          </a:p>
          <a:p>
            <a:r>
              <a:rPr lang="en-US" dirty="0" smtClean="0"/>
              <a:t>Second: </a:t>
            </a:r>
            <a:r>
              <a:rPr lang="en-US" b="0" dirty="0" smtClean="0"/>
              <a:t>Ganesh </a:t>
            </a:r>
            <a:r>
              <a:rPr lang="en-US" b="0" dirty="0" err="1" smtClean="0"/>
              <a:t>Venkatesan</a:t>
            </a:r>
            <a:endParaRPr lang="en-US" b="0" dirty="0" smtClean="0"/>
          </a:p>
          <a:p>
            <a:r>
              <a:rPr lang="en-US" dirty="0" smtClean="0"/>
              <a:t>Results </a:t>
            </a:r>
            <a:r>
              <a:rPr lang="en-US" b="0" dirty="0" smtClean="0"/>
              <a:t>(Y/N/A): 13/0/0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8423113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11-19-153</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11-19-153r1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t>
            </a:r>
            <a:r>
              <a:rPr lang="en-US" b="0" dirty="0" err="1" smtClean="0"/>
              <a:t>Chitto</a:t>
            </a:r>
            <a:r>
              <a:rPr lang="en-US" b="0" dirty="0" smtClean="0"/>
              <a:t> Ghosh</a:t>
            </a:r>
          </a:p>
          <a:p>
            <a:r>
              <a:rPr lang="en-US" dirty="0" smtClean="0"/>
              <a:t>Second: </a:t>
            </a:r>
            <a:r>
              <a:rPr lang="en-US" b="0" dirty="0" smtClean="0"/>
              <a:t>Feng Jiang</a:t>
            </a:r>
          </a:p>
          <a:p>
            <a:r>
              <a:rPr lang="en-US" dirty="0" smtClean="0"/>
              <a:t>Results </a:t>
            </a:r>
            <a:r>
              <a:rPr lang="en-US" b="0" dirty="0" smtClean="0"/>
              <a:t>(Y/N/A): 15/0/0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948838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Amendment Text Submission 11-19-150</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11-19-150r?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a:t>
            </a:r>
          </a:p>
          <a:p>
            <a:r>
              <a:rPr lang="en-US" dirty="0" smtClean="0"/>
              <a:t>Second:</a:t>
            </a:r>
            <a:endParaRPr lang="en-US" b="0" dirty="0" smtClean="0"/>
          </a:p>
          <a:p>
            <a:r>
              <a:rPr lang="en-US" dirty="0" smtClean="0"/>
              <a:t>Results </a:t>
            </a:r>
            <a:r>
              <a:rPr lang="en-US" b="0" dirty="0" smtClean="0"/>
              <a:t>(Y/N/A):</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8161713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880290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870816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1622069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10951"/>
          </a:xfrm>
        </p:spPr>
        <p:txBody>
          <a:bodyPr/>
          <a:lstStyle/>
          <a:p>
            <a:r>
              <a:rPr lang="en-US" dirty="0"/>
              <a:t>Presentation ordering for slot # </a:t>
            </a:r>
            <a:r>
              <a:rPr lang="en-US" dirty="0" smtClean="0"/>
              <a:t>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84558147"/>
              </p:ext>
            </p:extLst>
          </p:nvPr>
        </p:nvGraphicFramePr>
        <p:xfrm>
          <a:off x="263353" y="1196752"/>
          <a:ext cx="11665295" cy="3656885"/>
        </p:xfrm>
        <a:graphic>
          <a:graphicData uri="http://schemas.openxmlformats.org/drawingml/2006/table">
            <a:tbl>
              <a:tblPr firstRow="1" bandRow="1">
                <a:tableStyleId>{21E4AEA4-8DFA-4A89-87EB-49C32662AFE0}</a:tableStyleId>
              </a:tblPr>
              <a:tblGrid>
                <a:gridCol w="1152127"/>
                <a:gridCol w="2016224"/>
                <a:gridCol w="4392488"/>
                <a:gridCol w="2708610"/>
                <a:gridCol w="1395846"/>
              </a:tblGrid>
              <a:tr h="589063">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8550">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36601">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20min/as</a:t>
                      </a:r>
                      <a:r>
                        <a:rPr lang="en-US" sz="1600" baseline="0" dirty="0" smtClean="0"/>
                        <a:t> time permits</a:t>
                      </a:r>
                      <a:endParaRPr lang="en-US" sz="1600" dirty="0"/>
                    </a:p>
                  </a:txBody>
                  <a:tcPr marT="45712" marB="45712"/>
                </a:tc>
              </a:tr>
              <a:tr h="289552">
                <a:tc>
                  <a:txBody>
                    <a:bodyPr/>
                    <a:lstStyle/>
                    <a:p>
                      <a:r>
                        <a:rPr lang="en-US" sz="1600" kern="1200" dirty="0" smtClean="0">
                          <a:solidFill>
                            <a:schemeClr val="dk1"/>
                          </a:solidFill>
                          <a:effectLst/>
                          <a:latin typeface="+mn-lt"/>
                          <a:ea typeface="+mn-ea"/>
                          <a:cs typeface="+mn-cs"/>
                        </a:rPr>
                        <a:t>11-19-0191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11-19-158</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Comment resolution for</a:t>
                      </a:r>
                      <a:r>
                        <a:rPr lang="en-US" sz="1600" baseline="0" dirty="0" smtClean="0"/>
                        <a:t> CID 5</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30min</a:t>
                      </a:r>
                      <a:endParaRPr lang="en-US" sz="1600" dirty="0"/>
                    </a:p>
                  </a:txBody>
                  <a:tcPr marT="45712" marB="45712"/>
                </a:tc>
              </a:tr>
              <a:tr h="589063">
                <a:tc>
                  <a:txBody>
                    <a:bodyPr/>
                    <a:lstStyle/>
                    <a:p>
                      <a:r>
                        <a:rPr lang="en-US" sz="1600" dirty="0" smtClean="0"/>
                        <a:t>11-19-163</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20min</a:t>
                      </a:r>
                      <a:endParaRPr lang="en-US" sz="1600" dirty="0"/>
                    </a:p>
                  </a:txBody>
                  <a:tcPr marT="45712" marB="45712"/>
                </a:tc>
              </a:tr>
              <a:tr h="589063">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20min/as time permits</a:t>
                      </a:r>
                    </a:p>
                  </a:txBody>
                  <a:tcPr marT="45712" marB="45712"/>
                </a:tc>
              </a:tr>
            </a:tbl>
          </a:graphicData>
        </a:graphic>
      </p:graphicFrame>
    </p:spTree>
    <p:extLst>
      <p:ext uri="{BB962C8B-B14F-4D97-AF65-F5344CB8AC3E}">
        <p14:creationId xmlns:p14="http://schemas.microsoft.com/office/powerpoint/2010/main" val="29705777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11-19-158</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the resolutions depicted by document 11-19-158r3 for CID 5,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Erik Lindskog</a:t>
            </a:r>
          </a:p>
          <a:p>
            <a:r>
              <a:rPr lang="en-US" dirty="0" smtClean="0"/>
              <a:t>Second: </a:t>
            </a:r>
            <a:r>
              <a:rPr lang="en-US" b="0" dirty="0" smtClean="0"/>
              <a:t>Qinghua Li</a:t>
            </a:r>
          </a:p>
          <a:p>
            <a:r>
              <a:rPr lang="en-US" dirty="0" smtClean="0"/>
              <a:t>Results </a:t>
            </a:r>
            <a:r>
              <a:rPr lang="en-US" b="0" dirty="0" smtClean="0"/>
              <a:t>(Y/N/A): 12/0/0</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227452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436397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8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a:t>
            </a:r>
          </a:p>
          <a:p>
            <a:pPr algn="just">
              <a:spcBef>
                <a:spcPct val="20000"/>
              </a:spcBef>
              <a:buFontTx/>
              <a:buChar char="•"/>
            </a:pPr>
            <a:r>
              <a:rPr lang="en-US" altLang="en-US" sz="2000" b="0" dirty="0" smtClean="0"/>
              <a:t>Review </a:t>
            </a:r>
            <a:r>
              <a:rPr lang="en-US" altLang="en-US" sz="2000" b="0" dirty="0"/>
              <a:t>Jan. meeting </a:t>
            </a:r>
            <a:r>
              <a:rPr lang="en-US" altLang="en-US" sz="2000" b="0" dirty="0" smtClean="0"/>
              <a:t>week achievements. (special order – earlier than 17:45)</a:t>
            </a:r>
          </a:p>
          <a:p>
            <a:pPr algn="just">
              <a:spcBef>
                <a:spcPct val="20000"/>
              </a:spcBef>
              <a:buFontTx/>
              <a:buChar char="•"/>
            </a:pPr>
            <a:r>
              <a:rPr lang="en-US" altLang="en-US" sz="2000" b="0" dirty="0" smtClean="0"/>
              <a:t>Set goals for the March meeting.</a:t>
            </a:r>
          </a:p>
          <a:p>
            <a:pPr algn="just">
              <a:spcBef>
                <a:spcPct val="20000"/>
              </a:spcBef>
              <a:buFontTx/>
              <a:buChar char="•"/>
            </a:pPr>
            <a:r>
              <a:rPr lang="en-US" altLang="en-US" sz="2000" b="0" dirty="0" smtClean="0"/>
              <a:t>Set </a:t>
            </a:r>
            <a:r>
              <a:rPr lang="en-US" altLang="en-US" sz="2000" b="0" dirty="0" err="1" smtClean="0"/>
              <a:t>telecon</a:t>
            </a:r>
            <a:r>
              <a:rPr lang="en-US" altLang="en-US" sz="2000" b="0" dirty="0" smtClean="0"/>
              <a:t> times.</a:t>
            </a:r>
          </a:p>
          <a:p>
            <a:pPr marL="0" indent="0" algn="just">
              <a:spcBef>
                <a:spcPct val="20000"/>
              </a:spcBef>
            </a:pPr>
            <a:endParaRPr lang="en-US" altLang="en-US" sz="2000" b="0" dirty="0" smtClean="0"/>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8011267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72850593"/>
              </p:ext>
            </p:extLst>
          </p:nvPr>
        </p:nvGraphicFramePr>
        <p:xfrm>
          <a:off x="551384" y="1556790"/>
          <a:ext cx="10838401" cy="3985979"/>
        </p:xfrm>
        <a:graphic>
          <a:graphicData uri="http://schemas.openxmlformats.org/drawingml/2006/table">
            <a:tbl>
              <a:tblPr firstRow="1" bandRow="1">
                <a:tableStyleId>{21E4AEA4-8DFA-4A89-87EB-49C32662AFE0}</a:tableStyleId>
              </a:tblPr>
              <a:tblGrid>
                <a:gridCol w="1617672"/>
                <a:gridCol w="1406664"/>
                <a:gridCol w="4335111"/>
                <a:gridCol w="2182052"/>
                <a:gridCol w="1296902"/>
              </a:tblGrid>
              <a:tr h="65277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652774">
                <a:tc>
                  <a:txBody>
                    <a:bodyPr/>
                    <a:lstStyle/>
                    <a:p>
                      <a:pPr marL="0" algn="l" defTabSz="914400" rtl="0" eaLnBrk="1" latinLnBrk="0" hangingPunct="1"/>
                      <a:r>
                        <a:rPr lang="en-US" sz="1600" strike="noStrike" kern="1200" dirty="0" smtClean="0">
                          <a:solidFill>
                            <a:schemeClr val="dk1"/>
                          </a:solidFill>
                          <a:latin typeface="+mn-lt"/>
                          <a:ea typeface="+mn-ea"/>
                          <a:cs typeface="+mn-cs"/>
                        </a:rPr>
                        <a:t>11-19-2086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82872">
                <a:tc>
                  <a:txBody>
                    <a:bodyPr/>
                    <a:lstStyle/>
                    <a:p>
                      <a:r>
                        <a:rPr lang="en-US" sz="1600" dirty="0" smtClean="0"/>
                        <a:t>11-19-163</a:t>
                      </a:r>
                      <a:endParaRPr lang="en-US" sz="1600" dirty="0"/>
                    </a:p>
                  </a:txBody>
                  <a:tcPr marT="45712" marB="45712"/>
                </a:tc>
                <a:tc>
                  <a:txBody>
                    <a:bodyPr/>
                    <a:lstStyle/>
                    <a:p>
                      <a:r>
                        <a:rPr lang="en-US" sz="1600" dirty="0" smtClean="0"/>
                        <a:t>Girish Madpuwar</a:t>
                      </a:r>
                      <a:endParaRPr lang="en-US" sz="1600" dirty="0"/>
                    </a:p>
                  </a:txBody>
                  <a:tcPr marT="45712" marB="45712"/>
                </a:tc>
                <a:tc>
                  <a:txBody>
                    <a:bodyPr/>
                    <a:lstStyle/>
                    <a:p>
                      <a:r>
                        <a:rPr lang="en-US" sz="1600" dirty="0" smtClean="0"/>
                        <a:t>TBD resolution for secure</a:t>
                      </a:r>
                      <a:r>
                        <a:rPr lang="en-US" sz="1600" baseline="0" dirty="0" smtClean="0"/>
                        <a:t> non TB and TB Ranging</a:t>
                      </a:r>
                      <a:endParaRPr lang="en-US" sz="1600" dirty="0"/>
                    </a:p>
                  </a:txBody>
                  <a:tcPr marT="45712" marB="45712"/>
                </a:tc>
                <a:tc>
                  <a:txBody>
                    <a:bodyPr/>
                    <a:lstStyle/>
                    <a:p>
                      <a:r>
                        <a:rPr lang="en-US" sz="1600" dirty="0" smtClean="0"/>
                        <a:t>TBD resolution</a:t>
                      </a:r>
                      <a:endParaRPr lang="en-US" sz="1600" dirty="0"/>
                    </a:p>
                  </a:txBody>
                  <a:tcPr marT="45712" marB="45712"/>
                </a:tc>
                <a:tc>
                  <a:txBody>
                    <a:bodyPr/>
                    <a:lstStyle/>
                    <a:p>
                      <a:r>
                        <a:rPr lang="en-US" sz="1600" dirty="0" smtClean="0"/>
                        <a:t>10min</a:t>
                      </a:r>
                      <a:endParaRPr lang="en-US" sz="1600" dirty="0"/>
                    </a:p>
                  </a:txBody>
                  <a:tcPr marT="45712" marB="45712"/>
                </a:tc>
              </a:tr>
              <a:tr h="182872">
                <a:tc>
                  <a:txBody>
                    <a:bodyPr/>
                    <a:lstStyle/>
                    <a:p>
                      <a:r>
                        <a:rPr lang="en-US" sz="1600" dirty="0" smtClean="0"/>
                        <a:t>11-19-150</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a:t>
                      </a:r>
                      <a:endParaRPr lang="en-US" sz="1600" dirty="0"/>
                    </a:p>
                  </a:txBody>
                  <a:tcPr marT="45712" marB="45712"/>
                </a:tc>
                <a:tc>
                  <a:txBody>
                    <a:bodyPr/>
                    <a:lstStyle/>
                    <a:p>
                      <a:r>
                        <a:rPr lang="en-US" sz="1600" dirty="0" smtClean="0"/>
                        <a:t>Phase shift feedback LMR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10min</a:t>
                      </a:r>
                      <a:endParaRPr lang="en-US" sz="1600" dirty="0"/>
                    </a:p>
                  </a:txBody>
                  <a:tcPr marT="45712" marB="45712"/>
                </a:tc>
              </a:tr>
              <a:tr h="182872">
                <a:tc>
                  <a:txBody>
                    <a:bodyPr/>
                    <a:lstStyle/>
                    <a:p>
                      <a:r>
                        <a:rPr lang="en-US" sz="1600" kern="1200" dirty="0" smtClean="0">
                          <a:solidFill>
                            <a:schemeClr val="dk1"/>
                          </a:solidFill>
                          <a:effectLst/>
                          <a:latin typeface="+mn-lt"/>
                          <a:ea typeface="+mn-ea"/>
                          <a:cs typeface="+mn-cs"/>
                        </a:rPr>
                        <a:t>11-19-191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Clause 29 TBDs fixes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Resolution to</a:t>
                      </a:r>
                      <a:r>
                        <a:rPr lang="en-US" sz="1600" kern="1200" baseline="0" dirty="0" smtClean="0">
                          <a:solidFill>
                            <a:schemeClr val="dk1"/>
                          </a:solidFill>
                          <a:effectLst/>
                          <a:latin typeface="+mn-lt"/>
                          <a:ea typeface="+mn-ea"/>
                          <a:cs typeface="+mn-cs"/>
                        </a:rPr>
                        <a:t> TBDs</a:t>
                      </a:r>
                      <a:endParaRPr lang="en-US" sz="1600" kern="1200" dirty="0" smtClean="0">
                        <a:solidFill>
                          <a:schemeClr val="dk1"/>
                        </a:solidFill>
                        <a:effectLst/>
                        <a:latin typeface="+mn-lt"/>
                        <a:ea typeface="+mn-ea"/>
                        <a:cs typeface="+mn-cs"/>
                      </a:endParaRPr>
                    </a:p>
                  </a:txBody>
                  <a:tcPr marT="45712" marB="45712"/>
                </a:tc>
                <a:tc>
                  <a:txBody>
                    <a:bodyPr/>
                    <a:lstStyle/>
                    <a:p>
                      <a:r>
                        <a:rPr lang="en-US" dirty="0" smtClean="0"/>
                        <a:t>20min</a:t>
                      </a:r>
                      <a:endParaRPr lang="en-US" dirty="0"/>
                    </a:p>
                  </a:txBody>
                  <a:tcPr marT="45712" marB="45712"/>
                </a:tc>
              </a:tr>
              <a:tr h="206141">
                <a:tc>
                  <a:txBody>
                    <a:bodyPr/>
                    <a:lstStyle/>
                    <a:p>
                      <a:r>
                        <a:rPr lang="en-US" sz="1600" dirty="0" smtClean="0"/>
                        <a:t>11-19-147</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Multi</a:t>
                      </a:r>
                      <a:r>
                        <a:rPr lang="en-US" sz="1600" baseline="0" dirty="0" smtClean="0"/>
                        <a:t>band 60GHz Location Capability</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20min</a:t>
                      </a:r>
                    </a:p>
                  </a:txBody>
                  <a:tcPr marT="45712" marB="45712"/>
                </a:tc>
              </a:tr>
              <a:tr h="652774">
                <a:tc>
                  <a:txBody>
                    <a:bodyPr/>
                    <a:lstStyle/>
                    <a:p>
                      <a:pPr marL="0" algn="l" defTabSz="914400" rtl="0" eaLnBrk="1" latinLnBrk="0" hangingPunct="1"/>
                      <a:r>
                        <a:rPr lang="en-US" sz="1600" kern="1200" dirty="0" smtClean="0">
                          <a:solidFill>
                            <a:schemeClr val="dk1"/>
                          </a:solidFill>
                          <a:latin typeface="+mn-lt"/>
                          <a:ea typeface="+mn-ea"/>
                          <a:cs typeface="+mn-cs"/>
                        </a:rPr>
                        <a:t>11-19-039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Phase roll based TOA in Passive Location Ranging</a:t>
                      </a:r>
                      <a:endParaRPr lang="en-US" sz="1600"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kern="1200" dirty="0" smtClean="0">
                          <a:solidFill>
                            <a:schemeClr val="dk1"/>
                          </a:solidFill>
                          <a:latin typeface="+mn-lt"/>
                          <a:ea typeface="+mn-ea"/>
                          <a:cs typeface="+mn-cs"/>
                        </a:rPr>
                        <a:t>35min</a:t>
                      </a:r>
                      <a:endParaRPr lang="en-US" sz="1600" kern="1200" dirty="0">
                        <a:solidFill>
                          <a:schemeClr val="dk1"/>
                        </a:solidFill>
                        <a:latin typeface="+mn-lt"/>
                        <a:ea typeface="+mn-ea"/>
                        <a:cs typeface="+mn-cs"/>
                      </a:endParaRPr>
                    </a:p>
                  </a:txBody>
                  <a:tcPr marT="45712" marB="45712"/>
                </a:tc>
              </a:tr>
              <a:tr h="412281">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11-19-163</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11-19-163r6,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p>
          <a:p>
            <a:r>
              <a:rPr lang="en-US" dirty="0" smtClean="0"/>
              <a:t>Results </a:t>
            </a:r>
            <a:r>
              <a:rPr lang="en-US" b="0" dirty="0" smtClean="0"/>
              <a:t>(Y/N/A): 12/0/0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5070836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11-19-150</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11-19-150r5,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Feng Jiang</a:t>
            </a:r>
          </a:p>
          <a:p>
            <a:r>
              <a:rPr lang="en-US" dirty="0" smtClean="0"/>
              <a:t>Second: </a:t>
            </a:r>
            <a:r>
              <a:rPr lang="en-US" b="0" dirty="0" smtClean="0"/>
              <a:t>Erik Lindskog</a:t>
            </a:r>
          </a:p>
          <a:p>
            <a:r>
              <a:rPr lang="en-US" dirty="0" smtClean="0"/>
              <a:t>Results </a:t>
            </a:r>
            <a:r>
              <a:rPr lang="en-US" b="0" dirty="0" smtClean="0"/>
              <a:t>(Y/N/A): 11/0/0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457128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11-19-191</a:t>
            </a:r>
            <a:endParaRPr lang="en-US" dirty="0"/>
          </a:p>
        </p:txBody>
      </p:sp>
      <p:sp>
        <p:nvSpPr>
          <p:cNvPr id="3" name="Content Placeholder 2"/>
          <p:cNvSpPr>
            <a:spLocks noGrp="1"/>
          </p:cNvSpPr>
          <p:nvPr>
            <p:ph idx="1"/>
          </p:nvPr>
        </p:nvSpPr>
        <p:spPr>
          <a:xfrm>
            <a:off x="914401" y="1751015"/>
            <a:ext cx="10361084" cy="4343400"/>
          </a:xfrm>
        </p:spPr>
        <p:txBody>
          <a:bodyPr/>
          <a:lstStyle/>
          <a:p>
            <a:r>
              <a:rPr lang="en-US" dirty="0" smtClean="0"/>
              <a:t>Motion</a:t>
            </a:r>
          </a:p>
          <a:p>
            <a:pPr marL="0" lvl="0" indent="0"/>
            <a:r>
              <a:rPr lang="en-US" b="0" dirty="0" smtClean="0"/>
              <a:t>Move </a:t>
            </a:r>
            <a:r>
              <a:rPr lang="en-US" b="0" dirty="0"/>
              <a:t>to adopt </a:t>
            </a:r>
            <a:r>
              <a:rPr lang="en-US" b="0" dirty="0" smtClean="0"/>
              <a:t>submission 11-19-191r1, instruct the technical editor to </a:t>
            </a:r>
            <a:r>
              <a:rPr lang="en-US" b="0" dirty="0"/>
              <a:t>incorporate it in the 802.11az draft amendment </a:t>
            </a:r>
            <a:r>
              <a:rPr lang="en-US" b="0" dirty="0" smtClean="0"/>
              <a:t>text and grant editorial rights to the technical editor.</a:t>
            </a:r>
          </a:p>
          <a:p>
            <a:pPr marL="0" lvl="0" indent="0"/>
            <a:endParaRPr lang="en-US" b="0" dirty="0"/>
          </a:p>
          <a:p>
            <a:r>
              <a:rPr lang="en-US" dirty="0" smtClean="0"/>
              <a:t>Moved</a:t>
            </a:r>
            <a:r>
              <a:rPr lang="en-US" b="0" dirty="0" smtClean="0"/>
              <a:t>: Assaf Kasher</a:t>
            </a:r>
          </a:p>
          <a:p>
            <a:r>
              <a:rPr lang="en-US" dirty="0" smtClean="0"/>
              <a:t>Second: </a:t>
            </a:r>
            <a:r>
              <a:rPr lang="en-US" b="0" dirty="0" smtClean="0"/>
              <a:t>Ganesh </a:t>
            </a:r>
            <a:r>
              <a:rPr lang="en-US" b="0" dirty="0" err="1" smtClean="0"/>
              <a:t>Venkatesan</a:t>
            </a:r>
            <a:r>
              <a:rPr lang="en-US" dirty="0" smtClean="0"/>
              <a:t> </a:t>
            </a:r>
            <a:endParaRPr lang="en-US" b="0" dirty="0" smtClean="0"/>
          </a:p>
          <a:p>
            <a:r>
              <a:rPr lang="en-US" dirty="0" smtClean="0"/>
              <a:t>Results </a:t>
            </a:r>
            <a:r>
              <a:rPr lang="en-US" b="0" dirty="0" smtClean="0"/>
              <a:t>(Y/N/A): 9/0/0</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7181532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Considering Moving to Initial WG Ballot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1858842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400" dirty="0"/>
              <a:t>TG Status And Work Completed</a:t>
            </a:r>
            <a:endParaRPr lang="en-US" sz="4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Published a new draft, P802.11az </a:t>
            </a:r>
            <a:r>
              <a:rPr lang="en-US" b="0" dirty="0" smtClean="0"/>
              <a:t>D0.6.</a:t>
            </a:r>
            <a:endParaRPr lang="en-US" b="0" dirty="0"/>
          </a:p>
          <a:p>
            <a:pPr>
              <a:buFont typeface="Arial" panose="020B0604020202020204" pitchFamily="34" charset="0"/>
              <a:buChar char="•"/>
            </a:pPr>
            <a:r>
              <a:rPr lang="en-US" b="0" dirty="0" smtClean="0"/>
              <a:t>Group met for 8 timeslot and reviewed </a:t>
            </a:r>
            <a:r>
              <a:rPr lang="en-US" b="0" dirty="0"/>
              <a:t>a total of </a:t>
            </a:r>
            <a:r>
              <a:rPr lang="en-US" b="0" dirty="0" smtClean="0"/>
              <a:t>32 submissions.</a:t>
            </a:r>
          </a:p>
          <a:p>
            <a:pPr>
              <a:buFont typeface="Arial" panose="020B0604020202020204" pitchFamily="34" charset="0"/>
              <a:buChar char="•"/>
            </a:pPr>
            <a:r>
              <a:rPr lang="en-US" b="0" dirty="0" smtClean="0"/>
              <a:t>Closed all 64 identified TBDs in the spec.</a:t>
            </a:r>
          </a:p>
          <a:p>
            <a:pPr>
              <a:buFont typeface="Arial" panose="020B0604020202020204" pitchFamily="34" charset="0"/>
              <a:buChar char="•"/>
            </a:pPr>
            <a:r>
              <a:rPr lang="en-US" b="0" dirty="0" smtClean="0"/>
              <a:t>TG approved Initial WG ballot initiation.</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015282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Mar. 6</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Initial WG ballot results.</a:t>
            </a:r>
          </a:p>
          <a:p>
            <a:pPr lvl="1" algn="just">
              <a:spcBef>
                <a:spcPct val="20000"/>
              </a:spcBef>
              <a:buFontTx/>
              <a:buChar char="•"/>
            </a:pPr>
            <a:r>
              <a:rPr lang="en-US" altLang="en-US" dirty="0" smtClean="0"/>
              <a:t>Conduct CID assignment to the possible extent.</a:t>
            </a:r>
          </a:p>
          <a:p>
            <a:pPr marL="457200" lvl="1" indent="0" algn="just">
              <a:spcBef>
                <a:spcPct val="20000"/>
              </a:spcBef>
            </a:pPr>
            <a:endParaRPr lang="en-US" b="0" dirty="0" smtClean="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0717228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Conduct Initial WG ballot and technical comment collection.</a:t>
            </a:r>
          </a:p>
          <a:p>
            <a:pPr>
              <a:buFont typeface="Arial" panose="020B0604020202020204" pitchFamily="34" charset="0"/>
              <a:buChar char="•"/>
            </a:pPr>
            <a:r>
              <a:rPr lang="en-US" b="0" dirty="0" smtClean="0"/>
              <a:t>Review initial WG ballot results.</a:t>
            </a:r>
          </a:p>
          <a:p>
            <a:pPr>
              <a:buFont typeface="Arial" panose="020B0604020202020204" pitchFamily="34" charset="0"/>
              <a:buChar char="•"/>
            </a:pPr>
            <a:r>
              <a:rPr lang="en-US" b="0" dirty="0" smtClean="0"/>
              <a:t>Consider any comment resolution generated by the March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921221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7289412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965137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819860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263725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14788</TotalTime>
  <Words>6097</Words>
  <Application>Microsoft Office PowerPoint</Application>
  <PresentationFormat>Widescreen</PresentationFormat>
  <Paragraphs>1555</Paragraphs>
  <Slides>106</Slides>
  <Notes>26</Notes>
  <HiddenSlides>70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106</vt:i4>
      </vt:variant>
    </vt:vector>
  </HeadingPairs>
  <TitlesOfParts>
    <vt:vector size="117"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(2)</vt:lpstr>
      <vt:lpstr>Submission List for the week (3)</vt:lpstr>
      <vt:lpstr>TG Process</vt:lpstr>
      <vt:lpstr>Meeting Slot # 1 discussion items</vt:lpstr>
      <vt:lpstr>Presentation ordering for slot # 1</vt:lpstr>
      <vt:lpstr>Presentation ordering for slot # 1</vt:lpstr>
      <vt:lpstr>Approval of previous meeting minutes</vt:lpstr>
      <vt:lpstr>Approval of March 6th Telecon Minutes</vt:lpstr>
      <vt:lpstr>TGaz Timeline</vt:lpstr>
      <vt:lpstr>Current TG Approved Timeline</vt:lpstr>
      <vt:lpstr>Updated TG Timeline For Consideration - TBD</vt:lpstr>
      <vt:lpstr>Submission Review</vt:lpstr>
      <vt:lpstr>CR Submission 11-19-??</vt:lpstr>
      <vt:lpstr>Amendment Text Submission 11-18-xxxx</vt:lpstr>
      <vt:lpstr>Reminder to do attendance</vt:lpstr>
      <vt:lpstr>Recess</vt:lpstr>
      <vt:lpstr>Meeting Slot # 2 discussion items</vt:lpstr>
      <vt:lpstr>Presentation ordering for slot # 2</vt:lpstr>
      <vt:lpstr>CR Submission 11-18-2152</vt:lpstr>
      <vt:lpstr>Amendment Text Submission 11-18-2157</vt:lpstr>
      <vt:lpstr>Amendment Text Submission 11-19-037</vt:lpstr>
      <vt:lpstr>CR Submission 11-18-1782</vt:lpstr>
      <vt:lpstr>Reminder to do attendance</vt:lpstr>
      <vt:lpstr>Recess</vt:lpstr>
      <vt:lpstr>Meeting Slot # 3 discussion items</vt:lpstr>
      <vt:lpstr>Presentation ordering for slot # 3</vt:lpstr>
      <vt:lpstr>Amendment Text Submission 11-19-005</vt:lpstr>
      <vt:lpstr>Amendment Text Submission 11-19-005</vt:lpstr>
      <vt:lpstr>CR Submission 11-18-2104</vt:lpstr>
      <vt:lpstr>PowerPoint Presentation</vt:lpstr>
      <vt:lpstr>Reminder to do attendance</vt:lpstr>
      <vt:lpstr>Recess</vt:lpstr>
      <vt:lpstr>Meeting Slot # 4 discussion items</vt:lpstr>
      <vt:lpstr>Presentation ordering for slot # 4</vt:lpstr>
      <vt:lpstr>Amendment Text Submission 11-19-154</vt:lpstr>
      <vt:lpstr>CR Submission 11-19-038</vt:lpstr>
      <vt:lpstr>CR Submission 11-19-124</vt:lpstr>
      <vt:lpstr>CR Submission 11-19-123</vt:lpstr>
      <vt:lpstr>Amendment Text Submission 11-19-131</vt:lpstr>
      <vt:lpstr>Amendment Text Submission 11-19-005</vt:lpstr>
      <vt:lpstr>Amendment Text Submission 11-19-130</vt:lpstr>
      <vt:lpstr>Reminder to do attendance</vt:lpstr>
      <vt:lpstr>Recess</vt:lpstr>
      <vt:lpstr>Meeting Slot # 5 discussion items</vt:lpstr>
      <vt:lpstr>Presentation ordering for slot # 5</vt:lpstr>
      <vt:lpstr>CR Submission 11-19-072</vt:lpstr>
      <vt:lpstr>Amendment Text Submission 11-19-132</vt:lpstr>
      <vt:lpstr>CR Submission 11-19-122</vt:lpstr>
      <vt:lpstr>Amendment Text Submission 11-19-155</vt:lpstr>
      <vt:lpstr>Reminder to do attendance</vt:lpstr>
      <vt:lpstr>Recess</vt:lpstr>
      <vt:lpstr>Meeting Slot # 6 discussion items</vt:lpstr>
      <vt:lpstr>Presentation ordering for slot # 6</vt:lpstr>
      <vt:lpstr>CR Submission 11-19-093</vt:lpstr>
      <vt:lpstr>Considering Moving to Initial WG Ballot</vt:lpstr>
      <vt:lpstr>Considering Moving to Initial WG ballot</vt:lpstr>
      <vt:lpstr>Approval of Initial WG Ballot</vt:lpstr>
      <vt:lpstr>CR Submission 11-18-2153</vt:lpstr>
      <vt:lpstr>Amendment Text Submission 11-19-155</vt:lpstr>
      <vt:lpstr>CR Submission 11-19-145</vt:lpstr>
      <vt:lpstr>Amendment Text Submission 11-19-159</vt:lpstr>
      <vt:lpstr>Amendment Text Submission 11-19-153</vt:lpstr>
      <vt:lpstr>Amendment Text Submission 11-19-150</vt:lpstr>
      <vt:lpstr>Reminder to do attendance</vt:lpstr>
      <vt:lpstr>Recess</vt:lpstr>
      <vt:lpstr>Meeting Slot # 7 discussion items</vt:lpstr>
      <vt:lpstr>Presentation ordering for slot # 7</vt:lpstr>
      <vt:lpstr>CR Submission 11-19-158</vt:lpstr>
      <vt:lpstr>Reminder to do attendance</vt:lpstr>
      <vt:lpstr>Meeting Slot # 8 discussion items</vt:lpstr>
      <vt:lpstr>Presentation ordering for slot # 8</vt:lpstr>
      <vt:lpstr>CR Submission 11-19-163</vt:lpstr>
      <vt:lpstr>CR Submission 11-19-150</vt:lpstr>
      <vt:lpstr>CR Submission 11-19-191</vt:lpstr>
      <vt:lpstr>Considering Moving to Initial WG Ballot</vt:lpstr>
      <vt:lpstr>TG Status And Work Completed</vt:lpstr>
      <vt:lpstr>Teleconference Schedule</vt:lpstr>
      <vt:lpstr>March Meeting Goals</vt:lpstr>
      <vt:lpstr>Reminder to do attendance</vt:lpstr>
      <vt:lpstr>AOB?</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 CTPClassification=CTP_IC</cp:keywords>
  <cp:lastModifiedBy>Segev, Jonathan</cp:lastModifiedBy>
  <cp:revision>239</cp:revision>
  <cp:lastPrinted>1601-01-01T00:00:00Z</cp:lastPrinted>
  <dcterms:created xsi:type="dcterms:W3CDTF">2018-08-06T10:28:59Z</dcterms:created>
  <dcterms:modified xsi:type="dcterms:W3CDTF">2019-01-28T16:25:14Z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4b66c235-95d3-4339-bd37-20a03d8f2907</vt:lpwstr>
  </property>
  <property fmtid="{D5CDD505-2E9C-101B-9397-08002B2CF9AE}" pid="3" name="CTP_TimeStamp">
    <vt:lpwstr>2019-01-18 01:18:03Z</vt:lpwstr>
  </property>
  <property fmtid="{D5CDD505-2E9C-101B-9397-08002B2CF9AE}" pid="4" name="CTP_BU">
    <vt:lpwstr>NEXT GEN &amp; STANDARDS GROUP</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CTP_IC</vt:lpwstr>
  </property>
</Properties>
</file>