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 id="2147483658" r:id="rId2"/>
  </p:sldMasterIdLst>
  <p:notesMasterIdLst>
    <p:notesMasterId r:id="rId18"/>
  </p:notesMasterIdLst>
  <p:handoutMasterIdLst>
    <p:handoutMasterId r:id="rId19"/>
  </p:handoutMasterIdLst>
  <p:sldIdLst>
    <p:sldId id="256" r:id="rId3"/>
    <p:sldId id="257" r:id="rId4"/>
    <p:sldId id="304" r:id="rId5"/>
    <p:sldId id="305" r:id="rId6"/>
    <p:sldId id="323" r:id="rId7"/>
    <p:sldId id="306" r:id="rId8"/>
    <p:sldId id="322" r:id="rId9"/>
    <p:sldId id="316" r:id="rId10"/>
    <p:sldId id="310" r:id="rId11"/>
    <p:sldId id="317" r:id="rId12"/>
    <p:sldId id="320" r:id="rId13"/>
    <p:sldId id="324" r:id="rId14"/>
    <p:sldId id="319" r:id="rId15"/>
    <p:sldId id="321" r:id="rId16"/>
    <p:sldId id="308" r:id="rId17"/>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hubhodeep Adhikari" initials="Shubho" lastIdx="1" clrIdx="0"/>
  <p:cmAuthor id="1" name="BLR" initials="BLR" lastIdx="1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439" autoAdjust="0"/>
  </p:normalViewPr>
  <p:slideViewPr>
    <p:cSldViewPr>
      <p:cViewPr varScale="1">
        <p:scale>
          <a:sx n="67" d="100"/>
          <a:sy n="67" d="100"/>
        </p:scale>
        <p:origin x="548" y="4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DFF1FCC2-EEF7-4A66-93A4-E7E7D1D66E61}" type="datetimeFigureOut">
              <a:rPr lang="en-US" smtClean="0"/>
              <a:t>1/17/2019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3E89B6E0-675F-48F2-BF2D-72705F844009}" type="slidenum">
              <a:rPr lang="en-US" smtClean="0"/>
              <a:t>‹#›</a:t>
            </a:fld>
            <a:endParaRPr lang="en-US"/>
          </a:p>
        </p:txBody>
      </p:sp>
    </p:spTree>
    <p:extLst>
      <p:ext uri="{BB962C8B-B14F-4D97-AF65-F5344CB8AC3E}">
        <p14:creationId xmlns:p14="http://schemas.microsoft.com/office/powerpoint/2010/main" val="3197220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467794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52885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84151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Shape 305"/>
          <p:cNvSpPr txBox="1">
            <a:spLocks noGrp="1"/>
          </p:cNvSpPr>
          <p:nvPr>
            <p:ph type="body" idx="1"/>
          </p:nvPr>
        </p:nvSpPr>
        <p:spPr>
          <a:xfrm>
            <a:off x="923925" y="4408488"/>
            <a:ext cx="5084763" cy="4175125"/>
          </a:xfrm>
          <a:prstGeom prst="rect">
            <a:avLst/>
          </a:prstGeom>
        </p:spPr>
        <p:txBody>
          <a:bodyPr spcFirstLastPara="1" wrap="square" lIns="91425" tIns="91425" rIns="91425" bIns="91425" anchor="t" anchorCtr="0">
            <a:noAutofit/>
          </a:bodyPr>
          <a:lstStyle/>
          <a:p>
            <a:pPr marL="0" lvl="0" indent="0">
              <a:spcBef>
                <a:spcPts val="360"/>
              </a:spcBef>
              <a:spcAft>
                <a:spcPts val="0"/>
              </a:spcAft>
              <a:buNone/>
            </a:pPr>
            <a:endParaRPr/>
          </a:p>
        </p:txBody>
      </p:sp>
      <p:sp>
        <p:nvSpPr>
          <p:cNvPr id="306" name="Shape 306"/>
          <p:cNvSpPr>
            <a:spLocks noGrp="1" noRot="1" noChangeAspect="1"/>
          </p:cNvSpPr>
          <p:nvPr>
            <p:ph type="sldImg" idx="2"/>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782018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algn="r"/>
            <a:r>
              <a:rPr lang="en-US" sz="1400" b="1">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algn="l"/>
            <a:r>
              <a:rPr lang="en-US" sz="1400" b="1">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algn="r"/>
            <a:r>
              <a:rPr lang="en-US">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r>
              <a:rPr lang="en-US">
                <a:latin typeface="Times New Roman"/>
                <a:ea typeface="Times New Roman"/>
                <a:cs typeface="Times New Roman"/>
                <a:sym typeface="Times New Roman"/>
              </a:rPr>
              <a:t>Page </a:t>
            </a:r>
            <a:fld id="{00000000-1234-1234-1234-123412341234}" type="slidenum">
              <a:rPr lang="en-US">
                <a:latin typeface="Times New Roman"/>
                <a:ea typeface="Times New Roman"/>
                <a:cs typeface="Times New Roman"/>
                <a:sym typeface="Times New Roman"/>
              </a:rPr>
              <a:pPr/>
              <a:t>13</a:t>
            </a:fld>
            <a:endParaRPr>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endParaRPr sz="2400">
              <a:solidFill>
                <a:prstClr val="white"/>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1643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4006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16916431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6697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688591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39103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57015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447323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2665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62146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80317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834921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Tree>
    <p:extLst>
      <p:ext uri="{BB962C8B-B14F-4D97-AF65-F5344CB8AC3E}">
        <p14:creationId xmlns:p14="http://schemas.microsoft.com/office/powerpoint/2010/main" val="3278938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17112818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5965689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3941373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2243006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20211323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36915866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spTree>
    <p:extLst>
      <p:ext uri="{BB962C8B-B14F-4D97-AF65-F5344CB8AC3E}">
        <p14:creationId xmlns:p14="http://schemas.microsoft.com/office/powerpoint/2010/main" val="1984671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dirty="0"/>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19/0193r1</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January 2019</a:t>
            </a:r>
            <a:endParaRPr/>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Sindhu Verma, Broadcom</a:t>
            </a:r>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r>
              <a:rPr lang="en-US"/>
              <a:t>Slide </a:t>
            </a:r>
            <a:fld id="{00000000-1234-1234-1234-123412341234}" type="slidenum">
              <a:rPr lang="en-US"/>
              <a:pPr/>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r>
              <a:rPr lang="en-US" sz="1200">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algn="r">
              <a:buSzPts val="1800"/>
              <a:buFont typeface="Times New Roman"/>
              <a:buNone/>
            </a:pPr>
            <a:r>
              <a:rPr lang="en-US" sz="1800" b="1" dirty="0">
                <a:latin typeface="Times New Roman"/>
                <a:ea typeface="Times New Roman"/>
                <a:cs typeface="Times New Roman"/>
                <a:sym typeface="Times New Roman"/>
              </a:rPr>
              <a:t>doc.: IEEE </a:t>
            </a:r>
            <a:r>
              <a:rPr lang="en-US" sz="1800" b="1" dirty="0" smtClean="0">
                <a:latin typeface="Times New Roman"/>
                <a:ea typeface="Times New Roman"/>
                <a:cs typeface="Times New Roman"/>
                <a:sym typeface="Times New Roman"/>
              </a:rPr>
              <a:t>802.11-19/xxxxr0</a:t>
            </a:r>
            <a:endParaRPr sz="1800" b="1" dirty="0">
              <a:latin typeface="Times New Roman"/>
              <a:ea typeface="Times New Roman"/>
              <a:cs typeface="Times New Roman"/>
              <a:sym typeface="Times New Roman"/>
            </a:endParaRPr>
          </a:p>
        </p:txBody>
      </p:sp>
    </p:spTree>
    <p:extLst>
      <p:ext uri="{BB962C8B-B14F-4D97-AF65-F5344CB8AC3E}">
        <p14:creationId xmlns:p14="http://schemas.microsoft.com/office/powerpoint/2010/main" val="1243641329"/>
      </p:ext>
    </p:extLst>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11.xml"/><Relationship Id="rId5" Type="http://schemas.openxmlformats.org/officeDocument/2006/relationships/image" Target="../media/image5.jp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smtClean="0"/>
              <a:t>Evaluation procedure for IMT-2020 </a:t>
            </a:r>
            <a:r>
              <a:rPr lang="en-US" sz="2800" dirty="0" err="1" smtClean="0"/>
              <a:t>eMBB</a:t>
            </a:r>
            <a:r>
              <a:rPr lang="en-US" sz="2800" dirty="0" smtClean="0"/>
              <a:t> Dense Urban</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2010-01-</a:t>
            </a:r>
            <a:r>
              <a:rPr lang="en-US" sz="2000" b="0" dirty="0" smtClean="0"/>
              <a:t>17</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January 2019</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65722232"/>
              </p:ext>
            </p:extLst>
          </p:nvPr>
        </p:nvGraphicFramePr>
        <p:xfrm>
          <a:off x="762000" y="2840552"/>
          <a:ext cx="10139362" cy="2471737"/>
        </p:xfrm>
        <a:graphic>
          <a:graphicData uri="http://schemas.openxmlformats.org/presentationml/2006/ole">
            <mc:AlternateContent xmlns:mc="http://schemas.openxmlformats.org/markup-compatibility/2006">
              <mc:Choice xmlns:v="urn:schemas-microsoft-com:vml" Requires="v">
                <p:oleObj spid="_x0000_s1459"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2000" y="2840552"/>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5%ile DL and UL spectral efficiencies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457200" y="1066800"/>
            <a:ext cx="11506200" cy="1585049"/>
          </a:xfrm>
          <a:prstGeom prst="rect">
            <a:avLst/>
          </a:prstGeom>
        </p:spPr>
        <p:txBody>
          <a:bodyPr wrap="square">
            <a:spAutoFit/>
          </a:bodyPr>
          <a:lstStyle/>
          <a:p>
            <a:pPr lvl="0">
              <a:lnSpc>
                <a:spcPct val="115000"/>
              </a:lnSpc>
              <a:spcBef>
                <a:spcPts val="600"/>
              </a:spcBef>
              <a:buSzPts val="1100"/>
            </a:pPr>
            <a:r>
              <a:rPr lang="en-US" sz="1600" dirty="0">
                <a:solidFill>
                  <a:schemeClr val="dk1"/>
                </a:solidFill>
              </a:rPr>
              <a:t>Definition: </a:t>
            </a:r>
            <a:r>
              <a:rPr lang="en-US" sz="1600" dirty="0">
                <a:solidFill>
                  <a:srgbClr val="0000FF"/>
                </a:solidFill>
              </a:rPr>
              <a:t>5th percentile user spectral efficiency is the 5th percentile point of the cumulative distribution function (CDF) of the normalized user throughput, estimated from all possible user locations.</a:t>
            </a:r>
          </a:p>
          <a:p>
            <a:pPr lvl="0">
              <a:lnSpc>
                <a:spcPct val="115000"/>
              </a:lnSpc>
              <a:spcBef>
                <a:spcPts val="600"/>
              </a:spcBef>
              <a:buSzPts val="1100"/>
            </a:pPr>
            <a:r>
              <a:rPr lang="en-US" sz="1600" dirty="0">
                <a:solidFill>
                  <a:schemeClr val="dk1"/>
                </a:solidFill>
              </a:rPr>
              <a:t>The requirement </a:t>
            </a:r>
            <a:r>
              <a:rPr lang="en-US" sz="1600" dirty="0" smtClean="0">
                <a:solidFill>
                  <a:schemeClr val="dk1"/>
                </a:solidFill>
              </a:rPr>
              <a:t>for EMBB Dense Urban is </a:t>
            </a:r>
            <a:r>
              <a:rPr lang="en-US" sz="1600" dirty="0">
                <a:solidFill>
                  <a:schemeClr val="dk1"/>
                </a:solidFill>
              </a:rPr>
              <a:t>as follows:</a:t>
            </a:r>
          </a:p>
          <a:p>
            <a:pPr marL="457200" indent="-330200">
              <a:lnSpc>
                <a:spcPct val="115000"/>
              </a:lnSpc>
              <a:buClr>
                <a:schemeClr val="dk1"/>
              </a:buClr>
              <a:buSzPts val="1600"/>
              <a:buFont typeface="Arial" panose="020B0604020202020204" pitchFamily="34" charset="0"/>
              <a:buChar char="•"/>
            </a:pPr>
            <a:r>
              <a:rPr lang="en-US" sz="1600" dirty="0" smtClean="0">
                <a:solidFill>
                  <a:schemeClr val="dk1"/>
                </a:solidFill>
              </a:rPr>
              <a:t>DL: 0.225 bits/s/Hz</a:t>
            </a:r>
          </a:p>
          <a:p>
            <a:pPr marL="457200" lvl="0" indent="-330200">
              <a:lnSpc>
                <a:spcPct val="115000"/>
              </a:lnSpc>
              <a:buClr>
                <a:schemeClr val="dk1"/>
              </a:buClr>
              <a:buSzPts val="1600"/>
              <a:buFont typeface="Arial" panose="020B0604020202020204" pitchFamily="34" charset="0"/>
              <a:buChar char="•"/>
            </a:pPr>
            <a:r>
              <a:rPr lang="en-US" sz="1600" dirty="0" smtClean="0">
                <a:solidFill>
                  <a:schemeClr val="dk1"/>
                </a:solidFill>
              </a:rPr>
              <a:t>UL: 0.15 bits/s/Hz</a:t>
            </a:r>
            <a:endParaRPr lang="en-US" sz="1600" dirty="0">
              <a:solidFill>
                <a:schemeClr val="dk1"/>
              </a:solidFill>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 : DL and UL User Experience Data Rate</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643466" y="1079242"/>
            <a:ext cx="11396133" cy="3739485"/>
          </a:xfrm>
          <a:prstGeom prst="rect">
            <a:avLst/>
          </a:prstGeom>
        </p:spPr>
        <p:txBody>
          <a:bodyPr wrap="square">
            <a:spAutoFit/>
          </a:bodyPr>
          <a:lstStyle/>
          <a:p>
            <a:pPr lvl="0">
              <a:lnSpc>
                <a:spcPct val="115000"/>
              </a:lnSpc>
              <a:spcBef>
                <a:spcPts val="600"/>
              </a:spcBef>
              <a:buSzPts val="1100"/>
            </a:pPr>
            <a:r>
              <a:rPr lang="en-US" sz="1600" dirty="0" smtClean="0">
                <a:solidFill>
                  <a:schemeClr val="dk1"/>
                </a:solidFill>
              </a:rPr>
              <a:t>Definition</a:t>
            </a:r>
            <a:r>
              <a:rPr lang="en-US" sz="1600" dirty="0">
                <a:solidFill>
                  <a:schemeClr val="dk1"/>
                </a:solidFill>
              </a:rPr>
              <a:t>: </a:t>
            </a:r>
            <a:r>
              <a:rPr lang="en-US" sz="1600" dirty="0" smtClean="0">
                <a:solidFill>
                  <a:srgbClr val="0000FF"/>
                </a:solidFill>
              </a:rPr>
              <a:t>User </a:t>
            </a:r>
            <a:r>
              <a:rPr lang="en-US" sz="1600" dirty="0">
                <a:solidFill>
                  <a:srgbClr val="0000FF"/>
                </a:solidFill>
              </a:rPr>
              <a:t>experienced data rate is the 5% point of the cumulative distribution function (CDF) of the user throughput. User throughput (during active time) is defined as the number of correctly received bits, i.e. the number of bits contained in the service data units (SDUs) delivered to Layer 3, over a certain period of time.</a:t>
            </a:r>
          </a:p>
          <a:p>
            <a:pPr lvl="0">
              <a:lnSpc>
                <a:spcPct val="115000"/>
              </a:lnSpc>
              <a:spcBef>
                <a:spcPts val="600"/>
              </a:spcBef>
              <a:buSzPts val="1100"/>
            </a:pPr>
            <a:r>
              <a:rPr lang="en-US" sz="1600" dirty="0">
                <a:solidFill>
                  <a:srgbClr val="0000FF"/>
                </a:solidFill>
              </a:rPr>
              <a:t>In case of one frequency band and one layer of transmission reception points (</a:t>
            </a:r>
            <a:r>
              <a:rPr lang="en-US" sz="1600" dirty="0" err="1">
                <a:solidFill>
                  <a:srgbClr val="0000FF"/>
                </a:solidFill>
              </a:rPr>
              <a:t>TRxP</a:t>
            </a:r>
            <a:r>
              <a:rPr lang="en-US" sz="1600" dirty="0">
                <a:solidFill>
                  <a:srgbClr val="0000FF"/>
                </a:solidFill>
              </a:rPr>
              <a:t>), the user experienced data rate could be derived from the 5th percentile user spectral efficiency. Let W denote the channel bandwidth and </a:t>
            </a:r>
            <a:r>
              <a:rPr lang="en-US" sz="1600" dirty="0" err="1">
                <a:solidFill>
                  <a:srgbClr val="0000FF"/>
                </a:solidFill>
              </a:rPr>
              <a:t>SEuser</a:t>
            </a:r>
            <a:r>
              <a:rPr lang="en-US" sz="1600" dirty="0">
                <a:solidFill>
                  <a:srgbClr val="0000FF"/>
                </a:solidFill>
              </a:rPr>
              <a:t> denote the 5th percentile user spectral efficiency. Then the user experienced data rate, </a:t>
            </a:r>
            <a:r>
              <a:rPr lang="en-US" sz="1600" dirty="0" err="1">
                <a:solidFill>
                  <a:srgbClr val="0000FF"/>
                </a:solidFill>
              </a:rPr>
              <a:t>Ruser</a:t>
            </a:r>
            <a:r>
              <a:rPr lang="en-US" sz="1600" dirty="0">
                <a:solidFill>
                  <a:srgbClr val="0000FF"/>
                </a:solidFill>
              </a:rPr>
              <a:t> is given by: </a:t>
            </a:r>
            <a:r>
              <a:rPr lang="en-US" sz="1600" dirty="0" err="1">
                <a:solidFill>
                  <a:srgbClr val="0000FF"/>
                </a:solidFill>
              </a:rPr>
              <a:t>Ruser</a:t>
            </a:r>
            <a:r>
              <a:rPr lang="en-US" sz="1600" dirty="0">
                <a:solidFill>
                  <a:srgbClr val="0000FF"/>
                </a:solidFill>
              </a:rPr>
              <a:t> = W × </a:t>
            </a:r>
            <a:r>
              <a:rPr lang="en-US" sz="1600" dirty="0" err="1">
                <a:solidFill>
                  <a:srgbClr val="0000FF"/>
                </a:solidFill>
              </a:rPr>
              <a:t>SEuser</a:t>
            </a:r>
            <a:r>
              <a:rPr lang="en-US" sz="1600" dirty="0">
                <a:solidFill>
                  <a:srgbClr val="0000FF"/>
                </a:solidFill>
              </a:rPr>
              <a:t>. If the bandwidth is aggregated across multiple bands (one or more </a:t>
            </a:r>
            <a:r>
              <a:rPr lang="en-US" sz="1600" dirty="0" err="1">
                <a:solidFill>
                  <a:srgbClr val="0000FF"/>
                </a:solidFill>
              </a:rPr>
              <a:t>TRxP</a:t>
            </a:r>
            <a:r>
              <a:rPr lang="en-US" sz="1600" dirty="0">
                <a:solidFill>
                  <a:srgbClr val="0000FF"/>
                </a:solidFill>
              </a:rPr>
              <a:t> layers), the user experienced data rate is summed over the bands.</a:t>
            </a:r>
            <a:endParaRPr lang="en-US" sz="1600" i="1" dirty="0">
              <a:solidFill>
                <a:schemeClr val="dk1"/>
              </a:solidFill>
            </a:endParaRPr>
          </a:p>
          <a:p>
            <a:pPr marL="342900" lvl="0" indent="-342900">
              <a:buClr>
                <a:schemeClr val="dk1"/>
              </a:buClr>
              <a:buSzPts val="1100"/>
            </a:pPr>
            <a:r>
              <a:rPr lang="en-US" sz="1600" dirty="0">
                <a:solidFill>
                  <a:schemeClr val="dk1"/>
                </a:solidFill>
              </a:rPr>
              <a:t>The requirement </a:t>
            </a:r>
            <a:r>
              <a:rPr lang="en-US" sz="1600" dirty="0" smtClean="0">
                <a:solidFill>
                  <a:schemeClr val="dk1"/>
                </a:solidFill>
              </a:rPr>
              <a:t>for EMBB </a:t>
            </a:r>
            <a:r>
              <a:rPr lang="en-US" sz="1600" dirty="0">
                <a:solidFill>
                  <a:schemeClr val="dk1"/>
                </a:solidFill>
              </a:rPr>
              <a:t>Dense </a:t>
            </a:r>
            <a:r>
              <a:rPr lang="en-US" sz="1600" dirty="0" smtClean="0">
                <a:solidFill>
                  <a:schemeClr val="dk1"/>
                </a:solidFill>
              </a:rPr>
              <a:t>Urban is:</a:t>
            </a:r>
          </a:p>
          <a:p>
            <a:pPr marL="457200" lvl="0" indent="-330200">
              <a:lnSpc>
                <a:spcPct val="115000"/>
              </a:lnSpc>
              <a:buClr>
                <a:schemeClr val="dk1"/>
              </a:buClr>
              <a:buSzPts val="1600"/>
              <a:buFont typeface="Arial" panose="020B0604020202020204" pitchFamily="34" charset="0"/>
              <a:buChar char="•"/>
            </a:pPr>
            <a:r>
              <a:rPr lang="en-US" sz="1600" dirty="0">
                <a:solidFill>
                  <a:schemeClr val="dk1"/>
                </a:solidFill>
              </a:rPr>
              <a:t>DL: 100 Mbit/s</a:t>
            </a:r>
          </a:p>
          <a:p>
            <a:pPr marL="457200" lvl="0" indent="-330200">
              <a:lnSpc>
                <a:spcPct val="115000"/>
              </a:lnSpc>
              <a:buClr>
                <a:schemeClr val="dk1"/>
              </a:buClr>
              <a:buSzPts val="1600"/>
              <a:buFont typeface="Arial" panose="020B0604020202020204" pitchFamily="34" charset="0"/>
              <a:buChar char="•"/>
            </a:pPr>
            <a:r>
              <a:rPr lang="en-US" sz="1600" dirty="0">
                <a:solidFill>
                  <a:schemeClr val="dk1"/>
                </a:solidFill>
              </a:rPr>
              <a:t>UL: 50 </a:t>
            </a:r>
            <a:r>
              <a:rPr lang="en-US" sz="1600" dirty="0" smtClean="0">
                <a:solidFill>
                  <a:schemeClr val="dk1"/>
                </a:solidFill>
              </a:rPr>
              <a:t>Mbit/s</a:t>
            </a:r>
            <a:endParaRPr lang="en-US" sz="1600" dirty="0">
              <a:solidFill>
                <a:schemeClr val="dk1"/>
              </a:solidFill>
            </a:endParaRPr>
          </a:p>
          <a:p>
            <a:pPr algn="just"/>
            <a:endParaRPr lang="en-US" sz="1600" dirty="0" smtClean="0"/>
          </a:p>
          <a:p>
            <a:pPr algn="just"/>
            <a:endParaRPr lang="en-US" sz="1600" dirty="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846526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Shape 308"/>
          <p:cNvSpPr txBox="1">
            <a:spLocks noGrp="1"/>
          </p:cNvSpPr>
          <p:nvPr>
            <p:ph type="title"/>
          </p:nvPr>
        </p:nvSpPr>
        <p:spPr>
          <a:xfrm>
            <a:off x="-76200" y="457200"/>
            <a:ext cx="11275500" cy="719100"/>
          </a:xfrm>
          <a:prstGeom prst="rect">
            <a:avLst/>
          </a:prstGeom>
          <a:noFill/>
          <a:ln>
            <a:noFill/>
          </a:ln>
        </p:spPr>
        <p:txBody>
          <a:bodyPr spcFirstLastPara="1" wrap="square" lIns="92150" tIns="46075" rIns="92150" bIns="46075" anchor="ctr" anchorCtr="0">
            <a:noAutofit/>
          </a:bodyPr>
          <a:lstStyle/>
          <a:p>
            <a:pPr lvl="0"/>
            <a:r>
              <a:rPr lang="en-US" sz="2400" dirty="0"/>
              <a:t>M</a:t>
            </a:r>
            <a:r>
              <a:rPr lang="en-US" sz="2400" dirty="0" smtClean="0"/>
              <a:t>etrics </a:t>
            </a:r>
            <a:r>
              <a:rPr lang="en-US" sz="2400" dirty="0"/>
              <a:t>: Average DL and UL spectral efficiencies</a:t>
            </a:r>
            <a:endParaRPr sz="2400" b="1" i="0" u="none" strike="noStrike" cap="none" dirty="0">
              <a:solidFill>
                <a:srgbClr val="000000"/>
              </a:solidFill>
              <a:latin typeface="Times New Roman"/>
              <a:ea typeface="Times New Roman"/>
              <a:cs typeface="Times New Roman"/>
              <a:sym typeface="Times New Roman"/>
            </a:endParaRPr>
          </a:p>
        </p:txBody>
      </p:sp>
      <p:sp>
        <p:nvSpPr>
          <p:cNvPr id="309" name="Shape 309"/>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12</a:t>
            </a:fld>
            <a:endParaRPr/>
          </a:p>
        </p:txBody>
      </p:sp>
      <p:sp>
        <p:nvSpPr>
          <p:cNvPr id="310" name="Shape 310"/>
          <p:cNvSpPr txBox="1">
            <a:spLocks noGrp="1"/>
          </p:cNvSpPr>
          <p:nvPr>
            <p:ph type="body" idx="1"/>
          </p:nvPr>
        </p:nvSpPr>
        <p:spPr>
          <a:xfrm>
            <a:off x="761999" y="1176200"/>
            <a:ext cx="11201325" cy="5156400"/>
          </a:xfrm>
          <a:prstGeom prst="rect">
            <a:avLst/>
          </a:prstGeom>
          <a:noFill/>
          <a:ln>
            <a:noFill/>
          </a:ln>
        </p:spPr>
        <p:txBody>
          <a:bodyPr spcFirstLastPara="1" wrap="square" lIns="92150" tIns="46075" rIns="92150" bIns="46075" anchor="t" anchorCtr="0">
            <a:noAutofit/>
          </a:bodyPr>
          <a:lstStyle/>
          <a:p>
            <a:pPr marL="0" lvl="0" indent="0" rtl="0">
              <a:lnSpc>
                <a:spcPct val="115000"/>
              </a:lnSpc>
              <a:spcBef>
                <a:spcPts val="600"/>
              </a:spcBef>
              <a:spcAft>
                <a:spcPts val="0"/>
              </a:spcAft>
              <a:buSzPts val="1100"/>
              <a:buNone/>
            </a:pPr>
            <a:r>
              <a:rPr lang="en-US" sz="1600" b="0" dirty="0">
                <a:solidFill>
                  <a:schemeClr val="dk1"/>
                </a:solidFill>
                <a:latin typeface="Arial"/>
                <a:ea typeface="Arial"/>
                <a:cs typeface="Arial"/>
                <a:sym typeface="Arial"/>
              </a:rPr>
              <a:t>Definition:</a:t>
            </a:r>
            <a:r>
              <a:rPr lang="en-US" sz="1600" b="0" dirty="0">
                <a:solidFill>
                  <a:srgbClr val="0000FF"/>
                </a:solidFill>
                <a:latin typeface="Arial"/>
                <a:ea typeface="Arial"/>
                <a:cs typeface="Arial"/>
                <a:sym typeface="Arial"/>
              </a:rPr>
              <a:t> Let </a:t>
            </a:r>
            <a:r>
              <a:rPr lang="en-US" sz="1600" b="0" dirty="0" err="1">
                <a:solidFill>
                  <a:srgbClr val="0000FF"/>
                </a:solidFill>
                <a:latin typeface="Arial"/>
                <a:ea typeface="Arial"/>
                <a:cs typeface="Arial"/>
                <a:sym typeface="Arial"/>
              </a:rPr>
              <a:t>Ri</a:t>
            </a:r>
            <a:r>
              <a:rPr lang="en-US" sz="1600" b="0" dirty="0">
                <a:solidFill>
                  <a:srgbClr val="0000FF"/>
                </a:solidFill>
                <a:latin typeface="Arial"/>
                <a:ea typeface="Arial"/>
                <a:cs typeface="Arial"/>
                <a:sym typeface="Arial"/>
              </a:rPr>
              <a:t> (T) denote the number of correctly received bits by user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 1,…N) (downlink) or from user </a:t>
            </a:r>
            <a:r>
              <a:rPr lang="en-US" sz="1600" b="0" dirty="0" err="1">
                <a:solidFill>
                  <a:srgbClr val="0000FF"/>
                </a:solidFill>
                <a:latin typeface="Arial"/>
                <a:ea typeface="Arial"/>
                <a:cs typeface="Arial"/>
                <a:sym typeface="Arial"/>
              </a:rPr>
              <a:t>i</a:t>
            </a:r>
            <a:r>
              <a:rPr lang="en-US" sz="1600" b="0" dirty="0">
                <a:solidFill>
                  <a:srgbClr val="0000FF"/>
                </a:solidFill>
                <a:latin typeface="Arial"/>
                <a:ea typeface="Arial"/>
                <a:cs typeface="Arial"/>
                <a:sym typeface="Arial"/>
              </a:rPr>
              <a:t> (uplink) in a system comprising a user population of N users and M Transmission Reception Points (</a:t>
            </a:r>
            <a:r>
              <a:rPr lang="en-US" sz="1600" b="0" dirty="0" err="1">
                <a:solidFill>
                  <a:srgbClr val="0000FF"/>
                </a:solidFill>
                <a:latin typeface="Arial"/>
                <a:ea typeface="Arial"/>
                <a:cs typeface="Arial"/>
                <a:sym typeface="Arial"/>
              </a:rPr>
              <a:t>TRxPs</a:t>
            </a:r>
            <a:r>
              <a:rPr lang="en-US" sz="1600" b="0" dirty="0">
                <a:solidFill>
                  <a:srgbClr val="0000FF"/>
                </a:solidFill>
                <a:latin typeface="Arial"/>
                <a:ea typeface="Arial"/>
                <a:cs typeface="Arial"/>
                <a:sym typeface="Arial"/>
              </a:rPr>
              <a:t>). Let W denote the channel bandwidth and T the time over which the data bits are received. The average spectral efficiency may be estimated by running system-level simulations over number of drops </a:t>
            </a:r>
            <a:r>
              <a:rPr lang="en-US" sz="1600" b="0" dirty="0" err="1">
                <a:solidFill>
                  <a:srgbClr val="0000FF"/>
                </a:solidFill>
                <a:latin typeface="Arial"/>
                <a:ea typeface="Arial"/>
                <a:cs typeface="Arial"/>
                <a:sym typeface="Arial"/>
              </a:rPr>
              <a:t>Ndrops</a:t>
            </a:r>
            <a:r>
              <a:rPr lang="en-US" sz="1600" b="0" dirty="0">
                <a:solidFill>
                  <a:srgbClr val="0000FF"/>
                </a:solidFill>
                <a:latin typeface="Arial"/>
                <a:ea typeface="Arial"/>
                <a:cs typeface="Arial"/>
                <a:sym typeface="Arial"/>
              </a:rPr>
              <a:t>. Each drop gives a value of                            denoted as: </a:t>
            </a:r>
            <a:endParaRPr sz="1600" b="0" dirty="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r>
              <a:rPr lang="en-US" sz="1600" b="0" dirty="0">
                <a:solidFill>
                  <a:srgbClr val="0000FF"/>
                </a:solidFill>
                <a:latin typeface="Arial"/>
                <a:ea typeface="Arial"/>
                <a:cs typeface="Arial"/>
                <a:sym typeface="Arial"/>
              </a:rPr>
              <a:t>                                                and the estimated average spectral efficiency resulting is given by:</a:t>
            </a:r>
            <a:endParaRPr sz="1600" b="0" dirty="0">
              <a:solidFill>
                <a:srgbClr val="0000FF"/>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SzPts val="1100"/>
              <a:buNone/>
            </a:pP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Clr>
                <a:schemeClr val="dk1"/>
              </a:buClr>
              <a:buSzPts val="1100"/>
              <a:buFont typeface="Arial"/>
              <a:buNone/>
            </a:pPr>
            <a:r>
              <a:rPr lang="en-US" sz="1600" b="0" dirty="0">
                <a:solidFill>
                  <a:srgbClr val="0000FF"/>
                </a:solidFill>
                <a:latin typeface="Arial"/>
                <a:ea typeface="Arial"/>
                <a:cs typeface="Arial"/>
                <a:sym typeface="Arial"/>
              </a:rPr>
              <a:t>For TDD, the channel bandwidth information should include the effective bandwidth, which is the operating bandwidth normalized appropriately considering the uplink/downlink ratio.</a:t>
            </a:r>
            <a:endParaRPr sz="1600" b="0" dirty="0">
              <a:solidFill>
                <a:srgbClr val="0000FF"/>
              </a:solidFill>
              <a:latin typeface="Arial"/>
              <a:ea typeface="Arial"/>
              <a:cs typeface="Arial"/>
              <a:sym typeface="Arial"/>
            </a:endParaRPr>
          </a:p>
          <a:p>
            <a:pPr marL="0" lvl="0" indent="0">
              <a:lnSpc>
                <a:spcPct val="115000"/>
              </a:lnSpc>
              <a:buSzPts val="1100"/>
            </a:pPr>
            <a:r>
              <a:rPr lang="en-US" sz="1600" b="0" dirty="0" smtClean="0">
                <a:solidFill>
                  <a:schemeClr val="dk1"/>
                </a:solidFill>
                <a:latin typeface="Arial"/>
                <a:ea typeface="Arial"/>
                <a:cs typeface="Arial"/>
                <a:sym typeface="Arial"/>
              </a:rPr>
              <a:t>The requirement </a:t>
            </a:r>
            <a:r>
              <a:rPr lang="en-US" sz="1600" b="0" dirty="0">
                <a:solidFill>
                  <a:schemeClr val="dk1"/>
                </a:solidFill>
                <a:latin typeface="Arial"/>
                <a:ea typeface="Arial"/>
                <a:cs typeface="Arial"/>
                <a:sym typeface="Arial"/>
              </a:rPr>
              <a:t>for EMBB Dense </a:t>
            </a:r>
            <a:r>
              <a:rPr lang="en-US" sz="1600" b="0" dirty="0" smtClean="0">
                <a:solidFill>
                  <a:schemeClr val="dk1"/>
                </a:solidFill>
                <a:latin typeface="Arial"/>
                <a:ea typeface="Arial"/>
                <a:cs typeface="Arial"/>
                <a:sym typeface="Arial"/>
              </a:rPr>
              <a:t>Urban is:</a:t>
            </a:r>
            <a:endParaRPr sz="1600" b="0" dirty="0">
              <a:solidFill>
                <a:schemeClr val="dk1"/>
              </a:solidFill>
              <a:latin typeface="Arial"/>
              <a:ea typeface="Arial"/>
              <a:cs typeface="Arial"/>
              <a:sym typeface="Arial"/>
            </a:endParaRPr>
          </a:p>
          <a:p>
            <a:pPr indent="-330200">
              <a:lnSpc>
                <a:spcPct val="115000"/>
              </a:lnSpc>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DL: 7.8 bits/s/Hz/</a:t>
            </a:r>
            <a:r>
              <a:rPr lang="en-US" sz="1600" b="0" dirty="0" err="1" smtClean="0">
                <a:solidFill>
                  <a:schemeClr val="dk1"/>
                </a:solidFill>
                <a:latin typeface="Arial"/>
                <a:ea typeface="Arial"/>
                <a:cs typeface="Arial"/>
                <a:sym typeface="Arial"/>
              </a:rPr>
              <a:t>TRxP</a:t>
            </a:r>
            <a:endParaRPr lang="en-US" sz="1600" b="0" dirty="0" smtClean="0">
              <a:solidFill>
                <a:schemeClr val="dk1"/>
              </a:solidFill>
              <a:latin typeface="Arial"/>
              <a:ea typeface="Arial"/>
              <a:cs typeface="Arial"/>
              <a:sym typeface="Arial"/>
            </a:endParaRPr>
          </a:p>
          <a:p>
            <a:pPr marL="457200" lvl="0" indent="-330200" rtl="0">
              <a:lnSpc>
                <a:spcPct val="115000"/>
              </a:lnSpc>
              <a:spcBef>
                <a:spcPts val="0"/>
              </a:spcBef>
              <a:spcAft>
                <a:spcPts val="0"/>
              </a:spcAft>
              <a:buClr>
                <a:schemeClr val="dk1"/>
              </a:buClr>
              <a:buSzPts val="1600"/>
              <a:buAutoNum type="arabicPeriod"/>
            </a:pPr>
            <a:r>
              <a:rPr lang="en-US" sz="1600" b="0" dirty="0" smtClean="0">
                <a:solidFill>
                  <a:schemeClr val="dk1"/>
                </a:solidFill>
                <a:latin typeface="Arial"/>
                <a:ea typeface="Arial"/>
                <a:cs typeface="Arial"/>
                <a:sym typeface="Arial"/>
              </a:rPr>
              <a:t>UL</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5.4 </a:t>
            </a:r>
            <a:r>
              <a:rPr lang="en-US" sz="1600" b="0" dirty="0">
                <a:solidFill>
                  <a:schemeClr val="dk1"/>
                </a:solidFill>
                <a:latin typeface="Arial"/>
                <a:ea typeface="Arial"/>
                <a:cs typeface="Arial"/>
                <a:sym typeface="Arial"/>
              </a:rPr>
              <a:t>bits/s/Hz/</a:t>
            </a:r>
            <a:r>
              <a:rPr lang="en-US" sz="1600" b="0" dirty="0" err="1">
                <a:solidFill>
                  <a:schemeClr val="dk1"/>
                </a:solidFill>
                <a:latin typeface="Arial"/>
                <a:ea typeface="Arial"/>
                <a:cs typeface="Arial"/>
                <a:sym typeface="Arial"/>
              </a:rPr>
              <a:t>TRxP</a:t>
            </a:r>
            <a:endParaRPr sz="1600" b="0" dirty="0">
              <a:solidFill>
                <a:schemeClr val="dk1"/>
              </a:solidFill>
              <a:latin typeface="Arial"/>
              <a:ea typeface="Arial"/>
              <a:cs typeface="Arial"/>
              <a:sym typeface="Arial"/>
            </a:endParaRPr>
          </a:p>
          <a:p>
            <a:pPr marL="0" lvl="0" indent="0" rtl="0">
              <a:lnSpc>
                <a:spcPct val="115000"/>
              </a:lnSpc>
              <a:spcBef>
                <a:spcPts val="600"/>
              </a:spcBef>
              <a:spcAft>
                <a:spcPts val="0"/>
              </a:spcAft>
              <a:buNone/>
            </a:pPr>
            <a:endParaRPr sz="1600" b="0" dirty="0">
              <a:solidFill>
                <a:schemeClr val="dk1"/>
              </a:solidFill>
              <a:latin typeface="Arial"/>
              <a:ea typeface="Arial"/>
              <a:cs typeface="Arial"/>
              <a:sym typeface="Arial"/>
            </a:endParaRPr>
          </a:p>
        </p:txBody>
      </p:sp>
      <p:sp>
        <p:nvSpPr>
          <p:cNvPr id="311" name="Shape 311"/>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r>
              <a:rPr lang="en-US" smtClean="0"/>
              <a:t>January 2019</a:t>
            </a:r>
            <a:endParaRPr/>
          </a:p>
        </p:txBody>
      </p:sp>
      <p:pic>
        <p:nvPicPr>
          <p:cNvPr id="312" name="Shape 312"/>
          <p:cNvPicPr preferRelativeResize="0"/>
          <p:nvPr/>
        </p:nvPicPr>
        <p:blipFill>
          <a:blip r:embed="rId3">
            <a:alphaModFix/>
          </a:blip>
          <a:stretch>
            <a:fillRect/>
          </a:stretch>
        </p:blipFill>
        <p:spPr>
          <a:xfrm>
            <a:off x="9144000" y="2099100"/>
            <a:ext cx="1287049" cy="363525"/>
          </a:xfrm>
          <a:prstGeom prst="rect">
            <a:avLst/>
          </a:prstGeom>
          <a:noFill/>
          <a:ln>
            <a:noFill/>
          </a:ln>
        </p:spPr>
      </p:pic>
      <p:pic>
        <p:nvPicPr>
          <p:cNvPr id="313" name="Shape 313"/>
          <p:cNvPicPr preferRelativeResize="0"/>
          <p:nvPr/>
        </p:nvPicPr>
        <p:blipFill>
          <a:blip r:embed="rId4">
            <a:alphaModFix/>
          </a:blip>
          <a:stretch>
            <a:fillRect/>
          </a:stretch>
        </p:blipFill>
        <p:spPr>
          <a:xfrm>
            <a:off x="929217" y="2462625"/>
            <a:ext cx="2628583" cy="363525"/>
          </a:xfrm>
          <a:prstGeom prst="rect">
            <a:avLst/>
          </a:prstGeom>
          <a:noFill/>
          <a:ln>
            <a:noFill/>
          </a:ln>
        </p:spPr>
      </p:pic>
      <p:pic>
        <p:nvPicPr>
          <p:cNvPr id="314" name="Shape 314"/>
          <p:cNvPicPr preferRelativeResize="0"/>
          <p:nvPr/>
        </p:nvPicPr>
        <p:blipFill>
          <a:blip r:embed="rId5">
            <a:alphaModFix/>
          </a:blip>
          <a:stretch>
            <a:fillRect/>
          </a:stretch>
        </p:blipFill>
        <p:spPr>
          <a:xfrm>
            <a:off x="1905000" y="2957775"/>
            <a:ext cx="5029200" cy="876300"/>
          </a:xfrm>
          <a:prstGeom prst="rect">
            <a:avLst/>
          </a:prstGeom>
          <a:noFill/>
          <a:ln>
            <a:noFill/>
          </a:ln>
        </p:spPr>
      </p:pic>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5593015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762000" y="548426"/>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Metrics : Mobility</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r>
              <a:rPr lang="en-US"/>
              <a:t>Slide </a:t>
            </a:r>
            <a:fld id="{00000000-1234-1234-1234-123412341234}" type="slidenum">
              <a:rPr lang="en-US"/>
              <a:pPr/>
              <a:t>13</a:t>
            </a:fld>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7" name="Rectangle 6"/>
          <p:cNvSpPr/>
          <p:nvPr/>
        </p:nvSpPr>
        <p:spPr>
          <a:xfrm>
            <a:off x="506868" y="1203324"/>
            <a:ext cx="11277600" cy="584775"/>
          </a:xfrm>
          <a:prstGeom prst="rect">
            <a:avLst/>
          </a:prstGeom>
        </p:spPr>
        <p:txBody>
          <a:bodyPr wrap="square">
            <a:spAutoFit/>
          </a:bodyPr>
          <a:lstStyle/>
          <a:p>
            <a:pPr algn="just"/>
            <a:r>
              <a:rPr lang="en-US" sz="1600" dirty="0" smtClean="0"/>
              <a:t>Mobility requirement for </a:t>
            </a:r>
            <a:r>
              <a:rPr lang="en-US" sz="1600" dirty="0" err="1" smtClean="0"/>
              <a:t>eMBB</a:t>
            </a:r>
            <a:r>
              <a:rPr lang="en-US" sz="1600" dirty="0" smtClean="0"/>
              <a:t> Dense Urban is met if at the 50%ile </a:t>
            </a:r>
            <a:r>
              <a:rPr lang="en-US" sz="1600" dirty="0"/>
              <a:t>SINR CDF for </a:t>
            </a:r>
            <a:r>
              <a:rPr lang="en-US" sz="1600" dirty="0" smtClean="0"/>
              <a:t>Dense Urban at 30 </a:t>
            </a:r>
            <a:r>
              <a:rPr lang="en-US" sz="1600" dirty="0" err="1" smtClean="0"/>
              <a:t>kmph</a:t>
            </a:r>
            <a:r>
              <a:rPr lang="en-GB" sz="1600" dirty="0" smtClean="0"/>
              <a:t>, </a:t>
            </a:r>
            <a:r>
              <a:rPr lang="en-US" sz="1600" dirty="0"/>
              <a:t>the technology satisfies a UL spectral efficiency of 1.12 bits/s/Hz </a:t>
            </a:r>
            <a:r>
              <a:rPr lang="en-GB" sz="1600" dirty="0" smtClean="0"/>
              <a:t>and also </a:t>
            </a:r>
            <a:r>
              <a:rPr lang="en-GB" sz="1600" dirty="0"/>
              <a:t>the residual decoded packet error ratio is less than 1</a:t>
            </a:r>
            <a:r>
              <a:rPr lang="en-GB" sz="1600" dirty="0" smtClean="0"/>
              <a:t>%</a:t>
            </a:r>
            <a:endParaRPr lang="en-US" sz="1600" dirty="0" smtClean="0"/>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9618106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lvl="0"/>
            <a:r>
              <a:rPr lang="en-GB" sz="2400" dirty="0" smtClean="0"/>
              <a:t>Summary of analytical evaluations for EMBB Dense Urban ([5])</a:t>
            </a:r>
            <a:endParaRPr lang="en-US" sz="2400" dirty="0"/>
          </a:p>
        </p:txBody>
      </p:sp>
      <p:sp>
        <p:nvSpPr>
          <p:cNvPr id="116" name="Shape 116"/>
          <p:cNvSpPr txBox="1">
            <a:spLocks noGrp="1"/>
          </p:cNvSpPr>
          <p:nvPr>
            <p:ph type="body" idx="1"/>
          </p:nvPr>
        </p:nvSpPr>
        <p:spPr>
          <a:xfrm>
            <a:off x="914401" y="3847307"/>
            <a:ext cx="10723525" cy="25908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68067596"/>
              </p:ext>
            </p:extLst>
          </p:nvPr>
        </p:nvGraphicFramePr>
        <p:xfrm>
          <a:off x="914401" y="1051050"/>
          <a:ext cx="10287000" cy="3805879"/>
        </p:xfrm>
        <a:graphic>
          <a:graphicData uri="http://schemas.openxmlformats.org/drawingml/2006/table">
            <a:tbl>
              <a:tblPr firstRow="1" firstCol="1" bandRow="1">
                <a:tableStyleId>{113D76AF-2DB7-4605-8C40-959F13C108E4}</a:tableStyleId>
              </a:tblPr>
              <a:tblGrid>
                <a:gridCol w="559613"/>
                <a:gridCol w="2750744"/>
                <a:gridCol w="1985391"/>
                <a:gridCol w="2088261"/>
                <a:gridCol w="2902991"/>
              </a:tblGrid>
              <a:tr h="426169">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000" dirty="0">
                          <a:effectLst/>
                        </a:rPr>
                        <a:t> </a:t>
                      </a:r>
                      <a:endParaRPr lang="en-US" sz="11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Metric</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ITU-R Evaluation Method</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rPr>
                        <a:t>Minimum Requirement</a:t>
                      </a:r>
                      <a:endParaRPr lang="en-US" sz="1800" b="1">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algn="l" hangingPunct="0">
                        <a:spcBef>
                          <a:spcPts val="400"/>
                        </a:spcBef>
                        <a:spcAft>
                          <a:spcPts val="4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dirty="0">
                          <a:effectLst/>
                        </a:rPr>
                        <a:t>802.11ax </a:t>
                      </a:r>
                      <a:r>
                        <a:rPr lang="en-GB" sz="1400" dirty="0" smtClean="0">
                          <a:effectLst/>
                        </a:rPr>
                        <a:t>Performance</a:t>
                      </a:r>
                      <a:endParaRPr lang="en-US" sz="1800" b="1" dirty="0">
                        <a:effectLst/>
                        <a:latin typeface="Times New Roman" panose="02020603050405020304" pitchFamily="18" charset="0"/>
                        <a:ea typeface="Times New Roman" panose="02020603050405020304" pitchFamily="18" charset="0"/>
                      </a:endParaRPr>
                    </a:p>
                  </a:txBody>
                  <a:tcPr marL="64770" marR="64770" marT="17780" marB="17780" anchor="ctr"/>
                </a:tc>
              </a:tr>
              <a:tr h="28567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1</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Peak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Analytical</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20/10 </a:t>
                      </a:r>
                      <a:r>
                        <a:rPr lang="fr-FR" sz="1400" dirty="0" err="1">
                          <a:effectLst/>
                        </a:rPr>
                        <a:t>Gbps</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a:t>
                      </a:r>
                      <a:r>
                        <a:rPr lang="fr-FR" sz="1800" dirty="0">
                          <a:effectLst/>
                        </a:rPr>
                        <a:t> </a:t>
                      </a:r>
                      <a:r>
                        <a:rPr lang="fr-FR" sz="1400" dirty="0">
                          <a:effectLst/>
                        </a:rPr>
                        <a:t>20.78 </a:t>
                      </a:r>
                      <a:r>
                        <a:rPr lang="fr-FR" sz="1400" dirty="0" err="1">
                          <a:effectLst/>
                        </a:rPr>
                        <a:t>Gbps</a:t>
                      </a:r>
                      <a:r>
                        <a:rPr lang="fr-FR" sz="1400" dirty="0">
                          <a:effectLst/>
                        </a:rPr>
                        <a:t> [Note 1]</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548165">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2</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Peak spectral </a:t>
                      </a:r>
                      <a:r>
                        <a:rPr lang="fr-FR" sz="1400" dirty="0" err="1">
                          <a:effectLst/>
                        </a:rPr>
                        <a:t>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Analytical</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30/15 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58.01 bits/s/Hz [Note 2</a:t>
                      </a:r>
                      <a:r>
                        <a:rPr lang="fr-FR" sz="1400" dirty="0" smtClean="0">
                          <a:effectLst/>
                        </a:rPr>
                        <a:t>]</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866388">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3</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User </a:t>
                      </a:r>
                      <a:r>
                        <a:rPr lang="fr-FR" sz="1400" dirty="0" err="1">
                          <a:effectLst/>
                        </a:rPr>
                        <a:t>experienced</a:t>
                      </a:r>
                      <a:r>
                        <a:rPr lang="fr-FR" sz="1400" dirty="0">
                          <a:effectLst/>
                        </a:rPr>
                        <a:t> data rate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a:effectLst/>
                        </a:rPr>
                        <a:t>Analytical for single band and single layer;</a:t>
                      </a:r>
                      <a:endParaRPr lang="en-US" sz="1800">
                        <a:effectLst/>
                      </a:endParaRPr>
                    </a:p>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 for multi-layer</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100/50 Mbit/s</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195.2/73.6 Mbps [Note 3</a:t>
                      </a:r>
                      <a:r>
                        <a:rPr lang="fr-FR" sz="1400" dirty="0" smtClean="0">
                          <a:effectLst/>
                        </a:rPr>
                        <a:t>]</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solidFill>
                      <a:srgbClr val="FFFF00"/>
                    </a:solidFill>
                  </a:tcPr>
                </a:tc>
              </a:tr>
              <a:tr h="585634">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200">
                          <a:effectLst/>
                        </a:rPr>
                        <a:t>4</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en-GB" sz="1400" dirty="0">
                          <a:effectLst/>
                        </a:rPr>
                        <a:t>5</a:t>
                      </a:r>
                      <a:r>
                        <a:rPr lang="en-GB" sz="1400" baseline="30000" dirty="0">
                          <a:effectLst/>
                        </a:rPr>
                        <a:t>th</a:t>
                      </a:r>
                      <a:r>
                        <a:rPr lang="en-GB" sz="1400" dirty="0">
                          <a:effectLst/>
                        </a:rPr>
                        <a:t> percentile user spectral 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DL/UL: 0.225/0.15 bits/s/Hz</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1.22/0.46 bits/s/Hz [Note 4</a:t>
                      </a:r>
                      <a:r>
                        <a:rPr lang="fr-FR" sz="1400" dirty="0" smtClean="0">
                          <a:effectLst/>
                        </a:rPr>
                        <a:t>]</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solidFill>
                      <a:srgbClr val="FFFF00"/>
                    </a:solidFill>
                  </a:tcPr>
                </a:tc>
              </a:tr>
              <a:tr h="426169">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a:effectLst/>
                        </a:rPr>
                        <a:t>5</a:t>
                      </a:r>
                      <a:endParaRPr lang="en-US" sz="16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err="1">
                          <a:effectLst/>
                        </a:rPr>
                        <a:t>Average</a:t>
                      </a:r>
                      <a:r>
                        <a:rPr lang="fr-FR" sz="1400" dirty="0">
                          <a:effectLst/>
                        </a:rPr>
                        <a:t> spectral </a:t>
                      </a:r>
                      <a:r>
                        <a:rPr lang="fr-FR" sz="1400" dirty="0" err="1">
                          <a:effectLst/>
                        </a:rPr>
                        <a:t>efficiency</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Simulation</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 7.8/5.4 bits/s/Hz/</a:t>
                      </a:r>
                      <a:r>
                        <a:rPr lang="fr-FR" sz="1400" dirty="0" err="1">
                          <a:effectLst/>
                        </a:rPr>
                        <a:t>TRxP</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DL/UL: 11.34/5.37 bits/s/Hz/</a:t>
                      </a:r>
                      <a:r>
                        <a:rPr lang="fr-FR" sz="1400" dirty="0" err="1">
                          <a:effectLst/>
                        </a:rPr>
                        <a:t>TRxP</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solidFill>
                      <a:srgbClr val="FFFF00"/>
                    </a:solidFill>
                  </a:tcP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dirty="0" smtClean="0">
                          <a:effectLst/>
                        </a:rPr>
                        <a:t>6</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Mobility</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Simulation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UL: </a:t>
                      </a:r>
                      <a:r>
                        <a:rPr lang="fr-FR" sz="1400" dirty="0" smtClean="0">
                          <a:effectLst/>
                        </a:rPr>
                        <a:t>1.12 </a:t>
                      </a:r>
                      <a:r>
                        <a:rPr lang="fr-FR" sz="1400" dirty="0">
                          <a:effectLst/>
                        </a:rPr>
                        <a:t>bits/s/Hz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Not </a:t>
                      </a:r>
                      <a:r>
                        <a:rPr lang="fr-FR" sz="1400" dirty="0" err="1" smtClean="0">
                          <a:effectLst/>
                        </a:rPr>
                        <a:t>evaluated</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r h="229476">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200" dirty="0" smtClean="0">
                          <a:effectLst/>
                          <a:latin typeface="Arial"/>
                          <a:ea typeface="Times New Roman" panose="02020603050405020304" pitchFamily="18" charset="0"/>
                        </a:rPr>
                        <a:t>7</a:t>
                      </a:r>
                      <a:endParaRPr lang="en-US" sz="16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a:effectLst/>
                        </a:rPr>
                        <a:t>Bandwidth</a:t>
                      </a:r>
                      <a:endParaRPr lang="en-US" sz="180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Inspection</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100 MHz, </a:t>
                      </a:r>
                      <a:r>
                        <a:rPr lang="fr-FR" sz="1400" dirty="0" err="1">
                          <a:effectLst/>
                        </a:rPr>
                        <a:t>scalable</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c>
                  <a:txBody>
                    <a:bodyPr/>
                    <a:lstStyle/>
                    <a:p>
                      <a:pPr marL="0" marR="0" hangingPunct="0">
                        <a:spcBef>
                          <a:spcPts val="200"/>
                        </a:spcBef>
                        <a:spcAft>
                          <a:spcPts val="200"/>
                        </a:spcAft>
                        <a:tabLst>
                          <a:tab pos="180340" algn="l"/>
                          <a:tab pos="360045" algn="l"/>
                          <a:tab pos="540385" algn="l"/>
                          <a:tab pos="720090" algn="l"/>
                          <a:tab pos="900430" algn="l"/>
                          <a:tab pos="1080135" algn="l"/>
                          <a:tab pos="1260475" algn="l"/>
                          <a:tab pos="1440180" algn="l"/>
                          <a:tab pos="1620520" algn="l"/>
                          <a:tab pos="1800225" algn="l"/>
                          <a:tab pos="1980565" algn="l"/>
                          <a:tab pos="2160270" algn="l"/>
                          <a:tab pos="2340610" algn="l"/>
                          <a:tab pos="2520315" algn="l"/>
                        </a:tabLst>
                      </a:pPr>
                      <a:r>
                        <a:rPr lang="fr-FR" sz="1400" dirty="0">
                          <a:effectLst/>
                        </a:rPr>
                        <a:t>20/40/80/80+80/160 MHz</a:t>
                      </a:r>
                      <a:endParaRPr lang="en-US" sz="1800" dirty="0">
                        <a:effectLst/>
                        <a:latin typeface="Times New Roman" panose="02020603050405020304" pitchFamily="18" charset="0"/>
                        <a:ea typeface="Times New Roman" panose="02020603050405020304" pitchFamily="18" charset="0"/>
                      </a:endParaRPr>
                    </a:p>
                  </a:txBody>
                  <a:tcPr marL="64770" marR="64770" marT="17780" marB="17780" anchor="ctr"/>
                </a:tc>
              </a:tr>
            </a:tbl>
          </a:graphicData>
        </a:graphic>
      </p:graphicFrame>
      <p:sp>
        <p:nvSpPr>
          <p:cNvPr id="8" name="Rectangle 7"/>
          <p:cNvSpPr/>
          <p:nvPr/>
        </p:nvSpPr>
        <p:spPr>
          <a:xfrm>
            <a:off x="752475" y="5015805"/>
            <a:ext cx="11277600" cy="1384995"/>
          </a:xfrm>
          <a:prstGeom prst="rect">
            <a:avLst/>
          </a:prstGeom>
        </p:spPr>
        <p:txBody>
          <a:bodyPr wrap="square">
            <a:spAutoFit/>
          </a:bodyPr>
          <a:lstStyle/>
          <a:p>
            <a:pPr lvl="0" eaLnBrk="0" fontAlgn="base" hangingPunct="0">
              <a:spcBef>
                <a:spcPct val="0"/>
              </a:spcBef>
              <a:spcAft>
                <a:spcPct val="0"/>
              </a:spcAft>
              <a:buClrTx/>
              <a:buFontTx/>
              <a:buChar char="•"/>
            </a:pPr>
            <a:r>
              <a:rPr lang="en-GB" altLang="en-US" u="sng" dirty="0" smtClean="0">
                <a:solidFill>
                  <a:schemeClr val="tx1"/>
                </a:solidFill>
                <a:latin typeface="Times" panose="02020603050405020304" pitchFamily="18" charset="0"/>
                <a:ea typeface="Batang"/>
                <a:cs typeface="Times New Roman" panose="02020603050405020304" pitchFamily="18" charset="0"/>
              </a:rPr>
              <a:t>The highlighted have been </a:t>
            </a:r>
            <a:r>
              <a:rPr lang="en-US" altLang="en-US" u="sng" dirty="0">
                <a:solidFill>
                  <a:schemeClr val="tx1"/>
                </a:solidFill>
                <a:latin typeface="Times" panose="02020603050405020304" pitchFamily="18" charset="0"/>
                <a:ea typeface="Batang"/>
                <a:cs typeface="Times New Roman" panose="02020603050405020304" pitchFamily="18" charset="0"/>
              </a:rPr>
              <a:t>d</a:t>
            </a:r>
            <a:r>
              <a:rPr lang="en-US" altLang="en-US" u="sng" dirty="0" smtClean="0">
                <a:solidFill>
                  <a:schemeClr val="tx1"/>
                </a:solidFill>
                <a:latin typeface="Times" panose="02020603050405020304" pitchFamily="18" charset="0"/>
                <a:ea typeface="Batang"/>
                <a:cs typeface="Times New Roman" panose="02020603050405020304" pitchFamily="18" charset="0"/>
              </a:rPr>
              <a:t>erived </a:t>
            </a:r>
            <a:r>
              <a:rPr lang="en-US" altLang="en-US" u="sng" dirty="0">
                <a:solidFill>
                  <a:schemeClr val="tx1"/>
                </a:solidFill>
                <a:latin typeface="Times" panose="02020603050405020304" pitchFamily="18" charset="0"/>
                <a:ea typeface="Batang"/>
                <a:cs typeface="Times New Roman" panose="02020603050405020304" pitchFamily="18" charset="0"/>
              </a:rPr>
              <a:t>analytically instead of </a:t>
            </a:r>
            <a:r>
              <a:rPr lang="en-US" altLang="en-US" u="sng" dirty="0" smtClean="0">
                <a:solidFill>
                  <a:schemeClr val="tx1"/>
                </a:solidFill>
                <a:latin typeface="Times" panose="02020603050405020304" pitchFamily="18" charset="0"/>
                <a:ea typeface="Batang"/>
                <a:cs typeface="Times New Roman" panose="02020603050405020304" pitchFamily="18" charset="0"/>
              </a:rPr>
              <a:t>from simulations. These metrics have to be derived using the simulations described before</a:t>
            </a:r>
            <a:endParaRPr lang="en-GB" altLang="en-US" u="sng" dirty="0" smtClean="0">
              <a:solidFill>
                <a:schemeClr val="tx1"/>
              </a:solidFill>
              <a:latin typeface="Times" panose="02020603050405020304" pitchFamily="18" charset="0"/>
              <a:ea typeface="Batang"/>
              <a:cs typeface="Times New Roman" panose="02020603050405020304" pitchFamily="18" charset="0"/>
            </a:endParaRPr>
          </a:p>
          <a:p>
            <a:pPr lvl="0" eaLnBrk="0" fontAlgn="base" hangingPunct="0">
              <a:spcBef>
                <a:spcPct val="0"/>
              </a:spcBef>
              <a:spcAft>
                <a:spcPct val="0"/>
              </a:spcAft>
              <a:buClrTx/>
              <a:buFontTx/>
              <a:buChar char="•"/>
            </a:pPr>
            <a:r>
              <a:rPr lang="en-GB" altLang="en-US" dirty="0" smtClean="0">
                <a:solidFill>
                  <a:schemeClr val="tx1"/>
                </a:solidFill>
                <a:latin typeface="Times" panose="02020603050405020304" pitchFamily="18" charset="0"/>
                <a:ea typeface="Batang"/>
                <a:cs typeface="Times New Roman" panose="02020603050405020304" pitchFamily="18" charset="0"/>
              </a:rPr>
              <a:t>Assumes </a:t>
            </a:r>
            <a:r>
              <a:rPr lang="en-GB" altLang="en-US" dirty="0">
                <a:solidFill>
                  <a:schemeClr val="tx1"/>
                </a:solidFill>
                <a:latin typeface="Times" panose="02020603050405020304" pitchFamily="18" charset="0"/>
                <a:ea typeface="Batang"/>
                <a:cs typeface="Times New Roman" panose="02020603050405020304" pitchFamily="18" charset="0"/>
              </a:rPr>
              <a:t>a three carrier configuration: 8x8 HE160 + 8x8 HE160 + 8x8 HE40. </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Assumes an 8x8 configuration.</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Assumes 160MHz transmission bandwidth only. It is possible for 802.11ax to support a higher three carrier transmission bandwidth of (160+160+40) </a:t>
            </a:r>
            <a:r>
              <a:rPr lang="en-GB" altLang="en-US" dirty="0" err="1">
                <a:solidFill>
                  <a:schemeClr val="tx1"/>
                </a:solidFill>
                <a:latin typeface="Times" panose="02020603050405020304" pitchFamily="18" charset="0"/>
                <a:ea typeface="Batang"/>
                <a:cs typeface="Times New Roman" panose="02020603050405020304" pitchFamily="18" charset="0"/>
              </a:rPr>
              <a:t>MHz.</a:t>
            </a:r>
            <a:r>
              <a:rPr lang="en-GB" altLang="en-US" dirty="0">
                <a:solidFill>
                  <a:schemeClr val="tx1"/>
                </a:solidFill>
                <a:latin typeface="Times" panose="02020603050405020304" pitchFamily="18" charset="0"/>
                <a:ea typeface="Batang"/>
                <a:cs typeface="Times New Roman" panose="02020603050405020304" pitchFamily="18" charset="0"/>
              </a:rPr>
              <a:t>  </a:t>
            </a:r>
            <a:endParaRPr lang="en-US" altLang="en-US" sz="1000" dirty="0">
              <a:solidFill>
                <a:schemeClr val="tx1"/>
              </a:solidFill>
            </a:endParaRPr>
          </a:p>
          <a:p>
            <a:pPr lvl="0" eaLnBrk="0" fontAlgn="base" hangingPunct="0">
              <a:spcBef>
                <a:spcPct val="0"/>
              </a:spcBef>
              <a:spcAft>
                <a:spcPct val="0"/>
              </a:spcAft>
              <a:buClrTx/>
              <a:buFontTx/>
              <a:buChar char="•"/>
            </a:pPr>
            <a:r>
              <a:rPr lang="en-GB" altLang="en-US" dirty="0">
                <a:solidFill>
                  <a:schemeClr val="tx1"/>
                </a:solidFill>
                <a:latin typeface="Times" panose="02020603050405020304" pitchFamily="18" charset="0"/>
                <a:ea typeface="Batang"/>
                <a:cs typeface="Times New Roman" panose="02020603050405020304" pitchFamily="18" charset="0"/>
              </a:rPr>
              <a:t>This is an estimated value. It assumes the following antenna configuration: AP: 128Tx/Rx, Client: 4Tx/Rx. </a:t>
            </a:r>
            <a:endParaRPr lang="en-US" altLang="en-US" sz="1000" dirty="0">
              <a:solidFill>
                <a:schemeClr val="tx1"/>
              </a:solidFill>
            </a:endParaRPr>
          </a:p>
        </p:txBody>
      </p:sp>
    </p:spTree>
    <p:extLst>
      <p:ext uri="{BB962C8B-B14F-4D97-AF65-F5344CB8AC3E}">
        <p14:creationId xmlns:p14="http://schemas.microsoft.com/office/powerpoint/2010/main" val="35890170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r>
              <a:rPr lang="en-US" sz="1800" b="0" dirty="0" smtClean="0"/>
              <a:t>[1] IEEE </a:t>
            </a:r>
            <a:r>
              <a:rPr lang="en-US" sz="1800" b="0" dirty="0"/>
              <a:t>P802.11ax™/D3.0, “Draft Standard for Information technology Tele-communications and information exchange between systems Local and metropolitan area networks— Specific requirements Part 11: Wireless LAN Medium Access Control (MAC) and Physical Layer (PHY) Specifications; Amendment 6: Enhancements for High Efficiency WLAN” – June 2018 </a:t>
            </a:r>
          </a:p>
          <a:p>
            <a:r>
              <a:rPr lang="en-US" sz="1800" b="0" dirty="0"/>
              <a:t>[2] IEEE 802.11-18/1573r7, Summary of 802.11ax Self Evaluation for IMT-2020 EMBB Indoor Hotspot, November, 2018 </a:t>
            </a:r>
          </a:p>
          <a:p>
            <a:r>
              <a:rPr lang="en-US" sz="1800" b="0" dirty="0"/>
              <a:t>[3] IEEE 802.11-18/1240r4, Benchmarking of 802.11ax against </a:t>
            </a:r>
            <a:r>
              <a:rPr lang="en-US" sz="1800" b="0" dirty="0" err="1"/>
              <a:t>eMBB</a:t>
            </a:r>
            <a:r>
              <a:rPr lang="en-US" sz="1800" b="0" dirty="0"/>
              <a:t> Indoor Hotspot requirements using IMT-2020 simulation methodology, November, 2018 </a:t>
            </a:r>
          </a:p>
          <a:p>
            <a:r>
              <a:rPr lang="en-US" sz="1800" b="0" dirty="0"/>
              <a:t>[4] IEEE 802.11-18/0915r3, Benchmarking of 802.11ax against </a:t>
            </a:r>
            <a:r>
              <a:rPr lang="en-US" sz="1800" b="0" dirty="0" err="1"/>
              <a:t>eMBB</a:t>
            </a:r>
            <a:r>
              <a:rPr lang="en-US" sz="1800" b="0" dirty="0"/>
              <a:t> Indoor Hotspot requirements using IMT-2020 simulation methodology, November, 2018 </a:t>
            </a:r>
          </a:p>
          <a:p>
            <a:r>
              <a:rPr lang="en-US" sz="1800" b="0" dirty="0"/>
              <a:t>[5] IEEE 802.11-18/0517r2, 802.11ax for IMT-2020 EMBB Indoor Hotspot and Dense Urban, September, 2018 </a:t>
            </a:r>
          </a:p>
          <a:p>
            <a:r>
              <a:rPr lang="en-US" sz="1800" b="0" dirty="0"/>
              <a:t>[6] Report ITU-R M.2410-0 (11/2017), Minimum requirements related to technical performance for IMT-2020 radio interface(s) </a:t>
            </a:r>
          </a:p>
          <a:p>
            <a:r>
              <a:rPr lang="en-US" sz="1800" b="0" dirty="0"/>
              <a:t>[7] Report ITU-R M.2412-0 (10/2017), Guidelines for evaluation of radio interface technologies for IMT-2020 </a:t>
            </a:r>
            <a:endParaRPr lang="en-US" sz="1800" b="0" dirty="0" smtClean="0"/>
          </a:p>
          <a:p>
            <a:r>
              <a:rPr lang="en-US" sz="1800" b="0" dirty="0" smtClean="0">
                <a:solidFill>
                  <a:schemeClr val="dk1"/>
                </a:solidFill>
              </a:rPr>
              <a:t>[8] </a:t>
            </a:r>
            <a:r>
              <a:rPr lang="en-US" sz="1800" b="0" dirty="0"/>
              <a:t>RT-170019, “Summary of email discussion “[ITU-R AH 01] Calibration for self-evaluation”, Huawei, December 2017</a:t>
            </a:r>
          </a:p>
          <a:p>
            <a:endParaRPr lang="en-US" sz="1800" b="0" dirty="0"/>
          </a:p>
          <a:p>
            <a:pPr marL="342900" indent="-342900">
              <a:spcBef>
                <a:spcPts val="0"/>
              </a:spcBef>
            </a:pPr>
            <a:endParaRPr lang="en-US" sz="1800" b="0" dirty="0" smtClean="0"/>
          </a:p>
          <a:p>
            <a:pPr marL="342900" indent="-342900">
              <a:spcBef>
                <a:spcPts val="0"/>
              </a:spcBef>
            </a:pPr>
            <a:endParaRPr lang="en-US" sz="1800" b="0" dirty="0" smtClean="0"/>
          </a:p>
          <a:p>
            <a:pPr marL="342900" indent="-342900">
              <a:spcBef>
                <a:spcPts val="0"/>
              </a:spcBef>
            </a:pPr>
            <a:endParaRPr sz="2400" b="1" i="0" u="none" strike="noStrike" cap="none" dirty="0" smtClean="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January 2019</a:t>
            </a:r>
            <a:endParaRPr sz="1800" b="1">
              <a:solidFill>
                <a:srgbClr val="000000"/>
              </a:solidFill>
              <a:latin typeface="Times New Roman"/>
              <a:ea typeface="Times New Roman"/>
              <a:cs typeface="Times New Roman"/>
              <a:sym typeface="Times New Roman"/>
            </a:endParaRPr>
          </a:p>
        </p:txBody>
      </p:sp>
      <p:sp>
        <p:nvSpPr>
          <p:cNvPr id="2" name="Footer Placeholder 1"/>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800600"/>
          </a:xfrm>
          <a:prstGeom prst="rect">
            <a:avLst/>
          </a:prstGeom>
          <a:noFill/>
          <a:ln>
            <a:noFill/>
          </a:ln>
        </p:spPr>
        <p:txBody>
          <a:bodyPr spcFirstLastPara="1" wrap="square" lIns="92150" tIns="46075" rIns="92150" bIns="46075" anchor="t" anchorCtr="0">
            <a:noAutofit/>
          </a:bodyPr>
          <a:lstStyle/>
          <a:p>
            <a:pPr marL="342900" lvl="0" indent="-342900" algn="just">
              <a:spcBef>
                <a:spcPts val="0"/>
              </a:spcBef>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details </a:t>
            </a:r>
            <a:r>
              <a:rPr lang="en-US" sz="2000" b="0" dirty="0" smtClean="0"/>
              <a:t>the requirements for </a:t>
            </a:r>
            <a:r>
              <a:rPr lang="en-US" sz="2000" b="0" i="0" u="none" strike="noStrike" cap="none" dirty="0" smtClean="0">
                <a:solidFill>
                  <a:srgbClr val="000000"/>
                </a:solidFill>
              </a:rPr>
              <a:t>benchmarking of </a:t>
            </a:r>
            <a:r>
              <a:rPr lang="en-US" sz="2000" b="0" i="0" u="none" strike="noStrike" cap="none" dirty="0">
                <a:solidFill>
                  <a:srgbClr val="000000"/>
                </a:solidFill>
              </a:rPr>
              <a:t>802.11ax </a:t>
            </a:r>
            <a:r>
              <a:rPr lang="en-US" sz="2000" b="0" i="0" u="none" strike="noStrike" cap="none" dirty="0" smtClean="0">
                <a:solidFill>
                  <a:srgbClr val="000000"/>
                </a:solidFill>
              </a:rPr>
              <a:t>vis-à-vis </a:t>
            </a:r>
            <a:r>
              <a:rPr lang="en-US" sz="2000" b="0" i="0" u="none" strike="noStrike" cap="none" dirty="0">
                <a:solidFill>
                  <a:srgbClr val="000000"/>
                </a:solidFill>
              </a:rPr>
              <a:t>the IMT-2020 requirements for </a:t>
            </a:r>
            <a:r>
              <a:rPr lang="en-US" sz="2000" b="0" dirty="0"/>
              <a:t>E</a:t>
            </a:r>
            <a:r>
              <a:rPr lang="en-US" sz="2000" b="0" i="0" u="none" strike="noStrike" cap="none" dirty="0" smtClean="0">
                <a:solidFill>
                  <a:srgbClr val="000000"/>
                </a:solidFill>
              </a:rPr>
              <a:t>MBB Dense </a:t>
            </a:r>
            <a:r>
              <a:rPr lang="en-US" sz="2000" b="0" i="0" u="none" strike="noStrike" cap="none" dirty="0">
                <a:solidFill>
                  <a:srgbClr val="000000"/>
                </a:solidFill>
              </a:rPr>
              <a:t>Urban </a:t>
            </a:r>
            <a:r>
              <a:rPr lang="en-US" sz="2000" b="0" dirty="0" smtClean="0"/>
              <a:t>test environment</a:t>
            </a:r>
            <a:r>
              <a:rPr lang="en-US" sz="2000" b="0" i="0" u="none" strike="noStrike" cap="none" dirty="0" smtClean="0">
                <a:solidFill>
                  <a:srgbClr val="000000"/>
                </a:solidFill>
              </a:rPr>
              <a:t> ([6] </a:t>
            </a:r>
            <a:r>
              <a:rPr lang="en-US" sz="2000" b="0" dirty="0"/>
              <a:t>and </a:t>
            </a:r>
            <a:r>
              <a:rPr lang="en-US" sz="2000" b="0" dirty="0" smtClean="0"/>
              <a:t>[7]).</a:t>
            </a:r>
          </a:p>
          <a:p>
            <a:pPr marL="0" lvl="0" indent="0" algn="just">
              <a:spcBef>
                <a:spcPts val="0"/>
              </a:spcBef>
              <a:buSzPts val="2400"/>
            </a:pPr>
            <a:endParaRPr lang="en-US" sz="2000" b="0" i="0" u="none" strike="noStrike" cap="none" dirty="0" smtClean="0">
              <a:solidFill>
                <a:srgbClr val="000000"/>
              </a:solidFill>
            </a:endParaRPr>
          </a:p>
          <a:p>
            <a:pPr marL="342900" lvl="0" indent="-342900" algn="just">
              <a:spcBef>
                <a:spcPts val="0"/>
              </a:spcBef>
              <a:buSzPts val="2400"/>
              <a:buFont typeface="Arial"/>
              <a:buChar char="•"/>
            </a:pPr>
            <a:r>
              <a:rPr lang="en-US" sz="2000" b="0" dirty="0" smtClean="0"/>
              <a:t>In [2], [3], [4], and [5], we have documented the results of benchmarking </a:t>
            </a:r>
            <a:r>
              <a:rPr lang="en-US" sz="2000" b="0" dirty="0"/>
              <a:t>of </a:t>
            </a:r>
            <a:r>
              <a:rPr lang="en-US" sz="2000" b="0" dirty="0" smtClean="0"/>
              <a:t>802.11ax </a:t>
            </a:r>
            <a:r>
              <a:rPr lang="en-US" sz="2000" b="0" dirty="0"/>
              <a:t>[1] capabilities in the E</a:t>
            </a:r>
            <a:r>
              <a:rPr lang="en-US" sz="2000" b="0" dirty="0" smtClean="0"/>
              <a:t>MBB Indoor </a:t>
            </a:r>
            <a:r>
              <a:rPr lang="en-US" sz="2000" b="0" dirty="0"/>
              <a:t>Hotspot environment defined by IMT-2020 ([6], [7</a:t>
            </a:r>
            <a:r>
              <a:rPr lang="en-US" sz="2000" b="0" dirty="0" smtClean="0"/>
              <a:t>]).</a:t>
            </a:r>
          </a:p>
          <a:p>
            <a:pPr marL="0" lvl="0" indent="0" algn="just">
              <a:spcBef>
                <a:spcPts val="0"/>
              </a:spcBef>
              <a:buSzPts val="2400"/>
            </a:pPr>
            <a:endParaRPr lang="en-US" sz="2000" b="0" dirty="0" smtClean="0"/>
          </a:p>
          <a:p>
            <a:pPr marL="342900" lvl="0" indent="-342900" algn="just">
              <a:spcBef>
                <a:spcPts val="0"/>
              </a:spcBef>
              <a:buSzPts val="2400"/>
              <a:buFont typeface="Arial"/>
              <a:buChar char="•"/>
            </a:pPr>
            <a:r>
              <a:rPr lang="en-US" sz="2000" b="0" dirty="0" smtClean="0"/>
              <a:t>This benchmarking confirmed that 802.11ax </a:t>
            </a:r>
            <a:r>
              <a:rPr lang="en-US" sz="2000" b="0" dirty="0"/>
              <a:t>[1] </a:t>
            </a:r>
            <a:r>
              <a:rPr lang="en-US" sz="2000" b="0" dirty="0" smtClean="0"/>
              <a:t>meets </a:t>
            </a:r>
            <a:r>
              <a:rPr lang="en-US" sz="2000" b="0" dirty="0"/>
              <a:t>the salient IMT-2020 requirements for the E</a:t>
            </a:r>
            <a:r>
              <a:rPr lang="en-US" sz="2000" b="0" dirty="0" smtClean="0"/>
              <a:t>MBB Indoor </a:t>
            </a:r>
            <a:r>
              <a:rPr lang="en-US" sz="2000" b="0" dirty="0"/>
              <a:t>Hotspot environment, including mobility</a:t>
            </a:r>
            <a:r>
              <a:rPr lang="en-US" sz="2000" b="0" dirty="0" smtClean="0"/>
              <a:t>.</a:t>
            </a:r>
          </a:p>
          <a:p>
            <a:pPr marL="0" lvl="0" indent="0" algn="just">
              <a:spcBef>
                <a:spcPts val="0"/>
              </a:spcBef>
              <a:buSzPts val="2400"/>
            </a:pPr>
            <a:endParaRPr lang="en-US" sz="2000" b="0" dirty="0"/>
          </a:p>
          <a:p>
            <a:pPr marL="342900" lvl="0" indent="-342900" algn="just">
              <a:spcBef>
                <a:spcPts val="0"/>
              </a:spcBef>
              <a:buSzPts val="2400"/>
              <a:buFont typeface="Arial"/>
              <a:buChar char="•"/>
            </a:pPr>
            <a:r>
              <a:rPr lang="en-US" sz="2000" b="0" dirty="0" smtClean="0"/>
              <a:t>In [5], we had used an analytical approach using the IMT and 3GPP configurations to conclude that 802.11ax can meet the requirements of </a:t>
            </a:r>
            <a:r>
              <a:rPr lang="en-US" sz="2000" b="0" dirty="0"/>
              <a:t>E</a:t>
            </a:r>
            <a:r>
              <a:rPr lang="en-US" sz="2000" b="0" dirty="0" smtClean="0"/>
              <a:t>MBB </a:t>
            </a:r>
            <a:r>
              <a:rPr lang="en-US" sz="2000" b="0" dirty="0"/>
              <a:t>Dense Urban test environment </a:t>
            </a:r>
            <a:r>
              <a:rPr lang="en-US" sz="2000" b="0" dirty="0" smtClean="0"/>
              <a:t>.</a:t>
            </a:r>
          </a:p>
          <a:p>
            <a:pPr marL="0" lvl="0" indent="0" algn="just">
              <a:spcBef>
                <a:spcPts val="0"/>
              </a:spcBef>
              <a:buSzPts val="2400"/>
            </a:pPr>
            <a:endParaRPr lang="en-US" sz="2000" b="0" dirty="0" smtClean="0"/>
          </a:p>
          <a:p>
            <a:pPr marL="342900" indent="-342900" algn="just">
              <a:spcBef>
                <a:spcPts val="0"/>
              </a:spcBef>
              <a:buSzPts val="2400"/>
              <a:buFont typeface="Arial"/>
              <a:buChar char="•"/>
            </a:pPr>
            <a:r>
              <a:rPr lang="en-US" sz="2000" b="0" dirty="0" smtClean="0"/>
              <a:t>However, the capabilities of 802.11ax in the </a:t>
            </a:r>
            <a:r>
              <a:rPr lang="en-US" sz="2000" b="0" dirty="0"/>
              <a:t>E</a:t>
            </a:r>
            <a:r>
              <a:rPr lang="en-US" sz="2000" b="0" dirty="0" smtClean="0"/>
              <a:t>MBB Dense Urban environment need to be confirmed using simulations that adhere to the methodology specified by ITU-R for self-evaluating a RAT for IMT-2020 ([6] and [7]).</a:t>
            </a:r>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dirty="0"/>
          </a:p>
        </p:txBody>
      </p:sp>
      <p:sp>
        <p:nvSpPr>
          <p:cNvPr id="3" name="Footer Placeholder 2"/>
          <p:cNvSpPr>
            <a:spLocks noGrp="1"/>
          </p:cNvSpPr>
          <p:nvPr>
            <p:ph type="ftr" idx="11"/>
          </p:nvPr>
        </p:nvSpPr>
        <p:spPr/>
        <p:txBody>
          <a:bodyPr/>
          <a:lstStyle/>
          <a:p>
            <a:r>
              <a:rPr lang="en-US" smtClean="0"/>
              <a:t>Sindhu Verma, Broadcom</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Background (1)</a:t>
            </a:r>
            <a:endParaRPr sz="2400" dirty="0"/>
          </a:p>
        </p:txBody>
      </p:sp>
      <p:sp>
        <p:nvSpPr>
          <p:cNvPr id="116" name="Shape 116"/>
          <p:cNvSpPr txBox="1">
            <a:spLocks noGrp="1"/>
          </p:cNvSpPr>
          <p:nvPr>
            <p:ph type="body" idx="1"/>
          </p:nvPr>
        </p:nvSpPr>
        <p:spPr>
          <a:xfrm>
            <a:off x="609600" y="1143000"/>
            <a:ext cx="10875925" cy="5333998"/>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metrics for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MBB Dense Urban:</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above metrics must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a:t>
            </a:r>
            <a:r>
              <a:rPr lang="en-US" sz="1800" dirty="0" smtClean="0">
                <a:solidFill>
                  <a:schemeClr val="dk1"/>
                </a:solidFill>
                <a:latin typeface="Arial"/>
                <a:ea typeface="Arial"/>
                <a:cs typeface="Arial"/>
                <a:sym typeface="Arial"/>
              </a:rPr>
              <a:t>must </a:t>
            </a:r>
            <a:r>
              <a:rPr lang="en-US" sz="1800" b="0" dirty="0" smtClean="0">
                <a:solidFill>
                  <a:schemeClr val="dk1"/>
                </a:solidFill>
                <a:latin typeface="Arial"/>
                <a:ea typeface="Arial"/>
                <a:cs typeface="Arial"/>
                <a:sym typeface="Arial"/>
              </a:rPr>
              <a:t>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must be evaluated based on the simulation methodology specified by ITU-R.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User </a:t>
            </a:r>
            <a:r>
              <a:rPr lang="en-US" sz="1800" b="0" dirty="0" smtClean="0">
                <a:solidFill>
                  <a:schemeClr val="dk1"/>
                </a:solidFill>
                <a:latin typeface="Arial"/>
                <a:ea typeface="Arial"/>
                <a:cs typeface="Arial"/>
                <a:sym typeface="Arial"/>
              </a:rPr>
              <a:t>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228600" y="914400"/>
            <a:ext cx="11658600" cy="55626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simulations must follow </a:t>
            </a:r>
            <a:r>
              <a:rPr lang="en-US" sz="1800" b="0" dirty="0">
                <a:solidFill>
                  <a:schemeClr val="dk1"/>
                </a:solidFill>
                <a:latin typeface="Arial"/>
                <a:ea typeface="Arial"/>
                <a:cs typeface="Arial"/>
                <a:sym typeface="Arial"/>
              </a:rPr>
              <a:t>the self-evaluation methodology specified by </a:t>
            </a:r>
            <a:r>
              <a:rPr lang="en-US" sz="1800" b="0" dirty="0" smtClean="0">
                <a:solidFill>
                  <a:schemeClr val="dk1"/>
                </a:solidFill>
                <a:latin typeface="Arial"/>
                <a:ea typeface="Arial"/>
                <a:cs typeface="Arial"/>
                <a:sym typeface="Arial"/>
              </a:rPr>
              <a:t>ITU-R ([6] and [7]). </a:t>
            </a:r>
          </a:p>
          <a:p>
            <a:pPr marL="46990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simulator </a:t>
            </a:r>
            <a:r>
              <a:rPr lang="en-US" sz="1800" b="0" dirty="0" smtClean="0">
                <a:solidFill>
                  <a:schemeClr val="dk1"/>
                </a:solidFill>
                <a:latin typeface="Arial"/>
                <a:ea typeface="Arial"/>
                <a:cs typeface="Arial"/>
                <a:sym typeface="Arial"/>
              </a:rPr>
              <a:t>must </a:t>
            </a:r>
            <a:r>
              <a:rPr lang="en-US" sz="1800" b="0" dirty="0">
                <a:solidFill>
                  <a:schemeClr val="dk1"/>
                </a:solidFill>
                <a:latin typeface="Arial"/>
                <a:ea typeface="Arial"/>
                <a:cs typeface="Arial"/>
                <a:sym typeface="Arial"/>
              </a:rPr>
              <a:t>be </a:t>
            </a:r>
            <a:r>
              <a:rPr lang="en-US" sz="1800" b="0" dirty="0" smtClean="0">
                <a:solidFill>
                  <a:schemeClr val="dk1"/>
                </a:solidFill>
                <a:latin typeface="Arial"/>
                <a:ea typeface="Arial"/>
                <a:cs typeface="Arial"/>
                <a:sym typeface="Arial"/>
              </a:rPr>
              <a:t>calibrated with </a:t>
            </a:r>
            <a:r>
              <a:rPr lang="en-US" sz="1800" b="0" dirty="0">
                <a:solidFill>
                  <a:schemeClr val="dk1"/>
                </a:solidFill>
                <a:latin typeface="Arial"/>
                <a:ea typeface="Arial"/>
                <a:cs typeface="Arial"/>
                <a:sym typeface="Arial"/>
              </a:rPr>
              <a:t>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angles</a:t>
            </a:r>
            <a:r>
              <a:rPr lang="en-US" sz="1800" b="0" dirty="0">
                <a:solidFill>
                  <a:schemeClr val="dk1"/>
                </a:solidFill>
                <a:latin typeface="Arial"/>
                <a:ea typeface="Arial"/>
                <a:cs typeface="Arial"/>
                <a:sym typeface="Arial"/>
              </a:rPr>
              <a:t>. </a:t>
            </a:r>
          </a:p>
          <a:p>
            <a:pPr marL="469900" indent="-342900">
              <a:spcBef>
                <a:spcPts val="0"/>
              </a:spcBef>
              <a:buClr>
                <a:schemeClr val="dk1"/>
              </a:buClr>
              <a:buSzPts val="1600"/>
              <a:buFont typeface="+mj-lt"/>
              <a:buAutoNum type="arabicPeriod"/>
            </a:pPr>
            <a:endParaRPr lang="en-US" sz="1800" b="0" dirty="0" smtClean="0">
              <a:solidFill>
                <a:schemeClr val="dk1"/>
              </a:solidFill>
              <a:latin typeface="Arial"/>
              <a:ea typeface="Arial"/>
              <a:cs typeface="Arial"/>
              <a:sym typeface="Arial"/>
            </a:endParaRPr>
          </a:p>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In our simulations ([2], [3</a:t>
            </a:r>
            <a:r>
              <a:rPr lang="en-US" sz="1800" b="0" dirty="0">
                <a:solidFill>
                  <a:schemeClr val="dk1"/>
                </a:solidFill>
                <a:latin typeface="Arial"/>
                <a:ea typeface="Arial"/>
                <a:cs typeface="Arial"/>
                <a:sym typeface="Arial"/>
              </a:rPr>
              <a:t>] and [4]), </a:t>
            </a:r>
            <a:r>
              <a:rPr lang="en-US" sz="1800" b="0" dirty="0" smtClean="0">
                <a:solidFill>
                  <a:schemeClr val="dk1"/>
                </a:solidFill>
                <a:latin typeface="Arial"/>
                <a:ea typeface="Arial"/>
                <a:cs typeface="Arial"/>
                <a:sym typeface="Arial"/>
              </a:rPr>
              <a:t>for benchmarking of 802.11ax against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MBB Indoor Hotspot requirements:</a:t>
            </a:r>
          </a:p>
          <a:p>
            <a:pPr marL="469900" indent="-342900">
              <a:spcBef>
                <a:spcPts val="0"/>
              </a:spcBef>
              <a:buClr>
                <a:schemeClr val="dk1"/>
              </a:buClr>
              <a:buSzPts val="1600"/>
              <a:buFont typeface="+mj-lt"/>
              <a:buAutoNum type="arabicPeriod"/>
            </a:pPr>
            <a:endParaRPr lang="en-US" sz="1800" b="0" dirty="0" smtClean="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IMT-2020 </a:t>
            </a:r>
            <a:r>
              <a:rPr lang="en-US" sz="1800" b="0" dirty="0">
                <a:solidFill>
                  <a:schemeClr val="dk1"/>
                </a:solidFill>
                <a:latin typeface="Arial"/>
                <a:ea typeface="Arial"/>
                <a:cs typeface="Arial"/>
                <a:sym typeface="Arial"/>
              </a:rPr>
              <a:t>simulation data presented by multiple companies in 3GPP </a:t>
            </a:r>
            <a:r>
              <a:rPr lang="en-US" sz="1800" b="0" dirty="0" smtClean="0">
                <a:solidFill>
                  <a:schemeClr val="dk1"/>
                </a:solidFill>
                <a:latin typeface="Arial"/>
                <a:ea typeface="Arial"/>
                <a:cs typeface="Arial"/>
                <a:sym typeface="Arial"/>
              </a:rPr>
              <a:t>([8]) </a:t>
            </a:r>
            <a:r>
              <a:rPr lang="en-US" sz="1800" b="0" dirty="0">
                <a:solidFill>
                  <a:schemeClr val="dk1"/>
                </a:solidFill>
                <a:latin typeface="Arial"/>
                <a:ea typeface="Arial"/>
                <a:cs typeface="Arial"/>
                <a:sym typeface="Arial"/>
              </a:rPr>
              <a:t>was </a:t>
            </a:r>
            <a:r>
              <a:rPr lang="en-US" sz="1800" b="0" dirty="0" smtClean="0">
                <a:solidFill>
                  <a:schemeClr val="dk1"/>
                </a:solidFill>
                <a:latin typeface="Arial"/>
                <a:ea typeface="Arial"/>
                <a:cs typeface="Arial"/>
                <a:sym typeface="Arial"/>
              </a:rPr>
              <a:t>used as the calibration </a:t>
            </a:r>
            <a:r>
              <a:rPr lang="en-US" sz="1800" b="0" dirty="0">
                <a:solidFill>
                  <a:schemeClr val="dk1"/>
                </a:solidFill>
                <a:latin typeface="Arial"/>
                <a:ea typeface="Arial"/>
                <a:cs typeface="Arial"/>
                <a:sym typeface="Arial"/>
              </a:rPr>
              <a:t>benchmark . </a:t>
            </a:r>
            <a:endParaRPr lang="en-US" sz="1800" b="0" dirty="0" smtClean="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endParaRPr lang="en-US" sz="1800" b="0" dirty="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We used MATLAB to create the network topology and exercise the channel model using the parameters and configuration specified by ITU-R</a:t>
            </a:r>
          </a:p>
          <a:p>
            <a:pPr marL="927100" lvl="1" indent="-342900">
              <a:spcBef>
                <a:spcPts val="0"/>
              </a:spcBef>
              <a:buClr>
                <a:schemeClr val="dk1"/>
              </a:buClr>
              <a:buSzPts val="1600"/>
              <a:buFont typeface="Arial" panose="020B0604020202020204" pitchFamily="34" charset="0"/>
              <a:buChar char="•"/>
            </a:pPr>
            <a:endParaRPr lang="en-US" sz="1800" b="0" dirty="0">
              <a:solidFill>
                <a:schemeClr val="dk1"/>
              </a:solidFill>
              <a:latin typeface="Arial"/>
              <a:ea typeface="Arial"/>
              <a:cs typeface="Arial"/>
              <a:sym typeface="Arial"/>
            </a:endParaRPr>
          </a:p>
          <a:p>
            <a:pPr marL="927100" lvl="1" indent="-3429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We also </a:t>
            </a:r>
            <a:r>
              <a:rPr lang="en-US" sz="1800" dirty="0" smtClean="0">
                <a:solidFill>
                  <a:schemeClr val="dk1"/>
                </a:solidFill>
                <a:latin typeface="Arial"/>
                <a:ea typeface="Arial"/>
                <a:cs typeface="Arial"/>
                <a:sym typeface="Arial"/>
              </a:rPr>
              <a:t>made</a:t>
            </a:r>
            <a:r>
              <a:rPr lang="en-US" sz="1800" b="0" dirty="0" smtClean="0">
                <a:solidFill>
                  <a:schemeClr val="dk1"/>
                </a:solidFill>
                <a:latin typeface="Arial"/>
                <a:ea typeface="Arial"/>
                <a:cs typeface="Arial"/>
                <a:sym typeface="Arial"/>
              </a:rPr>
              <a:t> the following assumptions:</a:t>
            </a: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Antenna configuration: We used a configuration inferio</a:t>
            </a:r>
            <a:r>
              <a:rPr lang="en-US" dirty="0" smtClean="0">
                <a:solidFill>
                  <a:schemeClr val="dk1"/>
                </a:solidFill>
                <a:latin typeface="Arial"/>
                <a:ea typeface="Arial"/>
                <a:cs typeface="Arial"/>
                <a:sym typeface="Arial"/>
              </a:rPr>
              <a:t>r to what is permitted by ITU</a:t>
            </a:r>
            <a:endParaRPr lang="en-US" b="0" dirty="0" smtClean="0">
              <a:solidFill>
                <a:schemeClr val="dk1"/>
              </a:solidFill>
              <a:latin typeface="Arial"/>
              <a:ea typeface="Arial"/>
              <a:cs typeface="Arial"/>
              <a:sym typeface="Arial"/>
            </a:endParaRP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MU-MIMO factor: We limited to a maximum factor of 2 to limit complexity</a:t>
            </a:r>
          </a:p>
          <a:p>
            <a:pPr marL="1384300" lvl="2" indent="-342900">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Interference: </a:t>
            </a:r>
            <a:r>
              <a:rPr lang="en-US" dirty="0">
                <a:solidFill>
                  <a:schemeClr val="dk1"/>
                </a:solidFill>
                <a:latin typeface="Arial"/>
                <a:ea typeface="Arial"/>
                <a:cs typeface="Arial"/>
                <a:sym typeface="Arial"/>
              </a:rPr>
              <a:t>We </a:t>
            </a:r>
            <a:r>
              <a:rPr lang="en-US" dirty="0" smtClean="0">
                <a:solidFill>
                  <a:schemeClr val="dk1"/>
                </a:solidFill>
                <a:latin typeface="Arial"/>
                <a:ea typeface="Arial"/>
                <a:cs typeface="Arial"/>
                <a:sym typeface="Arial"/>
              </a:rPr>
              <a:t>did not use schemes </a:t>
            </a:r>
            <a:r>
              <a:rPr lang="en-US" dirty="0">
                <a:solidFill>
                  <a:schemeClr val="dk1"/>
                </a:solidFill>
                <a:latin typeface="Arial"/>
                <a:ea typeface="Arial"/>
                <a:cs typeface="Arial"/>
                <a:sym typeface="Arial"/>
              </a:rPr>
              <a:t>that can reduce interference such as Interference Coordination and Cancellation, Partial Frequency Reuse </a:t>
            </a:r>
            <a:r>
              <a:rPr lang="en-US" dirty="0" smtClean="0">
                <a:solidFill>
                  <a:schemeClr val="dk1"/>
                </a:solidFill>
                <a:latin typeface="Arial"/>
                <a:ea typeface="Arial"/>
                <a:cs typeface="Arial"/>
                <a:sym typeface="Arial"/>
              </a:rPr>
              <a:t>etc. </a:t>
            </a:r>
          </a:p>
          <a:p>
            <a:pPr marL="1384300" lvl="2" indent="-342900">
              <a:spcBef>
                <a:spcPts val="0"/>
              </a:spcBef>
              <a:buClr>
                <a:schemeClr val="dk1"/>
              </a:buClr>
              <a:buSzPts val="1600"/>
              <a:buFont typeface="Arial" panose="020B0604020202020204" pitchFamily="34" charset="0"/>
              <a:buChar char="•"/>
            </a:pPr>
            <a:r>
              <a:rPr lang="en-US" dirty="0" smtClean="0">
                <a:solidFill>
                  <a:schemeClr val="dk1"/>
                </a:solidFill>
                <a:latin typeface="Arial"/>
                <a:ea typeface="Arial"/>
                <a:cs typeface="Arial"/>
                <a:sym typeface="Arial"/>
              </a:rPr>
              <a:t>Scheduling</a:t>
            </a:r>
            <a:r>
              <a:rPr lang="en-US" dirty="0">
                <a:solidFill>
                  <a:schemeClr val="dk1"/>
                </a:solidFill>
                <a:latin typeface="Arial"/>
                <a:ea typeface="Arial"/>
                <a:cs typeface="Arial"/>
                <a:sym typeface="Arial"/>
              </a:rPr>
              <a:t>: </a:t>
            </a:r>
            <a:r>
              <a:rPr lang="en-US" dirty="0" smtClean="0">
                <a:solidFill>
                  <a:schemeClr val="dk1"/>
                </a:solidFill>
                <a:latin typeface="Arial"/>
                <a:ea typeface="Arial"/>
                <a:cs typeface="Arial"/>
                <a:sym typeface="Arial"/>
              </a:rPr>
              <a:t>We used a simple </a:t>
            </a:r>
            <a:r>
              <a:rPr lang="en-US" dirty="0">
                <a:solidFill>
                  <a:schemeClr val="dk1"/>
                </a:solidFill>
                <a:latin typeface="Arial"/>
                <a:ea typeface="Arial"/>
                <a:cs typeface="Arial"/>
                <a:sym typeface="Arial"/>
              </a:rPr>
              <a:t>equal-time scheduler targeting a PER of 10%</a:t>
            </a:r>
            <a:endParaRPr lang="en-US"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Network Topology</a:t>
            </a:r>
            <a:endParaRPr sz="2400" dirty="0"/>
          </a:p>
        </p:txBody>
      </p:sp>
      <p:sp>
        <p:nvSpPr>
          <p:cNvPr id="116" name="Shape 116"/>
          <p:cNvSpPr txBox="1">
            <a:spLocks noGrp="1"/>
          </p:cNvSpPr>
          <p:nvPr>
            <p:ph type="body" idx="1"/>
          </p:nvPr>
        </p:nvSpPr>
        <p:spPr>
          <a:xfrm>
            <a:off x="228601" y="1066800"/>
            <a:ext cx="7086600" cy="5333999"/>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600" b="0" dirty="0" smtClean="0">
                <a:solidFill>
                  <a:schemeClr val="dk1"/>
                </a:solidFill>
                <a:latin typeface="Arial"/>
                <a:ea typeface="Arial"/>
                <a:cs typeface="Arial"/>
                <a:sym typeface="Arial"/>
              </a:rPr>
              <a:t>The network topology is specified </a:t>
            </a:r>
            <a:r>
              <a:rPr lang="en-US" sz="1600" b="0" dirty="0">
                <a:solidFill>
                  <a:schemeClr val="dk1"/>
                </a:solidFill>
                <a:latin typeface="Arial"/>
                <a:ea typeface="Arial"/>
                <a:cs typeface="Arial"/>
                <a:sym typeface="Arial"/>
              </a:rPr>
              <a:t>by </a:t>
            </a:r>
            <a:r>
              <a:rPr lang="en-US" sz="1600" b="0" dirty="0" smtClean="0">
                <a:solidFill>
                  <a:schemeClr val="dk1"/>
                </a:solidFill>
                <a:latin typeface="Arial"/>
                <a:ea typeface="Arial"/>
                <a:cs typeface="Arial"/>
                <a:sym typeface="Arial"/>
              </a:rPr>
              <a:t>ITU-R ( [7]). </a:t>
            </a:r>
          </a:p>
          <a:p>
            <a:pPr marL="469900" indent="-342900">
              <a:spcBef>
                <a:spcPts val="0"/>
              </a:spcBef>
              <a:buClr>
                <a:schemeClr val="dk1"/>
              </a:buClr>
              <a:buSzPts val="1600"/>
              <a:buFont typeface="+mj-lt"/>
              <a:buAutoNum type="arabicPeriod"/>
            </a:pPr>
            <a:endParaRPr lang="en-US" sz="1600" b="0" dirty="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The </a:t>
            </a:r>
            <a:r>
              <a:rPr lang="en-US" sz="1600" b="0" dirty="0" err="1" smtClean="0">
                <a:solidFill>
                  <a:schemeClr val="dk1"/>
                </a:solidFill>
                <a:latin typeface="Arial"/>
                <a:ea typeface="Arial"/>
                <a:cs typeface="Arial"/>
                <a:sym typeface="Arial"/>
              </a:rPr>
              <a:t>eMBB</a:t>
            </a:r>
            <a:r>
              <a:rPr lang="en-US" sz="1600" b="0" dirty="0" smtClean="0">
                <a:solidFill>
                  <a:schemeClr val="dk1"/>
                </a:solidFill>
                <a:latin typeface="Arial"/>
                <a:ea typeface="Arial"/>
                <a:cs typeface="Arial"/>
                <a:sym typeface="Arial"/>
              </a:rPr>
              <a:t> Dense Urban network </a:t>
            </a:r>
            <a:r>
              <a:rPr lang="en-US" sz="1600" b="0" dirty="0">
                <a:solidFill>
                  <a:schemeClr val="dk1"/>
                </a:solidFill>
                <a:latin typeface="Arial"/>
                <a:ea typeface="Arial"/>
                <a:cs typeface="Arial"/>
                <a:sym typeface="Arial"/>
              </a:rPr>
              <a:t>topology consists of two layers, a macro layer and a micro layer. The macro-layer base stations are placed in a regular grid, following hexagonal layout with </a:t>
            </a:r>
            <a:r>
              <a:rPr lang="en-US" sz="1600" b="0" dirty="0" smtClean="0">
                <a:solidFill>
                  <a:schemeClr val="dk1"/>
                </a:solidFill>
                <a:latin typeface="Arial"/>
                <a:ea typeface="Arial"/>
                <a:cs typeface="Arial"/>
                <a:sym typeface="Arial"/>
              </a:rPr>
              <a:t>3 </a:t>
            </a:r>
            <a:r>
              <a:rPr lang="en-US" sz="1600" b="0" dirty="0" err="1" smtClean="0">
                <a:solidFill>
                  <a:schemeClr val="dk1"/>
                </a:solidFill>
                <a:latin typeface="Arial"/>
                <a:ea typeface="Arial"/>
                <a:cs typeface="Arial"/>
                <a:sym typeface="Arial"/>
              </a:rPr>
              <a:t>TRxPs</a:t>
            </a:r>
            <a:r>
              <a:rPr lang="en-US" sz="1600" b="0" dirty="0" smtClean="0">
                <a:solidFill>
                  <a:schemeClr val="dk1"/>
                </a:solidFill>
                <a:latin typeface="Arial"/>
                <a:ea typeface="Arial"/>
                <a:cs typeface="Arial"/>
                <a:sym typeface="Arial"/>
              </a:rPr>
              <a:t> each. </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For </a:t>
            </a:r>
            <a:r>
              <a:rPr lang="en-US" sz="1600" b="0" dirty="0">
                <a:solidFill>
                  <a:schemeClr val="dk1"/>
                </a:solidFill>
                <a:latin typeface="Arial"/>
                <a:ea typeface="Arial"/>
                <a:cs typeface="Arial"/>
                <a:sym typeface="Arial"/>
              </a:rPr>
              <a:t>the micro layer, there are 3 micro sites randomly dropped in each macro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area. The </a:t>
            </a:r>
            <a:r>
              <a:rPr lang="en-US" sz="1600" b="0" dirty="0">
                <a:solidFill>
                  <a:schemeClr val="dk1"/>
                </a:solidFill>
                <a:latin typeface="Arial"/>
                <a:ea typeface="Arial"/>
                <a:cs typeface="Arial"/>
                <a:sym typeface="Arial"/>
              </a:rPr>
              <a:t>micro-layer deployment (e.g. three micro sites per macro </a:t>
            </a:r>
            <a:r>
              <a:rPr lang="en-US" sz="1600" b="0" dirty="0" err="1">
                <a:solidFill>
                  <a:schemeClr val="dk1"/>
                </a:solidFill>
                <a:latin typeface="Arial"/>
                <a:ea typeface="Arial"/>
                <a:cs typeface="Arial"/>
                <a:sym typeface="Arial"/>
              </a:rPr>
              <a:t>TRxP</a:t>
            </a:r>
            <a:r>
              <a:rPr lang="en-US" sz="1600" b="0" dirty="0">
                <a:solidFill>
                  <a:schemeClr val="dk1"/>
                </a:solidFill>
                <a:latin typeface="Arial"/>
                <a:ea typeface="Arial"/>
                <a:cs typeface="Arial"/>
                <a:sym typeface="Arial"/>
              </a:rPr>
              <a:t> and there is either one or three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at each micro site) is not defined but should be reported by the proponent. The proponent should describe micro-layer base stations placement method</a:t>
            </a:r>
            <a:r>
              <a:rPr lang="en-US" sz="1600" b="0" dirty="0" smtClean="0">
                <a:solidFill>
                  <a:schemeClr val="dk1"/>
                </a:solidFill>
                <a:latin typeface="Arial"/>
                <a:ea typeface="Arial"/>
                <a:cs typeface="Arial"/>
                <a:sym typeface="Arial"/>
              </a:rPr>
              <a:t>.</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The </a:t>
            </a:r>
            <a:r>
              <a:rPr lang="en-US" sz="1600" b="0" dirty="0">
                <a:solidFill>
                  <a:schemeClr val="dk1"/>
                </a:solidFill>
                <a:latin typeface="Arial"/>
                <a:ea typeface="Arial"/>
                <a:cs typeface="Arial"/>
                <a:sym typeface="Arial"/>
              </a:rPr>
              <a:t>simulation </a:t>
            </a:r>
            <a:r>
              <a:rPr lang="en-US" sz="1600" b="0" dirty="0" smtClean="0">
                <a:solidFill>
                  <a:schemeClr val="dk1"/>
                </a:solidFill>
                <a:latin typeface="Arial"/>
                <a:ea typeface="Arial"/>
                <a:cs typeface="Arial"/>
                <a:sym typeface="Arial"/>
              </a:rPr>
              <a:t>is a </a:t>
            </a:r>
            <a:r>
              <a:rPr lang="en-US" sz="1600" b="0" dirty="0">
                <a:solidFill>
                  <a:schemeClr val="dk1"/>
                </a:solidFill>
                <a:latin typeface="Arial"/>
                <a:ea typeface="Arial"/>
                <a:cs typeface="Arial"/>
                <a:sym typeface="Arial"/>
              </a:rPr>
              <a:t>wrap-around configuration of 19 sites, each of 3 </a:t>
            </a:r>
            <a:r>
              <a:rPr lang="en-US" sz="1600" b="0" dirty="0" err="1">
                <a:solidFill>
                  <a:schemeClr val="dk1"/>
                </a:solidFill>
                <a:latin typeface="Arial"/>
                <a:ea typeface="Arial"/>
                <a:cs typeface="Arial"/>
                <a:sym typeface="Arial"/>
              </a:rPr>
              <a:t>TRxPs</a:t>
            </a:r>
            <a:r>
              <a:rPr lang="en-US" sz="1600" b="0" dirty="0">
                <a:solidFill>
                  <a:schemeClr val="dk1"/>
                </a:solidFill>
                <a:latin typeface="Arial"/>
                <a:ea typeface="Arial"/>
                <a:cs typeface="Arial"/>
                <a:sym typeface="Arial"/>
              </a:rPr>
              <a:t> </a:t>
            </a:r>
            <a:r>
              <a:rPr lang="en-US" sz="1600" b="0" dirty="0" smtClean="0">
                <a:solidFill>
                  <a:schemeClr val="dk1"/>
                </a:solidFill>
                <a:latin typeface="Arial"/>
                <a:ea typeface="Arial"/>
                <a:cs typeface="Arial"/>
                <a:sym typeface="Arial"/>
              </a:rPr>
              <a:t>(per macro cell). </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UEs </a:t>
            </a:r>
            <a:r>
              <a:rPr lang="en-US" sz="1600" b="0" dirty="0">
                <a:solidFill>
                  <a:schemeClr val="dk1"/>
                </a:solidFill>
                <a:latin typeface="Arial"/>
                <a:ea typeface="Arial"/>
                <a:cs typeface="Arial"/>
                <a:sym typeface="Arial"/>
              </a:rPr>
              <a:t>are distributed uniformly over the whole area</a:t>
            </a:r>
            <a:r>
              <a:rPr lang="en-US" sz="1600" b="0" dirty="0" smtClean="0">
                <a:solidFill>
                  <a:schemeClr val="dk1"/>
                </a:solidFill>
                <a:latin typeface="Arial"/>
                <a:ea typeface="Arial"/>
                <a:cs typeface="Arial"/>
                <a:sym typeface="Arial"/>
              </a:rPr>
              <a:t>.</a:t>
            </a:r>
          </a:p>
          <a:p>
            <a:pPr indent="-330200">
              <a:spcBef>
                <a:spcPts val="0"/>
              </a:spcBef>
              <a:buClr>
                <a:schemeClr val="dk1"/>
              </a:buClr>
              <a:buSzPts val="1600"/>
              <a:buFont typeface="Arial"/>
              <a:buAutoNum type="arabicPeriod"/>
            </a:pPr>
            <a:endParaRPr lang="en-US" sz="1600" b="0" dirty="0" smtClean="0">
              <a:solidFill>
                <a:schemeClr val="dk1"/>
              </a:solidFill>
              <a:latin typeface="Arial"/>
              <a:ea typeface="Arial"/>
              <a:cs typeface="Arial"/>
              <a:sym typeface="Arial"/>
            </a:endParaRPr>
          </a:p>
          <a:p>
            <a:pPr indent="-330200">
              <a:spcBef>
                <a:spcPts val="0"/>
              </a:spcBef>
              <a:buClr>
                <a:schemeClr val="dk1"/>
              </a:buClr>
              <a:buSzPts val="1600"/>
              <a:buFont typeface="Arial"/>
              <a:buAutoNum type="arabicPeriod"/>
            </a:pPr>
            <a:r>
              <a:rPr lang="en-US" sz="1600" b="0" dirty="0" smtClean="0">
                <a:solidFill>
                  <a:schemeClr val="dk1"/>
                </a:solidFill>
                <a:latin typeface="Arial"/>
                <a:ea typeface="Arial"/>
                <a:cs typeface="Arial"/>
                <a:sym typeface="Arial"/>
              </a:rPr>
              <a:t>For configuration A (4 GHz), only macro layer is present. For our evaluations, we can ignore configuration B (30 GHz Macro) and configuration C (4GHz + 30 GHz, Macro and Micro)</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dirty="0"/>
          </a:p>
        </p:txBody>
      </p:sp>
      <p:sp>
        <p:nvSpPr>
          <p:cNvPr id="3" name="Footer Placeholder 2"/>
          <p:cNvSpPr>
            <a:spLocks noGrp="1"/>
          </p:cNvSpPr>
          <p:nvPr>
            <p:ph type="ftr" idx="11"/>
          </p:nvPr>
        </p:nvSpPr>
        <p:spPr/>
        <p:txBody>
          <a:bodyPr/>
          <a:lstStyle/>
          <a:p>
            <a:r>
              <a:rPr lang="en-US" dirty="0" smtClean="0"/>
              <a:t>Sindhu Verma, Broadcom</a:t>
            </a:r>
            <a:endParaRPr lang="en-US" dirty="0"/>
          </a:p>
        </p:txBody>
      </p:sp>
      <p:pic>
        <p:nvPicPr>
          <p:cNvPr id="4" name="Picture 3"/>
          <p:cNvPicPr>
            <a:picLocks noChangeAspect="1"/>
          </p:cNvPicPr>
          <p:nvPr/>
        </p:nvPicPr>
        <p:blipFill rotWithShape="1">
          <a:blip r:embed="rId3"/>
          <a:srcRect l="46299" t="18890" r="32057" b="48816"/>
          <a:stretch/>
        </p:blipFill>
        <p:spPr>
          <a:xfrm>
            <a:off x="8001000" y="1190625"/>
            <a:ext cx="2667000" cy="2238375"/>
          </a:xfrm>
          <a:prstGeom prst="rect">
            <a:avLst/>
          </a:prstGeom>
        </p:spPr>
      </p:pic>
      <p:pic>
        <p:nvPicPr>
          <p:cNvPr id="9" name="Picture 8"/>
          <p:cNvPicPr>
            <a:picLocks noChangeAspect="1"/>
          </p:cNvPicPr>
          <p:nvPr/>
        </p:nvPicPr>
        <p:blipFill rotWithShape="1">
          <a:blip r:embed="rId3"/>
          <a:srcRect l="38996" t="55756" r="22045" b="11111"/>
          <a:stretch/>
        </p:blipFill>
        <p:spPr>
          <a:xfrm>
            <a:off x="7315200" y="3657600"/>
            <a:ext cx="4800600" cy="2296537"/>
          </a:xfrm>
          <a:prstGeom prst="rect">
            <a:avLst/>
          </a:prstGeom>
        </p:spPr>
      </p:pic>
    </p:spTree>
    <p:extLst>
      <p:ext uri="{BB962C8B-B14F-4D97-AF65-F5344CB8AC3E}">
        <p14:creationId xmlns:p14="http://schemas.microsoft.com/office/powerpoint/2010/main" val="40154190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(1)</a:t>
            </a:r>
            <a:endParaRPr sz="2400" dirty="0"/>
          </a:p>
        </p:txBody>
      </p:sp>
      <p:sp>
        <p:nvSpPr>
          <p:cNvPr id="116" name="Shape 116"/>
          <p:cNvSpPr txBox="1">
            <a:spLocks noGrp="1"/>
          </p:cNvSpPr>
          <p:nvPr>
            <p:ph type="body" idx="1"/>
          </p:nvPr>
        </p:nvSpPr>
        <p:spPr>
          <a:xfrm>
            <a:off x="533400" y="1524000"/>
            <a:ext cx="11441568" cy="4951414"/>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Carrier Frequency : 4 GHz (single layer Macro)</a:t>
            </a:r>
          </a:p>
          <a:p>
            <a:pPr marL="46990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Simulation bandwidth : 20 MHz (TDD)</a:t>
            </a: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BS antenna height: 25m</a:t>
            </a:r>
          </a:p>
          <a:p>
            <a:pPr marL="469900" indent="-342900" algn="just">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height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Outdoor UEs: 1.5 m, Indoor UTs: 3(</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1) + 1.5;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uniform(1,Nfl) where </a:t>
            </a:r>
            <a:r>
              <a:rPr lang="en-GB" sz="1800" b="0" dirty="0" err="1">
                <a:solidFill>
                  <a:schemeClr val="dk1"/>
                </a:solidFill>
                <a:latin typeface="Arial"/>
                <a:ea typeface="Arial"/>
                <a:cs typeface="Arial"/>
              </a:rPr>
              <a:t>Nfl</a:t>
            </a:r>
            <a:r>
              <a:rPr lang="en-GB" sz="1800" b="0" dirty="0">
                <a:solidFill>
                  <a:schemeClr val="dk1"/>
                </a:solidFill>
                <a:latin typeface="Arial"/>
                <a:ea typeface="Arial"/>
                <a:cs typeface="Arial"/>
              </a:rPr>
              <a:t> ~ uniform(4,8</a:t>
            </a:r>
            <a:r>
              <a:rPr lang="en-GB" sz="1800" b="0" dirty="0" smtClean="0">
                <a:solidFill>
                  <a:schemeClr val="dk1"/>
                </a:solidFill>
                <a:latin typeface="Arial"/>
                <a:ea typeface="Arial"/>
                <a:cs typeface="Arial"/>
              </a:rPr>
              <a:t>)</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Total transmit power per </a:t>
            </a:r>
            <a:r>
              <a:rPr lang="en-US" sz="1800" b="0" dirty="0" err="1" smtClean="0">
                <a:solidFill>
                  <a:schemeClr val="dk1"/>
                </a:solidFill>
                <a:latin typeface="Arial"/>
                <a:ea typeface="Arial"/>
                <a:cs typeface="Arial"/>
                <a:sym typeface="Arial"/>
              </a:rPr>
              <a:t>TRxP</a:t>
            </a:r>
            <a:r>
              <a:rPr lang="en-US" sz="1800" b="0" dirty="0" smtClean="0">
                <a:solidFill>
                  <a:schemeClr val="dk1"/>
                </a:solidFill>
                <a:latin typeface="Arial"/>
                <a:ea typeface="Arial"/>
                <a:cs typeface="Arial"/>
                <a:sym typeface="Arial"/>
              </a:rPr>
              <a:t>: 44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marL="469900" lvl="0" indent="-3429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UE power class: 23 </a:t>
            </a:r>
            <a:r>
              <a:rPr lang="en-US" sz="1800" b="0" dirty="0" err="1" smtClean="0">
                <a:solidFill>
                  <a:schemeClr val="dk1"/>
                </a:solidFill>
                <a:latin typeface="Arial"/>
                <a:ea typeface="Arial"/>
                <a:cs typeface="Arial"/>
                <a:sym typeface="Arial"/>
              </a:rPr>
              <a:t>dBm</a:t>
            </a:r>
            <a:endParaRPr lang="en-US" sz="1800" b="0" dirty="0" smtClean="0">
              <a:solidFill>
                <a:schemeClr val="dk1"/>
              </a:solidFill>
              <a:latin typeface="Arial"/>
              <a:ea typeface="Arial"/>
              <a:cs typeface="Arial"/>
              <a:sym typeface="Arial"/>
            </a:endParaRPr>
          </a:p>
          <a:p>
            <a:pPr lvl="0" indent="-330200" algn="just">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Number </a:t>
            </a:r>
            <a:r>
              <a:rPr lang="en-US" sz="1800" b="0" dirty="0">
                <a:solidFill>
                  <a:schemeClr val="dk1"/>
                </a:solidFill>
                <a:latin typeface="Arial"/>
                <a:ea typeface="Arial"/>
                <a:cs typeface="Arial"/>
                <a:sym typeface="Arial"/>
              </a:rPr>
              <a:t>of antenna elements per </a:t>
            </a:r>
            <a:r>
              <a:rPr lang="en-US" sz="1800" b="0" dirty="0" err="1" smtClean="0">
                <a:solidFill>
                  <a:schemeClr val="dk1"/>
                </a:solidFill>
                <a:latin typeface="Arial"/>
                <a:ea typeface="Arial"/>
                <a:cs typeface="Arial"/>
                <a:sym typeface="Arial"/>
              </a:rPr>
              <a:t>TRxP</a:t>
            </a:r>
            <a:r>
              <a:rPr lang="en-US" sz="1800" b="0" dirty="0">
                <a:solidFill>
                  <a:schemeClr val="dk1"/>
                </a:solidFill>
                <a:latin typeface="Arial"/>
                <a:ea typeface="Arial"/>
                <a:cs typeface="Arial"/>
                <a:sym typeface="Arial"/>
              </a:rPr>
              <a:t>: Up to 256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Number of UE antenna </a:t>
            </a:r>
            <a:r>
              <a:rPr lang="en-US" sz="1800" b="0" dirty="0" smtClean="0">
                <a:solidFill>
                  <a:schemeClr val="dk1"/>
                </a:solidFill>
                <a:latin typeface="Arial"/>
                <a:ea typeface="Arial"/>
                <a:cs typeface="Arial"/>
                <a:sym typeface="Arial"/>
              </a:rPr>
              <a:t>elements: </a:t>
            </a:r>
            <a:r>
              <a:rPr lang="en-US" sz="1800" b="0" dirty="0">
                <a:solidFill>
                  <a:schemeClr val="dk1"/>
                </a:solidFill>
                <a:latin typeface="Arial"/>
                <a:ea typeface="Arial"/>
                <a:cs typeface="Arial"/>
                <a:sym typeface="Arial"/>
              </a:rPr>
              <a:t>Up to </a:t>
            </a:r>
            <a:r>
              <a:rPr lang="en-US" sz="1800" b="0" dirty="0" smtClean="0">
                <a:solidFill>
                  <a:schemeClr val="dk1"/>
                </a:solidFill>
                <a:latin typeface="Arial"/>
                <a:ea typeface="Arial"/>
                <a:cs typeface="Arial"/>
                <a:sym typeface="Arial"/>
              </a:rPr>
              <a:t>8 </a:t>
            </a:r>
            <a:r>
              <a:rPr lang="en-US" sz="1800" b="0" dirty="0" err="1">
                <a:solidFill>
                  <a:schemeClr val="dk1"/>
                </a:solidFill>
                <a:latin typeface="Arial"/>
                <a:ea typeface="Arial"/>
                <a:cs typeface="Arial"/>
                <a:sym typeface="Arial"/>
              </a:rPr>
              <a:t>Tx</a:t>
            </a:r>
            <a:r>
              <a:rPr lang="en-US" sz="1800" b="0" dirty="0">
                <a:solidFill>
                  <a:schemeClr val="dk1"/>
                </a:solidFill>
                <a:latin typeface="Arial"/>
                <a:ea typeface="Arial"/>
                <a:cs typeface="Arial"/>
                <a:sym typeface="Arial"/>
              </a:rPr>
              <a:t>/Rx</a:t>
            </a: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BS </a:t>
            </a:r>
            <a:r>
              <a:rPr lang="fr-FR" sz="1800" b="0" dirty="0">
                <a:solidFill>
                  <a:schemeClr val="dk1"/>
                </a:solidFill>
                <a:latin typeface="Arial"/>
                <a:ea typeface="Arial"/>
                <a:cs typeface="Arial"/>
              </a:rPr>
              <a:t>noise </a:t>
            </a:r>
            <a:r>
              <a:rPr lang="fr-FR" sz="1800" b="0" dirty="0" smtClean="0">
                <a:solidFill>
                  <a:schemeClr val="dk1"/>
                </a:solidFill>
                <a:latin typeface="Arial"/>
                <a:ea typeface="Arial"/>
                <a:cs typeface="Arial"/>
              </a:rPr>
              <a:t>figure: 5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noise </a:t>
            </a:r>
            <a:r>
              <a:rPr lang="fr-FR" sz="1800" b="0" dirty="0" smtClean="0">
                <a:solidFill>
                  <a:schemeClr val="dk1"/>
                </a:solidFill>
                <a:latin typeface="Arial"/>
                <a:ea typeface="Arial"/>
                <a:cs typeface="Arial"/>
              </a:rPr>
              <a:t>figure: 7 </a:t>
            </a:r>
            <a:r>
              <a:rPr lang="fr-FR" sz="1800" b="0" dirty="0">
                <a:solidFill>
                  <a:schemeClr val="dk1"/>
                </a:solidFill>
                <a:latin typeface="Arial"/>
                <a:ea typeface="Arial"/>
                <a:cs typeface="Arial"/>
              </a:rPr>
              <a:t>dB</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BS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8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fr-FR" sz="1800" b="0" dirty="0" err="1">
                <a:solidFill>
                  <a:schemeClr val="dk1"/>
                </a:solidFill>
                <a:latin typeface="Arial"/>
                <a:ea typeface="Arial"/>
                <a:cs typeface="Arial"/>
              </a:rPr>
              <a:t>antenna</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element</a:t>
            </a:r>
            <a:r>
              <a:rPr lang="fr-FR" sz="1800" b="0" dirty="0">
                <a:solidFill>
                  <a:schemeClr val="dk1"/>
                </a:solidFill>
                <a:latin typeface="Arial"/>
                <a:ea typeface="Arial"/>
                <a:cs typeface="Arial"/>
              </a:rPr>
              <a:t> </a:t>
            </a:r>
            <a:r>
              <a:rPr lang="fr-FR" sz="1800" b="0" dirty="0" smtClean="0">
                <a:solidFill>
                  <a:schemeClr val="dk1"/>
                </a:solidFill>
                <a:latin typeface="Arial"/>
                <a:ea typeface="Arial"/>
                <a:cs typeface="Arial"/>
              </a:rPr>
              <a:t>gain: 0 </a:t>
            </a:r>
            <a:r>
              <a:rPr lang="fr-FR" sz="1800" b="0" dirty="0" err="1">
                <a:solidFill>
                  <a:schemeClr val="dk1"/>
                </a:solidFill>
                <a:latin typeface="Arial"/>
                <a:ea typeface="Arial"/>
                <a:cs typeface="Arial"/>
              </a:rPr>
              <a:t>dBi</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Thermal noise </a:t>
            </a:r>
            <a:r>
              <a:rPr lang="fr-FR" sz="1800" b="0" dirty="0" err="1" smtClean="0">
                <a:solidFill>
                  <a:schemeClr val="dk1"/>
                </a:solidFill>
                <a:latin typeface="Arial"/>
                <a:ea typeface="Arial"/>
                <a:cs typeface="Arial"/>
              </a:rPr>
              <a:t>level</a:t>
            </a:r>
            <a:r>
              <a:rPr lang="fr-FR" sz="1800" b="0" dirty="0" smtClean="0">
                <a:solidFill>
                  <a:schemeClr val="dk1"/>
                </a:solidFill>
                <a:latin typeface="Arial"/>
                <a:ea typeface="Arial"/>
                <a:cs typeface="Arial"/>
              </a:rPr>
              <a:t>: ‒</a:t>
            </a:r>
            <a:r>
              <a:rPr lang="fr-FR" sz="1800" b="0" dirty="0">
                <a:solidFill>
                  <a:schemeClr val="dk1"/>
                </a:solidFill>
                <a:latin typeface="Arial"/>
                <a:ea typeface="Arial"/>
                <a:cs typeface="Arial"/>
              </a:rPr>
              <a:t>174 dBm/Hz</a:t>
            </a:r>
            <a:endParaRPr lang="en-US" sz="1800" b="0" dirty="0">
              <a:solidFill>
                <a:schemeClr val="dk1"/>
              </a:solidFill>
              <a:latin typeface="Arial"/>
              <a:ea typeface="Arial"/>
              <a:cs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6096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parameters per Configuration A (2)</a:t>
            </a:r>
            <a:endParaRPr sz="2400" dirty="0"/>
          </a:p>
        </p:txBody>
      </p:sp>
      <p:sp>
        <p:nvSpPr>
          <p:cNvPr id="116" name="Shape 116"/>
          <p:cNvSpPr txBox="1">
            <a:spLocks noGrp="1"/>
          </p:cNvSpPr>
          <p:nvPr>
            <p:ph type="body" idx="1"/>
          </p:nvPr>
        </p:nvSpPr>
        <p:spPr>
          <a:xfrm>
            <a:off x="533400" y="1447800"/>
            <a:ext cx="11353800" cy="5065715"/>
          </a:xfrm>
          <a:prstGeom prst="rect">
            <a:avLst/>
          </a:prstGeom>
          <a:noFill/>
          <a:ln>
            <a:noFill/>
          </a:ln>
        </p:spPr>
        <p:txBody>
          <a:bodyPr spcFirstLastPara="1" wrap="square" lIns="92150" tIns="46075" rIns="92150" bIns="46075" anchor="t" anchorCtr="0">
            <a:noAutofit/>
          </a:bodyPr>
          <a:lstStyle/>
          <a:p>
            <a:pPr marL="469900" lvl="0" indent="-3429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Percentage of high loss and low loss building type : 20% high loss, 80% low loss</a:t>
            </a:r>
          </a:p>
          <a:p>
            <a:pPr lvl="0" indent="-330200" algn="just">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sym typeface="Arial"/>
              </a:rPr>
              <a:t>Inter-site distance or ISD: </a:t>
            </a:r>
            <a:r>
              <a:rPr lang="en-US" sz="1800" b="0" dirty="0" smtClean="0">
                <a:solidFill>
                  <a:schemeClr val="dk1"/>
                </a:solidFill>
                <a:latin typeface="Arial"/>
                <a:ea typeface="Arial"/>
                <a:cs typeface="Arial"/>
                <a:sym typeface="Arial"/>
              </a:rPr>
              <a:t>200m</a:t>
            </a:r>
            <a:endParaRPr lang="fr-FR" sz="1800" b="0" dirty="0" smtClean="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Traffic model: Full buffer</a:t>
            </a:r>
          </a:p>
          <a:p>
            <a:pPr indent="-330200" algn="just" fontAlgn="t" hangingPunct="0">
              <a:spcBef>
                <a:spcPts val="0"/>
              </a:spcBef>
              <a:buClr>
                <a:schemeClr val="dk1"/>
              </a:buClr>
              <a:buSzPts val="1600"/>
              <a:buFont typeface="Arial" panose="020B0604020202020204" pitchFamily="34" charset="0"/>
              <a:buChar char="•"/>
            </a:pPr>
            <a:r>
              <a:rPr lang="en-US" sz="1800" b="0" dirty="0">
                <a:solidFill>
                  <a:schemeClr val="dk1"/>
                </a:solidFill>
                <a:latin typeface="Arial"/>
                <a:ea typeface="Arial"/>
                <a:cs typeface="Arial"/>
              </a:rPr>
              <a:t>Device</a:t>
            </a:r>
            <a:r>
              <a:rPr lang="fr-FR" sz="1800" b="0" dirty="0">
                <a:solidFill>
                  <a:schemeClr val="dk1"/>
                </a:solidFill>
                <a:latin typeface="Arial"/>
                <a:ea typeface="Arial"/>
                <a:cs typeface="Arial"/>
              </a:rPr>
              <a:t> </a:t>
            </a:r>
            <a:r>
              <a:rPr lang="fr-FR" sz="1800" b="0" dirty="0" err="1">
                <a:solidFill>
                  <a:schemeClr val="dk1"/>
                </a:solidFill>
                <a:latin typeface="Arial"/>
                <a:ea typeface="Arial"/>
                <a:cs typeface="Arial"/>
              </a:rPr>
              <a:t>deployment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80% indoor, 20% outdoor (in‑car) randomly and uniformly distributed over the area under Macro layer</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a:t>
            </a:r>
            <a:r>
              <a:rPr lang="en-US" sz="1800" b="0" dirty="0">
                <a:solidFill>
                  <a:schemeClr val="dk1"/>
                </a:solidFill>
                <a:latin typeface="Arial"/>
                <a:ea typeface="Arial"/>
                <a:cs typeface="Arial"/>
              </a:rPr>
              <a:t>mobility</a:t>
            </a:r>
            <a:r>
              <a:rPr lang="fr-FR" sz="1800" b="0" dirty="0">
                <a:solidFill>
                  <a:schemeClr val="dk1"/>
                </a:solidFill>
                <a:latin typeface="Arial"/>
                <a:ea typeface="Arial"/>
                <a:cs typeface="Arial"/>
              </a:rPr>
              <a:t> model: </a:t>
            </a:r>
            <a:r>
              <a:rPr lang="en-GB" sz="1800" b="0" dirty="0">
                <a:solidFill>
                  <a:schemeClr val="dk1"/>
                </a:solidFill>
                <a:latin typeface="Arial"/>
                <a:ea typeface="Arial"/>
                <a:cs typeface="Arial"/>
              </a:rPr>
              <a:t>Fixed and identical speed of all UEs of the same mobility class, randomly and uniformly distributed direction.</a:t>
            </a:r>
            <a:endParaRPr lang="en-US" sz="1800" b="0" dirty="0">
              <a:solidFill>
                <a:schemeClr val="dk1"/>
              </a:solidFill>
              <a:latin typeface="Arial"/>
              <a:ea typeface="Arial"/>
              <a:cs typeface="Arial"/>
            </a:endParaRPr>
          </a:p>
          <a:p>
            <a:pPr indent="-330200" algn="just" fontAlgn="t" hangingPunct="0">
              <a:spcBef>
                <a:spcPts val="0"/>
              </a:spcBef>
              <a:buClr>
                <a:schemeClr val="dk1"/>
              </a:buClr>
              <a:buSzPts val="1600"/>
              <a:buFont typeface="Arial" panose="020B0604020202020204" pitchFamily="34" charset="0"/>
              <a:buChar char="•"/>
            </a:pPr>
            <a:r>
              <a:rPr lang="fr-FR" sz="1800" b="0" dirty="0">
                <a:solidFill>
                  <a:schemeClr val="dk1"/>
                </a:solidFill>
                <a:latin typeface="Arial"/>
                <a:ea typeface="Arial"/>
                <a:cs typeface="Arial"/>
              </a:rPr>
              <a:t>UE speeds of </a:t>
            </a:r>
            <a:r>
              <a:rPr lang="fr-FR" sz="1800" b="0" dirty="0" err="1">
                <a:solidFill>
                  <a:schemeClr val="dk1"/>
                </a:solidFill>
                <a:latin typeface="Arial"/>
                <a:ea typeface="Arial"/>
                <a:cs typeface="Arial"/>
              </a:rPr>
              <a:t>interest</a:t>
            </a:r>
            <a:r>
              <a:rPr lang="fr-FR" sz="1800" b="0" dirty="0">
                <a:solidFill>
                  <a:schemeClr val="dk1"/>
                </a:solidFill>
                <a:latin typeface="Arial"/>
                <a:ea typeface="Arial"/>
                <a:cs typeface="Arial"/>
              </a:rPr>
              <a:t>: </a:t>
            </a:r>
            <a:r>
              <a:rPr lang="en-GB" sz="1800" b="0" dirty="0">
                <a:solidFill>
                  <a:schemeClr val="dk1"/>
                </a:solidFill>
                <a:latin typeface="Arial"/>
                <a:ea typeface="Arial"/>
                <a:cs typeface="Arial"/>
              </a:rPr>
              <a:t>Indoor users: 3 km/h, Outdoor users (in-car): 30 </a:t>
            </a:r>
            <a:r>
              <a:rPr lang="en-GB" sz="1800" b="0" dirty="0" smtClean="0">
                <a:solidFill>
                  <a:schemeClr val="dk1"/>
                </a:solidFill>
                <a:latin typeface="Arial"/>
                <a:ea typeface="Arial"/>
                <a:cs typeface="Arial"/>
              </a:rPr>
              <a:t>km/h</a:t>
            </a:r>
            <a:endParaRPr lang="fr-FR" sz="1800" b="0" dirty="0" smtClean="0">
              <a:solidFill>
                <a:schemeClr val="dk1"/>
              </a:solidFill>
              <a:latin typeface="Arial"/>
              <a:ea typeface="Arial"/>
              <a:cs typeface="Arial"/>
            </a:endParaRPr>
          </a:p>
          <a:p>
            <a:pPr indent="-330200" fontAlgn="t" hangingPunct="0">
              <a:spcBef>
                <a:spcPts val="0"/>
              </a:spcBef>
              <a:buClr>
                <a:schemeClr val="dk1"/>
              </a:buClr>
              <a:buSzPts val="1600"/>
              <a:buFont typeface="Arial" panose="020B0604020202020204" pitchFamily="34" charset="0"/>
              <a:buChar char="•"/>
            </a:pPr>
            <a:r>
              <a:rPr lang="fr-FR" sz="1800" b="0" dirty="0" smtClean="0">
                <a:solidFill>
                  <a:schemeClr val="dk1"/>
                </a:solidFill>
                <a:latin typeface="Arial"/>
                <a:ea typeface="Arial"/>
                <a:cs typeface="Arial"/>
              </a:rPr>
              <a:t>UE </a:t>
            </a:r>
            <a:r>
              <a:rPr lang="fr-FR" sz="1800" b="0" dirty="0" err="1" smtClean="0">
                <a:solidFill>
                  <a:schemeClr val="dk1"/>
                </a:solidFill>
                <a:latin typeface="Arial"/>
                <a:ea typeface="Arial"/>
                <a:cs typeface="Arial"/>
              </a:rPr>
              <a:t>density</a:t>
            </a:r>
            <a:r>
              <a:rPr lang="fr-FR" sz="1800" b="0" dirty="0" smtClean="0">
                <a:solidFill>
                  <a:schemeClr val="dk1"/>
                </a:solidFill>
                <a:latin typeface="Arial"/>
                <a:ea typeface="Arial"/>
                <a:cs typeface="Arial"/>
              </a:rPr>
              <a:t>: </a:t>
            </a:r>
            <a:r>
              <a:rPr lang="en-GB" sz="1800" b="0" dirty="0" smtClean="0">
                <a:solidFill>
                  <a:schemeClr val="dk1"/>
                </a:solidFill>
                <a:latin typeface="Arial"/>
                <a:ea typeface="Arial"/>
                <a:cs typeface="Arial"/>
              </a:rPr>
              <a:t>10 </a:t>
            </a:r>
            <a:r>
              <a:rPr lang="en-GB" sz="1800" b="0" dirty="0">
                <a:solidFill>
                  <a:schemeClr val="dk1"/>
                </a:solidFill>
                <a:latin typeface="Arial"/>
                <a:ea typeface="Arial"/>
                <a:cs typeface="Arial"/>
              </a:rPr>
              <a:t>UEs per </a:t>
            </a:r>
            <a:r>
              <a:rPr lang="en-GB" sz="1800" b="0" dirty="0" err="1" smtClean="0">
                <a:solidFill>
                  <a:schemeClr val="dk1"/>
                </a:solidFill>
                <a:latin typeface="Arial"/>
                <a:ea typeface="Arial"/>
                <a:cs typeface="Arial"/>
              </a:rPr>
              <a:t>TRxP</a:t>
            </a:r>
            <a:r>
              <a:rPr lang="en-GB" sz="1800" b="0" dirty="0" smtClean="0">
                <a:solidFill>
                  <a:schemeClr val="dk1"/>
                </a:solidFill>
                <a:latin typeface="Arial"/>
                <a:ea typeface="Arial"/>
                <a:cs typeface="Arial"/>
              </a:rPr>
              <a:t> randomly </a:t>
            </a:r>
            <a:r>
              <a:rPr lang="en-GB" sz="1800" b="0" dirty="0">
                <a:solidFill>
                  <a:schemeClr val="dk1"/>
                </a:solidFill>
                <a:latin typeface="Arial"/>
                <a:ea typeface="Arial"/>
                <a:cs typeface="Arial"/>
              </a:rPr>
              <a:t>and uniformly distributed over the area under Macro </a:t>
            </a:r>
            <a:r>
              <a:rPr lang="en-GB" sz="1800" b="0" dirty="0" smtClean="0">
                <a:solidFill>
                  <a:schemeClr val="dk1"/>
                </a:solidFill>
                <a:latin typeface="Arial"/>
                <a:ea typeface="Arial"/>
                <a:cs typeface="Arial"/>
              </a:rPr>
              <a:t>layer</a:t>
            </a:r>
          </a:p>
          <a:p>
            <a:pPr indent="-330200" fontAlgn="t" hangingPunct="0">
              <a:spcBef>
                <a:spcPts val="0"/>
              </a:spcBef>
              <a:buClr>
                <a:schemeClr val="dk1"/>
              </a:buClr>
              <a:buSzPts val="1600"/>
              <a:buFont typeface="Arial" panose="020B0604020202020204" pitchFamily="34" charset="0"/>
              <a:buChar char="•"/>
            </a:pPr>
            <a:r>
              <a:rPr lang="pt-BR" sz="1800" b="0" dirty="0" smtClean="0">
                <a:solidFill>
                  <a:schemeClr val="dk1"/>
                </a:solidFill>
                <a:latin typeface="Arial"/>
                <a:ea typeface="Arial"/>
                <a:cs typeface="Arial"/>
              </a:rPr>
              <a:t>Channel model: UMa_A</a:t>
            </a:r>
            <a:r>
              <a:rPr lang="pt-BR" sz="1800" b="0" dirty="0">
                <a:solidFill>
                  <a:schemeClr val="dk1"/>
                </a:solidFill>
                <a:latin typeface="Arial"/>
                <a:ea typeface="Arial"/>
                <a:cs typeface="Arial"/>
              </a:rPr>
              <a:t>, </a:t>
            </a:r>
            <a:r>
              <a:rPr lang="pt-BR" sz="1800" b="0" dirty="0" smtClean="0">
                <a:solidFill>
                  <a:schemeClr val="dk1"/>
                </a:solidFill>
                <a:latin typeface="Arial"/>
                <a:ea typeface="Arial"/>
                <a:cs typeface="Arial"/>
              </a:rPr>
              <a:t>UMa_B, </a:t>
            </a:r>
            <a:endParaRPr lang="en-US" sz="1800" b="0" dirty="0" smtClean="0">
              <a:solidFill>
                <a:schemeClr val="dk1"/>
              </a:solidFill>
              <a:latin typeface="Arial"/>
              <a:ea typeface="Arial"/>
              <a:cs typeface="Arial"/>
            </a:endParaRPr>
          </a:p>
          <a:p>
            <a:pPr lvl="0" indent="-330200">
              <a:spcBef>
                <a:spcPts val="0"/>
              </a:spcBef>
              <a:buClr>
                <a:schemeClr val="dk1"/>
              </a:buClr>
              <a:buSzPts val="1600"/>
              <a:buFont typeface="Arial" panose="020B0604020202020204" pitchFamily="34" charset="0"/>
              <a:buChar char="•"/>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a:t>
            </a:r>
            <a:r>
              <a:rPr lang="en-US" sz="1800" b="0" dirty="0" smtClean="0">
                <a:solidFill>
                  <a:schemeClr val="dk1"/>
                </a:solidFill>
                <a:latin typeface="Arial"/>
                <a:ea typeface="Arial"/>
                <a:cs typeface="Arial"/>
                <a:sym typeface="Arial"/>
              </a:rPr>
              <a:t>([6] and [7]).</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dirty="0" smtClean="0"/>
              <a:t>Sindhu Verma, Broadcom</a:t>
            </a:r>
            <a:endParaRPr lang="en-US" dirty="0"/>
          </a:p>
        </p:txBody>
      </p:sp>
    </p:spTree>
    <p:extLst>
      <p:ext uri="{BB962C8B-B14F-4D97-AF65-F5344CB8AC3E}">
        <p14:creationId xmlns:p14="http://schemas.microsoft.com/office/powerpoint/2010/main" val="7559611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877359" y="533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Channel model</a:t>
            </a:r>
            <a:endParaRPr sz="2400" dirty="0"/>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3" name="Footer Placeholder 2"/>
          <p:cNvSpPr>
            <a:spLocks noGrp="1"/>
          </p:cNvSpPr>
          <p:nvPr>
            <p:ph type="ftr" idx="11"/>
          </p:nvPr>
        </p:nvSpPr>
        <p:spPr/>
        <p:txBody>
          <a:bodyPr/>
          <a:lstStyle/>
          <a:p>
            <a:r>
              <a:rPr lang="en-US" smtClean="0"/>
              <a:t>Sindhu Verma, Broadcom</a:t>
            </a:r>
            <a:endParaRPr lang="en-US"/>
          </a:p>
        </p:txBody>
      </p:sp>
      <p:sp>
        <p:nvSpPr>
          <p:cNvPr id="7" name="Shape 116"/>
          <p:cNvSpPr txBox="1">
            <a:spLocks/>
          </p:cNvSpPr>
          <p:nvPr/>
        </p:nvSpPr>
        <p:spPr>
          <a:xfrm>
            <a:off x="685800" y="1343025"/>
            <a:ext cx="10799725" cy="4840288"/>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Building the entire channel model from scratch is a difficult and tedious exercise.</a:t>
            </a:r>
          </a:p>
          <a:p>
            <a:pPr marL="584200" indent="-457200" algn="just">
              <a:spcBef>
                <a:spcPts val="0"/>
              </a:spcBef>
              <a:buClr>
                <a:schemeClr val="dk1"/>
              </a:buClr>
              <a:buSzPts val="1600"/>
              <a:buFont typeface="+mj-lt"/>
              <a:buAutoNum type="arabicPeriod"/>
            </a:pPr>
            <a:endParaRPr lang="en-US" sz="2000" b="0" dirty="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It is more effective to adopt an already available channel model generator which has been calibrated for channel </a:t>
            </a:r>
            <a:r>
              <a:rPr lang="en-US" sz="2000" b="0" dirty="0" err="1" smtClean="0">
                <a:solidFill>
                  <a:schemeClr val="dk1"/>
                </a:solidFill>
                <a:latin typeface="Arial"/>
                <a:ea typeface="Arial"/>
                <a:cs typeface="Arial"/>
                <a:sym typeface="Arial"/>
              </a:rPr>
              <a:t>Uma_A</a:t>
            </a:r>
            <a:r>
              <a:rPr lang="en-US" sz="2000" b="0" dirty="0">
                <a:solidFill>
                  <a:schemeClr val="dk1"/>
                </a:solidFill>
                <a:latin typeface="Arial"/>
                <a:ea typeface="Arial"/>
                <a:cs typeface="Arial"/>
                <a:sym typeface="Arial"/>
              </a:rPr>
              <a:t> </a:t>
            </a:r>
            <a:r>
              <a:rPr lang="en-US" sz="2000" b="0" dirty="0" smtClean="0">
                <a:solidFill>
                  <a:schemeClr val="dk1"/>
                </a:solidFill>
                <a:latin typeface="Arial"/>
                <a:ea typeface="Arial"/>
                <a:cs typeface="Arial"/>
                <a:sym typeface="Arial"/>
              </a:rPr>
              <a:t>or </a:t>
            </a:r>
            <a:r>
              <a:rPr lang="en-US" sz="2000" b="0" dirty="0" err="1" smtClean="0">
                <a:solidFill>
                  <a:schemeClr val="dk1"/>
                </a:solidFill>
                <a:latin typeface="Arial"/>
                <a:ea typeface="Arial"/>
                <a:cs typeface="Arial"/>
                <a:sym typeface="Arial"/>
              </a:rPr>
              <a:t>Uma_B</a:t>
            </a:r>
            <a:endParaRPr lang="en-US" sz="2000" b="0" dirty="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endParaRPr lang="en-US" sz="2000" b="0" dirty="0" smtClean="0">
              <a:solidFill>
                <a:schemeClr val="dk1"/>
              </a:solidFill>
              <a:latin typeface="Arial"/>
              <a:ea typeface="Arial"/>
              <a:cs typeface="Arial"/>
              <a:sym typeface="Arial"/>
            </a:endParaRPr>
          </a:p>
          <a:p>
            <a:pPr marL="584200" indent="-457200" algn="just">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Some important components of the channel model are:</a:t>
            </a:r>
          </a:p>
          <a:p>
            <a:pPr lvl="1" indent="-330200" algn="just">
              <a:spcBef>
                <a:spcPts val="0"/>
              </a:spcBef>
              <a:buClr>
                <a:schemeClr val="dk1"/>
              </a:buClr>
              <a:buSzPts val="1600"/>
              <a:buFont typeface="Arial" panose="020B0604020202020204" pitchFamily="34" charset="0"/>
              <a:buChar char="•"/>
            </a:pPr>
            <a:r>
              <a:rPr lang="en-US" b="0" dirty="0" err="1" smtClean="0">
                <a:solidFill>
                  <a:schemeClr val="dk1"/>
                </a:solidFill>
                <a:latin typeface="Arial"/>
                <a:ea typeface="Arial"/>
                <a:cs typeface="Arial"/>
                <a:sym typeface="Arial"/>
              </a:rPr>
              <a:t>Pathloss</a:t>
            </a:r>
            <a:r>
              <a:rPr lang="en-US" b="0" dirty="0">
                <a:solidFill>
                  <a:schemeClr val="dk1"/>
                </a:solidFill>
                <a:latin typeface="Arial"/>
                <a:ea typeface="Arial"/>
                <a:cs typeface="Arial"/>
                <a:sym typeface="Arial"/>
              </a:rPr>
              <a:t> </a:t>
            </a:r>
            <a:r>
              <a:rPr lang="en-US" b="0" dirty="0" smtClean="0">
                <a:solidFill>
                  <a:schemeClr val="dk1"/>
                </a:solidFill>
                <a:latin typeface="Arial"/>
                <a:ea typeface="Arial"/>
                <a:cs typeface="Arial"/>
                <a:sym typeface="Arial"/>
              </a:rPr>
              <a:t>function</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LOS/NLOS probability</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Penetration loss (building and car)</a:t>
            </a:r>
          </a:p>
          <a:p>
            <a:pPr lvl="1" indent="-330200" algn="just">
              <a:spcBef>
                <a:spcPts val="0"/>
              </a:spcBef>
              <a:buClr>
                <a:schemeClr val="dk1"/>
              </a:buClr>
              <a:buSzPts val="1600"/>
              <a:buFont typeface="Arial" panose="020B0604020202020204" pitchFamily="34" charset="0"/>
              <a:buChar char="•"/>
            </a:pPr>
            <a:r>
              <a:rPr lang="en-US" b="0" dirty="0" smtClean="0">
                <a:solidFill>
                  <a:schemeClr val="dk1"/>
                </a:solidFill>
                <a:latin typeface="Arial"/>
                <a:ea typeface="Arial"/>
                <a:cs typeface="Arial"/>
                <a:sym typeface="Arial"/>
              </a:rPr>
              <a:t>Fast Fading</a:t>
            </a:r>
          </a:p>
          <a:p>
            <a:pPr marL="12700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0" y="633413"/>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a:t>M</a:t>
            </a:r>
            <a:r>
              <a:rPr lang="en-US" sz="2400" dirty="0" smtClean="0"/>
              <a:t>etrics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January 2019</a:t>
            </a:r>
            <a:endParaRPr lang="en-US"/>
          </a:p>
        </p:txBody>
      </p:sp>
      <p:sp>
        <p:nvSpPr>
          <p:cNvPr id="8" name="Rectangle 7"/>
          <p:cNvSpPr/>
          <p:nvPr/>
        </p:nvSpPr>
        <p:spPr>
          <a:xfrm>
            <a:off x="938742" y="1365361"/>
            <a:ext cx="10591800" cy="2339102"/>
          </a:xfrm>
          <a:prstGeom prst="rect">
            <a:avLst/>
          </a:prstGeom>
        </p:spPr>
        <p:txBody>
          <a:bodyPr wrap="square">
            <a:spAutoFit/>
          </a:bodyPr>
          <a:lstStyle/>
          <a:p>
            <a:pPr marL="127000" lvl="1" algn="just">
              <a:buClr>
                <a:schemeClr val="dk1"/>
              </a:buClr>
              <a:buSzPts val="1600"/>
            </a:pPr>
            <a:r>
              <a:rPr lang="en-US" sz="2000" dirty="0" smtClean="0">
                <a:solidFill>
                  <a:schemeClr val="dk1"/>
                </a:solidFill>
                <a:sym typeface="Times New Roman"/>
              </a:rPr>
              <a:t>The following metrics for </a:t>
            </a:r>
            <a:r>
              <a:rPr lang="en-US" sz="2000" dirty="0">
                <a:solidFill>
                  <a:schemeClr val="dk1"/>
                </a:solidFill>
                <a:sym typeface="Times New Roman"/>
              </a:rPr>
              <a:t>E</a:t>
            </a:r>
            <a:r>
              <a:rPr lang="en-US" sz="2000" dirty="0" smtClean="0">
                <a:solidFill>
                  <a:schemeClr val="dk1"/>
                </a:solidFill>
                <a:sym typeface="Times New Roman"/>
              </a:rPr>
              <a:t>MBB Dense Urban have to be evaluated via simulations:</a:t>
            </a:r>
          </a:p>
          <a:p>
            <a:pPr marL="685800" lvl="2" indent="-342900" algn="just">
              <a:buClr>
                <a:schemeClr val="dk1"/>
              </a:buClr>
              <a:buSzPts val="1600"/>
              <a:buFont typeface="+mj-lt"/>
              <a:buAutoNum type="arabicPeriod"/>
            </a:pPr>
            <a:r>
              <a:rPr lang="en-US" sz="1800" dirty="0" smtClean="0">
                <a:solidFill>
                  <a:schemeClr val="dk1"/>
                </a:solidFill>
                <a:sym typeface="Times New Roman"/>
              </a:rPr>
              <a:t>5%ile DL User </a:t>
            </a:r>
            <a:r>
              <a:rPr lang="en-US" sz="1800" dirty="0">
                <a:solidFill>
                  <a:schemeClr val="dk1"/>
                </a:solidFill>
                <a:sym typeface="Times New Roman"/>
              </a:rPr>
              <a:t>Spectral </a:t>
            </a:r>
            <a:r>
              <a:rPr lang="en-US" sz="1800" dirty="0" smtClean="0">
                <a:solidFill>
                  <a:schemeClr val="dk1"/>
                </a:solidFill>
                <a:sym typeface="Times New Roman"/>
              </a:rPr>
              <a:t>Efficiency</a:t>
            </a:r>
          </a:p>
          <a:p>
            <a:pPr marL="685800" lvl="2" indent="-342900" algn="just">
              <a:buClr>
                <a:schemeClr val="dk1"/>
              </a:buClr>
              <a:buSzPts val="1600"/>
              <a:buFont typeface="+mj-lt"/>
              <a:buAutoNum type="arabicPeriod"/>
            </a:pPr>
            <a:r>
              <a:rPr lang="en-US" sz="1800" dirty="0">
                <a:solidFill>
                  <a:schemeClr val="dk1"/>
                </a:solidFill>
                <a:sym typeface="Times New Roman"/>
              </a:rPr>
              <a:t>5%ile UL User Spectral Efficiency</a:t>
            </a:r>
          </a:p>
          <a:p>
            <a:pPr marL="685800" lvl="2" indent="-342900" algn="just">
              <a:buClr>
                <a:schemeClr val="dk1"/>
              </a:buClr>
              <a:buSzPts val="1600"/>
              <a:buFont typeface="+mj-lt"/>
              <a:buAutoNum type="arabicPeriod"/>
            </a:pPr>
            <a:r>
              <a:rPr lang="en-US" sz="1800" dirty="0" smtClean="0">
                <a:solidFill>
                  <a:schemeClr val="dk1"/>
                </a:solidFill>
                <a:sym typeface="Times New Roman"/>
              </a:rPr>
              <a:t>DL User experienced data rate</a:t>
            </a:r>
          </a:p>
          <a:p>
            <a:pPr marL="685800" lvl="2" indent="-342900" algn="just">
              <a:buClr>
                <a:schemeClr val="dk1"/>
              </a:buClr>
              <a:buSzPts val="1600"/>
              <a:buFont typeface="+mj-lt"/>
              <a:buAutoNum type="arabicPeriod"/>
            </a:pPr>
            <a:r>
              <a:rPr lang="en-US" sz="1800" dirty="0" smtClean="0">
                <a:solidFill>
                  <a:schemeClr val="dk1"/>
                </a:solidFill>
                <a:sym typeface="Times New Roman"/>
              </a:rPr>
              <a:t>UL </a:t>
            </a:r>
            <a:r>
              <a:rPr lang="en-US" sz="1800" dirty="0">
                <a:solidFill>
                  <a:schemeClr val="dk1"/>
                </a:solidFill>
                <a:sym typeface="Times New Roman"/>
              </a:rPr>
              <a:t>User experienced data rate</a:t>
            </a:r>
          </a:p>
          <a:p>
            <a:pPr marL="685800" lvl="2" indent="-342900" algn="just">
              <a:buClr>
                <a:schemeClr val="dk1"/>
              </a:buClr>
              <a:buSzPts val="1600"/>
              <a:buFont typeface="+mj-lt"/>
              <a:buAutoNum type="arabicPeriod"/>
            </a:pPr>
            <a:r>
              <a:rPr lang="en-US" sz="1800" dirty="0">
                <a:solidFill>
                  <a:schemeClr val="dk1"/>
                </a:solidFill>
                <a:sym typeface="Times New Roman"/>
              </a:rPr>
              <a:t>DL Average Spectral Efficiency</a:t>
            </a:r>
          </a:p>
          <a:p>
            <a:pPr marL="685800" lvl="2" indent="-342900" algn="just">
              <a:buClr>
                <a:schemeClr val="dk1"/>
              </a:buClr>
              <a:buSzPts val="1600"/>
              <a:buFont typeface="+mj-lt"/>
              <a:buAutoNum type="arabicPeriod"/>
            </a:pPr>
            <a:r>
              <a:rPr lang="en-US" sz="1800" dirty="0">
                <a:solidFill>
                  <a:schemeClr val="dk1"/>
                </a:solidFill>
                <a:sym typeface="Times New Roman"/>
              </a:rPr>
              <a:t>UL Average Spectral </a:t>
            </a:r>
            <a:r>
              <a:rPr lang="en-US" sz="1800" dirty="0" smtClean="0">
                <a:solidFill>
                  <a:schemeClr val="dk1"/>
                </a:solidFill>
                <a:sym typeface="Times New Roman"/>
              </a:rPr>
              <a:t>Efficiency</a:t>
            </a:r>
          </a:p>
          <a:p>
            <a:pPr marL="685800" lvl="2" indent="-342900" algn="just">
              <a:buClr>
                <a:schemeClr val="dk1"/>
              </a:buClr>
              <a:buSzPts val="1600"/>
              <a:buFont typeface="+mj-lt"/>
              <a:buAutoNum type="arabicPeriod"/>
            </a:pPr>
            <a:r>
              <a:rPr lang="en-US" sz="1800" dirty="0" smtClean="0">
                <a:solidFill>
                  <a:schemeClr val="dk1"/>
                </a:solidFill>
                <a:sym typeface="Times New Roman"/>
              </a:rPr>
              <a:t>Mobility</a:t>
            </a:r>
            <a:endParaRPr lang="en-US" sz="1800" dirty="0">
              <a:solidFill>
                <a:schemeClr val="dk1"/>
              </a:solidFill>
              <a:sym typeface="Times New Roman"/>
            </a:endParaRPr>
          </a:p>
        </p:txBody>
      </p:sp>
      <p:sp>
        <p:nvSpPr>
          <p:cNvPr id="3" name="Footer Placeholder 2"/>
          <p:cNvSpPr>
            <a:spLocks noGrp="1"/>
          </p:cNvSpPr>
          <p:nvPr>
            <p:ph type="ftr" idx="11"/>
          </p:nvPr>
        </p:nvSpPr>
        <p:spPr/>
        <p:txBody>
          <a:bodyPr/>
          <a:lstStyle/>
          <a:p>
            <a:r>
              <a:rPr lang="en-US" smtClean="0"/>
              <a:t>Sindhu Verma, Broadcom</a:t>
            </a:r>
            <a:endParaRPr lang="en-US"/>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23417</TotalTime>
  <Words>2155</Words>
  <Application>Microsoft Office PowerPoint</Application>
  <PresentationFormat>Widescreen</PresentationFormat>
  <Paragraphs>287</Paragraphs>
  <Slides>15</Slides>
  <Notes>15</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15</vt:i4>
      </vt:variant>
    </vt:vector>
  </HeadingPairs>
  <TitlesOfParts>
    <vt:vector size="22" baseType="lpstr">
      <vt:lpstr>Arial</vt:lpstr>
      <vt:lpstr>Batang</vt:lpstr>
      <vt:lpstr>Times</vt:lpstr>
      <vt:lpstr>Times New Roman</vt:lpstr>
      <vt:lpstr>Office Theme</vt:lpstr>
      <vt:lpstr>1_Office Theme</vt:lpstr>
      <vt:lpstr>Document</vt:lpstr>
      <vt:lpstr>Evaluation procedure for IMT-2020 eMBB Dense Urban</vt:lpstr>
      <vt:lpstr>Abstract</vt:lpstr>
      <vt:lpstr>Background (1)</vt:lpstr>
      <vt:lpstr>Simulation setup</vt:lpstr>
      <vt:lpstr>Network Topology</vt:lpstr>
      <vt:lpstr>Simulation configuration and parameters per Configuration A (1)</vt:lpstr>
      <vt:lpstr>Simulation configuration and parameters per Configuration A (2)</vt:lpstr>
      <vt:lpstr>Channel model</vt:lpstr>
      <vt:lpstr>Metrics</vt:lpstr>
      <vt:lpstr>Metrics : 5%ile DL and UL spectral efficiencies</vt:lpstr>
      <vt:lpstr>Metrics : DL and UL User Experience Data Rate</vt:lpstr>
      <vt:lpstr>Metrics : Average DL and UL spectral efficiencies</vt:lpstr>
      <vt:lpstr>Metrics : Mobility</vt:lpstr>
      <vt:lpstr>Summary of analytical evaluations for EMBB Dense Urban ([5])</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Sindhu Verma</cp:lastModifiedBy>
  <cp:revision>380</cp:revision>
  <dcterms:modified xsi:type="dcterms:W3CDTF">2019-01-17T20:22:35Z</dcterms:modified>
</cp:coreProperties>
</file>