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475" r:id="rId3"/>
    <p:sldId id="511" r:id="rId4"/>
    <p:sldId id="476" r:id="rId5"/>
    <p:sldId id="496" r:id="rId6"/>
    <p:sldId id="522" r:id="rId7"/>
    <p:sldId id="508" r:id="rId8"/>
    <p:sldId id="509" r:id="rId9"/>
    <p:sldId id="510" r:id="rId10"/>
    <p:sldId id="507" r:id="rId11"/>
    <p:sldId id="505" r:id="rId12"/>
    <p:sldId id="524" r:id="rId13"/>
    <p:sldId id="512" r:id="rId14"/>
    <p:sldId id="513" r:id="rId15"/>
    <p:sldId id="523" r:id="rId16"/>
    <p:sldId id="519" r:id="rId17"/>
    <p:sldId id="521" r:id="rId18"/>
    <p:sldId id="520" r:id="rId19"/>
    <p:sldId id="514" r:id="rId20"/>
    <p:sldId id="515" r:id="rId21"/>
    <p:sldId id="516" r:id="rId22"/>
    <p:sldId id="517" r:id="rId23"/>
    <p:sldId id="485" r:id="rId24"/>
    <p:sldId id="506" r:id="rId25"/>
    <p:sldId id="504" r:id="rId2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a:srgbClr val="4F81BD"/>
    <a:srgbClr val="FFFFFF"/>
    <a:srgbClr val="009999"/>
    <a:srgbClr val="00CC99"/>
    <a:srgbClr val="99CCFF"/>
    <a:srgbClr val="4A7EBB"/>
    <a:srgbClr val="00956F"/>
    <a:srgbClr val="FFCC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368" autoAdjust="0"/>
    <p:restoredTop sz="93899" autoAdjust="0"/>
  </p:normalViewPr>
  <p:slideViewPr>
    <p:cSldViewPr>
      <p:cViewPr varScale="1">
        <p:scale>
          <a:sx n="64" d="100"/>
          <a:sy n="64" d="100"/>
        </p:scale>
        <p:origin x="700" y="36"/>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varScale="1">
      <p:scale>
        <a:sx n="1" d="1"/>
        <a:sy n="1" d="1"/>
      </p:scale>
      <p:origin x="0" y="-2688"/>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802.11-17/1479r1</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September 2017</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Sean Coffey, Realtek</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802.11-17/1479r1</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September 2017</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Sean Coffey, Realtek</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10</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0457875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11</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6313310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0224244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13</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6335877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14</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1082199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15</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0410848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16</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0908265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17</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8470344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18</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2066045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19</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0567504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4762739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20</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8945097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21</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7667966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3286913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23</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60241150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24</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5376995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25</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8728616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3</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5916052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4</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9579347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5</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373561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6</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1947418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7</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1491772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8</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6183986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9</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4811243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2019</a:t>
            </a:r>
            <a:endParaRPr lang="en-GB" dirty="0"/>
          </a:p>
        </p:txBody>
      </p:sp>
      <p:sp>
        <p:nvSpPr>
          <p:cNvPr id="5" name="Footer Placeholder 4"/>
          <p:cNvSpPr>
            <a:spLocks noGrp="1"/>
          </p:cNvSpPr>
          <p:nvPr>
            <p:ph type="ftr" idx="11"/>
          </p:nvPr>
        </p:nvSpPr>
        <p:spPr/>
        <p:txBody>
          <a:bodyPr/>
          <a:lstStyle>
            <a:lvl1pPr>
              <a:defRPr/>
            </a:lvl1pPr>
          </a:lstStyle>
          <a:p>
            <a:r>
              <a:rPr lang="en-GB" dirty="0"/>
              <a:t>Sean Coffey, Realtek</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Sean Coffey, Realtek</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2019</a:t>
            </a:r>
            <a:endParaRPr lang="en-GB" dirty="0"/>
          </a:p>
        </p:txBody>
      </p:sp>
      <p:sp>
        <p:nvSpPr>
          <p:cNvPr id="5" name="Footer Placeholder 4"/>
          <p:cNvSpPr>
            <a:spLocks noGrp="1"/>
          </p:cNvSpPr>
          <p:nvPr>
            <p:ph type="ftr" idx="11"/>
          </p:nvPr>
        </p:nvSpPr>
        <p:spPr/>
        <p:txBody>
          <a:bodyPr/>
          <a:lstStyle>
            <a:lvl1pPr>
              <a:defRPr/>
            </a:lvl1pPr>
          </a:lstStyle>
          <a:p>
            <a:r>
              <a:rPr lang="en-GB" dirty="0"/>
              <a:t>Sean Coffey, Realtek</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2019</a:t>
            </a:r>
            <a:endParaRPr lang="en-GB" dirty="0"/>
          </a:p>
        </p:txBody>
      </p:sp>
      <p:sp>
        <p:nvSpPr>
          <p:cNvPr id="6" name="Footer Placeholder 5"/>
          <p:cNvSpPr>
            <a:spLocks noGrp="1"/>
          </p:cNvSpPr>
          <p:nvPr>
            <p:ph type="ftr" idx="11"/>
          </p:nvPr>
        </p:nvSpPr>
        <p:spPr/>
        <p:txBody>
          <a:bodyPr/>
          <a:lstStyle>
            <a:lvl1pPr>
              <a:defRPr/>
            </a:lvl1pPr>
          </a:lstStyle>
          <a:p>
            <a:r>
              <a:rPr lang="en-GB" dirty="0"/>
              <a:t>Sean Coffey, Realtek</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Sean Coffey, Realtek</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2019</a:t>
            </a:r>
            <a:endParaRPr lang="en-GB" dirty="0"/>
          </a:p>
        </p:txBody>
      </p:sp>
      <p:sp>
        <p:nvSpPr>
          <p:cNvPr id="4" name="Footer Placeholder 3"/>
          <p:cNvSpPr>
            <a:spLocks noGrp="1"/>
          </p:cNvSpPr>
          <p:nvPr>
            <p:ph type="ftr" idx="11"/>
          </p:nvPr>
        </p:nvSpPr>
        <p:spPr/>
        <p:txBody>
          <a:bodyPr/>
          <a:lstStyle>
            <a:lvl1pPr>
              <a:defRPr/>
            </a:lvl1pPr>
          </a:lstStyle>
          <a:p>
            <a:r>
              <a:rPr lang="en-GB" dirty="0"/>
              <a:t>Sean Coffey, Realtek</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2019</a:t>
            </a:r>
            <a:endParaRPr lang="en-GB" dirty="0"/>
          </a:p>
        </p:txBody>
      </p:sp>
      <p:sp>
        <p:nvSpPr>
          <p:cNvPr id="3" name="Footer Placeholder 2"/>
          <p:cNvSpPr>
            <a:spLocks noGrp="1"/>
          </p:cNvSpPr>
          <p:nvPr>
            <p:ph type="ftr" idx="11"/>
          </p:nvPr>
        </p:nvSpPr>
        <p:spPr/>
        <p:txBody>
          <a:bodyPr/>
          <a:lstStyle>
            <a:lvl1pPr>
              <a:defRPr/>
            </a:lvl1pPr>
          </a:lstStyle>
          <a:p>
            <a:r>
              <a:rPr lang="en-GB" dirty="0"/>
              <a:t>Sean Coffey, Realtek</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2019</a:t>
            </a:r>
            <a:endParaRPr lang="en-GB" dirty="0"/>
          </a:p>
        </p:txBody>
      </p:sp>
      <p:sp>
        <p:nvSpPr>
          <p:cNvPr id="5" name="Footer Placeholder 4"/>
          <p:cNvSpPr>
            <a:spLocks noGrp="1"/>
          </p:cNvSpPr>
          <p:nvPr>
            <p:ph type="ftr" idx="11"/>
          </p:nvPr>
        </p:nvSpPr>
        <p:spPr/>
        <p:txBody>
          <a:bodyPr/>
          <a:lstStyle>
            <a:lvl1pPr>
              <a:defRPr/>
            </a:lvl1pPr>
          </a:lstStyle>
          <a:p>
            <a:r>
              <a:rPr lang="en-GB" dirty="0"/>
              <a:t>Sean Coffey, Realtek</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2019</a:t>
            </a:r>
            <a:endParaRPr lang="en-GB" dirty="0"/>
          </a:p>
        </p:txBody>
      </p:sp>
      <p:sp>
        <p:nvSpPr>
          <p:cNvPr id="5" name="Footer Placeholder 4"/>
          <p:cNvSpPr>
            <a:spLocks noGrp="1"/>
          </p:cNvSpPr>
          <p:nvPr>
            <p:ph type="ftr" idx="11"/>
          </p:nvPr>
        </p:nvSpPr>
        <p:spPr/>
        <p:txBody>
          <a:bodyPr/>
          <a:lstStyle>
            <a:lvl1pPr>
              <a:defRPr/>
            </a:lvl1pPr>
          </a:lstStyle>
          <a:p>
            <a:r>
              <a:rPr lang="en-GB" dirty="0"/>
              <a:t>Sean Coffey, Realtek</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Sean Coffey, Realtek</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802.11-19/0181r2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13232" y="356616"/>
            <a:ext cx="2303451" cy="273050"/>
          </a:xfrm>
        </p:spPr>
        <p:txBody>
          <a:bodyPr/>
          <a:lstStyle/>
          <a:p>
            <a:r>
              <a:rPr lang="en-US"/>
              <a:t>September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9906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Variant Capability ERP and HT Devices</a:t>
            </a:r>
          </a:p>
        </p:txBody>
      </p:sp>
      <p:sp>
        <p:nvSpPr>
          <p:cNvPr id="3074" name="Rectangle 2"/>
          <p:cNvSpPr>
            <a:spLocks noGrp="1" noChangeArrowheads="1"/>
          </p:cNvSpPr>
          <p:nvPr>
            <p:ph type="body" idx="1"/>
          </p:nvPr>
        </p:nvSpPr>
        <p:spPr>
          <a:xfrm>
            <a:off x="685800" y="219392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latin typeface="Calibri" pitchFamily="34" charset="0"/>
              </a:rPr>
              <a:t>Date:</a:t>
            </a:r>
            <a:r>
              <a:rPr lang="en-GB" sz="2000" b="0" dirty="0">
                <a:latin typeface="Calibri" pitchFamily="34" charset="0"/>
              </a:rPr>
              <a:t> 2019-09-15</a:t>
            </a:r>
          </a:p>
        </p:txBody>
      </p:sp>
      <p:graphicFrame>
        <p:nvGraphicFramePr>
          <p:cNvPr id="9" name="Object 3"/>
          <p:cNvGraphicFramePr>
            <a:graphicFrameLocks noChangeAspect="1"/>
          </p:cNvGraphicFramePr>
          <p:nvPr>
            <p:extLst>
              <p:ext uri="{D42A27DB-BD31-4B8C-83A1-F6EECF244321}">
                <p14:modId xmlns:p14="http://schemas.microsoft.com/office/powerpoint/2010/main" val="31789908"/>
              </p:ext>
            </p:extLst>
          </p:nvPr>
        </p:nvGraphicFramePr>
        <p:xfrm>
          <a:off x="566738" y="3060700"/>
          <a:ext cx="7845425" cy="2273300"/>
        </p:xfrm>
        <a:graphic>
          <a:graphicData uri="http://schemas.openxmlformats.org/presentationml/2006/ole">
            <mc:AlternateContent xmlns:mc="http://schemas.openxmlformats.org/markup-compatibility/2006">
              <mc:Choice xmlns:v="urn:schemas-microsoft-com:vml" Requires="v">
                <p:oleObj spid="_x0000_s1896" name="Document" r:id="rId4" imgW="8526058" imgH="2465301" progId="Word.Document.8">
                  <p:embed/>
                </p:oleObj>
              </mc:Choice>
              <mc:Fallback>
                <p:oleObj name="Document" r:id="rId4" imgW="8526058" imgH="2465301" progId="Word.Document.8">
                  <p:embed/>
                  <p:pic>
                    <p:nvPicPr>
                      <p:cNvPr id="3075" name="Object 3"/>
                      <p:cNvPicPr>
                        <a:picLocks noChangeAspect="1" noChangeArrowheads="1"/>
                      </p:cNvPicPr>
                      <p:nvPr/>
                    </p:nvPicPr>
                    <p:blipFill>
                      <a:blip r:embed="rId5"/>
                      <a:srcRect/>
                      <a:stretch>
                        <a:fillRect/>
                      </a:stretch>
                    </p:blipFill>
                    <p:spPr bwMode="auto">
                      <a:xfrm>
                        <a:off x="566738" y="3060700"/>
                        <a:ext cx="7845425" cy="22733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2" name="TextBox 1">
            <a:extLst>
              <a:ext uri="{FF2B5EF4-FFF2-40B4-BE49-F238E27FC236}">
                <a16:creationId xmlns:a16="http://schemas.microsoft.com/office/drawing/2014/main" id="{0BF48FF9-2C8E-430D-9ECC-9E7783AC14FE}"/>
              </a:ext>
            </a:extLst>
          </p:cNvPr>
          <p:cNvSpPr txBox="1"/>
          <p:nvPr/>
        </p:nvSpPr>
        <p:spPr>
          <a:xfrm>
            <a:off x="1143000" y="4724400"/>
            <a:ext cx="8000999" cy="1815882"/>
          </a:xfrm>
          <a:prstGeom prst="rect">
            <a:avLst/>
          </a:prstGeom>
          <a:noFill/>
        </p:spPr>
        <p:txBody>
          <a:bodyPr wrap="square" rtlCol="0">
            <a:spAutoFit/>
          </a:bodyPr>
          <a:lstStyle/>
          <a:p>
            <a:pPr marL="342900" indent="-342900">
              <a:buFont typeface="Arial" panose="020B0604020202020204" pitchFamily="34" charset="0"/>
              <a:buChar char="•"/>
            </a:pPr>
            <a:r>
              <a:rPr lang="en-US" sz="1600" dirty="0">
                <a:solidFill>
                  <a:schemeClr val="tx1"/>
                </a:solidFill>
                <a:latin typeface="Calibri" panose="020F0502020204030204" pitchFamily="34" charset="0"/>
              </a:rPr>
              <a:t>CIDs addressed: LB 236 CID 2186 (with different proposed change)</a:t>
            </a:r>
          </a:p>
          <a:p>
            <a:pPr marL="342900" indent="-342900">
              <a:buFont typeface="Arial" panose="020B0604020202020204" pitchFamily="34" charset="0"/>
              <a:buChar char="•"/>
            </a:pPr>
            <a:endParaRPr lang="en-US" sz="1600" dirty="0">
              <a:solidFill>
                <a:schemeClr val="tx1"/>
              </a:solidFill>
              <a:latin typeface="Calibri" panose="020F0502020204030204" pitchFamily="34" charset="0"/>
            </a:endParaRPr>
          </a:p>
          <a:p>
            <a:pPr marL="342900" indent="-342900">
              <a:buFont typeface="Arial" panose="020B0604020202020204" pitchFamily="34" charset="0"/>
              <a:buChar char="•"/>
            </a:pPr>
            <a:r>
              <a:rPr lang="en-US" sz="1600" dirty="0">
                <a:solidFill>
                  <a:schemeClr val="tx1"/>
                </a:solidFill>
                <a:latin typeface="Calibri" panose="020F0502020204030204" pitchFamily="34" charset="0"/>
              </a:rPr>
              <a:t>r0 (January 16, 2019): Initial draft</a:t>
            </a:r>
          </a:p>
          <a:p>
            <a:pPr marL="342900" indent="-342900">
              <a:buFont typeface="Arial" panose="020B0604020202020204" pitchFamily="34" charset="0"/>
              <a:buChar char="•"/>
            </a:pPr>
            <a:r>
              <a:rPr lang="en-US" sz="1600" dirty="0">
                <a:solidFill>
                  <a:schemeClr val="tx1"/>
                </a:solidFill>
                <a:latin typeface="Calibri" panose="020F0502020204030204" pitchFamily="34" charset="0"/>
              </a:rPr>
              <a:t>r1 (August 30, 2019): Revision incorporating many changes based on feedback received (for which thanks); title changed</a:t>
            </a:r>
          </a:p>
          <a:p>
            <a:pPr marL="342900" indent="-342900">
              <a:buFont typeface="Arial" panose="020B0604020202020204" pitchFamily="34" charset="0"/>
              <a:buChar char="•"/>
            </a:pPr>
            <a:r>
              <a:rPr lang="en-US" sz="1600" dirty="0">
                <a:solidFill>
                  <a:schemeClr val="tx1"/>
                </a:solidFill>
                <a:latin typeface="Calibri" panose="020F0502020204030204" pitchFamily="34" charset="0"/>
              </a:rPr>
              <a:t>r2 (September 15, 2019): revision incorporating changes based on comments received during September 3 teleconference, and further remarks by email, for which thanks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10</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Proposed change—1/12</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81200"/>
            <a:ext cx="8305800" cy="4114800"/>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i="1" dirty="0">
                <a:solidFill>
                  <a:srgbClr val="2E75B6"/>
                </a:solidFill>
                <a:latin typeface="Calibri" pitchFamily="34" charset="0"/>
              </a:rPr>
              <a:t>Add at end of first paragraph of 18.1.1 (General) (D2.0 2936.13):</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solidFill>
                  <a:schemeClr val="tx1"/>
                </a:solidFill>
                <a:latin typeface="Calibri" pitchFamily="34" charset="0"/>
              </a:rPr>
              <a:t>"In addition, a variant capability PHY based on the ERP (“Class 2 ERP") is defined in this clause.“</a:t>
            </a:r>
          </a:p>
        </p:txBody>
      </p:sp>
    </p:spTree>
    <p:extLst>
      <p:ext uri="{BB962C8B-B14F-4D97-AF65-F5344CB8AC3E}">
        <p14:creationId xmlns:p14="http://schemas.microsoft.com/office/powerpoint/2010/main" val="424954495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11</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Proposed change—2/12</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05000"/>
            <a:ext cx="8458200" cy="4191000"/>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i="1" dirty="0">
                <a:solidFill>
                  <a:srgbClr val="2E75B6"/>
                </a:solidFill>
                <a:latin typeface="Calibri" pitchFamily="34" charset="0"/>
              </a:rPr>
              <a:t>Add new paragraph at the end of 18.1.2 (Introduction) (D2.0 2936.25):</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“A non-AP STA is a Class 2 ERP STA if it satisfies all of the following requirements and is not an ERP STA:</a:t>
            </a: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The STA shall operate in the 2.4 GHz band, and shall have operating channel width 20 MHz;</a:t>
            </a: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The STA shall support transmission and reception of DSSS 1 Mb/s and 2 Mb/s;</a:t>
            </a: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The STA shall support transmission and reception of ERP-OFDM 6 Mb/s;</a:t>
            </a: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If the STA supports HR/DSSS 11 Mb/s, then it shall support HR/DSSS 5.5 Mbps;</a:t>
            </a: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If the STA supports ERP-OFDM 24 Mbps then it shall support ERP-OFDM 12 Mbps;</a:t>
            </a: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Subject to (4) and (5), each (non-DSSS) HR/DSSS, (non-6 Mb/s) ERP-OFDM, and HT data rate is optional;</a:t>
            </a: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The STA shall support transmission and reception of DSSS long preamble and short preamble;</a:t>
            </a: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The STA shall support short slot time;</a:t>
            </a: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The CCA functionality for ERP-OFDM in 18.4.6(a),(b) and for HT in 19.3.19.5.4 shall be supported; </a:t>
            </a: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The minimum receiver sensitivity requirements of Clauses 15, 16, 18, and 19 shall apply to all supported modes;</a:t>
            </a:r>
          </a:p>
        </p:txBody>
      </p:sp>
    </p:spTree>
    <p:extLst>
      <p:ext uri="{BB962C8B-B14F-4D97-AF65-F5344CB8AC3E}">
        <p14:creationId xmlns:p14="http://schemas.microsoft.com/office/powerpoint/2010/main" val="322522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Proposed change—2/12</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05000"/>
            <a:ext cx="8458200" cy="4191000"/>
          </a:xfrm>
          <a:ln/>
        </p:spPr>
        <p:txBody>
          <a:bodyPr/>
          <a:lstStyle/>
          <a:p>
            <a:pPr>
              <a:buFont typeface="+mj-lt"/>
              <a:buAutoNum type="arabicPeriod" startAt="1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A Class 2 ERP STA shall indicate support in the Supported Rates and BSS Membership Selectors element, and, if applicable, the Extended Supported Rates and BSS Selectors Element, during association and reassociation, and in probe requests, for</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        (</a:t>
            </a:r>
            <a:r>
              <a:rPr lang="en-US" sz="1450" b="0" dirty="0" err="1">
                <a:solidFill>
                  <a:schemeClr val="tx1"/>
                </a:solidFill>
                <a:latin typeface="Calibri" pitchFamily="34" charset="0"/>
              </a:rPr>
              <a:t>i</a:t>
            </a:r>
            <a:r>
              <a:rPr lang="en-US" sz="1450" b="0" dirty="0">
                <a:solidFill>
                  <a:schemeClr val="tx1"/>
                </a:solidFill>
                <a:latin typeface="Calibri" pitchFamily="34" charset="0"/>
              </a:rPr>
              <a:t>) all rates that are mandatory for a (non-Class 2) ERP STA (whether it supports these rates or not), and</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        (ii) all rates that the Class 2 ERP STA supports that are optional for a (non-Class 2 ERP) ERP STA,</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        and shall not indicate support for other rates;</a:t>
            </a:r>
          </a:p>
          <a:p>
            <a:pPr>
              <a:buFont typeface="+mj-lt"/>
              <a:buAutoNum type="arabicPeriod" startAt="12"/>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A class 2 ERP  STA shall transmit the Supplemental ERP Capabilities element;</a:t>
            </a:r>
          </a:p>
          <a:p>
            <a:pPr>
              <a:buFont typeface="+mj-lt"/>
              <a:buAutoNum type="arabicPeriod" startAt="12"/>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In all other respects the STA shall follow the requirements of the ERP.</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a:solidFill>
                  <a:schemeClr val="tx1"/>
                </a:solidFill>
                <a:latin typeface="Calibri" pitchFamily="34" charset="0"/>
              </a:rPr>
              <a:t>NOTE--A Class 2 ERP STA will not be able to operate in a BSS whose AP includes in the basic rate/MCS set, and uses for transmission of group-addressed frames, only rates/MCSs that the STA does not support.</a:t>
            </a:r>
            <a:r>
              <a:rPr lang="en-GB" sz="1450" b="0" dirty="0">
                <a:solidFill>
                  <a:schemeClr val="tx1"/>
                </a:solidFill>
                <a:latin typeface="Calibri" pitchFamily="34" charset="0"/>
              </a:rPr>
              <a:t>”</a:t>
            </a:r>
            <a:endParaRPr lang="en-US" sz="1450" b="0" dirty="0">
              <a:solidFill>
                <a:schemeClr val="tx1"/>
              </a:solidFill>
              <a:latin typeface="Calibri" pitchFamily="34" charset="0"/>
            </a:endParaRPr>
          </a:p>
        </p:txBody>
      </p:sp>
    </p:spTree>
    <p:extLst>
      <p:ext uri="{BB962C8B-B14F-4D97-AF65-F5344CB8AC3E}">
        <p14:creationId xmlns:p14="http://schemas.microsoft.com/office/powerpoint/2010/main" val="244115592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13</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Proposed change—3/12</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81200"/>
            <a:ext cx="8305800" cy="4114800"/>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i="1" dirty="0">
                <a:solidFill>
                  <a:srgbClr val="2E75B6"/>
                </a:solidFill>
                <a:latin typeface="Calibri" pitchFamily="34" charset="0"/>
              </a:rPr>
              <a:t>Add at end of first paragraph of 19.1.1 (Introduction to the HT PHY) (D2.0 2941.10):</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solidFill>
                  <a:schemeClr val="tx1"/>
                </a:solidFill>
                <a:latin typeface="Calibri" pitchFamily="34" charset="0"/>
              </a:rPr>
              <a:t>"In addition, a variant capability PHY based on the HT PHY ("Class 2 ERP-HT PHY") is defined in this clause.“</a:t>
            </a:r>
          </a:p>
        </p:txBody>
      </p:sp>
    </p:spTree>
    <p:extLst>
      <p:ext uri="{BB962C8B-B14F-4D97-AF65-F5344CB8AC3E}">
        <p14:creationId xmlns:p14="http://schemas.microsoft.com/office/powerpoint/2010/main" val="304717452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14</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Proposed change—4/12</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05000"/>
            <a:ext cx="8305800" cy="4191000"/>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i="1" dirty="0">
                <a:solidFill>
                  <a:srgbClr val="2E75B6"/>
                </a:solidFill>
                <a:latin typeface="Calibri" pitchFamily="34" charset="0"/>
              </a:rPr>
              <a:t>Add new paragraph at the end of 19.1.1 (Introduction to the HT PHY) (D2.0 2941.41):</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“A non-AP STA is a Class 2 HT STA if it satisfies all of the following requirements and is not an HT STA:</a:t>
            </a: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The STA shall operate in the 2.4 GHz band, and shall have operating channel width 20 MHz;</a:t>
            </a: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The STA shall support transmission and reception of DSSS 1 Mb/s and 2 Mb/s;</a:t>
            </a: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The STA shall support transmission and reception of ERP-OFDM 6 Mb/s;</a:t>
            </a: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If the STA supports HR/DSSS 11 Mb/s, then it shall support HR/DSSS 5.5 Mbps;</a:t>
            </a: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If the STA supports ERP-OFDM 24 Mbps then it shall support ERP-OFDM 12 Mbps;</a:t>
            </a: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If the STA supports any </a:t>
            </a:r>
            <a:r>
              <a:rPr lang="en-US" sz="1450" b="0" dirty="0" err="1">
                <a:solidFill>
                  <a:schemeClr val="tx1"/>
                </a:solidFill>
                <a:latin typeface="Calibri" pitchFamily="34" charset="0"/>
              </a:rPr>
              <a:t>Nss</a:t>
            </a:r>
            <a:r>
              <a:rPr lang="en-US" sz="1450" b="0" dirty="0">
                <a:solidFill>
                  <a:schemeClr val="tx1"/>
                </a:solidFill>
                <a:latin typeface="Calibri" pitchFamily="34" charset="0"/>
              </a:rPr>
              <a:t> = 1 HT MCS &gt; 0, then it shall support all </a:t>
            </a:r>
            <a:r>
              <a:rPr lang="en-US" sz="1450" b="0" dirty="0" err="1">
                <a:solidFill>
                  <a:schemeClr val="tx1"/>
                </a:solidFill>
                <a:latin typeface="Calibri" pitchFamily="34" charset="0"/>
              </a:rPr>
              <a:t>Nss</a:t>
            </a:r>
            <a:r>
              <a:rPr lang="en-US" sz="1450" b="0" dirty="0">
                <a:solidFill>
                  <a:schemeClr val="tx1"/>
                </a:solidFill>
                <a:latin typeface="Calibri" pitchFamily="34" charset="0"/>
              </a:rPr>
              <a:t> =1 HT lower MCSs and all lower data rate ERP MCSs;</a:t>
            </a: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Except as noted in (5), (6) and (7), each (non-DSSS) HR/DSSS and ERP-OFDM data rate and each HT MCS is optional;</a:t>
            </a: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The STA shall support DSSS long preamble and short preamble;</a:t>
            </a: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The STA shall support short slot time;</a:t>
            </a: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The CCA functionality for ERP-OFDM in 18.4.6(a),(b) and for HT in 19.3.19.5.4 shall be supported;</a:t>
            </a: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The minimum receiver sensitivity requirements of Clauses 15, 16, 18, and 19 shall apply to all supported modes;</a:t>
            </a: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b="0" dirty="0">
              <a:solidFill>
                <a:schemeClr val="tx1"/>
              </a:solidFill>
              <a:latin typeface="Calibri" pitchFamily="34" charset="0"/>
            </a:endParaRP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b="0" dirty="0">
              <a:solidFill>
                <a:schemeClr val="tx1"/>
              </a:solidFill>
              <a:latin typeface="Calibri" pitchFamily="34" charset="0"/>
            </a:endParaRPr>
          </a:p>
        </p:txBody>
      </p:sp>
    </p:spTree>
    <p:extLst>
      <p:ext uri="{BB962C8B-B14F-4D97-AF65-F5344CB8AC3E}">
        <p14:creationId xmlns:p14="http://schemas.microsoft.com/office/powerpoint/2010/main" val="4563220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15</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Proposed change—5/12</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05000"/>
            <a:ext cx="8458200" cy="4191000"/>
          </a:xfrm>
          <a:ln/>
        </p:spPr>
        <p:txBody>
          <a:bodyPr/>
          <a:lstStyle/>
          <a:p>
            <a:pPr>
              <a:buFont typeface="+mj-lt"/>
              <a:buAutoNum type="arabicPeriod" startAt="12"/>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A Class 2 HT STA shall indicate support in the Supported Rates and BSS Membership Selectors element, and, if applicable, the Extended Supported Rates and BSS Selectors Element, during </a:t>
            </a:r>
            <a:r>
              <a:rPr lang="en-US" sz="1450" b="0" dirty="0" err="1">
                <a:solidFill>
                  <a:schemeClr val="tx1"/>
                </a:solidFill>
                <a:latin typeface="Calibri" pitchFamily="34" charset="0"/>
              </a:rPr>
              <a:t>associationa</a:t>
            </a:r>
            <a:r>
              <a:rPr lang="en-US" sz="1450" b="0" dirty="0">
                <a:solidFill>
                  <a:schemeClr val="tx1"/>
                </a:solidFill>
                <a:latin typeface="Calibri" pitchFamily="34" charset="0"/>
              </a:rPr>
              <a:t> and reassociation, and in probe requests, for</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         (</a:t>
            </a:r>
            <a:r>
              <a:rPr lang="en-US" sz="1450" b="0" dirty="0" err="1">
                <a:solidFill>
                  <a:schemeClr val="tx1"/>
                </a:solidFill>
                <a:latin typeface="Calibri" pitchFamily="34" charset="0"/>
              </a:rPr>
              <a:t>i</a:t>
            </a:r>
            <a:r>
              <a:rPr lang="en-US" sz="1450" b="0" dirty="0">
                <a:solidFill>
                  <a:schemeClr val="tx1"/>
                </a:solidFill>
                <a:latin typeface="Calibri" pitchFamily="34" charset="0"/>
              </a:rPr>
              <a:t>) all rates that are mandatory for a (non-Class 2) ERP STA (whether it supports these rates or not), and</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        (ii) all rates that the Class 2 HT STA supports that are optional for a (non-Class 2 ERP) ERP STA,</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        and shall not indicate support for other rates;</a:t>
            </a:r>
          </a:p>
          <a:p>
            <a:pPr>
              <a:buFont typeface="+mj-lt"/>
              <a:buAutoNum type="arabicPeriod" startAt="12"/>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A Class 2 HT STA shall transmit the HT Capabilities element during association and reassociation, and in probe requests, and shall indicate in the Supported MCS Set </a:t>
            </a:r>
            <a:r>
              <a:rPr lang="en-US" sz="1450" b="0" dirty="0" err="1">
                <a:solidFill>
                  <a:schemeClr val="tx1"/>
                </a:solidFill>
                <a:latin typeface="Calibri" pitchFamily="34" charset="0"/>
              </a:rPr>
              <a:t>subelement</a:t>
            </a:r>
            <a:r>
              <a:rPr lang="en-US" sz="1450" b="0" dirty="0">
                <a:solidFill>
                  <a:schemeClr val="tx1"/>
                </a:solidFill>
                <a:latin typeface="Calibri" pitchFamily="34" charset="0"/>
              </a:rPr>
              <a:t> support for</a:t>
            </a:r>
          </a:p>
          <a:p>
            <a:pPr marL="857250" lvl="1" indent="-400050">
              <a:buAutoNum type="romanL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all MCSs that are mandatory for a (non-Class 2 HT) HT STA (whether it supports these rates or not), and</a:t>
            </a:r>
          </a:p>
          <a:p>
            <a:pPr marL="857250" lvl="1" indent="-400050">
              <a:buAutoNum type="romanL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all MCSs that the Class 2 HT STA supports that are optional for </a:t>
            </a:r>
            <a:r>
              <a:rPr lang="en-US" sz="1450" dirty="0">
                <a:solidFill>
                  <a:schemeClr val="tx1"/>
                </a:solidFill>
                <a:latin typeface="Calibri" pitchFamily="34" charset="0"/>
              </a:rPr>
              <a:t>a (non-Class 2 HT) HT STA,</a:t>
            </a:r>
          </a:p>
          <a:p>
            <a:pPr marL="457200" lvl="1"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dirty="0">
                <a:solidFill>
                  <a:schemeClr val="tx1"/>
                </a:solidFill>
                <a:latin typeface="Calibri" pitchFamily="34" charset="0"/>
              </a:rPr>
              <a:t>and shall not indicate support for other MCSs;</a:t>
            </a:r>
          </a:p>
          <a:p>
            <a:pPr marL="457200" indent="-457200">
              <a:buFont typeface="+mj-lt"/>
              <a:buAutoNum type="arabicPeriod" startAt="13"/>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A class 2 HT STA shall transmit the Supplemental ERP Capabilities element and the Supplemental HT Capabilities element;</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14.     In all other respects the STA shall follow the requirements of the ERP and the HT PHY.</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NOTE--A Class 2 HT STA will not be able to operate in a BSS whose AP includes in the basic rate/MCS set, and uses for transmission of group-addressed frames, only rates/MCSs that the STA does not support.</a:t>
            </a:r>
            <a:r>
              <a:rPr lang="en-GB" sz="1450" b="0" dirty="0">
                <a:solidFill>
                  <a:schemeClr val="tx1"/>
                </a:solidFill>
                <a:latin typeface="Calibri" pitchFamily="34" charset="0"/>
              </a:rPr>
              <a:t>”</a:t>
            </a:r>
            <a:endParaRPr lang="en-US" sz="1450" b="0" dirty="0">
              <a:solidFill>
                <a:schemeClr val="tx1"/>
              </a:solidFill>
              <a:latin typeface="Calibri" pitchFamily="34" charset="0"/>
            </a:endParaRPr>
          </a:p>
        </p:txBody>
      </p:sp>
    </p:spTree>
    <p:extLst>
      <p:ext uri="{BB962C8B-B14F-4D97-AF65-F5344CB8AC3E}">
        <p14:creationId xmlns:p14="http://schemas.microsoft.com/office/powerpoint/2010/main" val="36614892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16</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Proposed change—6/12</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808734"/>
            <a:ext cx="8305800" cy="4287266"/>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i="1" dirty="0">
                <a:solidFill>
                  <a:srgbClr val="2E75B6"/>
                </a:solidFill>
                <a:latin typeface="Calibri" pitchFamily="34" charset="0"/>
              </a:rPr>
              <a:t>Add new subsection 9.4.2.142 (Supplemental ERP Capabilities Information element) (D2.0 1439.30):</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9.4.2.242	Supplemental ERP Capabilities Information element</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9.4.2.242.1	Supplemental ERP Capabilities Information element structure</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The Supplemental ERP Capabilities Information element contains a number of fields that advertise supported MCSs of a Class 2 ERP STA. For a Class 2 ERP STA, the Supplemental ERP Capabilities element is present in Association Request, Reassociation Request, and Probe Request frames. The Supplemental ERP Capabilities Information element is defined in Figure 9-772a</a:t>
            </a:r>
            <a:r>
              <a:rPr lang="en-US" sz="1450" dirty="0">
                <a:solidFill>
                  <a:schemeClr val="tx1"/>
                </a:solidFill>
                <a:latin typeface="Calibri" pitchFamily="34" charset="0"/>
              </a:rPr>
              <a:t>.</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dirty="0">
              <a:solidFill>
                <a:srgbClr val="FF0000"/>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dirty="0">
              <a:solidFill>
                <a:srgbClr val="FF0000"/>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dirty="0">
              <a:solidFill>
                <a:srgbClr val="FF0000"/>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dirty="0">
              <a:solidFill>
                <a:srgbClr val="FF0000"/>
              </a:solidFill>
              <a:latin typeface="Calibri" pitchFamily="34" charset="0"/>
            </a:endParaRPr>
          </a:p>
          <a:p>
            <a:pPr marL="0" indent="0" algn="ct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dirty="0">
                <a:solidFill>
                  <a:schemeClr val="tx1"/>
                </a:solidFill>
                <a:latin typeface="Calibri" pitchFamily="34" charset="0"/>
              </a:rPr>
              <a:t>Figure 9-772a—Supplemental ERP Capabilities Information element format</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The Element ID and Length fields are defined in 9.4.2.1 (General).</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The structure of the Supported MCS Set field format is defined in Figure 9-772b.</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dirty="0">
              <a:solidFill>
                <a:srgbClr val="FF0000"/>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dirty="0">
              <a:solidFill>
                <a:srgbClr val="FF0000"/>
              </a:solidFill>
              <a:latin typeface="Calibri" pitchFamily="34" charset="0"/>
            </a:endParaRPr>
          </a:p>
        </p:txBody>
      </p:sp>
      <p:graphicFrame>
        <p:nvGraphicFramePr>
          <p:cNvPr id="2" name="Table 1">
            <a:extLst>
              <a:ext uri="{FF2B5EF4-FFF2-40B4-BE49-F238E27FC236}">
                <a16:creationId xmlns:a16="http://schemas.microsoft.com/office/drawing/2014/main" id="{D872FC47-8FB7-482B-ABD7-8D7837679139}"/>
              </a:ext>
            </a:extLst>
          </p:cNvPr>
          <p:cNvGraphicFramePr>
            <a:graphicFrameLocks noGrp="1"/>
          </p:cNvGraphicFramePr>
          <p:nvPr>
            <p:extLst>
              <p:ext uri="{D42A27DB-BD31-4B8C-83A1-F6EECF244321}">
                <p14:modId xmlns:p14="http://schemas.microsoft.com/office/powerpoint/2010/main" val="1302454497"/>
              </p:ext>
            </p:extLst>
          </p:nvPr>
        </p:nvGraphicFramePr>
        <p:xfrm>
          <a:off x="1524000" y="4343400"/>
          <a:ext cx="6096000" cy="381000"/>
        </p:xfrm>
        <a:graphic>
          <a:graphicData uri="http://schemas.openxmlformats.org/drawingml/2006/table">
            <a:tbl>
              <a:tblPr firstRow="1" bandRow="1">
                <a:tableStyleId>{F5AB1C69-6EDB-4FF4-983F-18BD219EF322}</a:tableStyleId>
              </a:tblPr>
              <a:tblGrid>
                <a:gridCol w="2032000">
                  <a:extLst>
                    <a:ext uri="{9D8B030D-6E8A-4147-A177-3AD203B41FA5}">
                      <a16:colId xmlns:a16="http://schemas.microsoft.com/office/drawing/2014/main" val="3714622016"/>
                    </a:ext>
                  </a:extLst>
                </a:gridCol>
                <a:gridCol w="2032000">
                  <a:extLst>
                    <a:ext uri="{9D8B030D-6E8A-4147-A177-3AD203B41FA5}">
                      <a16:colId xmlns:a16="http://schemas.microsoft.com/office/drawing/2014/main" val="2297711181"/>
                    </a:ext>
                  </a:extLst>
                </a:gridCol>
                <a:gridCol w="2032000">
                  <a:extLst>
                    <a:ext uri="{9D8B030D-6E8A-4147-A177-3AD203B41FA5}">
                      <a16:colId xmlns:a16="http://schemas.microsoft.com/office/drawing/2014/main" val="2890526951"/>
                    </a:ext>
                  </a:extLst>
                </a:gridCol>
              </a:tblGrid>
              <a:tr h="381000">
                <a:tc>
                  <a:txBody>
                    <a:bodyPr/>
                    <a:lstStyle/>
                    <a:p>
                      <a:pPr algn="ctr"/>
                      <a:r>
                        <a:rPr lang="en-US" sz="1400" b="0" dirty="0">
                          <a:solidFill>
                            <a:schemeClr val="tx1"/>
                          </a:solidFill>
                          <a:latin typeface="Calibri" panose="020F0502020204030204" pitchFamily="34" charset="0"/>
                        </a:rPr>
                        <a:t>Element 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b="0" dirty="0">
                          <a:solidFill>
                            <a:schemeClr val="tx1"/>
                          </a:solidFill>
                          <a:latin typeface="Calibri" panose="020F0502020204030204" pitchFamily="34" charset="0"/>
                        </a:rPr>
                        <a:t>Length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b="0" dirty="0">
                          <a:solidFill>
                            <a:schemeClr val="tx1"/>
                          </a:solidFill>
                          <a:latin typeface="Calibri" panose="020F0502020204030204" pitchFamily="34" charset="0"/>
                        </a:rPr>
                        <a:t>Supported MCS Set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80184125"/>
                  </a:ext>
                </a:extLst>
              </a:tr>
            </a:tbl>
          </a:graphicData>
        </a:graphic>
      </p:graphicFrame>
      <p:sp>
        <p:nvSpPr>
          <p:cNvPr id="3" name="TextBox 2">
            <a:extLst>
              <a:ext uri="{FF2B5EF4-FFF2-40B4-BE49-F238E27FC236}">
                <a16:creationId xmlns:a16="http://schemas.microsoft.com/office/drawing/2014/main" id="{88B654E0-142A-4802-8318-75BA5E5966FC}"/>
              </a:ext>
            </a:extLst>
          </p:cNvPr>
          <p:cNvSpPr txBox="1"/>
          <p:nvPr/>
        </p:nvSpPr>
        <p:spPr>
          <a:xfrm>
            <a:off x="713232" y="4724400"/>
            <a:ext cx="7440168" cy="307777"/>
          </a:xfrm>
          <a:prstGeom prst="rect">
            <a:avLst/>
          </a:prstGeom>
          <a:noFill/>
        </p:spPr>
        <p:txBody>
          <a:bodyPr wrap="square" rtlCol="0">
            <a:spAutoFit/>
          </a:bodyPr>
          <a:lstStyle/>
          <a:p>
            <a:r>
              <a:rPr lang="en-US" sz="1400" dirty="0">
                <a:solidFill>
                  <a:schemeClr val="tx1"/>
                </a:solidFill>
                <a:latin typeface="Calibri" panose="020F0502020204030204" pitchFamily="34" charset="0"/>
              </a:rPr>
              <a:t>Octets:                               1                                                1                                                 16</a:t>
            </a:r>
          </a:p>
        </p:txBody>
      </p:sp>
    </p:spTree>
    <p:extLst>
      <p:ext uri="{BB962C8B-B14F-4D97-AF65-F5344CB8AC3E}">
        <p14:creationId xmlns:p14="http://schemas.microsoft.com/office/powerpoint/2010/main" val="14578431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17</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Proposed change—7/12</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808734"/>
            <a:ext cx="8305800" cy="4287266"/>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dirty="0">
              <a:solidFill>
                <a:srgbClr val="FF0000"/>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dirty="0">
              <a:solidFill>
                <a:srgbClr val="FF0000"/>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dirty="0">
              <a:solidFill>
                <a:srgbClr val="FF0000"/>
              </a:solidFill>
              <a:latin typeface="Calibri" pitchFamily="34" charset="0"/>
            </a:endParaRPr>
          </a:p>
          <a:p>
            <a:pPr marL="0" indent="0" algn="ct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dirty="0">
                <a:solidFill>
                  <a:schemeClr val="tx1"/>
                </a:solidFill>
                <a:latin typeface="Calibri" pitchFamily="34" charset="0"/>
              </a:rPr>
              <a:t>Figure 9-772b      Supported MCS Set field</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b="0" dirty="0">
              <a:solidFill>
                <a:schemeClr val="tx1"/>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The Rx MCS Bitmap is encoded as follows:</a:t>
            </a:r>
          </a:p>
          <a:p>
            <a:pPr>
              <a:buAutoNum type="alphaL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Bits B0-B1 represent 1, 2 Mb/s (DSSS) respectively;</a:t>
            </a:r>
          </a:p>
          <a:p>
            <a:pPr>
              <a:buAutoNum type="alphaL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Bits B2-B3 represent 5.5, 11 Mb/s (HR/DSSS) respectively;</a:t>
            </a:r>
          </a:p>
          <a:p>
            <a:pPr>
              <a:buAutoNum type="alphaL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Bits B4-B11 represent 6, 9, 12, 18, 24, 36, 48, 54 Mb/s (ERP-OFDM) respectively.</a:t>
            </a:r>
          </a:p>
          <a:p>
            <a:pPr>
              <a:buAutoNum type="alphaLcParenBoth"/>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b="0" dirty="0">
              <a:solidFill>
                <a:schemeClr val="tx1"/>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The Tx MCS Bitmap is encoded as follows:</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Bits B16-B17 represent 1, 2 Mb/s (DSSS) respectively;</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Bits B18-B19 represent 5.5, 11 Mb/s (HR/DSSS) respectively;</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Bits B20-27 represent 6, 9, 12, 18, 24, 36, 48, 54 Mb/s (ERP-OFDM) respectively.</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dirty="0">
              <a:solidFill>
                <a:srgbClr val="FF0000"/>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dirty="0">
              <a:solidFill>
                <a:srgbClr val="FF0000"/>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dirty="0">
              <a:solidFill>
                <a:srgbClr val="FF0000"/>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dirty="0">
              <a:solidFill>
                <a:srgbClr val="FF0000"/>
              </a:solidFill>
              <a:latin typeface="Calibri" pitchFamily="34" charset="0"/>
            </a:endParaRPr>
          </a:p>
        </p:txBody>
      </p:sp>
      <p:sp>
        <p:nvSpPr>
          <p:cNvPr id="3" name="TextBox 2">
            <a:extLst>
              <a:ext uri="{FF2B5EF4-FFF2-40B4-BE49-F238E27FC236}">
                <a16:creationId xmlns:a16="http://schemas.microsoft.com/office/drawing/2014/main" id="{88B654E0-142A-4802-8318-75BA5E5966FC}"/>
              </a:ext>
            </a:extLst>
          </p:cNvPr>
          <p:cNvSpPr txBox="1"/>
          <p:nvPr/>
        </p:nvSpPr>
        <p:spPr>
          <a:xfrm>
            <a:off x="713232" y="2362200"/>
            <a:ext cx="7440168" cy="307777"/>
          </a:xfrm>
          <a:prstGeom prst="rect">
            <a:avLst/>
          </a:prstGeom>
          <a:noFill/>
        </p:spPr>
        <p:txBody>
          <a:bodyPr wrap="square" rtlCol="0">
            <a:spAutoFit/>
          </a:bodyPr>
          <a:lstStyle/>
          <a:p>
            <a:r>
              <a:rPr lang="en-US" sz="1400" dirty="0">
                <a:solidFill>
                  <a:schemeClr val="tx1"/>
                </a:solidFill>
                <a:latin typeface="Calibri" panose="020F0502020204030204" pitchFamily="34" charset="0"/>
              </a:rPr>
              <a:t>Bits:                             12                                  4                                  12                                   4</a:t>
            </a:r>
          </a:p>
        </p:txBody>
      </p:sp>
      <p:graphicFrame>
        <p:nvGraphicFramePr>
          <p:cNvPr id="8" name="Table 7">
            <a:extLst>
              <a:ext uri="{FF2B5EF4-FFF2-40B4-BE49-F238E27FC236}">
                <a16:creationId xmlns:a16="http://schemas.microsoft.com/office/drawing/2014/main" id="{853870B3-8BC4-4828-BB24-0D6FC2F7C042}"/>
              </a:ext>
            </a:extLst>
          </p:cNvPr>
          <p:cNvGraphicFramePr>
            <a:graphicFrameLocks noGrp="1"/>
          </p:cNvGraphicFramePr>
          <p:nvPr>
            <p:extLst>
              <p:ext uri="{D42A27DB-BD31-4B8C-83A1-F6EECF244321}">
                <p14:modId xmlns:p14="http://schemas.microsoft.com/office/powerpoint/2010/main" val="3715065551"/>
              </p:ext>
            </p:extLst>
          </p:nvPr>
        </p:nvGraphicFramePr>
        <p:xfrm>
          <a:off x="1524000" y="1915160"/>
          <a:ext cx="6096000" cy="370840"/>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val="3654870448"/>
                    </a:ext>
                  </a:extLst>
                </a:gridCol>
                <a:gridCol w="1524000">
                  <a:extLst>
                    <a:ext uri="{9D8B030D-6E8A-4147-A177-3AD203B41FA5}">
                      <a16:colId xmlns:a16="http://schemas.microsoft.com/office/drawing/2014/main" val="396671438"/>
                    </a:ext>
                  </a:extLst>
                </a:gridCol>
                <a:gridCol w="1524000">
                  <a:extLst>
                    <a:ext uri="{9D8B030D-6E8A-4147-A177-3AD203B41FA5}">
                      <a16:colId xmlns:a16="http://schemas.microsoft.com/office/drawing/2014/main" val="209832833"/>
                    </a:ext>
                  </a:extLst>
                </a:gridCol>
                <a:gridCol w="1524000">
                  <a:extLst>
                    <a:ext uri="{9D8B030D-6E8A-4147-A177-3AD203B41FA5}">
                      <a16:colId xmlns:a16="http://schemas.microsoft.com/office/drawing/2014/main" val="3502916451"/>
                    </a:ext>
                  </a:extLst>
                </a:gridCol>
              </a:tblGrid>
              <a:tr h="370840">
                <a:tc>
                  <a:txBody>
                    <a:bodyPr/>
                    <a:lstStyle/>
                    <a:p>
                      <a:pPr algn="ctr"/>
                      <a:r>
                        <a:rPr lang="en-US" sz="1450" b="0" dirty="0">
                          <a:solidFill>
                            <a:schemeClr val="tx1"/>
                          </a:solidFill>
                          <a:latin typeface="Calibri" panose="020F0502020204030204" pitchFamily="34" charset="0"/>
                        </a:rPr>
                        <a:t>Rx MCS Bitmap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50" b="0" dirty="0">
                          <a:solidFill>
                            <a:schemeClr val="tx1"/>
                          </a:solidFill>
                          <a:latin typeface="Calibri" panose="020F0502020204030204" pitchFamily="34" charset="0"/>
                        </a:rPr>
                        <a:t>Reserved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50" b="0" dirty="0">
                          <a:solidFill>
                            <a:schemeClr val="tx1"/>
                          </a:solidFill>
                          <a:latin typeface="Calibri" panose="020F0502020204030204" pitchFamily="34" charset="0"/>
                        </a:rPr>
                        <a:t>Tx MCS Bitmap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50" b="0" dirty="0">
                          <a:solidFill>
                            <a:schemeClr val="tx1"/>
                          </a:solidFill>
                          <a:latin typeface="Calibri" panose="020F0502020204030204" pitchFamily="34" charset="0"/>
                        </a:rPr>
                        <a:t>Reserved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4687156"/>
                  </a:ext>
                </a:extLst>
              </a:tr>
            </a:tbl>
          </a:graphicData>
        </a:graphic>
      </p:graphicFrame>
    </p:spTree>
    <p:extLst>
      <p:ext uri="{BB962C8B-B14F-4D97-AF65-F5344CB8AC3E}">
        <p14:creationId xmlns:p14="http://schemas.microsoft.com/office/powerpoint/2010/main" val="22063018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18</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Proposed change—8/12</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808734"/>
            <a:ext cx="8305800" cy="4287266"/>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i="1" dirty="0">
                <a:solidFill>
                  <a:srgbClr val="2E75B6"/>
                </a:solidFill>
                <a:latin typeface="Calibri" pitchFamily="34" charset="0"/>
              </a:rPr>
              <a:t>Add new subsection 9.4.2.143 (Supplemental HT Capabilities Information element) (D2.0 1439.30):</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9.4.2.243	Supplemental HT Capabilities Information element</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9.4.2.243.1	Supplemental HT Capabilities Information element structure</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The Supplemental HT Capabilities Information element contains a number of fields that advertise supported MCSs of a Class 2 HT STA. For a Class 2 HT STA, the Supplemental HT Capabilities element is present in Association Request, Reassociation Request, and Probe Request frames. The Supplemental HT Capabilities Information element is defined in Figure 9-772c.</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dirty="0">
              <a:solidFill>
                <a:srgbClr val="FF0000"/>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dirty="0">
              <a:solidFill>
                <a:srgbClr val="FF0000"/>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dirty="0">
              <a:solidFill>
                <a:srgbClr val="FF0000"/>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dirty="0">
              <a:solidFill>
                <a:srgbClr val="FF0000"/>
              </a:solidFill>
              <a:latin typeface="Calibri" pitchFamily="34" charset="0"/>
            </a:endParaRPr>
          </a:p>
          <a:p>
            <a:pPr marL="0" indent="0" algn="ctr">
              <a:tabLst>
                <a:tab pos="912813" algn="l"/>
                <a:tab pos="1827213" algn="l"/>
                <a:tab pos="2741613" algn="l"/>
                <a:tab pos="3656013" algn="l"/>
                <a:tab pos="4570413" algn="l"/>
                <a:tab pos="5484813" algn="l"/>
                <a:tab pos="6399213" algn="l"/>
                <a:tab pos="7313613" algn="l"/>
                <a:tab pos="8228013" algn="l"/>
                <a:tab pos="9142413" algn="l"/>
                <a:tab pos="10056813" algn="l"/>
              </a:tabLst>
            </a:pPr>
            <a:r>
              <a:rPr lang="fr-FR" sz="1450" dirty="0">
                <a:solidFill>
                  <a:schemeClr val="tx1"/>
                </a:solidFill>
                <a:latin typeface="Calibri" pitchFamily="34" charset="0"/>
              </a:rPr>
              <a:t>Figure 9-772c—</a:t>
            </a:r>
            <a:r>
              <a:rPr lang="fr-FR" sz="1450" dirty="0" err="1">
                <a:solidFill>
                  <a:schemeClr val="tx1"/>
                </a:solidFill>
                <a:latin typeface="Calibri" pitchFamily="34" charset="0"/>
              </a:rPr>
              <a:t>Supplemental</a:t>
            </a:r>
            <a:r>
              <a:rPr lang="fr-FR" sz="1450" dirty="0">
                <a:solidFill>
                  <a:schemeClr val="tx1"/>
                </a:solidFill>
                <a:latin typeface="Calibri" pitchFamily="34" charset="0"/>
              </a:rPr>
              <a:t> HT </a:t>
            </a:r>
            <a:r>
              <a:rPr lang="fr-FR" sz="1450" dirty="0" err="1">
                <a:solidFill>
                  <a:schemeClr val="tx1"/>
                </a:solidFill>
                <a:latin typeface="Calibri" pitchFamily="34" charset="0"/>
              </a:rPr>
              <a:t>Capabilities</a:t>
            </a:r>
            <a:r>
              <a:rPr lang="fr-FR" sz="1450" dirty="0">
                <a:solidFill>
                  <a:schemeClr val="tx1"/>
                </a:solidFill>
                <a:latin typeface="Calibri" pitchFamily="34" charset="0"/>
              </a:rPr>
              <a:t> Information </a:t>
            </a:r>
            <a:r>
              <a:rPr lang="fr-FR" sz="1450" dirty="0" err="1">
                <a:solidFill>
                  <a:schemeClr val="tx1"/>
                </a:solidFill>
                <a:latin typeface="Calibri" pitchFamily="34" charset="0"/>
              </a:rPr>
              <a:t>element</a:t>
            </a:r>
            <a:r>
              <a:rPr lang="fr-FR" sz="1450" dirty="0">
                <a:solidFill>
                  <a:schemeClr val="tx1"/>
                </a:solidFill>
                <a:latin typeface="Calibri" pitchFamily="34" charset="0"/>
              </a:rPr>
              <a:t> format</a:t>
            </a:r>
            <a:endParaRPr lang="en-US" sz="1450" dirty="0">
              <a:solidFill>
                <a:schemeClr val="tx1"/>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The Element ID and Length fields are defined in 9.4.2.1 (General).</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The Supported MCS Set field format is defined in 9.4.2.55.2 (Supported MCS Set field).</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dirty="0">
              <a:solidFill>
                <a:srgbClr val="FF0000"/>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dirty="0">
              <a:solidFill>
                <a:srgbClr val="FF0000"/>
              </a:solidFill>
              <a:latin typeface="Calibri" pitchFamily="34" charset="0"/>
            </a:endParaRPr>
          </a:p>
        </p:txBody>
      </p:sp>
      <p:graphicFrame>
        <p:nvGraphicFramePr>
          <p:cNvPr id="2" name="Table 1">
            <a:extLst>
              <a:ext uri="{FF2B5EF4-FFF2-40B4-BE49-F238E27FC236}">
                <a16:creationId xmlns:a16="http://schemas.microsoft.com/office/drawing/2014/main" id="{D872FC47-8FB7-482B-ABD7-8D7837679139}"/>
              </a:ext>
            </a:extLst>
          </p:cNvPr>
          <p:cNvGraphicFramePr>
            <a:graphicFrameLocks noGrp="1"/>
          </p:cNvGraphicFramePr>
          <p:nvPr/>
        </p:nvGraphicFramePr>
        <p:xfrm>
          <a:off x="1524000" y="4343400"/>
          <a:ext cx="6096000" cy="381000"/>
        </p:xfrm>
        <a:graphic>
          <a:graphicData uri="http://schemas.openxmlformats.org/drawingml/2006/table">
            <a:tbl>
              <a:tblPr firstRow="1" bandRow="1">
                <a:tableStyleId>{F5AB1C69-6EDB-4FF4-983F-18BD219EF322}</a:tableStyleId>
              </a:tblPr>
              <a:tblGrid>
                <a:gridCol w="2032000">
                  <a:extLst>
                    <a:ext uri="{9D8B030D-6E8A-4147-A177-3AD203B41FA5}">
                      <a16:colId xmlns:a16="http://schemas.microsoft.com/office/drawing/2014/main" val="3714622016"/>
                    </a:ext>
                  </a:extLst>
                </a:gridCol>
                <a:gridCol w="2032000">
                  <a:extLst>
                    <a:ext uri="{9D8B030D-6E8A-4147-A177-3AD203B41FA5}">
                      <a16:colId xmlns:a16="http://schemas.microsoft.com/office/drawing/2014/main" val="2297711181"/>
                    </a:ext>
                  </a:extLst>
                </a:gridCol>
                <a:gridCol w="2032000">
                  <a:extLst>
                    <a:ext uri="{9D8B030D-6E8A-4147-A177-3AD203B41FA5}">
                      <a16:colId xmlns:a16="http://schemas.microsoft.com/office/drawing/2014/main" val="2890526951"/>
                    </a:ext>
                  </a:extLst>
                </a:gridCol>
              </a:tblGrid>
              <a:tr h="381000">
                <a:tc>
                  <a:txBody>
                    <a:bodyPr/>
                    <a:lstStyle/>
                    <a:p>
                      <a:pPr algn="ctr"/>
                      <a:r>
                        <a:rPr lang="en-US" sz="1400" b="0" dirty="0">
                          <a:solidFill>
                            <a:schemeClr val="tx1"/>
                          </a:solidFill>
                          <a:latin typeface="Calibri" panose="020F0502020204030204" pitchFamily="34" charset="0"/>
                        </a:rPr>
                        <a:t>Element 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b="0" dirty="0">
                          <a:solidFill>
                            <a:schemeClr val="tx1"/>
                          </a:solidFill>
                          <a:latin typeface="Calibri" panose="020F0502020204030204" pitchFamily="34" charset="0"/>
                        </a:rPr>
                        <a:t>Length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b="0" dirty="0">
                          <a:solidFill>
                            <a:schemeClr val="tx1"/>
                          </a:solidFill>
                          <a:latin typeface="Calibri" panose="020F0502020204030204" pitchFamily="34" charset="0"/>
                        </a:rPr>
                        <a:t>Supported MCS Set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80184125"/>
                  </a:ext>
                </a:extLst>
              </a:tr>
            </a:tbl>
          </a:graphicData>
        </a:graphic>
      </p:graphicFrame>
      <p:sp>
        <p:nvSpPr>
          <p:cNvPr id="3" name="TextBox 2">
            <a:extLst>
              <a:ext uri="{FF2B5EF4-FFF2-40B4-BE49-F238E27FC236}">
                <a16:creationId xmlns:a16="http://schemas.microsoft.com/office/drawing/2014/main" id="{88B654E0-142A-4802-8318-75BA5E5966FC}"/>
              </a:ext>
            </a:extLst>
          </p:cNvPr>
          <p:cNvSpPr txBox="1"/>
          <p:nvPr/>
        </p:nvSpPr>
        <p:spPr>
          <a:xfrm>
            <a:off x="713232" y="4724400"/>
            <a:ext cx="7440168" cy="307777"/>
          </a:xfrm>
          <a:prstGeom prst="rect">
            <a:avLst/>
          </a:prstGeom>
          <a:noFill/>
        </p:spPr>
        <p:txBody>
          <a:bodyPr wrap="square" rtlCol="0">
            <a:spAutoFit/>
          </a:bodyPr>
          <a:lstStyle/>
          <a:p>
            <a:r>
              <a:rPr lang="en-US" sz="1400" dirty="0">
                <a:solidFill>
                  <a:schemeClr val="tx1"/>
                </a:solidFill>
                <a:latin typeface="Calibri" panose="020F0502020204030204" pitchFamily="34" charset="0"/>
              </a:rPr>
              <a:t>Octets:                               1                                                1                                                 16</a:t>
            </a:r>
          </a:p>
        </p:txBody>
      </p:sp>
    </p:spTree>
    <p:extLst>
      <p:ext uri="{BB962C8B-B14F-4D97-AF65-F5344CB8AC3E}">
        <p14:creationId xmlns:p14="http://schemas.microsoft.com/office/powerpoint/2010/main" val="6543933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19</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Proposed change—9/12</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81200"/>
            <a:ext cx="8305800" cy="4114800"/>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i="1" dirty="0">
                <a:solidFill>
                  <a:srgbClr val="2E75B6"/>
                </a:solidFill>
                <a:latin typeface="Calibri" pitchFamily="34" charset="0"/>
              </a:rPr>
              <a:t>Add new rows immediately before last row in Table-9-36 (Association Request frame body) in 9.3.3.6 (Association Request frame format) (D2.0 855.30):</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b="0" dirty="0">
              <a:solidFill>
                <a:schemeClr val="tx1"/>
              </a:solidFill>
              <a:latin typeface="Calibri" pitchFamily="34" charset="0"/>
            </a:endParaRPr>
          </a:p>
        </p:txBody>
      </p:sp>
      <p:graphicFrame>
        <p:nvGraphicFramePr>
          <p:cNvPr id="2" name="Table 1">
            <a:extLst>
              <a:ext uri="{FF2B5EF4-FFF2-40B4-BE49-F238E27FC236}">
                <a16:creationId xmlns:a16="http://schemas.microsoft.com/office/drawing/2014/main" id="{4DFFE625-8052-4751-859A-B0F5E4730F15}"/>
              </a:ext>
            </a:extLst>
          </p:cNvPr>
          <p:cNvGraphicFramePr>
            <a:graphicFrameLocks noGrp="1"/>
          </p:cNvGraphicFramePr>
          <p:nvPr>
            <p:extLst>
              <p:ext uri="{D42A27DB-BD31-4B8C-83A1-F6EECF244321}">
                <p14:modId xmlns:p14="http://schemas.microsoft.com/office/powerpoint/2010/main" val="1510377313"/>
              </p:ext>
            </p:extLst>
          </p:nvPr>
        </p:nvGraphicFramePr>
        <p:xfrm>
          <a:off x="838200" y="2992120"/>
          <a:ext cx="7772400" cy="213360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847106498"/>
                    </a:ext>
                  </a:extLst>
                </a:gridCol>
                <a:gridCol w="3429000">
                  <a:extLst>
                    <a:ext uri="{9D8B030D-6E8A-4147-A177-3AD203B41FA5}">
                      <a16:colId xmlns:a16="http://schemas.microsoft.com/office/drawing/2014/main" val="734486929"/>
                    </a:ext>
                  </a:extLst>
                </a:gridCol>
                <a:gridCol w="3733800">
                  <a:extLst>
                    <a:ext uri="{9D8B030D-6E8A-4147-A177-3AD203B41FA5}">
                      <a16:colId xmlns:a16="http://schemas.microsoft.com/office/drawing/2014/main" val="3742433152"/>
                    </a:ext>
                  </a:extLst>
                </a:gridCol>
              </a:tblGrid>
              <a:tr h="370840">
                <a:tc>
                  <a:txBody>
                    <a:bodyPr/>
                    <a:lstStyle/>
                    <a:p>
                      <a:pPr algn="ctr"/>
                      <a:r>
                        <a:rPr lang="en-US" sz="1600" b="0" dirty="0">
                          <a:solidFill>
                            <a:schemeClr val="tx1"/>
                          </a:solidFill>
                          <a:latin typeface="Calibri" panose="020F0502020204030204" pitchFamily="34" charset="0"/>
                        </a:rPr>
                        <a:t>43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b="0" dirty="0">
                          <a:solidFill>
                            <a:schemeClr val="tx1"/>
                          </a:solidFill>
                          <a:latin typeface="Calibri" panose="020F0502020204030204" pitchFamily="34" charset="0"/>
                        </a:rPr>
                        <a:t>Supplemental ERP Capability Indication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b="0" dirty="0">
                          <a:solidFill>
                            <a:schemeClr val="tx1"/>
                          </a:solidFill>
                          <a:latin typeface="Calibri" panose="020F0502020204030204" pitchFamily="34" charset="0"/>
                        </a:rPr>
                        <a:t>The Supplemental ERP Capability Indication is present when dot11VariantERPCapabilityOption is true; otherwise not present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75652045"/>
                  </a:ext>
                </a:extLst>
              </a:tr>
              <a:tr h="370840">
                <a:tc>
                  <a:txBody>
                    <a:bodyPr/>
                    <a:lstStyle/>
                    <a:p>
                      <a:pPr algn="ctr"/>
                      <a:r>
                        <a:rPr lang="en-US" sz="1600" b="0" dirty="0">
                          <a:solidFill>
                            <a:schemeClr val="tx1"/>
                          </a:solidFill>
                          <a:latin typeface="Calibri" panose="020F0502020204030204" pitchFamily="34" charset="0"/>
                        </a:rPr>
                        <a:t>44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b="0" dirty="0">
                          <a:solidFill>
                            <a:schemeClr val="tx1"/>
                          </a:solidFill>
                          <a:latin typeface="Calibri" panose="020F0502020204030204" pitchFamily="34" charset="0"/>
                        </a:rPr>
                        <a:t>Supplemental HT Capability Indication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b="0" dirty="0">
                          <a:solidFill>
                            <a:schemeClr val="tx1"/>
                          </a:solidFill>
                          <a:latin typeface="Calibri" panose="020F0502020204030204" pitchFamily="34" charset="0"/>
                        </a:rPr>
                        <a:t>The Supplemental HT Capability Indication is present when dot11VariantHTCapabilityOption is true; otherwise not present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95303769"/>
                  </a:ext>
                </a:extLst>
              </a:tr>
            </a:tbl>
          </a:graphicData>
        </a:graphic>
      </p:graphicFrame>
    </p:spTree>
    <p:extLst>
      <p:ext uri="{BB962C8B-B14F-4D97-AF65-F5344CB8AC3E}">
        <p14:creationId xmlns:p14="http://schemas.microsoft.com/office/powerpoint/2010/main" val="32223610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Abstract</a:t>
            </a:r>
          </a:p>
        </p:txBody>
      </p:sp>
      <p:sp>
        <p:nvSpPr>
          <p:cNvPr id="4098" name="Rectangle 2"/>
          <p:cNvSpPr>
            <a:spLocks noGrp="1" noChangeArrowheads="1"/>
          </p:cNvSpPr>
          <p:nvPr>
            <p:ph type="body" idx="1"/>
          </p:nvPr>
        </p:nvSpPr>
        <p:spPr>
          <a:xfrm>
            <a:off x="685800" y="1981200"/>
            <a:ext cx="84582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900" b="0" dirty="0">
                <a:latin typeface="Calibri" pitchFamily="34" charset="0"/>
              </a:rPr>
              <a:t>For very low power Wi-Fi IoT applications operating at 2.4 GHz, designers currently must choose between baseline 802.11 (DSSS), 11b (HR), 11g (ERP), and 11n (HT).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900" b="0" dirty="0">
                <a:latin typeface="Calibri" pitchFamily="34" charset="0"/>
              </a:rPr>
              <a:t>Each poses problems: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ERP devices are required to support 1, 2, 5.5, 11 HR/DSSS and 6, 12, and 24 Mbps rates: the OFDM rates are burdensome and the data rates are often overkill</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HT adds STBC (good), but also 8 more OFDM rates, extending to 65 Mbps (very bad)</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But DSSS- and HR/DSSS-only devices don’t do any OFDM preamble detect, require single-tone protection modes, increasing time on air and lowering power consumption for all devices in the BSS, including themselves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900" dirty="0">
                <a:latin typeface="Calibri" pitchFamily="34" charset="0"/>
              </a:rPr>
              <a:t>IoT applications and requirements are very heterogeneous, and Wi-Fi is widely perceived to be “high power” in this market segment.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900" i="1" dirty="0">
                <a:solidFill>
                  <a:srgbClr val="2E75B6"/>
                </a:solidFill>
                <a:latin typeface="Calibri" pitchFamily="34" charset="0"/>
              </a:rPr>
              <a:t>It would be useful, and it would help promote Wi-Fi,  to widen the design space to allow variant ERP and HT devices.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900" b="0" dirty="0">
                <a:latin typeface="Calibri" pitchFamily="34" charset="0"/>
              </a:rPr>
              <a:t>This presentation proposes a fully backwards compatible way of achieving this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600" dirty="0">
              <a:latin typeface="Calibri" pitchFamily="34" charset="0"/>
            </a:endParaRPr>
          </a:p>
        </p:txBody>
      </p:sp>
      <p:sp>
        <p:nvSpPr>
          <p:cNvPr id="2" name="Rectangle 1">
            <a:extLst>
              <a:ext uri="{FF2B5EF4-FFF2-40B4-BE49-F238E27FC236}">
                <a16:creationId xmlns:a16="http://schemas.microsoft.com/office/drawing/2014/main" id="{9426786A-F1F6-458E-97D6-9D732D34FE7F}"/>
              </a:ext>
            </a:extLst>
          </p:cNvPr>
          <p:cNvSpPr/>
          <p:nvPr/>
        </p:nvSpPr>
        <p:spPr bwMode="auto">
          <a:xfrm>
            <a:off x="533400" y="5410200"/>
            <a:ext cx="8458200" cy="609600"/>
          </a:xfrm>
          <a:prstGeom prst="rect">
            <a:avLst/>
          </a:prstGeom>
          <a:noFill/>
          <a:ln w="9525" cap="flat" cmpd="sng" algn="ctr">
            <a:solidFill>
              <a:srgbClr val="2E75B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7041959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20</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Proposed change—10/12</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81200"/>
            <a:ext cx="8305800" cy="4114800"/>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i="1" dirty="0">
                <a:solidFill>
                  <a:srgbClr val="2E75B6"/>
                </a:solidFill>
                <a:latin typeface="Calibri" pitchFamily="34" charset="0"/>
              </a:rPr>
              <a:t>Add new rows immediately before last row in Table-9-38 (Reassociation Request frame body) in 9.3.3.8 (Reassociation Request frame format) (D2.0 861.22):</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b="0" dirty="0">
              <a:solidFill>
                <a:schemeClr val="tx1"/>
              </a:solidFill>
              <a:latin typeface="Calibri" pitchFamily="34" charset="0"/>
            </a:endParaRPr>
          </a:p>
        </p:txBody>
      </p:sp>
      <p:graphicFrame>
        <p:nvGraphicFramePr>
          <p:cNvPr id="2" name="Table 1">
            <a:extLst>
              <a:ext uri="{FF2B5EF4-FFF2-40B4-BE49-F238E27FC236}">
                <a16:creationId xmlns:a16="http://schemas.microsoft.com/office/drawing/2014/main" id="{4DFFE625-8052-4751-859A-B0F5E4730F15}"/>
              </a:ext>
            </a:extLst>
          </p:cNvPr>
          <p:cNvGraphicFramePr>
            <a:graphicFrameLocks noGrp="1"/>
          </p:cNvGraphicFramePr>
          <p:nvPr>
            <p:extLst>
              <p:ext uri="{D42A27DB-BD31-4B8C-83A1-F6EECF244321}">
                <p14:modId xmlns:p14="http://schemas.microsoft.com/office/powerpoint/2010/main" val="3288385948"/>
              </p:ext>
            </p:extLst>
          </p:nvPr>
        </p:nvGraphicFramePr>
        <p:xfrm>
          <a:off x="838200" y="2992120"/>
          <a:ext cx="7772400" cy="213360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847106498"/>
                    </a:ext>
                  </a:extLst>
                </a:gridCol>
                <a:gridCol w="3429000">
                  <a:extLst>
                    <a:ext uri="{9D8B030D-6E8A-4147-A177-3AD203B41FA5}">
                      <a16:colId xmlns:a16="http://schemas.microsoft.com/office/drawing/2014/main" val="734486929"/>
                    </a:ext>
                  </a:extLst>
                </a:gridCol>
                <a:gridCol w="3733800">
                  <a:extLst>
                    <a:ext uri="{9D8B030D-6E8A-4147-A177-3AD203B41FA5}">
                      <a16:colId xmlns:a16="http://schemas.microsoft.com/office/drawing/2014/main" val="3742433152"/>
                    </a:ext>
                  </a:extLst>
                </a:gridCol>
              </a:tblGrid>
              <a:tr h="370840">
                <a:tc>
                  <a:txBody>
                    <a:bodyPr/>
                    <a:lstStyle/>
                    <a:p>
                      <a:pPr algn="ctr"/>
                      <a:r>
                        <a:rPr lang="en-US" sz="1600" b="0" dirty="0">
                          <a:solidFill>
                            <a:schemeClr val="tx1"/>
                          </a:solidFill>
                          <a:latin typeface="Calibri" panose="020F0502020204030204" pitchFamily="34" charset="0"/>
                        </a:rPr>
                        <a:t>48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b="0" dirty="0">
                          <a:solidFill>
                            <a:schemeClr val="tx1"/>
                          </a:solidFill>
                          <a:latin typeface="Calibri" panose="020F0502020204030204" pitchFamily="34" charset="0"/>
                        </a:rPr>
                        <a:t>Supplemental ERP Capability Indication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b="0" dirty="0">
                          <a:solidFill>
                            <a:schemeClr val="tx1"/>
                          </a:solidFill>
                          <a:latin typeface="Calibri" panose="020F0502020204030204" pitchFamily="34" charset="0"/>
                        </a:rPr>
                        <a:t>The Supplemental ERP Capability Indication is present when dot11VariantERPCapabilityOption is true; otherwise not present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75652045"/>
                  </a:ext>
                </a:extLst>
              </a:tr>
              <a:tr h="370840">
                <a:tc>
                  <a:txBody>
                    <a:bodyPr/>
                    <a:lstStyle/>
                    <a:p>
                      <a:pPr algn="ctr"/>
                      <a:r>
                        <a:rPr lang="en-US" sz="1600" b="0" dirty="0">
                          <a:solidFill>
                            <a:schemeClr val="tx1"/>
                          </a:solidFill>
                          <a:latin typeface="Calibri" panose="020F0502020204030204" pitchFamily="34" charset="0"/>
                        </a:rPr>
                        <a:t>49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b="0" dirty="0">
                          <a:solidFill>
                            <a:schemeClr val="tx1"/>
                          </a:solidFill>
                          <a:latin typeface="Calibri" panose="020F0502020204030204" pitchFamily="34" charset="0"/>
                        </a:rPr>
                        <a:t>Supplemental HT Capability Indication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b="0" dirty="0">
                          <a:solidFill>
                            <a:schemeClr val="tx1"/>
                          </a:solidFill>
                          <a:latin typeface="Calibri" panose="020F0502020204030204" pitchFamily="34" charset="0"/>
                        </a:rPr>
                        <a:t>The Supplemental HT Capability Indication is present when dot11VariantHTCapabilityOption is true; otherwise not present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95303769"/>
                  </a:ext>
                </a:extLst>
              </a:tr>
            </a:tbl>
          </a:graphicData>
        </a:graphic>
      </p:graphicFrame>
    </p:spTree>
    <p:extLst>
      <p:ext uri="{BB962C8B-B14F-4D97-AF65-F5344CB8AC3E}">
        <p14:creationId xmlns:p14="http://schemas.microsoft.com/office/powerpoint/2010/main" val="15324774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21</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Proposed change—11/12</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81200"/>
            <a:ext cx="8305800" cy="4114800"/>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i="1" dirty="0">
                <a:solidFill>
                  <a:srgbClr val="2E75B6"/>
                </a:solidFill>
                <a:latin typeface="Calibri" pitchFamily="34" charset="0"/>
              </a:rPr>
              <a:t>Add new rows immediately before last row in Table-9-40 (Probe Request frame body) in 9.3.3.10 (Probe Request frame format) (D2.0 867.10):</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b="0" dirty="0">
              <a:solidFill>
                <a:schemeClr val="tx1"/>
              </a:solidFill>
              <a:latin typeface="Calibri" pitchFamily="34" charset="0"/>
            </a:endParaRPr>
          </a:p>
        </p:txBody>
      </p:sp>
      <p:graphicFrame>
        <p:nvGraphicFramePr>
          <p:cNvPr id="2" name="Table 1">
            <a:extLst>
              <a:ext uri="{FF2B5EF4-FFF2-40B4-BE49-F238E27FC236}">
                <a16:creationId xmlns:a16="http://schemas.microsoft.com/office/drawing/2014/main" id="{4DFFE625-8052-4751-859A-B0F5E4730F15}"/>
              </a:ext>
            </a:extLst>
          </p:cNvPr>
          <p:cNvGraphicFramePr>
            <a:graphicFrameLocks noGrp="1"/>
          </p:cNvGraphicFramePr>
          <p:nvPr>
            <p:extLst>
              <p:ext uri="{D42A27DB-BD31-4B8C-83A1-F6EECF244321}">
                <p14:modId xmlns:p14="http://schemas.microsoft.com/office/powerpoint/2010/main" val="894073052"/>
              </p:ext>
            </p:extLst>
          </p:nvPr>
        </p:nvGraphicFramePr>
        <p:xfrm>
          <a:off x="838200" y="2992120"/>
          <a:ext cx="7772400" cy="213360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847106498"/>
                    </a:ext>
                  </a:extLst>
                </a:gridCol>
                <a:gridCol w="3429000">
                  <a:extLst>
                    <a:ext uri="{9D8B030D-6E8A-4147-A177-3AD203B41FA5}">
                      <a16:colId xmlns:a16="http://schemas.microsoft.com/office/drawing/2014/main" val="734486929"/>
                    </a:ext>
                  </a:extLst>
                </a:gridCol>
                <a:gridCol w="3733800">
                  <a:extLst>
                    <a:ext uri="{9D8B030D-6E8A-4147-A177-3AD203B41FA5}">
                      <a16:colId xmlns:a16="http://schemas.microsoft.com/office/drawing/2014/main" val="3742433152"/>
                    </a:ext>
                  </a:extLst>
                </a:gridCol>
              </a:tblGrid>
              <a:tr h="370840">
                <a:tc>
                  <a:txBody>
                    <a:bodyPr/>
                    <a:lstStyle/>
                    <a:p>
                      <a:pPr algn="ctr"/>
                      <a:r>
                        <a:rPr lang="en-US" sz="1600" b="0" dirty="0">
                          <a:solidFill>
                            <a:schemeClr val="tx1"/>
                          </a:solidFill>
                          <a:latin typeface="Calibri" panose="020F0502020204030204" pitchFamily="34" charset="0"/>
                        </a:rPr>
                        <a:t>33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b="0" dirty="0">
                          <a:solidFill>
                            <a:schemeClr val="tx1"/>
                          </a:solidFill>
                          <a:latin typeface="Calibri" panose="020F0502020204030204" pitchFamily="34" charset="0"/>
                        </a:rPr>
                        <a:t>Supplemental ERP Capability Indication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b="0" dirty="0">
                          <a:solidFill>
                            <a:schemeClr val="tx1"/>
                          </a:solidFill>
                          <a:latin typeface="Calibri" panose="020F0502020204030204" pitchFamily="34" charset="0"/>
                        </a:rPr>
                        <a:t>The Supplemental ERP Capability Indication is present when dot11VariantERPCapabilityOption is true; otherwise not present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75652045"/>
                  </a:ext>
                </a:extLst>
              </a:tr>
              <a:tr h="370840">
                <a:tc>
                  <a:txBody>
                    <a:bodyPr/>
                    <a:lstStyle/>
                    <a:p>
                      <a:pPr algn="ctr"/>
                      <a:r>
                        <a:rPr lang="en-US" sz="1600" b="0" dirty="0">
                          <a:solidFill>
                            <a:schemeClr val="tx1"/>
                          </a:solidFill>
                          <a:latin typeface="Calibri" panose="020F0502020204030204" pitchFamily="34" charset="0"/>
                        </a:rPr>
                        <a:t>34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b="0" dirty="0">
                          <a:solidFill>
                            <a:schemeClr val="tx1"/>
                          </a:solidFill>
                          <a:latin typeface="Calibri" panose="020F0502020204030204" pitchFamily="34" charset="0"/>
                        </a:rPr>
                        <a:t>Supplemental HT Capability Indication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b="0" dirty="0">
                          <a:solidFill>
                            <a:schemeClr val="tx1"/>
                          </a:solidFill>
                          <a:latin typeface="Calibri" panose="020F0502020204030204" pitchFamily="34" charset="0"/>
                        </a:rPr>
                        <a:t>The Supplemental HT Capability Indication is present when dot11VariantHTCapabilityOption is true; otherwise not present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95303769"/>
                  </a:ext>
                </a:extLst>
              </a:tr>
            </a:tbl>
          </a:graphicData>
        </a:graphic>
      </p:graphicFrame>
    </p:spTree>
    <p:extLst>
      <p:ext uri="{BB962C8B-B14F-4D97-AF65-F5344CB8AC3E}">
        <p14:creationId xmlns:p14="http://schemas.microsoft.com/office/powerpoint/2010/main" val="3253914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Proposed change—12/12</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81200"/>
            <a:ext cx="8305800" cy="4114800"/>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i="1" dirty="0">
                <a:solidFill>
                  <a:srgbClr val="2E75B6"/>
                </a:solidFill>
                <a:latin typeface="Calibri" pitchFamily="34" charset="0"/>
              </a:rPr>
              <a:t>Add new rows immediately before last row in Table-9-94 (Element IDs) in 9.4.2.1 (General) (D2.0 979.39):</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b="0" i="1" dirty="0">
              <a:solidFill>
                <a:srgbClr val="2E75B6"/>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b="0" i="1" dirty="0">
              <a:solidFill>
                <a:srgbClr val="2E75B6"/>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b="0" i="1" dirty="0">
              <a:solidFill>
                <a:srgbClr val="2E75B6"/>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b="0" i="1" dirty="0">
              <a:solidFill>
                <a:srgbClr val="2E75B6"/>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b="0" i="1" dirty="0">
              <a:solidFill>
                <a:srgbClr val="2E75B6"/>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b="0" i="1" dirty="0">
              <a:solidFill>
                <a:srgbClr val="2E75B6"/>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b="0" i="1" dirty="0">
              <a:solidFill>
                <a:srgbClr val="2E75B6"/>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b="0" i="1" dirty="0">
              <a:solidFill>
                <a:srgbClr val="2E75B6"/>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i="1" dirty="0">
                <a:solidFill>
                  <a:srgbClr val="2E75B6"/>
                </a:solidFill>
                <a:latin typeface="Calibri" pitchFamily="34" charset="0"/>
              </a:rPr>
              <a:t>and in the last row of the same table, third column, change “56” to “59”.</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b="0" dirty="0">
              <a:solidFill>
                <a:schemeClr val="tx1"/>
              </a:solidFill>
              <a:latin typeface="Calibri" pitchFamily="34" charset="0"/>
            </a:endParaRPr>
          </a:p>
        </p:txBody>
      </p:sp>
      <p:graphicFrame>
        <p:nvGraphicFramePr>
          <p:cNvPr id="2" name="Table 1">
            <a:extLst>
              <a:ext uri="{FF2B5EF4-FFF2-40B4-BE49-F238E27FC236}">
                <a16:creationId xmlns:a16="http://schemas.microsoft.com/office/drawing/2014/main" id="{4DFFE625-8052-4751-859A-B0F5E4730F15}"/>
              </a:ext>
            </a:extLst>
          </p:cNvPr>
          <p:cNvGraphicFramePr>
            <a:graphicFrameLocks noGrp="1"/>
          </p:cNvGraphicFramePr>
          <p:nvPr>
            <p:extLst>
              <p:ext uri="{D42A27DB-BD31-4B8C-83A1-F6EECF244321}">
                <p14:modId xmlns:p14="http://schemas.microsoft.com/office/powerpoint/2010/main" val="930354092"/>
              </p:ext>
            </p:extLst>
          </p:nvPr>
        </p:nvGraphicFramePr>
        <p:xfrm>
          <a:off x="838200" y="2992121"/>
          <a:ext cx="7772400" cy="2159236"/>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847106498"/>
                    </a:ext>
                  </a:extLst>
                </a:gridCol>
                <a:gridCol w="1143000">
                  <a:extLst>
                    <a:ext uri="{9D8B030D-6E8A-4147-A177-3AD203B41FA5}">
                      <a16:colId xmlns:a16="http://schemas.microsoft.com/office/drawing/2014/main" val="734486929"/>
                    </a:ext>
                  </a:extLst>
                </a:gridCol>
                <a:gridCol w="1066800">
                  <a:extLst>
                    <a:ext uri="{9D8B030D-6E8A-4147-A177-3AD203B41FA5}">
                      <a16:colId xmlns:a16="http://schemas.microsoft.com/office/drawing/2014/main" val="794126627"/>
                    </a:ext>
                  </a:extLst>
                </a:gridCol>
                <a:gridCol w="1219200">
                  <a:extLst>
                    <a:ext uri="{9D8B030D-6E8A-4147-A177-3AD203B41FA5}">
                      <a16:colId xmlns:a16="http://schemas.microsoft.com/office/drawing/2014/main" val="1675792298"/>
                    </a:ext>
                  </a:extLst>
                </a:gridCol>
                <a:gridCol w="1295400">
                  <a:extLst>
                    <a:ext uri="{9D8B030D-6E8A-4147-A177-3AD203B41FA5}">
                      <a16:colId xmlns:a16="http://schemas.microsoft.com/office/drawing/2014/main" val="3742433152"/>
                    </a:ext>
                  </a:extLst>
                </a:gridCol>
              </a:tblGrid>
              <a:tr h="1020843">
                <a:tc>
                  <a:txBody>
                    <a:bodyPr/>
                    <a:lstStyle/>
                    <a:p>
                      <a:pPr algn="l"/>
                      <a:r>
                        <a:rPr lang="en-US" sz="1600" b="0" dirty="0">
                          <a:solidFill>
                            <a:schemeClr val="tx1"/>
                          </a:solidFill>
                          <a:latin typeface="Calibri" panose="020F0502020204030204" pitchFamily="34" charset="0"/>
                        </a:rPr>
                        <a:t>Supplemental ERP Capability Information (see 9.4.2.242 (Supplemental ERP Capability Information element)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0" dirty="0">
                          <a:solidFill>
                            <a:schemeClr val="tx1"/>
                          </a:solidFill>
                          <a:latin typeface="Calibri" panose="020F0502020204030204" pitchFamily="34" charset="0"/>
                        </a:rPr>
                        <a:t>255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0" dirty="0">
                          <a:solidFill>
                            <a:schemeClr val="tx1"/>
                          </a:solidFill>
                          <a:latin typeface="Calibri" panose="020F0502020204030204" pitchFamily="34" charset="0"/>
                        </a:rPr>
                        <a:t>57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0" dirty="0">
                          <a:solidFill>
                            <a:schemeClr val="tx1"/>
                          </a:solidFill>
                          <a:latin typeface="Calibri" panose="020F0502020204030204" pitchFamily="34" charset="0"/>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0" dirty="0">
                          <a:solidFill>
                            <a:schemeClr val="tx1"/>
                          </a:solidFill>
                          <a:latin typeface="Calibri" panose="020F0502020204030204" pitchFamily="34" charset="0"/>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75652045"/>
                  </a:ext>
                </a:extLst>
              </a:tr>
              <a:tr h="1092436">
                <a:tc>
                  <a:txBody>
                    <a:bodyPr/>
                    <a:lstStyle/>
                    <a:p>
                      <a:pPr algn="l"/>
                      <a:r>
                        <a:rPr lang="en-US" sz="1600" b="0" dirty="0">
                          <a:solidFill>
                            <a:schemeClr val="tx1"/>
                          </a:solidFill>
                          <a:latin typeface="Calibri" panose="020F0502020204030204" pitchFamily="34" charset="0"/>
                        </a:rPr>
                        <a:t>Supplemental HT Capability Information (see 9.4.2.243 (Supplemental HT Capability Information element)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0" dirty="0">
                          <a:solidFill>
                            <a:schemeClr val="tx1"/>
                          </a:solidFill>
                          <a:latin typeface="Calibri" panose="020F0502020204030204" pitchFamily="34" charset="0"/>
                        </a:rPr>
                        <a:t>255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0" dirty="0">
                          <a:solidFill>
                            <a:schemeClr val="tx1"/>
                          </a:solidFill>
                          <a:latin typeface="Calibri" panose="020F0502020204030204" pitchFamily="34" charset="0"/>
                        </a:rPr>
                        <a:t>58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0" dirty="0">
                          <a:solidFill>
                            <a:schemeClr val="tx1"/>
                          </a:solidFill>
                          <a:latin typeface="Calibri" panose="020F0502020204030204" pitchFamily="34" charset="0"/>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0" dirty="0">
                          <a:solidFill>
                            <a:schemeClr val="tx1"/>
                          </a:solidFill>
                          <a:latin typeface="Calibri" panose="020F0502020204030204" pitchFamily="34" charset="0"/>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95303769"/>
                  </a:ext>
                </a:extLst>
              </a:tr>
            </a:tbl>
          </a:graphicData>
        </a:graphic>
      </p:graphicFrame>
    </p:spTree>
    <p:extLst>
      <p:ext uri="{BB962C8B-B14F-4D97-AF65-F5344CB8AC3E}">
        <p14:creationId xmlns:p14="http://schemas.microsoft.com/office/powerpoint/2010/main" val="67837227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23</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Comments—I</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808734"/>
            <a:ext cx="8458200" cy="4287266"/>
          </a:xfrm>
          <a:ln/>
        </p:spPr>
        <p:txBody>
          <a:bodyPr/>
          <a:lstStyle/>
          <a:p>
            <a:pPr marL="457200"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solidFill>
                  <a:schemeClr val="tx1"/>
                </a:solidFill>
                <a:latin typeface="Calibri" pitchFamily="34" charset="0"/>
              </a:rPr>
              <a:t>Interoperability:</a:t>
            </a:r>
          </a:p>
          <a:p>
            <a:pPr marL="8572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solidFill>
                  <a:schemeClr val="tx1"/>
                </a:solidFill>
                <a:latin typeface="Calibri" pitchFamily="34" charset="0"/>
              </a:rPr>
              <a:t>No real distinction between Class 2 ERP / HT devices and ERP / HT devices operating at long enough range that many data rates don’t work—this happens all the time</a:t>
            </a:r>
          </a:p>
          <a:p>
            <a:pPr marL="8572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solidFill>
                  <a:schemeClr val="tx1"/>
                </a:solidFill>
                <a:latin typeface="Calibri" pitchFamily="34" charset="0"/>
              </a:rPr>
              <a:t>I</a:t>
            </a:r>
            <a:r>
              <a:rPr lang="en-GB" sz="1600" b="0" dirty="0">
                <a:solidFill>
                  <a:schemeClr val="tx1"/>
                </a:solidFill>
                <a:latin typeface="Calibri" pitchFamily="34" charset="0"/>
              </a:rPr>
              <a:t>ncluding all lower mandatory rates ensures that fallback ends up with rates that work</a:t>
            </a:r>
          </a:p>
          <a:p>
            <a:pPr marL="8572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solidFill>
                  <a:schemeClr val="tx1"/>
                </a:solidFill>
                <a:latin typeface="Calibri" pitchFamily="34" charset="0"/>
              </a:rPr>
              <a:t>If beacons are sent at a rate the Class 2 ERP / HT STA supports (e.g., 1 Mbps), and then later change to a rate the Class 2 ERP / HT STA doesn’t support (e.g., 11 Mbps), the STA will associate but later drop—a corner case but again same as case where STA is too far</a:t>
            </a:r>
            <a:endParaRPr lang="en-GB" sz="1600" b="0" dirty="0">
              <a:solidFill>
                <a:schemeClr val="tx1"/>
              </a:solidFill>
              <a:latin typeface="Calibri" pitchFamily="34" charset="0"/>
            </a:endParaRPr>
          </a:p>
          <a:p>
            <a:pPr marL="457200"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solidFill>
                  <a:schemeClr val="tx1"/>
                </a:solidFill>
                <a:latin typeface="Calibri" pitchFamily="34" charset="0"/>
              </a:rPr>
              <a:t>Class 2 ERP / HT versus pure DSSS or HR/DSSS:</a:t>
            </a:r>
          </a:p>
          <a:p>
            <a:pPr marL="8572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b="0" dirty="0">
                <a:solidFill>
                  <a:schemeClr val="tx1"/>
                </a:solidFill>
                <a:latin typeface="Calibri" pitchFamily="34" charset="0"/>
              </a:rPr>
              <a:t>A Class 2 ERP / HT device differs from </a:t>
            </a:r>
            <a:r>
              <a:rPr lang="en-GB" sz="1600" dirty="0">
                <a:solidFill>
                  <a:schemeClr val="tx1"/>
                </a:solidFill>
                <a:latin typeface="Calibri" pitchFamily="34" charset="0"/>
              </a:rPr>
              <a:t>a DSSS or HR/DSSS device as follows:</a:t>
            </a:r>
          </a:p>
          <a:p>
            <a:pPr marL="1257300" lvl="2"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solidFill>
                  <a:srgbClr val="2E75B6"/>
                </a:solidFill>
                <a:latin typeface="Calibri" pitchFamily="34" charset="0"/>
              </a:rPr>
              <a:t>Class 2 ERP/HT STA supports 6 Mb/s OFDM, plus all OFDM CCA</a:t>
            </a:r>
          </a:p>
          <a:p>
            <a:pPr marL="1714500" lvl="3"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dirty="0">
                <a:solidFill>
                  <a:schemeClr val="tx1"/>
                </a:solidFill>
                <a:latin typeface="Calibri" pitchFamily="34" charset="0"/>
              </a:rPr>
              <a:t>Though the “ERP / HT” nomenclature suggests reduced capability, this can also be seen as enabling DSSS or HR/DSSS devices with extra capabilities, esp. adding 6 Mb/s OFDM</a:t>
            </a:r>
          </a:p>
          <a:p>
            <a:pPr marL="1257300" lvl="2"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solidFill>
                  <a:schemeClr val="tx1"/>
                </a:solidFill>
                <a:latin typeface="Calibri" pitchFamily="34" charset="0"/>
              </a:rPr>
              <a:t>Class 2 ERP / </a:t>
            </a:r>
            <a:r>
              <a:rPr lang="en-GB" sz="1600" b="0" dirty="0">
                <a:solidFill>
                  <a:schemeClr val="tx1"/>
                </a:solidFill>
                <a:latin typeface="Calibri" pitchFamily="34" charset="0"/>
              </a:rPr>
              <a:t>HT </a:t>
            </a:r>
            <a:r>
              <a:rPr lang="en-GB" sz="1600" dirty="0">
                <a:solidFill>
                  <a:schemeClr val="tx1"/>
                </a:solidFill>
                <a:latin typeface="Calibri" pitchFamily="34" charset="0"/>
              </a:rPr>
              <a:t>STA supports short (9 </a:t>
            </a:r>
            <a:r>
              <a:rPr lang="en-GB" sz="1600" dirty="0">
                <a:solidFill>
                  <a:schemeClr val="tx1"/>
                </a:solidFill>
                <a:latin typeface="Symbol" panose="05050102010706020507" pitchFamily="18" charset="2"/>
              </a:rPr>
              <a:t>m</a:t>
            </a:r>
            <a:r>
              <a:rPr lang="en-GB" sz="1600" dirty="0">
                <a:solidFill>
                  <a:schemeClr val="tx1"/>
                </a:solidFill>
                <a:latin typeface="Calibri" pitchFamily="34" charset="0"/>
              </a:rPr>
              <a:t>s) slot time—not defined in Clauses 15/16 and no way to signal (APs must switch to 20 </a:t>
            </a:r>
            <a:r>
              <a:rPr lang="en-GB" sz="1600" dirty="0">
                <a:solidFill>
                  <a:schemeClr val="tx1"/>
                </a:solidFill>
                <a:latin typeface="Symbol" panose="05050102010706020507" pitchFamily="18" charset="2"/>
              </a:rPr>
              <a:t>m</a:t>
            </a:r>
            <a:r>
              <a:rPr lang="en-GB" sz="1600" dirty="0">
                <a:solidFill>
                  <a:schemeClr val="tx1"/>
                </a:solidFill>
                <a:latin typeface="Calibri" pitchFamily="34" charset="0"/>
              </a:rPr>
              <a:t>s slot when </a:t>
            </a:r>
            <a:r>
              <a:rPr lang="en-GB" sz="1600" dirty="0" err="1">
                <a:solidFill>
                  <a:schemeClr val="tx1"/>
                </a:solidFill>
                <a:latin typeface="Calibri" pitchFamily="34" charset="0"/>
              </a:rPr>
              <a:t>NonERP</a:t>
            </a:r>
            <a:r>
              <a:rPr lang="en-GB" sz="1600" dirty="0">
                <a:solidFill>
                  <a:schemeClr val="tx1"/>
                </a:solidFill>
                <a:latin typeface="Calibri" pitchFamily="34" charset="0"/>
              </a:rPr>
              <a:t> device associates)</a:t>
            </a:r>
          </a:p>
          <a:p>
            <a:pPr marL="1257300" lvl="2"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solidFill>
                  <a:schemeClr val="tx1"/>
                </a:solidFill>
                <a:latin typeface="Calibri" pitchFamily="34" charset="0"/>
              </a:rPr>
              <a:t>Class 2 ERP / </a:t>
            </a:r>
            <a:r>
              <a:rPr lang="en-GB" sz="1600" b="0" dirty="0">
                <a:solidFill>
                  <a:schemeClr val="tx1"/>
                </a:solidFill>
                <a:latin typeface="Calibri" pitchFamily="34" charset="0"/>
              </a:rPr>
              <a:t>HT STA does not trigger </a:t>
            </a:r>
            <a:r>
              <a:rPr lang="en-GB" sz="1600" dirty="0">
                <a:solidFill>
                  <a:schemeClr val="tx1"/>
                </a:solidFill>
                <a:latin typeface="Calibri" pitchFamily="34" charset="0"/>
              </a:rPr>
              <a:t>required single-tone protection for all transmissions in the BSS (and OBSSs)</a:t>
            </a:r>
            <a:endParaRPr lang="en-GB" sz="1800" b="0" dirty="0">
              <a:solidFill>
                <a:schemeClr val="tx1"/>
              </a:solidFill>
              <a:latin typeface="Calibri" pitchFamily="34" charset="0"/>
            </a:endParaRPr>
          </a:p>
          <a:p>
            <a:pPr marL="857250" lvl="1" indent="-457200">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b="0" dirty="0">
              <a:solidFill>
                <a:schemeClr val="tx1"/>
              </a:solidFill>
              <a:latin typeface="Calibri" pitchFamily="34" charset="0"/>
            </a:endParaRP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solidFill>
                <a:schemeClr val="tx1"/>
              </a:solidFill>
              <a:latin typeface="Calibri" pitchFamily="34" charset="0"/>
            </a:endParaRPr>
          </a:p>
        </p:txBody>
      </p:sp>
    </p:spTree>
    <p:extLst>
      <p:ext uri="{BB962C8B-B14F-4D97-AF65-F5344CB8AC3E}">
        <p14:creationId xmlns:p14="http://schemas.microsoft.com/office/powerpoint/2010/main" val="181458173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24</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Comments—II</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81200"/>
            <a:ext cx="8458200" cy="4114800"/>
          </a:xfrm>
          <a:ln/>
        </p:spPr>
        <p:txBody>
          <a:bodyPr/>
          <a:lstStyle/>
          <a:p>
            <a:pPr marL="457200"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solidFill>
                  <a:schemeClr val="tx1"/>
                </a:solidFill>
                <a:latin typeface="Calibri" pitchFamily="34" charset="0"/>
              </a:rPr>
              <a:t>No change to other rules:</a:t>
            </a:r>
          </a:p>
          <a:p>
            <a:pPr marL="8572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solidFill>
                  <a:schemeClr val="tx1"/>
                </a:solidFill>
                <a:latin typeface="Calibri" pitchFamily="34" charset="0"/>
              </a:rPr>
              <a:t>All devices continue to support transmission and reception of 1 Mbps and 2 Mbps DSSS, and the DSSS long preamble</a:t>
            </a:r>
          </a:p>
          <a:p>
            <a:pPr marL="8572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b="0" dirty="0">
                <a:solidFill>
                  <a:schemeClr val="tx1"/>
                </a:solidFill>
                <a:latin typeface="Calibri" pitchFamily="34" charset="0"/>
              </a:rPr>
              <a:t>Requirements to protect pure DSSS / HR/DSSS devices remain unchanged—designers remain free to choose such devices </a:t>
            </a:r>
          </a:p>
          <a:p>
            <a:pPr marL="457200"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solidFill>
                  <a:schemeClr val="tx1"/>
                </a:solidFill>
                <a:latin typeface="Calibri" pitchFamily="34" charset="0"/>
              </a:rPr>
              <a:t>No additional requirements for other devices</a:t>
            </a:r>
          </a:p>
          <a:p>
            <a:pPr marL="8572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solidFill>
                  <a:schemeClr val="tx1"/>
                </a:solidFill>
                <a:latin typeface="Calibri" pitchFamily="34" charset="0"/>
              </a:rPr>
              <a:t>Class 2 ERP / HT STAs represent themselves as an HT STA; it doesn’t ask for any special treatment by AP</a:t>
            </a:r>
            <a:endParaRPr lang="en-GB" sz="1600" b="0" dirty="0">
              <a:solidFill>
                <a:schemeClr val="tx1"/>
              </a:solidFill>
              <a:latin typeface="Calibri" pitchFamily="34" charset="0"/>
            </a:endParaRPr>
          </a:p>
          <a:p>
            <a:pPr marL="457200"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solidFill>
                  <a:schemeClr val="tx1"/>
                </a:solidFill>
                <a:latin typeface="Calibri" pitchFamily="34" charset="0"/>
              </a:rPr>
              <a:t>Advantages for Class 2 ERP / HT:</a:t>
            </a:r>
          </a:p>
          <a:p>
            <a:pPr marL="8572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solidFill>
                  <a:schemeClr val="tx1"/>
                </a:solidFill>
                <a:latin typeface="Calibri" pitchFamily="34" charset="0"/>
              </a:rPr>
              <a:t>IEEE compliant, so (in principle) can use technology from Clauses 15-19</a:t>
            </a:r>
          </a:p>
          <a:p>
            <a:pPr marL="8572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b="0" dirty="0">
                <a:solidFill>
                  <a:schemeClr val="tx1"/>
                </a:solidFill>
                <a:latin typeface="Calibri" pitchFamily="34" charset="0"/>
              </a:rPr>
              <a:t>Standardization of requirements—high degree of flexibility, but not unlimited—eases the task of managing variant devices</a:t>
            </a:r>
          </a:p>
          <a:p>
            <a:pPr marL="8572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solidFill>
                  <a:schemeClr val="tx1"/>
                </a:solidFill>
                <a:latin typeface="Calibri" pitchFamily="34" charset="0"/>
              </a:rPr>
              <a:t>IEEE adoption helps get modes adopted in other industry organizations</a:t>
            </a:r>
            <a:endParaRPr lang="en-GB" sz="1600" b="0" dirty="0">
              <a:solidFill>
                <a:schemeClr val="tx1"/>
              </a:solidFill>
              <a:latin typeface="Calibri" pitchFamily="34" charset="0"/>
            </a:endParaRP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solidFill>
                <a:schemeClr val="tx1"/>
              </a:solidFill>
              <a:latin typeface="Calibri" pitchFamily="34" charset="0"/>
            </a:endParaRPr>
          </a:p>
        </p:txBody>
      </p:sp>
    </p:spTree>
    <p:extLst>
      <p:ext uri="{BB962C8B-B14F-4D97-AF65-F5344CB8AC3E}">
        <p14:creationId xmlns:p14="http://schemas.microsoft.com/office/powerpoint/2010/main" val="920891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25</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Motion</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81200"/>
            <a:ext cx="8229600" cy="41148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solidFill>
                  <a:schemeClr val="tx1"/>
                </a:solidFill>
                <a:latin typeface="Calibri" pitchFamily="34" charset="0"/>
              </a:rPr>
              <a:t>Motion: Add the changes shown on </a:t>
            </a:r>
            <a:r>
              <a:rPr lang="en-GB" sz="2000" b="0">
                <a:solidFill>
                  <a:schemeClr val="tx1"/>
                </a:solidFill>
                <a:latin typeface="Calibri" pitchFamily="34" charset="0"/>
              </a:rPr>
              <a:t>slides 9-22 </a:t>
            </a:r>
            <a:r>
              <a:rPr lang="en-GB" sz="2000" b="0" dirty="0">
                <a:solidFill>
                  <a:schemeClr val="tx1"/>
                </a:solidFill>
                <a:latin typeface="Calibri" pitchFamily="34" charset="0"/>
              </a:rPr>
              <a:t>of this document to the </a:t>
            </a:r>
            <a:r>
              <a:rPr lang="en-GB" sz="2000" b="0" dirty="0" err="1">
                <a:solidFill>
                  <a:schemeClr val="tx1"/>
                </a:solidFill>
                <a:latin typeface="Calibri" pitchFamily="34" charset="0"/>
              </a:rPr>
              <a:t>REVmd</a:t>
            </a:r>
            <a:r>
              <a:rPr lang="en-GB" sz="2000" b="0" dirty="0">
                <a:solidFill>
                  <a:schemeClr val="tx1"/>
                </a:solidFill>
                <a:latin typeface="Calibri" pitchFamily="34" charset="0"/>
              </a:rPr>
              <a:t> draft. </a:t>
            </a:r>
          </a:p>
        </p:txBody>
      </p:sp>
    </p:spTree>
    <p:extLst>
      <p:ext uri="{BB962C8B-B14F-4D97-AF65-F5344CB8AC3E}">
        <p14:creationId xmlns:p14="http://schemas.microsoft.com/office/powerpoint/2010/main" val="390269865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3</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Overview and summary</a:t>
            </a:r>
          </a:p>
        </p:txBody>
      </p:sp>
      <p:sp>
        <p:nvSpPr>
          <p:cNvPr id="4098" name="Rectangle 2"/>
          <p:cNvSpPr>
            <a:spLocks noGrp="1" noChangeArrowheads="1"/>
          </p:cNvSpPr>
          <p:nvPr>
            <p:ph type="body" idx="1"/>
          </p:nvPr>
        </p:nvSpPr>
        <p:spPr>
          <a:xfrm>
            <a:off x="685800" y="1981200"/>
            <a:ext cx="84582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i="1" dirty="0">
                <a:latin typeface="Calibri" pitchFamily="34" charset="0"/>
              </a:rPr>
              <a:t>An ERP or HT device that omits some higher data rate modes is indistinguishable from a device that implements all the modes but is operating at long range—which is a scenario that has always been present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a:solidFill>
                  <a:srgbClr val="2E75B6"/>
                </a:solidFill>
                <a:latin typeface="Calibri" pitchFamily="34" charset="0"/>
              </a:rPr>
              <a:t>The proposal permits non-AP STAs that operate at 2.4 GHz to implement any subset of rates that satisfies a streamlined set of requirements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a:solidFill>
                  <a:srgbClr val="2E75B6"/>
                </a:solidFill>
                <a:latin typeface="Calibri" pitchFamily="34" charset="0"/>
              </a:rPr>
              <a:t>	</a:t>
            </a:r>
            <a:r>
              <a:rPr lang="en-US" sz="2000" b="0" dirty="0">
                <a:solidFill>
                  <a:schemeClr val="tx1"/>
                </a:solidFill>
                <a:latin typeface="Calibri" pitchFamily="34" charset="0"/>
              </a:rPr>
              <a:t>—Just enough to mimic regular devices at long range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solidFill>
                  <a:schemeClr val="tx1"/>
                </a:solidFill>
                <a:latin typeface="Calibri" pitchFamily="34" charset="0"/>
              </a:rPr>
              <a:t>1 Mbps, 2 Mbps, 6 Mbps mandatory</a:t>
            </a:r>
            <a:endParaRPr lang="en-US" sz="1800" dirty="0">
              <a:solidFill>
                <a:schemeClr val="tx1"/>
              </a:solidFill>
              <a:latin typeface="Calibri" pitchFamily="34" charset="0"/>
            </a:endParaRP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latin typeface="Calibri" pitchFamily="34" charset="0"/>
              </a:rPr>
              <a:t>All other data rates optional (subject to requirement below)</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latin typeface="Calibri" pitchFamily="34" charset="0"/>
              </a:rPr>
              <a:t>Data rate supported </a:t>
            </a:r>
            <a:r>
              <a:rPr lang="en-US" sz="1600" dirty="0">
                <a:solidFill>
                  <a:schemeClr val="tx1"/>
                </a:solidFill>
                <a:latin typeface="Calibri" pitchFamily="34" charset="0"/>
                <a:sym typeface="Symbol" panose="05050102010706020507" pitchFamily="18" charset="2"/>
              </a:rPr>
              <a:t> all otherwise mandatory lower rates of same type required</a:t>
            </a:r>
            <a:endParaRPr lang="en-US" sz="1800" dirty="0">
              <a:solidFill>
                <a:schemeClr val="tx1"/>
              </a:solidFill>
              <a:latin typeface="Calibri" pitchFamily="34" charset="0"/>
            </a:endParaRP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solidFill>
                  <a:schemeClr val="tx1"/>
                </a:solidFill>
                <a:latin typeface="Calibri" pitchFamily="34" charset="0"/>
              </a:rPr>
              <a:t>STA associates as ERP or HT device—no single-tone protection asked for or given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solidFill>
                  <a:schemeClr val="tx1"/>
                </a:solidFill>
                <a:latin typeface="Calibri" pitchFamily="34" charset="0"/>
              </a:rPr>
              <a:t>Short (9 </a:t>
            </a:r>
            <a:r>
              <a:rPr lang="en-US" sz="1800" dirty="0">
                <a:solidFill>
                  <a:schemeClr val="tx1"/>
                </a:solidFill>
                <a:latin typeface="Symbol" panose="05050102010706020507" pitchFamily="18" charset="2"/>
              </a:rPr>
              <a:t>m</a:t>
            </a:r>
            <a:r>
              <a:rPr lang="en-US" sz="1800" dirty="0">
                <a:solidFill>
                  <a:schemeClr val="tx1"/>
                </a:solidFill>
                <a:latin typeface="Calibri" pitchFamily="34" charset="0"/>
              </a:rPr>
              <a:t>s) slot time mandatory</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dirty="0">
              <a:solidFill>
                <a:schemeClr val="tx1"/>
              </a:solidFill>
              <a:latin typeface="Calibri" pitchFamily="34" charset="0"/>
            </a:endParaRPr>
          </a:p>
        </p:txBody>
      </p:sp>
    </p:spTree>
    <p:extLst>
      <p:ext uri="{BB962C8B-B14F-4D97-AF65-F5344CB8AC3E}">
        <p14:creationId xmlns:p14="http://schemas.microsoft.com/office/powerpoint/2010/main" val="34910649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4</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CID 2186</a:t>
            </a:r>
          </a:p>
        </p:txBody>
      </p:sp>
      <p:pic>
        <p:nvPicPr>
          <p:cNvPr id="9" name="Picture 8">
            <a:extLst>
              <a:ext uri="{FF2B5EF4-FFF2-40B4-BE49-F238E27FC236}">
                <a16:creationId xmlns:a16="http://schemas.microsoft.com/office/drawing/2014/main" id="{1CD88042-75BD-42DF-9E8D-01D154E0657B}"/>
              </a:ext>
            </a:extLst>
          </p:cNvPr>
          <p:cNvPicPr>
            <a:picLocks noChangeAspect="1"/>
          </p:cNvPicPr>
          <p:nvPr/>
        </p:nvPicPr>
        <p:blipFill>
          <a:blip r:embed="rId3"/>
          <a:stretch>
            <a:fillRect/>
          </a:stretch>
        </p:blipFill>
        <p:spPr>
          <a:xfrm>
            <a:off x="304800" y="1875215"/>
            <a:ext cx="8534400" cy="3992185"/>
          </a:xfrm>
          <a:prstGeom prst="rect">
            <a:avLst/>
          </a:prstGeom>
        </p:spPr>
      </p:pic>
    </p:spTree>
    <p:extLst>
      <p:ext uri="{BB962C8B-B14F-4D97-AF65-F5344CB8AC3E}">
        <p14:creationId xmlns:p14="http://schemas.microsoft.com/office/powerpoint/2010/main" val="131715044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5</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Summary of r2 changes, versus r0 (1/4)</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81200"/>
            <a:ext cx="8305800" cy="4114800"/>
          </a:xfrm>
          <a:ln/>
        </p:spPr>
        <p:txBody>
          <a:bodyPr/>
          <a:lstStyle/>
          <a:p>
            <a:pPr>
              <a:buClr>
                <a:srgbClr val="2E75B6"/>
              </a:buClr>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solidFill>
                  <a:srgbClr val="2E75B6"/>
                </a:solidFill>
                <a:latin typeface="Calibri" pitchFamily="34" charset="0"/>
              </a:rPr>
              <a:t>Added 6 Mbps OFDM as a mandatory rate</a:t>
            </a:r>
          </a:p>
          <a:p>
            <a:pPr lvl="1">
              <a:buClr>
                <a:srgbClr val="2E75B6"/>
              </a:buCl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latin typeface="Calibri" pitchFamily="34" charset="0"/>
              </a:rPr>
              <a:t>This is the most significant change; a result of feedback received from multiple sources</a:t>
            </a:r>
          </a:p>
          <a:p>
            <a:pPr lvl="1">
              <a:buClr>
                <a:srgbClr val="2E75B6"/>
              </a:buCl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solidFill>
                  <a:schemeClr val="tx1"/>
                </a:solidFill>
                <a:latin typeface="Calibri" pitchFamily="34" charset="0"/>
              </a:rPr>
              <a:t>Adding this rate greatly simplifies coexistence and interoperability: these Class 2 devices will rec</a:t>
            </a:r>
            <a:r>
              <a:rPr lang="en-US" sz="1600" dirty="0">
                <a:solidFill>
                  <a:schemeClr val="tx1"/>
                </a:solidFill>
                <a:latin typeface="Calibri" pitchFamily="34" charset="0"/>
              </a:rPr>
              <a:t>ognize all OFDM preambles and will be able to defer properly</a:t>
            </a:r>
          </a:p>
          <a:p>
            <a:pPr lvl="1">
              <a:buClr>
                <a:srgbClr val="2E75B6"/>
              </a:buCl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solidFill>
                  <a:schemeClr val="tx1"/>
                </a:solidFill>
                <a:latin typeface="Calibri" pitchFamily="34" charset="0"/>
              </a:rPr>
              <a:t>Requires implementation of an OFDM modem, when one motivation of the original proposal was to allow for the possibility of avoiding that—but the fact that only 6 Mbps needs to be implemented maximizes implementer flexibility, and simplifies the requirements compared to a full OFDM modem (65 Mbps)</a:t>
            </a:r>
          </a:p>
          <a:p>
            <a:pPr>
              <a:buClr>
                <a:srgbClr val="2E75B6"/>
              </a:buClr>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solidFill>
                  <a:srgbClr val="2E75B6"/>
                </a:solidFill>
                <a:latin typeface="Calibri" pitchFamily="34" charset="0"/>
              </a:rPr>
              <a:t>Changed the name “RC-HT” (“Reduced Capability” HT) to “Class 2 ERP-HT”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latin typeface="Calibri" pitchFamily="34" charset="0"/>
              </a:rPr>
              <a:t>r0 incorrectly assumed that short (9 </a:t>
            </a:r>
            <a:r>
              <a:rPr lang="en-US" sz="1600" dirty="0">
                <a:solidFill>
                  <a:schemeClr val="tx1"/>
                </a:solidFill>
                <a:latin typeface="Symbol" panose="05050102010706020507" pitchFamily="18" charset="2"/>
              </a:rPr>
              <a:t>m</a:t>
            </a:r>
            <a:r>
              <a:rPr lang="en-US" sz="1600" dirty="0">
                <a:solidFill>
                  <a:schemeClr val="tx1"/>
                </a:solidFill>
                <a:latin typeface="Calibri" pitchFamily="34" charset="0"/>
              </a:rPr>
              <a:t>s) slot time was mandatory for all HT devices. In the March 2019 meeting, it emerged that this is not correct. Substantially all new HT devices shipped in (at least) the last 10 years have implemented short slot time, but it is still optional in the IEEE spec. The proposal retains the requirement that the new, variant, devices support short slot time, but this is now an additional requirement, so the new, variant, devices are not necessarily “reduced” capability any more.</a:t>
            </a:r>
          </a:p>
        </p:txBody>
      </p:sp>
    </p:spTree>
    <p:extLst>
      <p:ext uri="{BB962C8B-B14F-4D97-AF65-F5344CB8AC3E}">
        <p14:creationId xmlns:p14="http://schemas.microsoft.com/office/powerpoint/2010/main" val="235857827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6</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Summary of r2 changes, versus r0 (2/4)</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81200"/>
            <a:ext cx="8305800" cy="4114800"/>
          </a:xfrm>
          <a:ln/>
        </p:spPr>
        <p:txBody>
          <a:bodyPr/>
          <a:lstStyle/>
          <a:p>
            <a:pPr>
              <a:buClr>
                <a:srgbClr val="2E75B6"/>
              </a:buClr>
              <a:buFont typeface="+mj-lt"/>
              <a:buAutoNum type="arabicPeriod" startAt="3"/>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solidFill>
                  <a:srgbClr val="2E75B6"/>
                </a:solidFill>
                <a:latin typeface="Calibri" pitchFamily="34" charset="0"/>
              </a:rPr>
              <a:t>Added “Class 2 ERP” device</a:t>
            </a:r>
          </a:p>
          <a:p>
            <a:pPr lvl="1">
              <a:buClr>
                <a:srgbClr val="2E75B6"/>
              </a:buCl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latin typeface="Calibri" pitchFamily="34" charset="0"/>
              </a:rPr>
              <a:t>r0 only had variant HT devices; one comment received was why no variant ERP? No reason, really: it can all work either way. On one hand it may be confusing to have an “HT” device that has no HT modes, but on the other, it adds complication to have to deal with two distinct new concepts.</a:t>
            </a:r>
          </a:p>
          <a:p>
            <a:pPr marL="740664" lvl="1" indent="-283464">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i="1" dirty="0">
                <a:solidFill>
                  <a:srgbClr val="FF0000"/>
                </a:solidFill>
                <a:latin typeface="Calibri" pitchFamily="34" charset="0"/>
              </a:rPr>
              <a:t>On the September 3 call, we discussed re-merging into one class (subset of ERP as a subset of HT). While that probably would be fine, there is a slight possibility of confusion if a legacy AP encountered a “Class 2 HT” device that did just 1, 2, 6 (would rate fallback from 6.5 Mb/s go directly to 1 Mb/s?)</a:t>
            </a:r>
            <a:r>
              <a:rPr lang="en-US" sz="1600" i="1" dirty="0">
                <a:solidFill>
                  <a:schemeClr val="tx1"/>
                </a:solidFill>
                <a:latin typeface="Calibri" pitchFamily="34" charset="0"/>
              </a:rPr>
              <a:t>. </a:t>
            </a:r>
            <a:r>
              <a:rPr lang="en-US" sz="1600" dirty="0">
                <a:solidFill>
                  <a:schemeClr val="tx1"/>
                </a:solidFill>
                <a:latin typeface="Calibri" pitchFamily="34" charset="0"/>
              </a:rPr>
              <a:t>It seems a little cleaner to allow a 1, 2, 6 device to be Class 2 ERP.</a:t>
            </a:r>
          </a:p>
          <a:p>
            <a:pPr marL="514350" indent="-457200">
              <a:buClr>
                <a:srgbClr val="2E75B6"/>
              </a:buClr>
              <a:buFont typeface="+mj-lt"/>
              <a:buAutoNum type="arabicPeriod" startAt="3"/>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solidFill>
                  <a:srgbClr val="2E75B6"/>
                </a:solidFill>
                <a:latin typeface="Calibri" pitchFamily="34" charset="0"/>
              </a:rPr>
              <a:t>Made mandatory support for short slot time in Class 2 ERP and HT devices explicit</a:t>
            </a:r>
          </a:p>
          <a:p>
            <a:pPr marL="740664" lvl="1" indent="-283464">
              <a:buClr>
                <a:srgbClr val="2E75B6"/>
              </a:buCl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latin typeface="Calibri" pitchFamily="34" charset="0"/>
              </a:rPr>
              <a:t>This was implied in the discussion in r0, but was assumed (incorrectly) to be implied by the requirement that “otherwise” the device satisfied all requirements of HT devices.</a:t>
            </a:r>
            <a:endParaRPr lang="en-US" sz="1800" b="0" dirty="0">
              <a:solidFill>
                <a:srgbClr val="2E75B6"/>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600" b="0" dirty="0">
              <a:solidFill>
                <a:schemeClr val="tx1"/>
              </a:solidFill>
              <a:latin typeface="Calibri" pitchFamily="34" charset="0"/>
            </a:endParaRPr>
          </a:p>
        </p:txBody>
      </p:sp>
    </p:spTree>
    <p:extLst>
      <p:ext uri="{BB962C8B-B14F-4D97-AF65-F5344CB8AC3E}">
        <p14:creationId xmlns:p14="http://schemas.microsoft.com/office/powerpoint/2010/main" val="196446199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7</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Summary of r2 changes, versus r0 (3/4)</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81200"/>
            <a:ext cx="8305800" cy="4114800"/>
          </a:xfrm>
          <a:ln/>
        </p:spPr>
        <p:txBody>
          <a:bodyPr/>
          <a:lstStyle/>
          <a:p>
            <a:pPr marL="457200" indent="-457200">
              <a:buClr>
                <a:srgbClr val="2E75B6"/>
              </a:buClr>
              <a:buFont typeface="+mj-lt"/>
              <a:buAutoNum type="arabicPeriod" startAt="5"/>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solidFill>
                  <a:srgbClr val="2E75B6"/>
                </a:solidFill>
                <a:latin typeface="Calibri" pitchFamily="34" charset="0"/>
              </a:rPr>
              <a:t>Added requirement to support all otherwise mandatory data rates of same type (single tone or OFDM) lower than any supported rate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latin typeface="Calibri" pitchFamily="34" charset="0"/>
              </a:rPr>
              <a:t>r0 required all variant devices to support (DSSS) 1 and 2 Mbps, and (if any OFDM mode was supported) to support (OFDM) 6 Mbps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latin typeface="Calibri" pitchFamily="34" charset="0"/>
              </a:rPr>
              <a:t>The underlying logic for the proposal (r0, r1, and r2 versions) is that rate fallback will ensure backwards compatibility and interoperability: there should be no practical distinction between Class 2 devices (which don’t implement higher modes) and regular devices at longer range (where the modes have been implemented but are not operational—which happens all the time)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latin typeface="Calibri" pitchFamily="34" charset="0"/>
              </a:rPr>
              <a:t>It is conceivable that under the r0 proposal, a legacy implementation’s rate fallback algorithm could be confused by the presence of gaps in the variant device’s mandatory rates. Even this should be fine (at most it might cause occasional additional attempts at unsupported rates); but on the other hand it adds virtually no additional complexity to rule out the gaps.</a:t>
            </a:r>
          </a:p>
        </p:txBody>
      </p:sp>
    </p:spTree>
    <p:extLst>
      <p:ext uri="{BB962C8B-B14F-4D97-AF65-F5344CB8AC3E}">
        <p14:creationId xmlns:p14="http://schemas.microsoft.com/office/powerpoint/2010/main" val="327200462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8</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Summary of r2 changes, versus r0 (4/4)</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81200"/>
            <a:ext cx="8382000" cy="4114800"/>
          </a:xfrm>
          <a:ln/>
        </p:spPr>
        <p:txBody>
          <a:bodyPr/>
          <a:lstStyle/>
          <a:p>
            <a:pPr marL="457200" indent="-457200">
              <a:buClr>
                <a:srgbClr val="2E75B6"/>
              </a:buClr>
              <a:buFont typeface="+mj-lt"/>
              <a:buAutoNum type="arabicPeriod" startAt="6"/>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solidFill>
                  <a:srgbClr val="2E75B6"/>
                </a:solidFill>
                <a:latin typeface="Calibri" pitchFamily="34" charset="0"/>
              </a:rPr>
              <a:t>Added capability bits for the new functionality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latin typeface="Calibri" pitchFamily="34" charset="0"/>
              </a:rPr>
              <a:t>Based on feedback received on r0</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latin typeface="Calibri" pitchFamily="34" charset="0"/>
              </a:rPr>
              <a:t>Though legacy devices will not interpret these capability bits and should be fine anyway, newer APs will be able to figure out what’s going on, and it may help manage their BSSs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latin typeface="Calibri" pitchFamily="34" charset="0"/>
              </a:rPr>
              <a:t>N.B.: </a:t>
            </a:r>
            <a:r>
              <a:rPr lang="en-US" sz="1600" b="1" i="1" u="sng" dirty="0">
                <a:solidFill>
                  <a:schemeClr val="tx1"/>
                </a:solidFill>
                <a:latin typeface="Calibri" pitchFamily="34" charset="0"/>
              </a:rPr>
              <a:t>no additional requirements are placed on APs as a result of these capability bits</a:t>
            </a:r>
            <a:r>
              <a:rPr lang="en-US" sz="1600" b="1" i="1" dirty="0">
                <a:solidFill>
                  <a:schemeClr val="tx1"/>
                </a:solidFill>
                <a:latin typeface="Calibri" pitchFamily="34" charset="0"/>
              </a:rPr>
              <a:t> </a:t>
            </a:r>
            <a:r>
              <a:rPr lang="en-US" sz="1600" dirty="0">
                <a:solidFill>
                  <a:schemeClr val="tx1"/>
                </a:solidFill>
                <a:latin typeface="Calibri" pitchFamily="34" charset="0"/>
              </a:rPr>
              <a:t>(unlike the analogous OMI case). It is useful to provide for an existing rate management scheme to be ported in its entirety from a legacy AP to a new AP, without having to worry about falling out of compliance. </a:t>
            </a:r>
          </a:p>
          <a:p>
            <a:pPr marL="457200" indent="-457200">
              <a:buClr>
                <a:srgbClr val="2E75B6"/>
              </a:buClr>
              <a:buFont typeface="+mj-lt"/>
              <a:buAutoNum type="arabicPeriod" startAt="6"/>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solidFill>
                  <a:srgbClr val="2E75B6"/>
                </a:solidFill>
                <a:latin typeface="Calibri" pitchFamily="34" charset="0"/>
              </a:rPr>
              <a:t>Class 2 devices must follow full minimum receiver sensitivity if mode is supported</a:t>
            </a:r>
          </a:p>
          <a:p>
            <a:pPr marL="740664" lvl="1" indent="-283464">
              <a:buClrTx/>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latin typeface="Calibri" pitchFamily="34" charset="0"/>
              </a:rPr>
              <a:t>In r0, minimum receiver sensitivity requirements were optional</a:t>
            </a:r>
          </a:p>
          <a:p>
            <a:pPr marL="740664" lvl="1" indent="-283464">
              <a:buClrTx/>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solidFill>
                  <a:schemeClr val="tx1"/>
                </a:solidFill>
                <a:latin typeface="Calibri" pitchFamily="34" charset="0"/>
              </a:rPr>
              <a:t>However, this (arguably) has a knock-on effect on CCA. For example, for OFDM the STA must be able to detect start of valid PPDU at power &gt; -82 dBm with probability &gt; 90% and defer for the indicated duration—this requires the 6 Mbps L-SIG to be decoded.</a:t>
            </a:r>
          </a:p>
          <a:p>
            <a:pPr marL="740664" lvl="1" indent="-283464">
              <a:buClrTx/>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strike="sngStrike" dirty="0">
                <a:solidFill>
                  <a:srgbClr val="FF0000"/>
                </a:solidFill>
                <a:latin typeface="Calibri" pitchFamily="34" charset="0"/>
              </a:rPr>
              <a:t>Minimum receive</a:t>
            </a:r>
            <a:r>
              <a:rPr lang="en-US" sz="1600" strike="sngStrike" dirty="0">
                <a:solidFill>
                  <a:srgbClr val="FF0000"/>
                </a:solidFill>
                <a:latin typeface="Calibri" pitchFamily="34" charset="0"/>
              </a:rPr>
              <a:t>r sensitivity PPDU payload changed to 100 bytes rather than 1000</a:t>
            </a:r>
          </a:p>
          <a:p>
            <a:pPr marL="740664" lvl="1" indent="-283464">
              <a:buClrTx/>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solidFill>
                  <a:schemeClr val="tx1"/>
                </a:solidFill>
                <a:latin typeface="Calibri" pitchFamily="34" charset="0"/>
              </a:rPr>
              <a:t>Same minimum receiver sensitivity requirements as for ERP </a:t>
            </a:r>
            <a:r>
              <a:rPr lang="en-US" sz="1600" dirty="0">
                <a:solidFill>
                  <a:schemeClr val="tx1"/>
                </a:solidFill>
                <a:latin typeface="Calibri" pitchFamily="34" charset="0"/>
              </a:rPr>
              <a:t>&amp; </a:t>
            </a:r>
            <a:r>
              <a:rPr lang="en-US" sz="1600" b="0" dirty="0">
                <a:solidFill>
                  <a:schemeClr val="tx1"/>
                </a:solidFill>
                <a:latin typeface="Calibri" pitchFamily="34" charset="0"/>
              </a:rPr>
              <a:t>HT devices </a:t>
            </a:r>
            <a:r>
              <a:rPr lang="en-US" sz="1600" b="0" dirty="0">
                <a:solidFill>
                  <a:srgbClr val="FF0000"/>
                </a:solidFill>
                <a:latin typeface="Calibri" pitchFamily="34" charset="0"/>
              </a:rPr>
              <a:t>(change r1</a:t>
            </a:r>
            <a:r>
              <a:rPr lang="en-US" sz="1600" b="0" dirty="0">
                <a:solidFill>
                  <a:srgbClr val="FF0000"/>
                </a:solidFill>
                <a:latin typeface="Calibri" pitchFamily="34" charset="0"/>
                <a:sym typeface="Symbol" panose="05050102010706020507" pitchFamily="18" charset="2"/>
              </a:rPr>
              <a:t></a:t>
            </a:r>
            <a:r>
              <a:rPr lang="en-US" sz="1600" b="0" dirty="0">
                <a:solidFill>
                  <a:srgbClr val="FF0000"/>
                </a:solidFill>
                <a:latin typeface="Calibri" pitchFamily="34" charset="0"/>
              </a:rPr>
              <a:t>r2)</a:t>
            </a:r>
          </a:p>
        </p:txBody>
      </p:sp>
    </p:spTree>
    <p:extLst>
      <p:ext uri="{BB962C8B-B14F-4D97-AF65-F5344CB8AC3E}">
        <p14:creationId xmlns:p14="http://schemas.microsoft.com/office/powerpoint/2010/main" val="41218991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9</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Rates beyond 1, 2, 6 Mbps</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81200"/>
            <a:ext cx="8305800" cy="4114800"/>
          </a:xfrm>
          <a:ln/>
        </p:spPr>
        <p:txBody>
          <a:bodyPr/>
          <a:lstStyle/>
          <a:p>
            <a:pPr marL="457200" indent="-457200">
              <a:buClr>
                <a:srgbClr val="2E75B6"/>
              </a:buCl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solidFill>
                  <a:srgbClr val="2E75B6"/>
                </a:solidFill>
                <a:latin typeface="Calibri" pitchFamily="34" charset="0"/>
              </a:rPr>
              <a:t>Rates beyond 1, 2, 6 Mbps still not required</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latin typeface="Calibri" pitchFamily="34" charset="0"/>
              </a:rPr>
              <a:t>We discussed whether 5.5 and/or 11 Mbps, and even some other rates, should be added as requirements, on the basis that it is a common industry practice for APs to beacon at 5.5 Mbps for efficiency reasons—even up to 24 Mbps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latin typeface="Calibri" pitchFamily="34" charset="0"/>
              </a:rPr>
              <a:t>But adding all of these modes would eliminate all of the rationale for this proposal, and adding some of them would eliminate most of it</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dirty="0">
                <a:solidFill>
                  <a:schemeClr val="tx1"/>
                </a:solidFill>
                <a:latin typeface="Calibri" pitchFamily="34" charset="0"/>
              </a:rPr>
              <a:t>If your product must be able to associate with any possible AP, then you should design a dual-band 2.4 / 5 GHz ERP/OFDM, HT or VHT device (and soon you should design a tri-band device)</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dirty="0">
                <a:solidFill>
                  <a:schemeClr val="tx1"/>
                </a:solidFill>
                <a:latin typeface="Calibri" pitchFamily="34" charset="0"/>
              </a:rPr>
              <a:t>The proposal allows for optimized, low power, low complexity  IoT STAs to communicate with off-the-shelf APs--with any AP that is configured to beacon at 1, 2, or 6 Mb/s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latin typeface="Calibri" pitchFamily="34" charset="0"/>
              </a:rPr>
              <a:t>Also, we should be careful to preserve the full potential range of Wi-Fi IoT networks, down to 1 Mbps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dirty="0">
                <a:solidFill>
                  <a:schemeClr val="tx1"/>
                </a:solidFill>
                <a:latin typeface="Calibri" pitchFamily="34" charset="0"/>
              </a:rPr>
              <a:t>Strong feedback was received in 11mc that this is important, e.g., for competitive positioning</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dirty="0">
                <a:solidFill>
                  <a:schemeClr val="tx1"/>
                </a:solidFill>
                <a:latin typeface="Calibri" pitchFamily="34" charset="0"/>
              </a:rPr>
              <a:t>Cementing 5.5 Mbps as an all-but-exclusive beacon rate would cut across this message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latin typeface="Calibri" pitchFamily="34" charset="0"/>
              </a:rPr>
              <a:t>APs should be able to beacon at 1 Mbps if they want to</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1" u="sng" dirty="0">
                <a:solidFill>
                  <a:schemeClr val="tx1"/>
                </a:solidFill>
                <a:latin typeface="Calibri" pitchFamily="34" charset="0"/>
              </a:rPr>
              <a:t>N.B. under r0, r1, and r2 </a:t>
            </a:r>
            <a:r>
              <a:rPr lang="en-US" sz="1600" b="1" i="1" u="sng" dirty="0">
                <a:solidFill>
                  <a:srgbClr val="2E75B6"/>
                </a:solidFill>
                <a:latin typeface="Calibri" pitchFamily="34" charset="0"/>
              </a:rPr>
              <a:t>APs</a:t>
            </a:r>
            <a:r>
              <a:rPr lang="en-US" sz="1600" b="1" u="sng" dirty="0">
                <a:solidFill>
                  <a:schemeClr val="tx1"/>
                </a:solidFill>
                <a:latin typeface="Calibri" pitchFamily="34" charset="0"/>
              </a:rPr>
              <a:t> will retain all rates that are currently mandatory</a:t>
            </a:r>
          </a:p>
        </p:txBody>
      </p:sp>
    </p:spTree>
    <p:extLst>
      <p:ext uri="{BB962C8B-B14F-4D97-AF65-F5344CB8AC3E}">
        <p14:creationId xmlns:p14="http://schemas.microsoft.com/office/powerpoint/2010/main" val="99892884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90088</TotalTime>
  <Words>3583</Words>
  <Application>Microsoft Office PowerPoint</Application>
  <PresentationFormat>On-screen Show (4:3)</PresentationFormat>
  <Paragraphs>415</Paragraphs>
  <Slides>25</Slides>
  <Notes>25</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1" baseType="lpstr">
      <vt:lpstr>Arial</vt:lpstr>
      <vt:lpstr>Calibri</vt:lpstr>
      <vt:lpstr>Symbol</vt:lpstr>
      <vt:lpstr>Times New Roman</vt:lpstr>
      <vt:lpstr>802-11-Submission</vt:lpstr>
      <vt:lpstr>Document</vt:lpstr>
      <vt:lpstr>Variant Capability ERP and HT Devices</vt:lpstr>
      <vt:lpstr>Abstract</vt:lpstr>
      <vt:lpstr>Overview and summary</vt:lpstr>
      <vt:lpstr>CID 2186</vt:lpstr>
      <vt:lpstr>Summary of r2 changes, versus r0 (1/4)</vt:lpstr>
      <vt:lpstr>Summary of r2 changes, versus r0 (2/4)</vt:lpstr>
      <vt:lpstr>Summary of r2 changes, versus r0 (3/4)</vt:lpstr>
      <vt:lpstr>Summary of r2 changes, versus r0 (4/4)</vt:lpstr>
      <vt:lpstr>Rates beyond 1, 2, 6 Mbps</vt:lpstr>
      <vt:lpstr>Proposed change—1/12</vt:lpstr>
      <vt:lpstr>Proposed change—2/12</vt:lpstr>
      <vt:lpstr>Proposed change—2/12</vt:lpstr>
      <vt:lpstr>Proposed change—3/12</vt:lpstr>
      <vt:lpstr>Proposed change—4/12</vt:lpstr>
      <vt:lpstr>Proposed change—5/12</vt:lpstr>
      <vt:lpstr>Proposed change—6/12</vt:lpstr>
      <vt:lpstr>Proposed change—7/12</vt:lpstr>
      <vt:lpstr>Proposed change—8/12</vt:lpstr>
      <vt:lpstr>Proposed change—9/12</vt:lpstr>
      <vt:lpstr>Proposed change—10/12</vt:lpstr>
      <vt:lpstr>Proposed change—11/12</vt:lpstr>
      <vt:lpstr>Proposed change—12/12</vt:lpstr>
      <vt:lpstr>Comments—I</vt:lpstr>
      <vt:lpstr>Comments—II</vt:lpstr>
      <vt:lpstr>Motion</vt:lpstr>
    </vt:vector>
  </TitlesOfParts>
  <Company>Realtek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Variant Capability HT Devices</dc:title>
  <dc:creator>Sean Coffey</dc:creator>
  <cp:lastModifiedBy>Sean Coffey</cp:lastModifiedBy>
  <cp:revision>1366</cp:revision>
  <cp:lastPrinted>1601-01-01T00:00:00Z</cp:lastPrinted>
  <dcterms:created xsi:type="dcterms:W3CDTF">2014-07-14T14:49:11Z</dcterms:created>
  <dcterms:modified xsi:type="dcterms:W3CDTF">2019-09-16T01:15:58Z</dcterms:modified>
</cp:coreProperties>
</file>