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2" r:id="rId3"/>
    <p:sldId id="380" r:id="rId4"/>
    <p:sldId id="384" r:id="rId5"/>
    <p:sldId id="311" r:id="rId6"/>
    <p:sldId id="381" r:id="rId7"/>
    <p:sldId id="382" r:id="rId8"/>
    <p:sldId id="385" r:id="rId9"/>
    <p:sldId id="38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09" d="100"/>
          <a:sy n="109" d="100"/>
        </p:scale>
        <p:origin x="105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4</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9669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5386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Proposal</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802.11-19/0179r3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491956" y="6476484"/>
            <a:ext cx="211070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Carol Ansley/CommScope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sz="2800" dirty="0"/>
              <a:t>Proposal for New Action Frame to Aid Mac Randomization Handling</a:t>
            </a:r>
          </a:p>
        </p:txBody>
      </p:sp>
      <p:sp>
        <p:nvSpPr>
          <p:cNvPr id="15363"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t>Date:</a:t>
            </a:r>
            <a:r>
              <a:rPr lang="en-US" altLang="en-US" sz="2000" b="0" dirty="0"/>
              <a:t> 2019-07-18</a:t>
            </a:r>
          </a:p>
        </p:txBody>
      </p:sp>
      <p:graphicFrame>
        <p:nvGraphicFramePr>
          <p:cNvPr id="15364" name="Object 11"/>
          <p:cNvGraphicFramePr>
            <a:graphicFrameLocks noChangeAspect="1"/>
          </p:cNvGraphicFramePr>
          <p:nvPr>
            <p:extLst>
              <p:ext uri="{D42A27DB-BD31-4B8C-83A1-F6EECF244321}">
                <p14:modId xmlns:p14="http://schemas.microsoft.com/office/powerpoint/2010/main" val="4063849931"/>
              </p:ext>
            </p:extLst>
          </p:nvPr>
        </p:nvGraphicFramePr>
        <p:xfrm>
          <a:off x="514350" y="2819400"/>
          <a:ext cx="8410575" cy="3133725"/>
        </p:xfrm>
        <a:graphic>
          <a:graphicData uri="http://schemas.openxmlformats.org/presentationml/2006/ole">
            <mc:AlternateContent xmlns:mc="http://schemas.openxmlformats.org/markup-compatibility/2006">
              <mc:Choice xmlns:v="urn:schemas-microsoft-com:vml" Requires="v">
                <p:oleObj spid="_x0000_s15649" name="Document" r:id="rId4" imgW="8314929" imgH="3109275" progId="Word.Document.8">
                  <p:embed/>
                </p:oleObj>
              </mc:Choice>
              <mc:Fallback>
                <p:oleObj name="Document" r:id="rId4" imgW="8314929" imgH="3109275" progId="Word.Document.8">
                  <p:embed/>
                  <p:pic>
                    <p:nvPicPr>
                      <p:cNvPr id="0" name="Object 11"/>
                      <p:cNvPicPr>
                        <a:picLocks noChangeAspect="1" noChangeArrowheads="1"/>
                      </p:cNvPicPr>
                      <p:nvPr/>
                    </p:nvPicPr>
                    <p:blipFill>
                      <a:blip r:embed="rId5"/>
                      <a:srcRect/>
                      <a:stretch>
                        <a:fillRect/>
                      </a:stretch>
                    </p:blipFill>
                    <p:spPr bwMode="auto">
                      <a:xfrm>
                        <a:off x="514350" y="2819400"/>
                        <a:ext cx="8410575" cy="3133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eaLnBrk="1" hangingPunct="1">
              <a:buFontTx/>
              <a:buNone/>
            </a:pPr>
            <a:r>
              <a:rPr lang="en-US" altLang="en-US" dirty="0"/>
              <a:t>Proposal to add a new action frame that an AP can use to query an associated STA for a unique identifier.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Background</a:t>
            </a:r>
          </a:p>
        </p:txBody>
      </p:sp>
      <p:sp>
        <p:nvSpPr>
          <p:cNvPr id="35843" name="Rectangle 3"/>
          <p:cNvSpPr>
            <a:spLocks noGrp="1" noChangeArrowheads="1"/>
          </p:cNvSpPr>
          <p:nvPr>
            <p:ph idx="1"/>
          </p:nvPr>
        </p:nvSpPr>
        <p:spPr>
          <a:xfrm>
            <a:off x="685800" y="1524000"/>
            <a:ext cx="7772400" cy="4572000"/>
          </a:xfrm>
        </p:spPr>
        <p:txBody>
          <a:bodyPr>
            <a:normAutofit lnSpcReduction="10000"/>
          </a:bodyPr>
          <a:lstStyle/>
          <a:p>
            <a:pPr eaLnBrk="1" hangingPunct="1"/>
            <a:r>
              <a:rPr lang="en-US" altLang="en-US" dirty="0"/>
              <a:t>MAC randomization has shifted from a theoretical discussion to widespread deployments</a:t>
            </a:r>
          </a:p>
          <a:p>
            <a:pPr eaLnBrk="1" hangingPunct="1"/>
            <a:r>
              <a:rPr lang="en-US" altLang="en-US" dirty="0"/>
              <a:t>Different devices are offering MAC randomization features with different behaviors</a:t>
            </a:r>
          </a:p>
          <a:p>
            <a:pPr eaLnBrk="1" hangingPunct="1"/>
            <a:r>
              <a:rPr lang="en-US" altLang="en-US" dirty="0"/>
              <a:t>Some devices already use randomized MAC addresses when they probe by default.</a:t>
            </a:r>
          </a:p>
          <a:p>
            <a:pPr eaLnBrk="1" hangingPunct="1"/>
            <a:r>
              <a:rPr lang="en-US" altLang="en-US" dirty="0"/>
              <a:t>Some devices allow the user to enable the use of randomized MAC addresses when a device is associated.</a:t>
            </a:r>
          </a:p>
          <a:p>
            <a:pPr lvl="1" eaLnBrk="1" hangingPunct="1"/>
            <a:r>
              <a:rPr lang="en-US" altLang="en-US" dirty="0"/>
              <a:t>With some operating systems, the random MAC may be remembered and reused for a specific SSID, and it may also age out after a period of time to be replaced by a new randomized MAC.</a:t>
            </a:r>
          </a:p>
          <a:p>
            <a:pPr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Background</a:t>
            </a:r>
          </a:p>
        </p:txBody>
      </p:sp>
      <p:sp>
        <p:nvSpPr>
          <p:cNvPr id="35843" name="Rectangle 3"/>
          <p:cNvSpPr>
            <a:spLocks noGrp="1" noChangeArrowheads="1"/>
          </p:cNvSpPr>
          <p:nvPr>
            <p:ph idx="1"/>
          </p:nvPr>
        </p:nvSpPr>
        <p:spPr>
          <a:xfrm>
            <a:off x="685800" y="1524000"/>
            <a:ext cx="7772400" cy="4572000"/>
          </a:xfrm>
        </p:spPr>
        <p:txBody>
          <a:bodyPr>
            <a:normAutofit fontScale="77500" lnSpcReduction="20000"/>
          </a:bodyPr>
          <a:lstStyle/>
          <a:p>
            <a:pPr eaLnBrk="1" hangingPunct="1"/>
            <a:r>
              <a:rPr lang="en-US" altLang="en-US" dirty="0"/>
              <a:t>MAC randomization can cause issues for APs as they deal with associated and unassociated STAs.</a:t>
            </a:r>
          </a:p>
          <a:p>
            <a:pPr eaLnBrk="1" hangingPunct="1"/>
            <a:r>
              <a:rPr lang="en-US" altLang="en-US" dirty="0"/>
              <a:t>A recent liaison from WBA highlighted the many uses of MAC addresses within residential and enterprise products that may be affected by MAC randomization if it is widely used after association. (11-18-1579-01)</a:t>
            </a:r>
          </a:p>
          <a:p>
            <a:pPr lvl="1" eaLnBrk="1" hangingPunct="1"/>
            <a:r>
              <a:rPr lang="en-US" altLang="en-US" dirty="0"/>
              <a:t>device steering (already potentially affected for initial association), parental controls, network access controls (</a:t>
            </a:r>
            <a:r>
              <a:rPr lang="en-US" altLang="en-US" dirty="0" err="1"/>
              <a:t>PassPoint</a:t>
            </a:r>
            <a:r>
              <a:rPr lang="en-US" altLang="en-US" dirty="0"/>
              <a:t>), device limits, legal intercept, diagnostics</a:t>
            </a:r>
          </a:p>
          <a:p>
            <a:pPr eaLnBrk="1" hangingPunct="1"/>
            <a:r>
              <a:rPr lang="en-US" altLang="en-US" dirty="0"/>
              <a:t>It is important to note that because many users take advantage of the current systems, they will experience a perceived loss of utility when they are forced to log in every time because the AP or a supervising system will not recognize the STA.</a:t>
            </a:r>
          </a:p>
          <a:p>
            <a:pPr lvl="1" eaLnBrk="1" hangingPunct="1"/>
            <a:r>
              <a:rPr lang="en-US" altLang="en-US" dirty="0"/>
              <a:t>These users may view the ability to use a stored randomized MAC address as still providing them with privacy when it really does not.</a:t>
            </a:r>
          </a:p>
          <a:p>
            <a:pPr eaLnBrk="1" hangingPunct="1"/>
            <a:r>
              <a:rPr lang="en-US" altLang="en-US" dirty="0"/>
              <a:t>This proposal seeks to help an AP with a STA that is already associated.</a:t>
            </a:r>
          </a:p>
          <a:p>
            <a:pPr lvl="1" eaLnBrk="1" hangingPunct="1"/>
            <a:r>
              <a:rPr lang="en-US" altLang="en-US" dirty="0"/>
              <a:t>Unassociated STAs are still a challenge.</a:t>
            </a:r>
          </a:p>
          <a:p>
            <a:pPr eaLnBrk="1" hangingPunct="1"/>
            <a:endParaRPr lang="en-US" altLang="en-US" dirty="0"/>
          </a:p>
        </p:txBody>
      </p:sp>
    </p:spTree>
    <p:extLst>
      <p:ext uri="{BB962C8B-B14F-4D97-AF65-F5344CB8AC3E}">
        <p14:creationId xmlns:p14="http://schemas.microsoft.com/office/powerpoint/2010/main" val="1056407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Allow an AP to request an ID from a STA</a:t>
            </a:r>
          </a:p>
        </p:txBody>
      </p:sp>
      <p:sp>
        <p:nvSpPr>
          <p:cNvPr id="38915" name="Rectangle 3"/>
          <p:cNvSpPr>
            <a:spLocks noGrp="1" noChangeArrowheads="1"/>
          </p:cNvSpPr>
          <p:nvPr>
            <p:ph idx="1"/>
          </p:nvPr>
        </p:nvSpPr>
        <p:spPr>
          <a:xfrm>
            <a:off x="685800" y="1752600"/>
            <a:ext cx="7772400" cy="4343400"/>
          </a:xfrm>
        </p:spPr>
        <p:txBody>
          <a:bodyPr>
            <a:normAutofit fontScale="92500" lnSpcReduction="10000"/>
          </a:bodyPr>
          <a:lstStyle/>
          <a:p>
            <a:r>
              <a:rPr lang="en-US" altLang="en-US" dirty="0"/>
              <a:t>We propose a new action frame exchange that an AP can initiate with an associated STA to request a unique identifier from the STA for future use</a:t>
            </a:r>
          </a:p>
          <a:p>
            <a:r>
              <a:rPr lang="en-US" altLang="en-US" dirty="0"/>
              <a:t>The exchange would be secured and kept private.</a:t>
            </a:r>
          </a:p>
          <a:p>
            <a:r>
              <a:rPr lang="en-US" altLang="en-US" dirty="0"/>
              <a:t>The ID would have minimal requirements of form</a:t>
            </a:r>
          </a:p>
          <a:p>
            <a:pPr lvl="1"/>
            <a:r>
              <a:rPr lang="en-US" altLang="en-US" dirty="0"/>
              <a:t>16 octets</a:t>
            </a:r>
          </a:p>
          <a:p>
            <a:pPr lvl="1"/>
            <a:r>
              <a:rPr lang="en-US" altLang="en-US" dirty="0"/>
              <a:t>Large enough to allow the use of a UUID</a:t>
            </a:r>
          </a:p>
          <a:p>
            <a:pPr lvl="1"/>
            <a:r>
              <a:rPr lang="en-US" altLang="en-US" dirty="0"/>
              <a:t>Not guaranteed to be unique, but if the STA replies with an ID, the STA should be motivated to make it unique </a:t>
            </a:r>
          </a:p>
          <a:p>
            <a:r>
              <a:rPr lang="en-US" altLang="en-US" dirty="0"/>
              <a:t>The ID Query message could be sent whether or not the STA provided a local MAC address</a:t>
            </a:r>
          </a:p>
          <a:p>
            <a:pPr lvl="1"/>
            <a:r>
              <a:rPr lang="en-US" altLang="en-US" dirty="0"/>
              <a:t>Not all STAs have complied with the recommended use of a local MAC address.</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1661C-A5FF-4C1C-9917-291E16ECC019}"/>
              </a:ext>
            </a:extLst>
          </p:cNvPr>
          <p:cNvSpPr>
            <a:spLocks noGrp="1"/>
          </p:cNvSpPr>
          <p:nvPr>
            <p:ph type="title"/>
          </p:nvPr>
        </p:nvSpPr>
        <p:spPr/>
        <p:txBody>
          <a:bodyPr/>
          <a:lstStyle/>
          <a:p>
            <a:r>
              <a:rPr lang="en-US" dirty="0"/>
              <a:t>Request Frame Format</a:t>
            </a:r>
          </a:p>
        </p:txBody>
      </p:sp>
      <p:sp>
        <p:nvSpPr>
          <p:cNvPr id="4" name="Content Placeholder 3">
            <a:extLst>
              <a:ext uri="{FF2B5EF4-FFF2-40B4-BE49-F238E27FC236}">
                <a16:creationId xmlns:a16="http://schemas.microsoft.com/office/drawing/2014/main" id="{D7E6C041-59DE-4C7B-AC9F-1C7FE3B0078F}"/>
              </a:ext>
            </a:extLst>
          </p:cNvPr>
          <p:cNvSpPr>
            <a:spLocks noGrp="1"/>
          </p:cNvSpPr>
          <p:nvPr>
            <p:ph idx="1"/>
          </p:nvPr>
        </p:nvSpPr>
        <p:spPr>
          <a:xfrm>
            <a:off x="533400" y="1798320"/>
            <a:ext cx="7772400" cy="4114800"/>
          </a:xfrm>
        </p:spPr>
        <p:txBody>
          <a:bodyPr/>
          <a:lstStyle/>
          <a:p>
            <a:r>
              <a:rPr lang="en-US" dirty="0"/>
              <a:t>The Request frame allows an AP to query an associated STA for a unique identifier.  </a:t>
            </a:r>
          </a:p>
        </p:txBody>
      </p:sp>
      <p:graphicFrame>
        <p:nvGraphicFramePr>
          <p:cNvPr id="7" name="Table 6">
            <a:extLst>
              <a:ext uri="{FF2B5EF4-FFF2-40B4-BE49-F238E27FC236}">
                <a16:creationId xmlns:a16="http://schemas.microsoft.com/office/drawing/2014/main" id="{6BF12B31-7CE6-40EA-8A53-F7F129554170}"/>
              </a:ext>
            </a:extLst>
          </p:cNvPr>
          <p:cNvGraphicFramePr>
            <a:graphicFrameLocks noGrp="1"/>
          </p:cNvGraphicFramePr>
          <p:nvPr>
            <p:extLst>
              <p:ext uri="{D42A27DB-BD31-4B8C-83A1-F6EECF244321}">
                <p14:modId xmlns:p14="http://schemas.microsoft.com/office/powerpoint/2010/main" val="3374422737"/>
              </p:ext>
            </p:extLst>
          </p:nvPr>
        </p:nvGraphicFramePr>
        <p:xfrm>
          <a:off x="2819400" y="3276600"/>
          <a:ext cx="3276599" cy="640080"/>
        </p:xfrm>
        <a:graphic>
          <a:graphicData uri="http://schemas.openxmlformats.org/drawingml/2006/table">
            <a:tbl>
              <a:tblPr firstRow="1" firstCol="1" bandRow="1"/>
              <a:tblGrid>
                <a:gridCol w="921179">
                  <a:extLst>
                    <a:ext uri="{9D8B030D-6E8A-4147-A177-3AD203B41FA5}">
                      <a16:colId xmlns:a16="http://schemas.microsoft.com/office/drawing/2014/main" val="3334247878"/>
                    </a:ext>
                  </a:extLst>
                </a:gridCol>
                <a:gridCol w="1177710">
                  <a:extLst>
                    <a:ext uri="{9D8B030D-6E8A-4147-A177-3AD203B41FA5}">
                      <a16:colId xmlns:a16="http://schemas.microsoft.com/office/drawing/2014/main" val="386437169"/>
                    </a:ext>
                  </a:extLst>
                </a:gridCol>
                <a:gridCol w="1177710">
                  <a:extLst>
                    <a:ext uri="{9D8B030D-6E8A-4147-A177-3AD203B41FA5}">
                      <a16:colId xmlns:a16="http://schemas.microsoft.com/office/drawing/2014/main" val="385352647"/>
                    </a:ext>
                  </a:extLst>
                </a:gridCol>
              </a:tblGrid>
              <a:tr h="563880">
                <a:tc>
                  <a:txBody>
                    <a:bodyPr/>
                    <a:lstStyle/>
                    <a:p>
                      <a:pPr marL="0" marR="0" algn="ctr">
                        <a:spcBef>
                          <a:spcPts val="0"/>
                        </a:spcBef>
                        <a:spcAft>
                          <a:spcPts val="1200"/>
                        </a:spcAft>
                      </a:pPr>
                      <a:r>
                        <a:rPr lang="en-GB" sz="1600">
                          <a:effectLst/>
                          <a:latin typeface="Times New Roman" panose="02020603050405020304" pitchFamily="18" charset="0"/>
                          <a:ea typeface="Malgun Gothic" panose="020B0503020000020004" pitchFamily="34" charset="-127"/>
                        </a:rPr>
                        <a:t>Category</a:t>
                      </a:r>
                      <a:endParaRPr lang="en-US" sz="14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600" dirty="0">
                          <a:effectLst/>
                          <a:latin typeface="Times New Roman" panose="02020603050405020304" pitchFamily="18" charset="0"/>
                          <a:ea typeface="Malgun Gothic" panose="020B0503020000020004" pitchFamily="34" charset="-127"/>
                        </a:rPr>
                        <a:t>ID Query Action</a:t>
                      </a:r>
                      <a:endParaRPr lang="en-US" sz="14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Vendor Specific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941767"/>
                  </a:ext>
                </a:extLst>
              </a:tr>
            </a:tbl>
          </a:graphicData>
        </a:graphic>
      </p:graphicFrame>
      <p:sp>
        <p:nvSpPr>
          <p:cNvPr id="8" name="Rectangle 7">
            <a:extLst>
              <a:ext uri="{FF2B5EF4-FFF2-40B4-BE49-F238E27FC236}">
                <a16:creationId xmlns:a16="http://schemas.microsoft.com/office/drawing/2014/main" id="{93B77E40-F098-4DEA-88A2-69625A91C2B9}"/>
              </a:ext>
            </a:extLst>
          </p:cNvPr>
          <p:cNvSpPr/>
          <p:nvPr/>
        </p:nvSpPr>
        <p:spPr>
          <a:xfrm>
            <a:off x="2171699" y="3943574"/>
            <a:ext cx="4572000" cy="307777"/>
          </a:xfrm>
          <a:prstGeom prst="rect">
            <a:avLst/>
          </a:prstGeom>
        </p:spPr>
        <p:txBody>
          <a:bodyPr>
            <a:spAutoFit/>
          </a:bodyPr>
          <a:lstStyle/>
          <a:p>
            <a:pPr marL="0" marR="0">
              <a:spcBef>
                <a:spcPts val="0"/>
              </a:spcBef>
              <a:spcAft>
                <a:spcPts val="1200"/>
              </a:spcAft>
            </a:pPr>
            <a:r>
              <a:rPr lang="en-GB" sz="1400" dirty="0">
                <a:ea typeface="Malgun Gothic" panose="020B0503020000020004" pitchFamily="34" charset="-127"/>
              </a:rPr>
              <a:t>Octets:	1	       1	     Variable</a:t>
            </a:r>
            <a:endParaRPr lang="en-US" dirty="0">
              <a:ea typeface="Malgun Gothic" panose="020B0503020000020004" pitchFamily="34" charset="-127"/>
            </a:endParaRPr>
          </a:p>
        </p:txBody>
      </p:sp>
    </p:spTree>
    <p:extLst>
      <p:ext uri="{BB962C8B-B14F-4D97-AF65-F5344CB8AC3E}">
        <p14:creationId xmlns:p14="http://schemas.microsoft.com/office/powerpoint/2010/main" val="2451522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8E849-FBB3-4358-B58D-F7107F764A2C}"/>
              </a:ext>
            </a:extLst>
          </p:cNvPr>
          <p:cNvSpPr>
            <a:spLocks noGrp="1"/>
          </p:cNvSpPr>
          <p:nvPr>
            <p:ph type="title"/>
          </p:nvPr>
        </p:nvSpPr>
        <p:spPr/>
        <p:txBody>
          <a:bodyPr/>
          <a:lstStyle/>
          <a:p>
            <a:r>
              <a:rPr lang="en-US" dirty="0"/>
              <a:t>Response Frame Format</a:t>
            </a:r>
          </a:p>
        </p:txBody>
      </p:sp>
      <p:sp>
        <p:nvSpPr>
          <p:cNvPr id="4" name="Content Placeholder 3">
            <a:extLst>
              <a:ext uri="{FF2B5EF4-FFF2-40B4-BE49-F238E27FC236}">
                <a16:creationId xmlns:a16="http://schemas.microsoft.com/office/drawing/2014/main" id="{31AA93DB-C564-44FB-B2E0-A8163697F64D}"/>
              </a:ext>
            </a:extLst>
          </p:cNvPr>
          <p:cNvSpPr>
            <a:spLocks noGrp="1"/>
          </p:cNvSpPr>
          <p:nvPr>
            <p:ph idx="1"/>
          </p:nvPr>
        </p:nvSpPr>
        <p:spPr>
          <a:xfrm>
            <a:off x="685800" y="1538496"/>
            <a:ext cx="7955318" cy="4114800"/>
          </a:xfrm>
        </p:spPr>
        <p:txBody>
          <a:bodyPr/>
          <a:lstStyle/>
          <a:p>
            <a:r>
              <a:rPr lang="en-US" sz="2000" dirty="0">
                <a:cs typeface="Adobe Devanagari" panose="02040503050201020203" pitchFamily="18" charset="0"/>
              </a:rPr>
              <a:t>The Response Frame format allows the responding STA to indicate either that it will not provide an ID or that it will.</a:t>
            </a:r>
          </a:p>
          <a:p>
            <a:r>
              <a:rPr lang="en-US" sz="2000" dirty="0">
                <a:cs typeface="Adobe Devanagari" panose="02040503050201020203" pitchFamily="18" charset="0"/>
              </a:rPr>
              <a:t>The Response includes an optional 16 octet ID field, if the STA decides to provide one. </a:t>
            </a:r>
          </a:p>
          <a:p>
            <a:r>
              <a:rPr lang="en-US" sz="2000" dirty="0">
                <a:cs typeface="Adobe Devanagari" panose="02040503050201020203" pitchFamily="18" charset="0"/>
              </a:rPr>
              <a:t>The Response includes a Length field to allow for vendor specific information.</a:t>
            </a:r>
          </a:p>
          <a:p>
            <a:r>
              <a:rPr lang="en-US" sz="2000" dirty="0">
                <a:cs typeface="Adobe Devanagari" panose="02040503050201020203" pitchFamily="18" charset="0"/>
              </a:rPr>
              <a:t>The Response also includes a Time To Live field so that the STA can indicate if the ID will only be good for a certain amount of time.</a:t>
            </a:r>
          </a:p>
          <a:p>
            <a:r>
              <a:rPr lang="en-US" sz="2000" dirty="0">
                <a:cs typeface="Adobe Devanagari" panose="02040503050201020203" pitchFamily="18" charset="0"/>
              </a:rPr>
              <a:t>A Vendor Specific field is also included in the Response to allow vendor differentiation.</a:t>
            </a:r>
          </a:p>
        </p:txBody>
      </p:sp>
      <p:sp>
        <p:nvSpPr>
          <p:cNvPr id="6" name="Rectangle 2">
            <a:extLst>
              <a:ext uri="{FF2B5EF4-FFF2-40B4-BE49-F238E27FC236}">
                <a16:creationId xmlns:a16="http://schemas.microsoft.com/office/drawing/2014/main" id="{7751E2BA-69E7-4088-B3B8-2E61A7226A76}"/>
              </a:ext>
            </a:extLst>
          </p:cNvPr>
          <p:cNvSpPr>
            <a:spLocks noChangeArrowheads="1"/>
          </p:cNvSpPr>
          <p:nvPr/>
        </p:nvSpPr>
        <p:spPr bwMode="auto">
          <a:xfrm>
            <a:off x="361704" y="6048791"/>
            <a:ext cx="795531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a:t>
            </a:r>
            <a:r>
              <a:rPr lang="en-GB" altLang="en-US" sz="1400" dirty="0">
                <a:ea typeface="Malgun Gothic" panose="020B0503020000020004" pitchFamily="34" charset="-127"/>
                <a:cs typeface="Times New Roman" panose="02020603050405020304" pitchFamily="18" charset="0"/>
              </a:rPr>
              <a:t>                </a:t>
            </a: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	           1	                 1</a:t>
            </a:r>
            <a:r>
              <a:rPr lang="en-GB" altLang="en-US" sz="1400" dirty="0">
                <a:ea typeface="Malgun Gothic" panose="020B0503020000020004" pitchFamily="34" charset="-127"/>
                <a:cs typeface="Times New Roman" panose="02020603050405020304" pitchFamily="18" charset="0"/>
              </a:rPr>
              <a:t>            </a:t>
            </a: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2	            </a:t>
            </a:r>
            <a:r>
              <a:rPr lang="en-GB" altLang="en-US" sz="1400" dirty="0">
                <a:ea typeface="Malgun Gothic" panose="020B0503020000020004" pitchFamily="34" charset="-127"/>
                <a:cs typeface="Times New Roman" panose="02020603050405020304" pitchFamily="18" charset="0"/>
              </a:rPr>
              <a:t>        16</a:t>
            </a: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2              Variable</a:t>
            </a:r>
            <a:endParaRPr kumimoji="0" lang="en-GB" altLang="en-US" sz="32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BDEF1F09-11FC-47C6-B3C5-E74D079F7DE4}"/>
              </a:ext>
            </a:extLst>
          </p:cNvPr>
          <p:cNvGraphicFramePr>
            <a:graphicFrameLocks noGrp="1"/>
          </p:cNvGraphicFramePr>
          <p:nvPr>
            <p:extLst>
              <p:ext uri="{D42A27DB-BD31-4B8C-83A1-F6EECF244321}">
                <p14:modId xmlns:p14="http://schemas.microsoft.com/office/powerpoint/2010/main" val="4159245665"/>
              </p:ext>
            </p:extLst>
          </p:nvPr>
        </p:nvGraphicFramePr>
        <p:xfrm>
          <a:off x="1157654" y="5181600"/>
          <a:ext cx="7315200" cy="685800"/>
        </p:xfrm>
        <a:graphic>
          <a:graphicData uri="http://schemas.openxmlformats.org/drawingml/2006/table">
            <a:tbl>
              <a:tblPr firstRow="1" firstCol="1" bandRow="1"/>
              <a:tblGrid>
                <a:gridCol w="1012835">
                  <a:extLst>
                    <a:ext uri="{9D8B030D-6E8A-4147-A177-3AD203B41FA5}">
                      <a16:colId xmlns:a16="http://schemas.microsoft.com/office/drawing/2014/main" val="1575312604"/>
                    </a:ext>
                  </a:extLst>
                </a:gridCol>
                <a:gridCol w="1213240">
                  <a:extLst>
                    <a:ext uri="{9D8B030D-6E8A-4147-A177-3AD203B41FA5}">
                      <a16:colId xmlns:a16="http://schemas.microsoft.com/office/drawing/2014/main" val="2877960487"/>
                    </a:ext>
                  </a:extLst>
                </a:gridCol>
                <a:gridCol w="1017825">
                  <a:extLst>
                    <a:ext uri="{9D8B030D-6E8A-4147-A177-3AD203B41FA5}">
                      <a16:colId xmlns:a16="http://schemas.microsoft.com/office/drawing/2014/main" val="1611169687"/>
                    </a:ext>
                  </a:extLst>
                </a:gridCol>
                <a:gridCol w="1017825">
                  <a:extLst>
                    <a:ext uri="{9D8B030D-6E8A-4147-A177-3AD203B41FA5}">
                      <a16:colId xmlns:a16="http://schemas.microsoft.com/office/drawing/2014/main" val="3203357656"/>
                    </a:ext>
                  </a:extLst>
                </a:gridCol>
                <a:gridCol w="1017825">
                  <a:extLst>
                    <a:ext uri="{9D8B030D-6E8A-4147-A177-3AD203B41FA5}">
                      <a16:colId xmlns:a16="http://schemas.microsoft.com/office/drawing/2014/main" val="2269845291"/>
                    </a:ext>
                  </a:extLst>
                </a:gridCol>
                <a:gridCol w="1017825">
                  <a:extLst>
                    <a:ext uri="{9D8B030D-6E8A-4147-A177-3AD203B41FA5}">
                      <a16:colId xmlns:a16="http://schemas.microsoft.com/office/drawing/2014/main" val="2055179124"/>
                    </a:ext>
                  </a:extLst>
                </a:gridCol>
                <a:gridCol w="1017825">
                  <a:extLst>
                    <a:ext uri="{9D8B030D-6E8A-4147-A177-3AD203B41FA5}">
                      <a16:colId xmlns:a16="http://schemas.microsoft.com/office/drawing/2014/main" val="3487943350"/>
                    </a:ext>
                  </a:extLst>
                </a:gridCol>
              </a:tblGrid>
              <a:tr h="685800">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Category</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ID Query Action</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Response</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Length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ID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TTL (optional)</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Vendor Specific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8876683"/>
                  </a:ext>
                </a:extLst>
              </a:tr>
            </a:tbl>
          </a:graphicData>
        </a:graphic>
      </p:graphicFrame>
    </p:spTree>
    <p:extLst>
      <p:ext uri="{BB962C8B-B14F-4D97-AF65-F5344CB8AC3E}">
        <p14:creationId xmlns:p14="http://schemas.microsoft.com/office/powerpoint/2010/main" val="3421195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27BA5-14F0-4962-9965-F9D32ACF7759}"/>
              </a:ext>
            </a:extLst>
          </p:cNvPr>
          <p:cNvSpPr>
            <a:spLocks noGrp="1"/>
          </p:cNvSpPr>
          <p:nvPr>
            <p:ph type="title"/>
          </p:nvPr>
        </p:nvSpPr>
        <p:spPr/>
        <p:txBody>
          <a:bodyPr/>
          <a:lstStyle/>
          <a:p>
            <a:r>
              <a:rPr lang="en-US" dirty="0"/>
              <a:t>Advertisement of Support for ID Query</a:t>
            </a:r>
          </a:p>
        </p:txBody>
      </p:sp>
      <p:sp>
        <p:nvSpPr>
          <p:cNvPr id="3" name="Content Placeholder 2">
            <a:extLst>
              <a:ext uri="{FF2B5EF4-FFF2-40B4-BE49-F238E27FC236}">
                <a16:creationId xmlns:a16="http://schemas.microsoft.com/office/drawing/2014/main" id="{3F0765EF-5400-4DCB-B2A4-49A89D1952A2}"/>
              </a:ext>
            </a:extLst>
          </p:cNvPr>
          <p:cNvSpPr>
            <a:spLocks noGrp="1"/>
          </p:cNvSpPr>
          <p:nvPr>
            <p:ph idx="1"/>
          </p:nvPr>
        </p:nvSpPr>
        <p:spPr/>
        <p:txBody>
          <a:bodyPr/>
          <a:lstStyle/>
          <a:p>
            <a:r>
              <a:rPr lang="en-US" dirty="0"/>
              <a:t>To address comments brought after the past presentation, a Extended Capability bit is proposed for STAs.</a:t>
            </a:r>
          </a:p>
          <a:p>
            <a:r>
              <a:rPr lang="en-US" dirty="0"/>
              <a:t>The </a:t>
            </a:r>
            <a:r>
              <a:rPr lang="en-US" dirty="0" err="1"/>
              <a:t>IDQuery_Support</a:t>
            </a:r>
            <a:r>
              <a:rPr lang="en-US" dirty="0"/>
              <a:t> bit set to 1 indicates that a STA can support an ID Query action frame.</a:t>
            </a:r>
          </a:p>
          <a:p>
            <a:r>
              <a:rPr lang="en-US" dirty="0"/>
              <a:t>At a higher layer, a user may direct a STA to not share a permanent or semi-permanent identifier, so a STA may still decline to provide an ID even though it indicates support for the message.</a:t>
            </a:r>
          </a:p>
          <a:p>
            <a:endParaRPr lang="en-US" dirty="0"/>
          </a:p>
        </p:txBody>
      </p:sp>
    </p:spTree>
    <p:extLst>
      <p:ext uri="{BB962C8B-B14F-4D97-AF65-F5344CB8AC3E}">
        <p14:creationId xmlns:p14="http://schemas.microsoft.com/office/powerpoint/2010/main" val="1325167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82107-5E38-4FE1-81ED-C9FD6E7CEF4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E0107BB-5F6A-4228-9E23-4995DAE045F3}"/>
              </a:ext>
            </a:extLst>
          </p:cNvPr>
          <p:cNvSpPr>
            <a:spLocks noGrp="1"/>
          </p:cNvSpPr>
          <p:nvPr>
            <p:ph idx="1"/>
          </p:nvPr>
        </p:nvSpPr>
        <p:spPr/>
        <p:txBody>
          <a:bodyPr/>
          <a:lstStyle/>
          <a:p>
            <a:r>
              <a:rPr lang="en-US" dirty="0"/>
              <a:t>AP and larger network needs more information to provide additional services when a STA uses a randomized MAC address after associating.</a:t>
            </a:r>
          </a:p>
          <a:p>
            <a:r>
              <a:rPr lang="en-US" dirty="0"/>
              <a:t>A message allowing an AP to query an associated STA for a unique ID with some informative parameters could be structured to allow a STA to opt in to sharing at least minimal information.</a:t>
            </a:r>
          </a:p>
          <a:p>
            <a:r>
              <a:rPr lang="en-US" dirty="0"/>
              <a:t>The STA could still ignore the message or decline to provide a unique identifier.</a:t>
            </a:r>
          </a:p>
        </p:txBody>
      </p:sp>
    </p:spTree>
    <p:extLst>
      <p:ext uri="{BB962C8B-B14F-4D97-AF65-F5344CB8AC3E}">
        <p14:creationId xmlns:p14="http://schemas.microsoft.com/office/powerpoint/2010/main" val="10480009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54419</TotalTime>
  <Words>798</Words>
  <Application>Microsoft Office PowerPoint</Application>
  <PresentationFormat>On-screen Show (4:3)</PresentationFormat>
  <Paragraphs>75</Paragraphs>
  <Slides>9</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Malgun Gothic</vt:lpstr>
      <vt:lpstr>Adobe Devanagari</vt:lpstr>
      <vt:lpstr>Arial</vt:lpstr>
      <vt:lpstr>Times New Roman</vt:lpstr>
      <vt:lpstr>802-11-Submission</vt:lpstr>
      <vt:lpstr>Document</vt:lpstr>
      <vt:lpstr>Proposal for New Action Frame to Aid Mac Randomization Handling</vt:lpstr>
      <vt:lpstr>Abstract</vt:lpstr>
      <vt:lpstr>Background</vt:lpstr>
      <vt:lpstr>Background</vt:lpstr>
      <vt:lpstr>Allow an AP to request an ID from a STA</vt:lpstr>
      <vt:lpstr>Request Frame Format</vt:lpstr>
      <vt:lpstr>Response Frame Format</vt:lpstr>
      <vt:lpstr>Advertisement of Support for ID Query</vt:lpstr>
      <vt:lpstr>Summary</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Hamilton;Carol Ansley</dc:creator>
  <cp:lastModifiedBy>Ansley, Carol</cp:lastModifiedBy>
  <cp:revision>715</cp:revision>
  <cp:lastPrinted>1998-02-10T13:28:06Z</cp:lastPrinted>
  <dcterms:created xsi:type="dcterms:W3CDTF">2009-07-15T16:38:20Z</dcterms:created>
  <dcterms:modified xsi:type="dcterms:W3CDTF">2019-07-17T15:02:46Z</dcterms:modified>
</cp:coreProperties>
</file>