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56" r:id="rId12"/>
    <p:sldId id="338" r:id="rId13"/>
    <p:sldId id="374" r:id="rId14"/>
    <p:sldId id="343" r:id="rId15"/>
    <p:sldId id="348" r:id="rId16"/>
    <p:sldId id="357" r:id="rId17"/>
    <p:sldId id="368" r:id="rId18"/>
    <p:sldId id="375" r:id="rId19"/>
    <p:sldId id="366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3" autoAdjust="0"/>
    <p:restoredTop sz="50000" autoAdjust="0"/>
  </p:normalViewPr>
  <p:slideViewPr>
    <p:cSldViewPr>
      <p:cViewPr varScale="1">
        <p:scale>
          <a:sx n="128" d="100"/>
          <a:sy n="128" d="100"/>
        </p:scale>
        <p:origin x="1696" y="17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4216" y="10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04195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4195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0162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68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err="1"/>
              <a:t>ila</a:t>
            </a:r>
            <a:r>
              <a:rPr lang="en-US" dirty="0"/>
              <a:t> – splitting IPv6 node identity from location for improved mobility.  Done efficiently without tunneling.</a:t>
            </a:r>
          </a:p>
          <a:p>
            <a:endParaRPr lang="en-US" dirty="0"/>
          </a:p>
          <a:p>
            <a:r>
              <a:rPr lang="en-US" dirty="0" err="1"/>
              <a:t>mls</a:t>
            </a:r>
            <a:r>
              <a:rPr lang="en-US" dirty="0"/>
              <a:t> – generalized capability for message confidentiality, authentication, and integrity.  Also membership verification, asynchronous key distribution, forward secrecy, post-compromise secrecy, and scalability.</a:t>
            </a:r>
          </a:p>
          <a:p>
            <a:endParaRPr lang="en-US" dirty="0"/>
          </a:p>
          <a:p>
            <a:r>
              <a:rPr lang="en-US" dirty="0"/>
              <a:t>Not clear that coms, </a:t>
            </a:r>
            <a:r>
              <a:rPr lang="en-US" dirty="0" err="1"/>
              <a:t>ila</a:t>
            </a:r>
            <a:r>
              <a:rPr lang="en-US" dirty="0"/>
              <a:t>, and </a:t>
            </a:r>
            <a:r>
              <a:rPr lang="en-US" dirty="0" err="1"/>
              <a:t>mls</a:t>
            </a:r>
            <a:r>
              <a:rPr lang="en-US" dirty="0"/>
              <a:t> will meet at IETF 102.</a:t>
            </a:r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41952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January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802.11-19/0176r01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charter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ekwk-capport-rfc7710bis/" TargetMode="External"/><Relationship Id="rId4" Type="http://schemas.openxmlformats.org/officeDocument/2006/relationships/hyperlink" Target="https://datatracker.ietf.org/doc/draft-ietf-capport-architecture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radext-coa-proxy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emu-eap-tls13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opsawg-mud/" TargetMode="External"/><Relationship Id="rId5" Type="http://schemas.openxmlformats.org/officeDocument/2006/relationships/hyperlink" Target="https://www.ietf.org/topics/netmgmt/" TargetMode="External"/><Relationship Id="rId4" Type="http://schemas.openxmlformats.org/officeDocument/2006/relationships/hyperlink" Target="https://tools.ietf.org/html/rfc6632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tls-oldversions-deprecate/" TargetMode="External"/><Relationship Id="rId4" Type="http://schemas.openxmlformats.org/officeDocument/2006/relationships/hyperlink" Target="https://datatracker.ietf.org/doc/draft-ietf-tls-dtls13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etnet-problem-statement/" TargetMode="External"/><Relationship Id="rId5" Type="http://schemas.openxmlformats.org/officeDocument/2006/relationships/hyperlink" Target="https://datatracker.ietf.org/doc/draft-ietf-detnet-use-cases/" TargetMode="External"/><Relationship Id="rId4" Type="http://schemas.openxmlformats.org/officeDocument/2006/relationships/hyperlink" Target="https://datatracker.ietf.org/doc/draft-ietf-detnet-architecture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ipwave-ipv6-over-80211ocb/" TargetMode="External"/><Relationship Id="rId4" Type="http://schemas.openxmlformats.org/officeDocument/2006/relationships/hyperlink" Target="https://datatracker.ietf.org/doc/draft-ietf-ipwave-vehicular-networkin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lear-eap-teap-brski/" TargetMode="External"/><Relationship Id="rId4" Type="http://schemas.openxmlformats.org/officeDocument/2006/relationships/hyperlink" Target="https://datatracker.ietf.org/doc/draft-friel-brski-over-802dot11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ipwave/charter/" TargetMode="External"/><Relationship Id="rId5" Type="http://schemas.openxmlformats.org/officeDocument/2006/relationships/hyperlink" Target="http://www.ieee802.org/1/files/public/docs2018/detnet-tsn-farkas-chairs-intro-1118-v03.pdf" TargetMode="External"/><Relationship Id="rId4" Type="http://schemas.openxmlformats.org/officeDocument/2006/relationships/hyperlink" Target="https://mentor.ieee.org/802.11/dcn/18/11-18-1918-00-0rta-determinism-for-iot-considerations.ppt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wg/wugh/about/" TargetMode="External"/><Relationship Id="rId4" Type="http://schemas.openxmlformats.org/officeDocument/2006/relationships/hyperlink" Target="https://datatracker.ietf.org/wg/rats/abou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git/about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rtf-qi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rg/qirg/about/" TargetMode="External"/><Relationship Id="rId5" Type="http://schemas.openxmlformats.org/officeDocument/2006/relationships/hyperlink" Target="https://datatracker.ietf.org/doc/charter-ietf-anima/" TargetMode="External"/><Relationship Id="rId4" Type="http://schemas.openxmlformats.org/officeDocument/2006/relationships/hyperlink" Target="https://datatracker.ietf.org/wg/anima/about/" TargetMode="External"/><Relationship Id="rId9" Type="http://schemas.openxmlformats.org/officeDocument/2006/relationships/hyperlink" Target="https://datatracker.ietf.org/doc/charter-ietf-git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ietf-6lo-backbone-router/" TargetMode="External"/><Relationship Id="rId3" Type="http://schemas.openxmlformats.org/officeDocument/2006/relationships/hyperlink" Target="http://datatracker.ietf.org/wg/6lo/charter/" TargetMode="External"/><Relationship Id="rId7" Type="http://schemas.openxmlformats.org/officeDocument/2006/relationships/hyperlink" Target="https://datatracker.ietf.org/doc/draft-ietf-6lo-ap-nd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1920-02-0wng-proxy-nd-discovery-in-802-11.pptx" TargetMode="External"/><Relationship Id="rId5" Type="http://schemas.openxmlformats.org/officeDocument/2006/relationships/hyperlink" Target="http://www.rfc-editor.org/info/rfc8505" TargetMode="External"/><Relationship Id="rId10" Type="http://schemas.openxmlformats.org/officeDocument/2006/relationships/hyperlink" Target="mailto:ietf@ietf.org" TargetMode="External"/><Relationship Id="rId4" Type="http://schemas.openxmlformats.org/officeDocument/2006/relationships/hyperlink" Target="https://tools.ietf.org/html/draft-ietf-6lo-rfc6775-update-21" TargetMode="External"/><Relationship Id="rId9" Type="http://schemas.openxmlformats.org/officeDocument/2006/relationships/hyperlink" Target="https://tools.ietf.org/html/draft-bi-savi-wlan-1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2019-01-15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7556181"/>
              </p:ext>
            </p:extLst>
          </p:nvPr>
        </p:nvGraphicFramePr>
        <p:xfrm>
          <a:off x="541506" y="2365578"/>
          <a:ext cx="82550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2" name="Document" r:id="rId4" imgW="16510000" imgH="5334000" progId="Word.Document.8">
                  <p:embed/>
                </p:oleObj>
              </mc:Choice>
              <mc:Fallback>
                <p:oleObj name="Document" r:id="rId4" imgW="16510000" imgH="53340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506" y="2365578"/>
                        <a:ext cx="8255000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6TiSCH: IPv6 over IEEE 802.15.4 Time-slotted Channel Hopping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Working group winding down, but may be re-chartered to cover other underlying layer 2 protocols.  This could have a bearing on RTA TIG activities if there’s a new MAC.</a:t>
            </a:r>
          </a:p>
          <a:p>
            <a:pPr lvl="1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sz="2000" dirty="0" err="1"/>
              <a:t>CAPtive</a:t>
            </a:r>
            <a:r>
              <a:rPr lang="en-US" sz="2000" dirty="0"/>
              <a:t> </a:t>
            </a:r>
            <a:r>
              <a:rPr lang="en-US" sz="2000" dirty="0" err="1"/>
              <a:t>PORTal</a:t>
            </a:r>
            <a:r>
              <a:rPr lang="en-US" sz="2000" dirty="0"/>
              <a:t>:  </a:t>
            </a:r>
            <a:r>
              <a:rPr lang="en-US" sz="2000" dirty="0">
                <a:hlinkClick r:id="rId3"/>
              </a:rPr>
              <a:t>https://datatracker.ietf.org/wg/capport/charter/</a:t>
            </a:r>
            <a:r>
              <a:rPr lang="en-US" sz="2000" dirty="0"/>
              <a:t> </a:t>
            </a:r>
          </a:p>
          <a:p>
            <a:r>
              <a:rPr lang="en-US" sz="2000" dirty="0"/>
              <a:t>The CAPPORT Working Group will define secure mechanisms and protocols to</a:t>
            </a:r>
          </a:p>
          <a:p>
            <a:pPr lvl="1"/>
            <a:r>
              <a:rPr lang="en-US" sz="1600" dirty="0"/>
              <a:t>allow endpoints to discover that they are in this sort of limited environment,</a:t>
            </a:r>
          </a:p>
          <a:p>
            <a:pPr lvl="1"/>
            <a:r>
              <a:rPr lang="en-US" sz="1600" dirty="0"/>
              <a:t>provide a URL to interact with the Captive Portal, - allow endpoints to learn about the parameters of their confinement,</a:t>
            </a:r>
          </a:p>
          <a:p>
            <a:pPr lvl="1"/>
            <a:r>
              <a:rPr lang="en-US" sz="1600" dirty="0"/>
              <a:t>interact with the Captive Portal to obtain information such as status and remaining access time, and</a:t>
            </a:r>
          </a:p>
          <a:p>
            <a:pPr lvl="1"/>
            <a:r>
              <a:rPr lang="en-US" sz="1600" dirty="0"/>
              <a:t>optionally, advertise a service whereby devices can enable or disable access to the Internet without human interaction. (RFC 7710 may be a full or partial solution to the first two bullets)</a:t>
            </a:r>
          </a:p>
          <a:p>
            <a:r>
              <a:rPr lang="en-US" sz="2000" dirty="0"/>
              <a:t>Updates [January 2019]</a:t>
            </a:r>
          </a:p>
          <a:p>
            <a:pPr lvl="1"/>
            <a:r>
              <a:rPr lang="en-US" sz="1600" dirty="0"/>
              <a:t>Updated: CAPPORT architecture: </a:t>
            </a:r>
            <a:r>
              <a:rPr lang="en-US" sz="1600" dirty="0">
                <a:hlinkClick r:id="rId4"/>
              </a:rPr>
              <a:t>https://datatracker.ietf.org/doc/draft-ietf-capport-architecture/</a:t>
            </a:r>
            <a:r>
              <a:rPr lang="en-US" sz="1600" dirty="0"/>
              <a:t> </a:t>
            </a:r>
          </a:p>
          <a:p>
            <a:pPr lvl="1"/>
            <a:r>
              <a:rPr lang="en-US" sz="1600" dirty="0"/>
              <a:t>Updated: Captive-Portal Identification in DHCP / RA: </a:t>
            </a:r>
            <a:r>
              <a:rPr lang="en-US" sz="1600" dirty="0">
                <a:hlinkClick r:id="rId5"/>
              </a:rPr>
              <a:t>https://datatracker.ietf.org/doc/draft-ekwk-capport-rfc7710bis/</a:t>
            </a:r>
            <a:endParaRPr lang="en-US" sz="1600" dirty="0"/>
          </a:p>
          <a:p>
            <a:pPr lvl="1"/>
            <a:r>
              <a:rPr lang="en-US" sz="1600" dirty="0"/>
              <a:t>Expired: Captive Portal API</a:t>
            </a:r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http://datatracker.ietf.org/wg/radext/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RADIUS Extensions Working Group will focus on extensions to the</a:t>
            </a:r>
            <a:br>
              <a:rPr lang="en-US" sz="1600" dirty="0"/>
            </a:br>
            <a:r>
              <a:rPr lang="en-US" sz="1600" dirty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In addition, RADEXT will work on RADIUS Design Guidelines and define new attributes for particular applications of authentication, authorization and</a:t>
            </a:r>
            <a:br>
              <a:rPr lang="en-US" sz="1600" dirty="0"/>
            </a:br>
            <a:r>
              <a:rPr lang="en-US" sz="1600" dirty="0"/>
              <a:t>accounting such as NAS management and local area network (LAN) usage.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Updates [January 2019]</a:t>
            </a:r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In evaluation (still): Dynamic Authorization Proxy: </a:t>
            </a:r>
            <a:r>
              <a:rPr lang="en-US" sz="1600" dirty="0">
                <a:hlinkClick r:id="rId4"/>
              </a:rPr>
              <a:t>https://datatracker.ietf.org/doc/draft-ietf-radext-coa-proxy/</a:t>
            </a:r>
            <a:endParaRPr lang="en-US" sz="1600" dirty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Updates [January 2019]</a:t>
            </a:r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Updated: Using EAP-TLS with TLS 1.3: </a:t>
            </a:r>
            <a:r>
              <a:rPr lang="en-US" sz="1600" dirty="0">
                <a:hlinkClick r:id="rId4"/>
              </a:rPr>
              <a:t>https://datatracker.ietf.org/doc/draft-ietf-emu-eap-tls13/</a:t>
            </a:r>
            <a:endParaRPr lang="en-US" sz="1600" dirty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 [January 2019] Operations Area Working Group work group items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RFC 6632, An Overview of the IETF Network Management Protocols, see </a:t>
            </a:r>
            <a:r>
              <a:rPr lang="en-US" sz="1600" dirty="0">
                <a:hlinkClick r:id="rId4"/>
              </a:rPr>
              <a:t>https://tools.ietf.org/html/rfc6632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Automated network management, including YANG data models, see </a:t>
            </a:r>
            <a:r>
              <a:rPr lang="en-US" sz="1600" dirty="0">
                <a:hlinkClick r:id="rId5"/>
              </a:rPr>
              <a:t>https://www.ietf.org/topics/netmgmt/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Manufacturer Usage Description Specification, see </a:t>
            </a:r>
            <a:r>
              <a:rPr lang="en-US" sz="1600" dirty="0">
                <a:hlinkClick r:id="rId6"/>
              </a:rPr>
              <a:t>https://datatracker.ietf.org/doc/draft-ietf-opsawg-mud/</a:t>
            </a: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http://datatracker.ietf.org/wg/tls/charter/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 [January 2019]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Unchanged: The Datagram Transport Layer Security (DTLS) Protocol Version 1.3: </a:t>
            </a:r>
            <a:r>
              <a:rPr lang="en-US" sz="1600" dirty="0">
                <a:hlinkClick r:id="rId4"/>
              </a:rPr>
              <a:t>https://datatracker.ietf.org/doc/draft-ietf-tls-dtls13/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Unchanged: Deprecating TLSv1.0 and TLSv1.1: </a:t>
            </a:r>
            <a:r>
              <a:rPr lang="en-US" sz="1600" dirty="0">
                <a:hlinkClick r:id="rId5"/>
              </a:rPr>
              <a:t>draft-ietf-tls-oldversions-deprecate-01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486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RTA TIG activities seem like they would fit in closely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over the weekend.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pPr marL="0" indent="0">
              <a:buNone/>
            </a:pPr>
            <a:r>
              <a:rPr lang="en-US" sz="1800" dirty="0"/>
              <a:t>Of interest:</a:t>
            </a:r>
          </a:p>
          <a:p>
            <a:pPr lvl="1"/>
            <a:r>
              <a:rPr lang="en-US" sz="1400" dirty="0"/>
              <a:t>Updated (December 2018): Deterministic Networking Architecture, see </a:t>
            </a:r>
            <a:r>
              <a:rPr lang="en-US" sz="1400" dirty="0">
                <a:hlinkClick r:id="rId4"/>
              </a:rPr>
              <a:t>https://datatracker.ietf.org/doc/draft-ietf-detnet-architecture/</a:t>
            </a:r>
            <a:endParaRPr lang="en-US" sz="1400" dirty="0"/>
          </a:p>
          <a:p>
            <a:pPr lvl="1"/>
            <a:r>
              <a:rPr lang="en-US" sz="1400" dirty="0"/>
              <a:t>Updated (December 2018): Deterministic Networking Use Cases, see </a:t>
            </a:r>
            <a:r>
              <a:rPr lang="en-US" sz="1400" dirty="0">
                <a:hlinkClick r:id="rId5"/>
              </a:rPr>
              <a:t>https://datatracker.ietf.org/doc/draft-ietf-detnet-use-cases/</a:t>
            </a:r>
            <a:r>
              <a:rPr lang="en-US" sz="1400" dirty="0"/>
              <a:t> (note 5.1.1, reference to </a:t>
            </a:r>
            <a:r>
              <a:rPr lang="en-US" sz="1400" dirty="0" err="1"/>
              <a:t>WiFi</a:t>
            </a:r>
            <a:r>
              <a:rPr lang="en-US" sz="1400" dirty="0"/>
              <a:t>) [has WG consensus]</a:t>
            </a:r>
          </a:p>
          <a:p>
            <a:pPr lvl="1"/>
            <a:r>
              <a:rPr lang="en-US" sz="1400" dirty="0"/>
              <a:t>Updated (December 2018): Deterministic Networking Problem Statement, see </a:t>
            </a:r>
            <a:r>
              <a:rPr lang="en-US" sz="1400" dirty="0">
                <a:hlinkClick r:id="rId6"/>
              </a:rPr>
              <a:t>https://datatracker.ietf.org/doc/draft-ietf-detnet-problem-statement/</a:t>
            </a:r>
            <a:r>
              <a:rPr lang="en-US" sz="1400" dirty="0"/>
              <a:t> [has WG consensus]</a:t>
            </a:r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will specify 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further information:</a:t>
            </a:r>
          </a:p>
          <a:p>
            <a:pPr lvl="1"/>
            <a:r>
              <a:rPr lang="en-US" sz="1800" dirty="0"/>
              <a:t>Unchanged (November 2018): Use cases and problem statement document: </a:t>
            </a:r>
            <a:r>
              <a:rPr lang="en-US" sz="1800" dirty="0">
                <a:hlinkClick r:id="rId4"/>
              </a:rPr>
              <a:t>https://datatracker.ietf.org/doc/draft-ietf-ipwave-vehicular-networking/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Updated (December 2018): Draft deliverable: </a:t>
            </a:r>
            <a:r>
              <a:rPr lang="en-US" sz="1800" dirty="0">
                <a:hlinkClick r:id="rId5"/>
              </a:rPr>
              <a:t>https://datatracker.ietf.org/doc/draft-ietf-ipwave-ipv6-over-80211ocb/</a:t>
            </a:r>
            <a:r>
              <a:rPr lang="en-US" sz="1800" dirty="0"/>
              <a:t> [passed WGLC]</a:t>
            </a:r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</a:t>
            </a:r>
            <a:r>
              <a:rPr lang="en-US" sz="2000" dirty="0" err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datatracker.ietf.org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2000" b="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further information:</a:t>
            </a:r>
          </a:p>
          <a:p>
            <a:pPr lvl="1"/>
            <a:r>
              <a:rPr lang="en-US" sz="1800" dirty="0"/>
              <a:t>Updated (October 2018): BRSKI over IEEE 802.11 : </a:t>
            </a:r>
            <a:r>
              <a:rPr lang="en-US" sz="1800" dirty="0">
                <a:hlinkClick r:id="rId4"/>
              </a:rPr>
              <a:t>https://datatracker.ietf.org/doc/draft-friel-brski-over-802dot11/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BRSKI is Bootstrapping Remote Secure Key Infrastructures</a:t>
            </a:r>
          </a:p>
          <a:p>
            <a:pPr lvl="1"/>
            <a:r>
              <a:rPr lang="en-US" sz="1800" dirty="0"/>
              <a:t>Related (October 2018): Bootstrapping Key Infrastructure over EAP: </a:t>
            </a:r>
            <a:r>
              <a:rPr lang="en-US" sz="1800" dirty="0">
                <a:hlinkClick r:id="rId5"/>
              </a:rPr>
              <a:t>https://datatracker.ietf.org/doc/draft-lear-eap-teap-brski/</a:t>
            </a: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>
              <a:lnSpc>
                <a:spcPct val="80000"/>
              </a:lnSpc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January 2019.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March 23-29, 2019 – Prague</a:t>
            </a:r>
          </a:p>
          <a:p>
            <a:pPr lvl="1"/>
            <a:r>
              <a:rPr lang="en-US" dirty="0"/>
              <a:t>July 20-26, 2019 – Montreal</a:t>
            </a:r>
          </a:p>
          <a:p>
            <a:pPr lvl="1"/>
            <a:r>
              <a:rPr lang="en-US" dirty="0"/>
              <a:t>November 16-22, 2019 – Singapore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July 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6"/>
              </a:rPr>
              <a:t>http://tools.ietf.org/dailydose/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Data Center Bridging, use of Local Address in virtualization and IoT, MAC randomization trial results, DETNET/TSN,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b="1" dirty="0"/>
              <a:t>Predictable and Available Wireless (PAW) – joint discussion on 2018-11-08 (similar to: </a:t>
            </a:r>
            <a:r>
              <a:rPr lang="en-US" sz="1600" b="1" dirty="0">
                <a:hlinkClick r:id="rId4"/>
              </a:rPr>
              <a:t>https://mentor.ieee.org/802.11/dcn/18/11-18-1918-00-0rta-determinism-for-iot-considerations.pptx</a:t>
            </a:r>
            <a:r>
              <a:rPr lang="en-US" sz="1600" b="1" dirty="0"/>
              <a:t>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b="1" dirty="0"/>
              <a:t>BRSKI over IEEE 802.11 – informal meeting on 2018-11-08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b="1" dirty="0"/>
              <a:t>Face-to-face leadership meeting held 2018-11-10 – discussions of PAW, deterministic networking for IEEE 802.11, general status update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b="1" dirty="0"/>
              <a:t>Also, separate meeting on IEEE 802/IETF Data Center Workshop (2018-11-10)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b="1" dirty="0" err="1"/>
              <a:t>DetNet</a:t>
            </a:r>
            <a:r>
              <a:rPr lang="en-US" sz="1600" b="1" dirty="0"/>
              <a:t>/TSN workshop held 2018-11-11 (~100 attendees): </a:t>
            </a:r>
            <a:r>
              <a:rPr lang="en-US" sz="1600" b="1" dirty="0">
                <a:hlinkClick r:id="rId5"/>
              </a:rPr>
              <a:t>http://www.ieee802.org/1/files/public/docs2018/detnet-tsn-farkas-chairs-intro-1118-v03.pdf</a:t>
            </a:r>
            <a:br>
              <a:rPr lang="en-US" sz="1600" dirty="0"/>
            </a:b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 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(ITS)- IETF IP Wireless Access in Vehicular Environments  </a:t>
            </a:r>
            <a:r>
              <a:rPr lang="en-GB" sz="1600" dirty="0" err="1">
                <a:hlinkClick r:id="rId6"/>
              </a:rPr>
              <a:t>ipwave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No recently issued RFCs mention 802.11.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BOFs IETF March 23-29, 2019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59747"/>
              </p:ext>
            </p:extLst>
          </p:nvPr>
        </p:nvGraphicFramePr>
        <p:xfrm>
          <a:off x="1066800" y="2875632"/>
          <a:ext cx="6977557" cy="157024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4"/>
                        </a:rPr>
                        <a:t>rats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Remote </a:t>
                      </a:r>
                      <a:r>
                        <a:rPr lang="en-US" sz="1800" b="0" dirty="0" err="1"/>
                        <a:t>ATtestation</a:t>
                      </a:r>
                      <a:r>
                        <a:rPr lang="en-US" sz="1800" b="0" dirty="0"/>
                        <a:t> </a:t>
                      </a:r>
                      <a:r>
                        <a:rPr lang="en-US" sz="1800" b="0" dirty="0" err="1"/>
                        <a:t>ProcedureS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617586798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5"/>
                        </a:rPr>
                        <a:t>wugh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WGs Using GitHub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82559524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/>
                        <a:t>paw</a:t>
                      </a:r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Predictable and Available Wireless (proposed)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875767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new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202665"/>
              </p:ext>
            </p:extLst>
          </p:nvPr>
        </p:nvGraphicFramePr>
        <p:xfrm>
          <a:off x="1066800" y="2875632"/>
          <a:ext cx="6977557" cy="173578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4"/>
                        </a:rPr>
                        <a:t>anima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5"/>
                        </a:rPr>
                        <a:t>Autonomic Network Integrated Model and Approach</a:t>
                      </a:r>
                      <a:r>
                        <a:rPr lang="en-US" sz="1800" b="0" dirty="0"/>
                        <a:t>  (draft charter)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53092690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6"/>
                        </a:rPr>
                        <a:t>qirg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7"/>
                        </a:rPr>
                        <a:t>Quantum Internet Proposed Research Group</a:t>
                      </a:r>
                      <a:r>
                        <a:rPr lang="en-US" dirty="0"/>
                        <a:t> (developing charter)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539485060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8"/>
                        </a:rPr>
                        <a:t>git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9"/>
                        </a:rPr>
                        <a:t>GitHub Integration and Tooling</a:t>
                      </a:r>
                      <a:r>
                        <a:rPr lang="en-US" sz="1800" b="0" dirty="0"/>
                        <a:t> (initial chartering)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013121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5297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IoT</a:t>
            </a:r>
            <a:r>
              <a:rPr lang="en-US" dirty="0"/>
              <a:t> 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Approved for publications: IPv6 over Networks of Resource-constrained Nodes (6LO) draft: “An update to 6LO ND”, see </a:t>
            </a:r>
            <a:r>
              <a:rPr lang="en-US" sz="1400" dirty="0">
                <a:hlinkClick r:id="rId4"/>
              </a:rPr>
              <a:t>https://tools.ietf.org/html/draft-ietf-6lo-rfc6775-update-21</a:t>
            </a:r>
            <a:r>
              <a:rPr lang="en-US" sz="1400" dirty="0"/>
              <a:t> (will be published as </a:t>
            </a:r>
            <a:r>
              <a:rPr lang="en-US" sz="1400" dirty="0">
                <a:hlinkClick r:id="rId5"/>
              </a:rPr>
              <a:t>RFC 8505</a:t>
            </a:r>
            <a:r>
              <a:rPr lang="en-US" sz="1400" dirty="0"/>
              <a:t>).  Also see: </a:t>
            </a:r>
            <a:r>
              <a:rPr lang="en-US" sz="1400" dirty="0">
                <a:hlinkClick r:id="rId6"/>
              </a:rPr>
              <a:t>https://mentor.ieee.org/802.11/dcn/18/11-18-1920-02-0wng-proxy-nd-discovery-in-802-11.pptx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/>
              <a:t>In progress: Address Protected Neighbor Discovery for Low-power and Lossy Networks, see: </a:t>
            </a:r>
            <a:r>
              <a:rPr lang="en-US" sz="1400" dirty="0">
                <a:hlinkClick r:id="rId7"/>
              </a:rPr>
              <a:t>https://datatracker.ietf.org/doc/draft-ietf-6lo-ap-nd/</a:t>
            </a:r>
            <a:r>
              <a:rPr lang="en-US" sz="1400" dirty="0"/>
              <a:t>  (Updated: December 2018)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In progress: IPv6 Backbone Router, see: </a:t>
            </a:r>
            <a:r>
              <a:rPr lang="en-US" sz="1400" dirty="0">
                <a:hlinkClick r:id="rId8"/>
              </a:rPr>
              <a:t>https://datatracker.ietf.org/doc/draft-ietf-6lo-backbone-router/</a:t>
            </a:r>
            <a:r>
              <a:rPr lang="en-US" sz="1400" dirty="0"/>
              <a:t>.  Feedback solicited from IEEE 802.11, otherwise it will be published in current state. (Updated: January 2019)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Related: Source Address Validation for WLAN: </a:t>
            </a:r>
            <a:r>
              <a:rPr lang="en-US" sz="1400" u="sng" dirty="0">
                <a:hlinkClick r:id="rId9"/>
              </a:rPr>
              <a:t>https://tools.ietf.org/html/draft-bi-savi-wlan-15</a:t>
            </a:r>
            <a:r>
              <a:rPr lang="en-US" sz="1400" dirty="0"/>
              <a:t>.  Comments solicited to </a:t>
            </a:r>
            <a:r>
              <a:rPr lang="en-US" sz="1400" dirty="0">
                <a:hlinkClick r:id="rId10"/>
              </a:rPr>
              <a:t>ietf@ietf.org</a:t>
            </a:r>
            <a:r>
              <a:rPr lang="en-US" sz="1400" dirty="0"/>
              <a:t>.  (Expired: December 2018)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114307</TotalTime>
  <Words>2197</Words>
  <Application>Microsoft Macintosh PowerPoint</Application>
  <PresentationFormat>On-screen Show (4:3)</PresentationFormat>
  <Paragraphs>370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IETF BOFs IETF March 23-29, 2019</vt:lpstr>
      <vt:lpstr>IETF new groups being (re-)chartered</vt:lpstr>
      <vt:lpstr>YANG Model Catalog</vt:lpstr>
      <vt:lpstr>IoT related work</vt:lpstr>
      <vt:lpstr>IoT related work (cont.)</vt:lpstr>
      <vt:lpstr>CAPPORT WG</vt:lpstr>
      <vt:lpstr>RADEXT WG</vt:lpstr>
      <vt:lpstr>EMU WG</vt:lpstr>
      <vt:lpstr>Operations Area Working Group</vt:lpstr>
      <vt:lpstr>Transport Layer Security (TLS)</vt:lpstr>
      <vt:lpstr>Deterministic Networking (DETNET)</vt:lpstr>
      <vt:lpstr>IP Wireless Access in Vehicular Environments  (IPWAVE)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758</cp:revision>
  <cp:lastPrinted>1998-02-10T13:28:06Z</cp:lastPrinted>
  <dcterms:created xsi:type="dcterms:W3CDTF">2005-01-04T21:26:55Z</dcterms:created>
  <dcterms:modified xsi:type="dcterms:W3CDTF">2019-01-16T14:02:26Z</dcterms:modified>
  <cp:category/>
</cp:coreProperties>
</file>